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7" r:id="rId4"/>
    <p:sldId id="262" r:id="rId5"/>
    <p:sldId id="263" r:id="rId6"/>
    <p:sldId id="260" r:id="rId7"/>
    <p:sldId id="261" r:id="rId8"/>
    <p:sldId id="264" r:id="rId9"/>
    <p:sldId id="265" r:id="rId10"/>
    <p:sldId id="267" r:id="rId11"/>
    <p:sldId id="271" r:id="rId12"/>
    <p:sldId id="273" r:id="rId13"/>
    <p:sldId id="268" r:id="rId14"/>
    <p:sldId id="274" r:id="rId15"/>
    <p:sldId id="276" r:id="rId16"/>
    <p:sldId id="275" r:id="rId17"/>
    <p:sldId id="277" r:id="rId18"/>
    <p:sldId id="269" r:id="rId19"/>
    <p:sldId id="278" r:id="rId20"/>
    <p:sldId id="279" r:id="rId21"/>
    <p:sldId id="280" r:id="rId22"/>
    <p:sldId id="27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07606-5F3D-EE43-8037-C011655D977C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C98C5-08CA-2740-ACE2-5327A9F81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39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94D2-75FA-454F-8E9E-68E568B6DDDA}" type="datetimeFigureOut">
              <a:rPr kumimoji="1" lang="zh-CN" altLang="en-US" smtClean="0"/>
              <a:t>2016/11/14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46D7-8BB4-5440-A70B-C7594543E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93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习题讲解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2016-11-14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第四周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6258"/>
            <a:ext cx="7886700" cy="18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05" y="241233"/>
            <a:ext cx="6921500" cy="6400800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>
          <a:xfrm>
            <a:off x="4359057" y="2843408"/>
            <a:ext cx="1716065" cy="62630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字符对应数组中位置</a:t>
            </a:r>
            <a:endParaRPr kumimoji="1"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4935255" y="5550660"/>
            <a:ext cx="2179529" cy="937821"/>
          </a:xfrm>
          <a:prstGeom prst="wedgeRectCallout">
            <a:avLst>
              <a:gd name="adj1" fmla="val -14994"/>
              <a:gd name="adj2" fmla="val -83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字符串中</a:t>
            </a:r>
            <a:r>
              <a:rPr kumimoji="1" lang="zh-CN" altLang="en-US" smtClean="0"/>
              <a:t>，那个字符只出现一次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8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63274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sz="3800" dirty="0" smtClean="0"/>
              <a:t>3.7</a:t>
            </a:r>
            <a:r>
              <a:rPr kumimoji="1" lang="zh-CN" altLang="en-US" sz="3800" dirty="0" smtClean="0"/>
              <a:t> 最长公共子串</a:t>
            </a:r>
            <a:endParaRPr kumimoji="1" lang="en-US" altLang="zh-CN" sz="3800" dirty="0" smtClean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3800" dirty="0">
                <a:latin typeface="+mj-lt"/>
                <a:ea typeface="+mj-ea"/>
                <a:cs typeface="+mj-cs"/>
              </a:rPr>
              <a:t>对于数组问题，可以考虑“如何将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arr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[0,...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]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的问题转为求解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arr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[0,...i-1]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的问题”</a:t>
            </a:r>
            <a:r>
              <a:rPr kumimoji="1" lang="zh-CN" altLang="en-US" sz="3800" dirty="0" smtClean="0">
                <a:latin typeface="+mj-lt"/>
                <a:ea typeface="+mj-ea"/>
                <a:cs typeface="+mj-cs"/>
              </a:rPr>
              <a:t>，这里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，我们使用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dp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[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][j]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表示 以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x[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]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和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y[j]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结尾的最长公共子串的长度，因为要求子串连续，所以对于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X[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]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与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Y[j]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来讲，它们要么与之前的公共子串构成新的公共子串；要么就是不构成公共子串</a:t>
            </a:r>
            <a:r>
              <a:rPr kumimoji="1" lang="zh-CN" altLang="en-US" sz="3800" dirty="0" smtClean="0">
                <a:latin typeface="+mj-lt"/>
                <a:ea typeface="+mj-ea"/>
                <a:cs typeface="+mj-cs"/>
              </a:rPr>
              <a:t>。</a:t>
            </a:r>
            <a:endParaRPr kumimoji="1" lang="en-US" altLang="zh-CN" sz="3800" dirty="0" smtClean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3800" dirty="0" smtClean="0">
                <a:latin typeface="+mj-lt"/>
                <a:ea typeface="+mj-ea"/>
                <a:cs typeface="+mj-cs"/>
              </a:rPr>
              <a:t>故状态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转移方程</a:t>
            </a:r>
          </a:p>
          <a:p>
            <a:pPr>
              <a:lnSpc>
                <a:spcPct val="120000"/>
              </a:lnSpc>
            </a:pPr>
            <a:r>
              <a:rPr kumimoji="1" lang="en-US" altLang="zh-CN" sz="3800" dirty="0">
                <a:latin typeface="+mj-lt"/>
                <a:ea typeface="+mj-ea"/>
                <a:cs typeface="+mj-cs"/>
              </a:rPr>
              <a:t>X[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] == Y[j]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，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dp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[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][j] = 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dp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[i-1][j-1] + 1</a:t>
            </a:r>
          </a:p>
          <a:p>
            <a:pPr>
              <a:lnSpc>
                <a:spcPct val="120000"/>
              </a:lnSpc>
            </a:pPr>
            <a:r>
              <a:rPr kumimoji="1" lang="en-US" altLang="zh-CN" sz="3800" dirty="0">
                <a:latin typeface="+mj-lt"/>
                <a:ea typeface="+mj-ea"/>
                <a:cs typeface="+mj-cs"/>
              </a:rPr>
              <a:t>X[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] != Y[j]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，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dp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[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][j] = 0</a:t>
            </a:r>
          </a:p>
          <a:p>
            <a:pPr>
              <a:lnSpc>
                <a:spcPct val="120000"/>
              </a:lnSpc>
            </a:pPr>
            <a:r>
              <a:rPr kumimoji="1" lang="zh-CN" altLang="en-US" sz="3800" dirty="0">
                <a:latin typeface="+mj-lt"/>
                <a:ea typeface="+mj-ea"/>
                <a:cs typeface="+mj-cs"/>
              </a:rPr>
              <a:t>对于初始化，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==0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或者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j==0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，如果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X[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] == Y[j]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，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dp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[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][j] = 1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；否则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dp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[</a:t>
            </a:r>
            <a:r>
              <a:rPr kumimoji="1" lang="en-US" altLang="zh-CN" sz="3800" dirty="0" err="1">
                <a:latin typeface="+mj-lt"/>
                <a:ea typeface="+mj-ea"/>
                <a:cs typeface="+mj-cs"/>
              </a:rPr>
              <a:t>i</a:t>
            </a:r>
            <a:r>
              <a:rPr kumimoji="1" lang="en-US" altLang="zh-CN" sz="3800" dirty="0">
                <a:latin typeface="+mj-lt"/>
                <a:ea typeface="+mj-ea"/>
                <a:cs typeface="+mj-cs"/>
              </a:rPr>
              <a:t>][j] = 0</a:t>
            </a:r>
            <a:r>
              <a:rPr kumimoji="1" lang="zh-CN" altLang="en-US" sz="3800" dirty="0">
                <a:latin typeface="+mj-lt"/>
                <a:ea typeface="+mj-ea"/>
                <a:cs typeface="+mj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12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第五周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4.8</a:t>
            </a:r>
            <a:r>
              <a:rPr kumimoji="1" lang="zh-CN" altLang="en-US" dirty="0" smtClean="0"/>
              <a:t> 链表实现栈   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、生成新的结点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、进栈更改头指针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47" y="3335069"/>
            <a:ext cx="5882003" cy="18757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364" y="5210826"/>
            <a:ext cx="6621635" cy="16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第五周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出栈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、先判断是否为空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、保存原栈顶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、栈顶指针后移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、删除原栈顶指针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297" y="2440431"/>
            <a:ext cx="5356703" cy="43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4.9</a:t>
            </a:r>
            <a:r>
              <a:rPr kumimoji="1" lang="zh-CN" altLang="en-US" dirty="0" smtClean="0"/>
              <a:t> 用链表实现队列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入队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、新建一个结点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、将新结点加入链表尾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、更新队列长度长度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063" y="2455863"/>
            <a:ext cx="3962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出队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、检查是否为空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、如果只有一个结点，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弹出该结点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、否则保存头指针所指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向的结点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、更改头指针指向的结点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、删除保存的结点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、更新队列长度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955" y="0"/>
            <a:ext cx="3328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</a:t>
            </a:r>
            <a:r>
              <a:rPr kumimoji="1" lang="zh-CN" altLang="en-US" dirty="0" smtClean="0"/>
              <a:t>周 </a:t>
            </a:r>
            <a:r>
              <a:rPr lang="en-US" altLang="zh-CN" dirty="0"/>
              <a:t>n</a:t>
            </a:r>
            <a:r>
              <a:rPr lang="zh-CN" altLang="en-US" dirty="0"/>
              <a:t>皇后问题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安放</a:t>
            </a:r>
            <a:r>
              <a:rPr lang="zh-CN" altLang="en-US" dirty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行皇后时，需要在列的方向从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n-1 </a:t>
            </a:r>
            <a:r>
              <a:rPr lang="zh-CN" altLang="en-US" dirty="0"/>
              <a:t>试探 </a:t>
            </a:r>
            <a:r>
              <a:rPr lang="en-US" altLang="zh-CN" dirty="0"/>
              <a:t>( j = 0, ..., n-1 ) </a:t>
            </a:r>
            <a:r>
              <a:rPr lang="zh-CN" altLang="en-US" dirty="0"/>
              <a:t>。 在第 </a:t>
            </a:r>
            <a:r>
              <a:rPr lang="en-US" altLang="zh-CN" dirty="0"/>
              <a:t>j </a:t>
            </a:r>
            <a:r>
              <a:rPr lang="zh-CN" altLang="en-US" dirty="0"/>
              <a:t>列安放一个皇后</a:t>
            </a:r>
            <a:r>
              <a:rPr lang="en-US" altLang="zh-CN" dirty="0"/>
              <a:t>: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在列、主对角线、次对角线方向有其他皇后，则出现攻击，撤消在第 </a:t>
            </a:r>
            <a:r>
              <a:rPr lang="en-US" altLang="zh-CN" dirty="0"/>
              <a:t>j </a:t>
            </a:r>
            <a:r>
              <a:rPr lang="zh-CN" altLang="en-US" dirty="0"/>
              <a:t>列安放的皇 后。</a:t>
            </a:r>
            <a:br>
              <a:rPr lang="zh-CN" altLang="en-US" dirty="0"/>
            </a:br>
            <a:r>
              <a:rPr lang="zh-CN" altLang="en-US" dirty="0"/>
              <a:t>如果没有出现攻击，在第 </a:t>
            </a:r>
            <a:r>
              <a:rPr lang="en-US" altLang="zh-CN" dirty="0"/>
              <a:t>j </a:t>
            </a:r>
            <a:r>
              <a:rPr lang="zh-CN" altLang="en-US" dirty="0"/>
              <a:t>列安放的皇后不动，递归安放第 </a:t>
            </a:r>
            <a:r>
              <a:rPr lang="en-US" altLang="zh-CN" dirty="0"/>
              <a:t>i+1 </a:t>
            </a:r>
            <a:r>
              <a:rPr lang="zh-CN" altLang="en-US" dirty="0"/>
              <a:t>行皇后。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第六周  </a:t>
            </a:r>
            <a:r>
              <a:rPr lang="en-US" altLang="zh-CN" dirty="0" smtClean="0"/>
              <a:t>n</a:t>
            </a:r>
            <a:r>
              <a:rPr lang="zh-CN" altLang="en-US" dirty="0"/>
              <a:t>皇后问题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06213" y="4128070"/>
            <a:ext cx="2177187" cy="179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1">
                <a:solidFill>
                  <a:srgbClr val="CC3300"/>
                </a:solidFill>
                <a:ea typeface="长城新魏碑体" pitchFamily="49" charset="-122"/>
              </a:rPr>
              <a:t>1</a:t>
            </a:r>
            <a:r>
              <a:rPr lang="en-US" altLang="zh-CN" sz="3200" b="1" baseline="30000">
                <a:solidFill>
                  <a:srgbClr val="CC3300"/>
                </a:solidFill>
                <a:ea typeface="长城新魏碑体" pitchFamily="49" charset="-122"/>
              </a:rPr>
              <a:t>#</a:t>
            </a:r>
            <a:r>
              <a:rPr lang="zh-CN" altLang="en-US" sz="3200" b="1">
                <a:solidFill>
                  <a:srgbClr val="CC3300"/>
                </a:solidFill>
                <a:ea typeface="仿宋_GB2312" pitchFamily="49" charset="-122"/>
              </a:rPr>
              <a:t>主对角线</a:t>
            </a:r>
          </a:p>
          <a:p>
            <a:pPr>
              <a:lnSpc>
                <a:spcPct val="115000"/>
              </a:lnSpc>
            </a:pPr>
            <a:r>
              <a:rPr lang="en-US" altLang="zh-CN" sz="3200" b="1">
                <a:solidFill>
                  <a:srgbClr val="CC3300"/>
                </a:solidFill>
                <a:ea typeface="仿宋_GB2312" pitchFamily="49" charset="-122"/>
              </a:rPr>
              <a:t>3</a:t>
            </a:r>
            <a:r>
              <a:rPr lang="en-US" altLang="zh-CN" sz="3200" b="1" baseline="30000">
                <a:solidFill>
                  <a:srgbClr val="CC3300"/>
                </a:solidFill>
                <a:ea typeface="仿宋_GB2312" pitchFamily="49" charset="-122"/>
              </a:rPr>
              <a:t>#</a:t>
            </a:r>
            <a:r>
              <a:rPr lang="zh-CN" altLang="en-US" sz="3200" b="1">
                <a:solidFill>
                  <a:srgbClr val="CC3300"/>
                </a:solidFill>
                <a:ea typeface="仿宋_GB2312" pitchFamily="49" charset="-122"/>
              </a:rPr>
              <a:t>主对角线</a:t>
            </a:r>
          </a:p>
          <a:p>
            <a:pPr>
              <a:lnSpc>
                <a:spcPct val="115000"/>
              </a:lnSpc>
            </a:pPr>
            <a:r>
              <a:rPr lang="en-US" altLang="zh-CN" sz="3200" b="1">
                <a:solidFill>
                  <a:srgbClr val="CC3300"/>
                </a:solidFill>
                <a:ea typeface="仿宋_GB2312" pitchFamily="49" charset="-122"/>
              </a:rPr>
              <a:t>5</a:t>
            </a:r>
            <a:r>
              <a:rPr lang="en-US" altLang="zh-CN" sz="3200" b="1" baseline="30000">
                <a:solidFill>
                  <a:srgbClr val="CC3300"/>
                </a:solidFill>
                <a:ea typeface="仿宋_GB2312" pitchFamily="49" charset="-122"/>
              </a:rPr>
              <a:t>#</a:t>
            </a:r>
            <a:r>
              <a:rPr lang="zh-CN" altLang="en-US" sz="3200" b="1">
                <a:solidFill>
                  <a:srgbClr val="CC3300"/>
                </a:solidFill>
                <a:ea typeface="仿宋_GB2312" pitchFamily="49" charset="-122"/>
              </a:rPr>
              <a:t>主对角线</a:t>
            </a:r>
            <a:endParaRPr lang="zh-CN" altLang="en-US" sz="3200" b="1">
              <a:solidFill>
                <a:srgbClr val="CC3300"/>
              </a:solidFill>
              <a:ea typeface="长城新魏碑体" pitchFamily="49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656111" y="2527871"/>
            <a:ext cx="1905001" cy="1904999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1589311" y="2223070"/>
            <a:ext cx="2209801" cy="2209801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741711" y="2680270"/>
            <a:ext cx="2133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741711" y="2680269"/>
            <a:ext cx="0" cy="2133601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741711" y="3213670"/>
            <a:ext cx="21336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41711" y="3747069"/>
            <a:ext cx="21336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741711" y="4280470"/>
            <a:ext cx="21336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741711" y="4813869"/>
            <a:ext cx="2133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275112" y="2680269"/>
            <a:ext cx="0" cy="2133601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808511" y="2680269"/>
            <a:ext cx="0" cy="2133601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341912" y="2680269"/>
            <a:ext cx="0" cy="2133601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875311" y="2680269"/>
            <a:ext cx="0" cy="2133601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755505" y="2594546"/>
            <a:ext cx="641510" cy="70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>
            <a:spAutoFit/>
          </a:bodyPr>
          <a:lstStyle/>
          <a:p>
            <a:r>
              <a:rPr lang="en-US" altLang="zh-CN" sz="4000">
                <a:solidFill>
                  <a:srgbClr val="800080"/>
                </a:solidFill>
                <a:sym typeface="Wingdings" pitchFamily="2" charset="2"/>
              </a:rPr>
              <a:t></a:t>
            </a:r>
            <a:endParaRPr lang="en-US" altLang="zh-CN" sz="360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722836" y="3137471"/>
            <a:ext cx="641510" cy="70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>
            <a:spAutoFit/>
          </a:bodyPr>
          <a:lstStyle/>
          <a:p>
            <a:r>
              <a:rPr lang="en-US" altLang="zh-CN" sz="4000">
                <a:solidFill>
                  <a:srgbClr val="800080"/>
                </a:solidFill>
                <a:sym typeface="Monotype Sorts" pitchFamily="2" charset="2"/>
              </a:rPr>
              <a:t></a:t>
            </a:r>
            <a:endParaRPr lang="en-US" altLang="zh-CN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323037" y="3654996"/>
            <a:ext cx="641510" cy="70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>
            <a:spAutoFit/>
          </a:bodyPr>
          <a:lstStyle/>
          <a:p>
            <a:r>
              <a:rPr lang="en-US" altLang="zh-CN" sz="4000">
                <a:solidFill>
                  <a:srgbClr val="800080"/>
                </a:solidFill>
                <a:sym typeface="Monotype Sorts" pitchFamily="2" charset="2"/>
              </a:rPr>
              <a:t></a:t>
            </a:r>
            <a:endParaRPr lang="en-US" altLang="zh-CN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1589311" y="2527869"/>
            <a:ext cx="2438400" cy="24384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1589312" y="1918271"/>
            <a:ext cx="1981200" cy="1981199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1589312" y="1689671"/>
            <a:ext cx="1676400" cy="16764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2122710" y="2756469"/>
            <a:ext cx="2209801" cy="2209801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656111" y="3061270"/>
            <a:ext cx="1905001" cy="1904999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3189511" y="3518469"/>
            <a:ext cx="1447801" cy="14478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265712" y="1689670"/>
            <a:ext cx="13716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4637311" y="1249933"/>
            <a:ext cx="2330450" cy="245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8080"/>
                </a:solidFill>
                <a:ea typeface="长城新魏碑体" pitchFamily="49" charset="-122"/>
              </a:rPr>
              <a:t>0</a:t>
            </a:r>
            <a:r>
              <a:rPr lang="en-US" altLang="zh-CN" sz="3200" b="1" baseline="30000" dirty="0">
                <a:solidFill>
                  <a:srgbClr val="008080"/>
                </a:solidFill>
                <a:ea typeface="长城新魏碑体" pitchFamily="49" charset="-122"/>
              </a:rPr>
              <a:t>#</a:t>
            </a:r>
            <a:r>
              <a:rPr lang="zh-CN" altLang="en-US" sz="3200" b="1" dirty="0">
                <a:solidFill>
                  <a:srgbClr val="008080"/>
                </a:solidFill>
                <a:ea typeface="仿宋_GB2312" pitchFamily="49" charset="-122"/>
              </a:rPr>
              <a:t>次对角线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8080"/>
                </a:solidFill>
                <a:ea typeface="仿宋_GB2312" pitchFamily="49" charset="-122"/>
              </a:rPr>
              <a:t>2</a:t>
            </a:r>
            <a:r>
              <a:rPr lang="en-US" altLang="zh-CN" sz="3200" b="1" baseline="30000" dirty="0">
                <a:solidFill>
                  <a:srgbClr val="008080"/>
                </a:solidFill>
                <a:ea typeface="仿宋_GB2312" pitchFamily="49" charset="-122"/>
              </a:rPr>
              <a:t>#</a:t>
            </a:r>
            <a:r>
              <a:rPr lang="zh-CN" altLang="en-US" sz="3200" b="1" dirty="0">
                <a:solidFill>
                  <a:srgbClr val="008080"/>
                </a:solidFill>
                <a:ea typeface="仿宋_GB2312" pitchFamily="49" charset="-122"/>
              </a:rPr>
              <a:t>次对角线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8080"/>
                </a:solidFill>
                <a:ea typeface="仿宋_GB2312" pitchFamily="49" charset="-122"/>
              </a:rPr>
              <a:t>4</a:t>
            </a:r>
            <a:r>
              <a:rPr lang="en-US" altLang="zh-CN" sz="3200" b="1" baseline="30000" dirty="0">
                <a:solidFill>
                  <a:srgbClr val="008080"/>
                </a:solidFill>
                <a:ea typeface="仿宋_GB2312" pitchFamily="49" charset="-122"/>
              </a:rPr>
              <a:t>#</a:t>
            </a:r>
            <a:r>
              <a:rPr lang="zh-CN" altLang="en-US" sz="3200" b="1" dirty="0">
                <a:solidFill>
                  <a:srgbClr val="008080"/>
                </a:solidFill>
                <a:ea typeface="仿宋_GB2312" pitchFamily="49" charset="-122"/>
              </a:rPr>
              <a:t>次对角线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8080"/>
                </a:solidFill>
                <a:ea typeface="仿宋_GB2312" pitchFamily="49" charset="-122"/>
              </a:rPr>
              <a:t>6</a:t>
            </a:r>
            <a:r>
              <a:rPr lang="en-US" altLang="zh-CN" sz="3200" b="1" baseline="30000" dirty="0">
                <a:solidFill>
                  <a:srgbClr val="008080"/>
                </a:solidFill>
                <a:ea typeface="仿宋_GB2312" pitchFamily="49" charset="-122"/>
              </a:rPr>
              <a:t>#</a:t>
            </a:r>
            <a:r>
              <a:rPr lang="zh-CN" altLang="en-US" sz="3200" b="1" dirty="0">
                <a:solidFill>
                  <a:srgbClr val="008080"/>
                </a:solidFill>
                <a:ea typeface="仿宋_GB2312" pitchFamily="49" charset="-122"/>
              </a:rPr>
              <a:t>次对角线</a:t>
            </a:r>
            <a:endParaRPr lang="zh-CN" altLang="en-US" dirty="0">
              <a:solidFill>
                <a:srgbClr val="008080"/>
              </a:solidFill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966813" y="1521395"/>
            <a:ext cx="2177187" cy="186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8080"/>
                </a:solidFill>
                <a:ea typeface="长城新魏碑体" pitchFamily="49" charset="-122"/>
              </a:rPr>
              <a:t>1</a:t>
            </a:r>
            <a:r>
              <a:rPr lang="en-US" altLang="zh-CN" sz="3200" b="1" baseline="30000">
                <a:solidFill>
                  <a:srgbClr val="008080"/>
                </a:solidFill>
                <a:ea typeface="长城新魏碑体" pitchFamily="49" charset="-122"/>
              </a:rPr>
              <a:t>#</a:t>
            </a:r>
            <a:r>
              <a:rPr lang="zh-CN" altLang="en-US" sz="3200" b="1">
                <a:solidFill>
                  <a:srgbClr val="008080"/>
                </a:solidFill>
                <a:ea typeface="仿宋_GB2312" pitchFamily="49" charset="-122"/>
              </a:rPr>
              <a:t>次对角线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8080"/>
                </a:solidFill>
                <a:ea typeface="仿宋_GB2312" pitchFamily="49" charset="-122"/>
              </a:rPr>
              <a:t>3</a:t>
            </a:r>
            <a:r>
              <a:rPr lang="en-US" altLang="zh-CN" sz="3200" b="1" baseline="30000">
                <a:solidFill>
                  <a:srgbClr val="008080"/>
                </a:solidFill>
                <a:ea typeface="仿宋_GB2312" pitchFamily="49" charset="-122"/>
              </a:rPr>
              <a:t>#</a:t>
            </a:r>
            <a:r>
              <a:rPr lang="zh-CN" altLang="en-US" sz="3200" b="1">
                <a:solidFill>
                  <a:srgbClr val="008080"/>
                </a:solidFill>
                <a:ea typeface="仿宋_GB2312" pitchFamily="49" charset="-122"/>
              </a:rPr>
              <a:t>次对角线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008080"/>
                </a:solidFill>
                <a:ea typeface="仿宋_GB2312" pitchFamily="49" charset="-122"/>
              </a:rPr>
              <a:t>5</a:t>
            </a:r>
            <a:r>
              <a:rPr lang="en-US" altLang="zh-CN" sz="3200" b="1" baseline="30000">
                <a:solidFill>
                  <a:srgbClr val="008080"/>
                </a:solidFill>
                <a:ea typeface="仿宋_GB2312" pitchFamily="49" charset="-122"/>
              </a:rPr>
              <a:t>#</a:t>
            </a:r>
            <a:r>
              <a:rPr lang="zh-CN" altLang="en-US" sz="3200" b="1">
                <a:solidFill>
                  <a:srgbClr val="008080"/>
                </a:solidFill>
                <a:ea typeface="仿宋_GB2312" pitchFamily="49" charset="-122"/>
              </a:rPr>
              <a:t>次对角线</a:t>
            </a:r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3570511" y="1918270"/>
            <a:ext cx="33528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3799111" y="2223069"/>
            <a:ext cx="838201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4027712" y="2527871"/>
            <a:ext cx="28956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4332511" y="2756470"/>
            <a:ext cx="304800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561111" y="3061270"/>
            <a:ext cx="2362201" cy="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893788" y="3804221"/>
            <a:ext cx="2177187" cy="245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CC3300"/>
                </a:solidFill>
                <a:ea typeface="长城新魏碑体" pitchFamily="49" charset="-122"/>
              </a:rPr>
              <a:t>0</a:t>
            </a:r>
            <a:r>
              <a:rPr lang="en-US" altLang="zh-CN" sz="3200" b="1" baseline="30000">
                <a:solidFill>
                  <a:srgbClr val="CC3300"/>
                </a:solidFill>
                <a:ea typeface="长城新魏碑体" pitchFamily="49" charset="-122"/>
              </a:rPr>
              <a:t>#</a:t>
            </a:r>
            <a:r>
              <a:rPr lang="zh-CN" altLang="en-US" sz="3200" b="1">
                <a:solidFill>
                  <a:srgbClr val="CC3300"/>
                </a:solidFill>
                <a:ea typeface="仿宋_GB2312" pitchFamily="49" charset="-122"/>
              </a:rPr>
              <a:t>主对角线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CC3300"/>
                </a:solidFill>
                <a:ea typeface="仿宋_GB2312" pitchFamily="49" charset="-122"/>
              </a:rPr>
              <a:t>2</a:t>
            </a:r>
            <a:r>
              <a:rPr lang="en-US" altLang="zh-CN" sz="3200" b="1" baseline="30000">
                <a:solidFill>
                  <a:srgbClr val="CC3300"/>
                </a:solidFill>
                <a:ea typeface="仿宋_GB2312" pitchFamily="49" charset="-122"/>
              </a:rPr>
              <a:t>#</a:t>
            </a:r>
            <a:r>
              <a:rPr lang="zh-CN" altLang="en-US" sz="3200" b="1">
                <a:solidFill>
                  <a:srgbClr val="CC3300"/>
                </a:solidFill>
                <a:ea typeface="仿宋_GB2312" pitchFamily="49" charset="-122"/>
              </a:rPr>
              <a:t>主对角线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CC3300"/>
                </a:solidFill>
                <a:ea typeface="仿宋_GB2312" pitchFamily="49" charset="-122"/>
              </a:rPr>
              <a:t>4</a:t>
            </a:r>
            <a:r>
              <a:rPr lang="en-US" altLang="zh-CN" sz="3200" b="1" baseline="30000">
                <a:solidFill>
                  <a:srgbClr val="CC3300"/>
                </a:solidFill>
                <a:ea typeface="仿宋_GB2312" pitchFamily="49" charset="-122"/>
              </a:rPr>
              <a:t>#</a:t>
            </a:r>
            <a:r>
              <a:rPr lang="zh-CN" altLang="en-US" sz="3200" b="1">
                <a:solidFill>
                  <a:srgbClr val="CC3300"/>
                </a:solidFill>
                <a:ea typeface="仿宋_GB2312" pitchFamily="49" charset="-122"/>
              </a:rPr>
              <a:t>主对角线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solidFill>
                  <a:srgbClr val="CC3300"/>
                </a:solidFill>
                <a:ea typeface="仿宋_GB2312" pitchFamily="49" charset="-122"/>
              </a:rPr>
              <a:t>6</a:t>
            </a:r>
            <a:r>
              <a:rPr lang="en-US" altLang="zh-CN" sz="3200" b="1" baseline="30000">
                <a:solidFill>
                  <a:srgbClr val="CC3300"/>
                </a:solidFill>
                <a:ea typeface="仿宋_GB2312" pitchFamily="49" charset="-122"/>
              </a:rPr>
              <a:t>#</a:t>
            </a:r>
            <a:r>
              <a:rPr lang="zh-CN" altLang="en-US" sz="3200" b="1">
                <a:solidFill>
                  <a:srgbClr val="CC3300"/>
                </a:solidFill>
                <a:ea typeface="仿宋_GB2312" pitchFamily="49" charset="-122"/>
              </a:rPr>
              <a:t>主对角线</a:t>
            </a:r>
            <a:endParaRPr lang="zh-CN" altLang="en-US" sz="3200" b="1">
              <a:solidFill>
                <a:srgbClr val="CC3300"/>
              </a:solidFill>
              <a:ea typeface="长城新魏碑体" pitchFamily="49" charset="-122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4865912" y="4204270"/>
            <a:ext cx="1981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189512" y="2527871"/>
            <a:ext cx="1676400" cy="16764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122710" y="2527870"/>
            <a:ext cx="2209801" cy="220980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4332511" y="4737670"/>
            <a:ext cx="251460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589312" y="3061270"/>
            <a:ext cx="2286000" cy="228600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3875311" y="5347270"/>
            <a:ext cx="297180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1589311" y="4128071"/>
            <a:ext cx="1828800" cy="1828799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3418111" y="5956870"/>
            <a:ext cx="342900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256237" y="4188396"/>
            <a:ext cx="641510" cy="70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>
            <a:spAutoFit/>
          </a:bodyPr>
          <a:lstStyle/>
          <a:p>
            <a:r>
              <a:rPr lang="en-US" altLang="zh-CN" sz="4000">
                <a:solidFill>
                  <a:srgbClr val="800080"/>
                </a:solidFill>
                <a:sym typeface="Monotype Sorts" pitchFamily="2" charset="2"/>
              </a:rPr>
              <a:t></a:t>
            </a:r>
            <a:endParaRPr lang="en-US" altLang="zh-CN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4561110" y="4432870"/>
            <a:ext cx="7620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4103911" y="5042469"/>
            <a:ext cx="53340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1589311" y="2527870"/>
            <a:ext cx="2514601" cy="25146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1589311" y="3594670"/>
            <a:ext cx="2057401" cy="205740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>
            <a:off x="3646710" y="5652070"/>
            <a:ext cx="99060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endParaRPr lang="zh-CN" altLang="en-US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1823588" y="2100834"/>
            <a:ext cx="2040931" cy="584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>
            <a:spAutoFit/>
          </a:bodyPr>
          <a:lstStyle/>
          <a:p>
            <a:r>
              <a:rPr lang="en-US" altLang="zh-CN" sz="3200" b="1">
                <a:solidFill>
                  <a:srgbClr val="000099"/>
                </a:solidFill>
              </a:rPr>
              <a:t>0   1   2   3  </a:t>
            </a:r>
            <a:endParaRPr lang="en-US" altLang="zh-CN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289953" y="2527871"/>
            <a:ext cx="393044" cy="2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b="1">
                <a:solidFill>
                  <a:srgbClr val="000099"/>
                </a:solidFill>
              </a:rPr>
              <a:t>0</a:t>
            </a:r>
          </a:p>
          <a:p>
            <a:pPr>
              <a:lnSpc>
                <a:spcPct val="115000"/>
              </a:lnSpc>
            </a:pPr>
            <a:r>
              <a:rPr lang="en-US" altLang="zh-CN" sz="3200" b="1">
                <a:solidFill>
                  <a:srgbClr val="000099"/>
                </a:solidFill>
              </a:rPr>
              <a:t>1</a:t>
            </a:r>
          </a:p>
          <a:p>
            <a:pPr>
              <a:lnSpc>
                <a:spcPct val="115000"/>
              </a:lnSpc>
            </a:pPr>
            <a:r>
              <a:rPr lang="en-US" altLang="zh-CN" sz="3200" b="1">
                <a:solidFill>
                  <a:srgbClr val="000099"/>
                </a:solidFill>
              </a:rPr>
              <a:t>2</a:t>
            </a:r>
          </a:p>
          <a:p>
            <a:pPr>
              <a:lnSpc>
                <a:spcPct val="115000"/>
              </a:lnSpc>
            </a:pPr>
            <a:r>
              <a:rPr lang="en-US" altLang="zh-CN" sz="3200" b="1">
                <a:solidFill>
                  <a:srgbClr val="000099"/>
                </a:solidFill>
              </a:rPr>
              <a:t>3</a:t>
            </a:r>
            <a:endParaRPr lang="en-US" altLang="zh-CN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1339377" y="1353119"/>
            <a:ext cx="1305153" cy="6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>
            <a:spAutoFit/>
          </a:bodyPr>
          <a:lstStyle/>
          <a:p>
            <a:r>
              <a:rPr lang="en-US" altLang="zh-CN" sz="3600" b="1" dirty="0">
                <a:solidFill>
                  <a:srgbClr val="006666"/>
                </a:solidFill>
              </a:rPr>
              <a:t>k = </a:t>
            </a:r>
            <a:r>
              <a:rPr lang="en-US" altLang="zh-CN" sz="3600" b="1" dirty="0" err="1">
                <a:solidFill>
                  <a:srgbClr val="006666"/>
                </a:solidFill>
              </a:rPr>
              <a:t>i+j</a:t>
            </a:r>
            <a:endParaRPr lang="en-US" altLang="zh-CN" dirty="0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570473" y="5956870"/>
            <a:ext cx="2252528" cy="6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4" tIns="45717" rIns="91434" bIns="45717">
            <a:spAutoFit/>
          </a:bodyPr>
          <a:lstStyle/>
          <a:p>
            <a:r>
              <a:rPr lang="en-US" altLang="zh-CN" sz="3600" b="1">
                <a:solidFill>
                  <a:srgbClr val="CC3300"/>
                </a:solidFill>
              </a:rPr>
              <a:t>k = n+i</a:t>
            </a:r>
            <a:r>
              <a:rPr lang="en-US" altLang="zh-CN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3600" b="1">
                <a:solidFill>
                  <a:srgbClr val="CC3300"/>
                </a:solidFill>
              </a:rPr>
              <a:t>j</a:t>
            </a:r>
            <a:r>
              <a:rPr lang="en-US" altLang="zh-CN" sz="3600" b="1">
                <a:solidFill>
                  <a:srgbClr val="CC3300"/>
                </a:solidFill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3600" b="1">
                <a:solidFill>
                  <a:srgbClr val="CC3300"/>
                </a:solidFill>
              </a:rPr>
              <a:t>1</a:t>
            </a:r>
            <a:endParaRPr lang="en-US" altLang="zh-CN" sz="3200" b="1"/>
          </a:p>
        </p:txBody>
      </p:sp>
    </p:spTree>
    <p:extLst>
      <p:ext uri="{BB962C8B-B14F-4D97-AF65-F5344CB8AC3E}">
        <p14:creationId xmlns:p14="http://schemas.microsoft.com/office/powerpoint/2010/main" val="17660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 </a:t>
            </a:r>
            <a:r>
              <a:rPr lang="en-US" altLang="zh-CN" dirty="0"/>
              <a:t>4 </a:t>
            </a:r>
            <a:r>
              <a:rPr lang="zh-CN" altLang="en-US" dirty="0"/>
              <a:t>个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col </a:t>
            </a:r>
            <a:r>
              <a:rPr lang="en-US" altLang="zh-CN" dirty="0"/>
              <a:t>[n] :col[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标识第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列是否安放了皇后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md[2n-1</a:t>
            </a:r>
            <a:r>
              <a:rPr lang="en-US" altLang="zh-CN" dirty="0"/>
              <a:t>] : md[k] </a:t>
            </a:r>
            <a:r>
              <a:rPr lang="zh-CN" altLang="en-US" dirty="0"/>
              <a:t>标识第 </a:t>
            </a:r>
            <a:r>
              <a:rPr lang="en-US" altLang="zh-CN" dirty="0"/>
              <a:t>k </a:t>
            </a:r>
            <a:r>
              <a:rPr lang="zh-CN" altLang="en-US" dirty="0"/>
              <a:t>条主对角线是否</a:t>
            </a:r>
            <a:r>
              <a:rPr lang="zh-CN" altLang="en-US" dirty="0" smtClean="0"/>
              <a:t>安放</a:t>
            </a:r>
            <a:r>
              <a:rPr lang="zh-CN" altLang="en-US" dirty="0"/>
              <a:t>了皇后</a:t>
            </a:r>
            <a:r>
              <a:rPr lang="en-US" altLang="zh-CN" dirty="0"/>
              <a:t>; </a:t>
            </a:r>
          </a:p>
          <a:p>
            <a:r>
              <a:rPr lang="en-US" altLang="zh-CN" dirty="0" err="1" smtClean="0"/>
              <a:t>sd</a:t>
            </a:r>
            <a:r>
              <a:rPr lang="en-US" altLang="zh-CN" dirty="0" smtClean="0"/>
              <a:t>[2n-1</a:t>
            </a:r>
            <a:r>
              <a:rPr lang="en-US" altLang="zh-CN" dirty="0"/>
              <a:t>] : </a:t>
            </a:r>
            <a:r>
              <a:rPr lang="en-US" altLang="zh-CN" dirty="0" err="1"/>
              <a:t>sd</a:t>
            </a:r>
            <a:r>
              <a:rPr lang="en-US" altLang="zh-CN" dirty="0"/>
              <a:t>[k] </a:t>
            </a:r>
            <a:r>
              <a:rPr lang="zh-CN" altLang="en-US" dirty="0"/>
              <a:t>标识第 </a:t>
            </a:r>
            <a:r>
              <a:rPr lang="en-US" altLang="zh-CN" dirty="0"/>
              <a:t>k </a:t>
            </a:r>
            <a:r>
              <a:rPr lang="zh-CN" altLang="en-US" dirty="0"/>
              <a:t>条次对角线是否安放了皇后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en-US" altLang="zh-CN" dirty="0" smtClean="0"/>
              <a:t>q[n</a:t>
            </a:r>
            <a:r>
              <a:rPr lang="en-US" altLang="zh-CN" dirty="0"/>
              <a:t>] : q[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记录第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行皇后在第几列。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1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548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的值 </a:t>
            </a:r>
            <a:r>
              <a:rPr lang="en-US" altLang="zh-CN" dirty="0" smtClean="0"/>
              <a:t>j=1+2+3+</a:t>
            </a:r>
            <a:r>
              <a:rPr lang="mr-IN" altLang="zh-CN" dirty="0" smtClean="0"/>
              <a:t>…</a:t>
            </a:r>
            <a:r>
              <a:rPr lang="en-US" altLang="zh-CN" dirty="0" smtClean="0"/>
              <a:t>+(k+1) </a:t>
            </a:r>
            <a:r>
              <a:rPr lang="zh-CN" altLang="en-US" dirty="0" smtClean="0"/>
              <a:t>可得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mr-IN" altLang="zh-CN" dirty="0" err="1" smtClean="0"/>
              <a:t>J</a:t>
            </a:r>
            <a:r>
              <a:rPr lang="zh-CN" altLang="mr-IN" dirty="0" smtClean="0"/>
              <a:t>在第</a:t>
            </a:r>
            <a:r>
              <a:rPr lang="mr-IN" altLang="zh-CN" dirty="0" err="1" smtClean="0"/>
              <a:t>k</a:t>
            </a:r>
            <a:r>
              <a:rPr lang="zh-CN" altLang="mr-IN" dirty="0" smtClean="0"/>
              <a:t>次</a:t>
            </a:r>
            <a:r>
              <a:rPr lang="zh-CN" altLang="mr-IN" dirty="0"/>
              <a:t>循环时的值为</a:t>
            </a:r>
            <a:r>
              <a:rPr lang="mr-IN" altLang="zh-CN" dirty="0"/>
              <a:t>(k+1)*(k+2</a:t>
            </a:r>
            <a:r>
              <a:rPr lang="mr-IN" altLang="zh-CN" dirty="0" smtClean="0"/>
              <a:t>)/</a:t>
            </a:r>
            <a:r>
              <a:rPr lang="en-US" altLang="zh-CN" dirty="0" smtClean="0"/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、当 </a:t>
            </a:r>
            <a:r>
              <a:rPr lang="en-US" altLang="zh-CN" dirty="0"/>
              <a:t>n=1 </a:t>
            </a:r>
            <a:r>
              <a:rPr lang="zh-CN" altLang="en-US" dirty="0"/>
              <a:t>时，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经过一次循环后变为 </a:t>
            </a:r>
            <a:r>
              <a:rPr lang="en-US" altLang="zh-CN" dirty="0"/>
              <a:t>2</a:t>
            </a:r>
            <a:r>
              <a:rPr lang="zh-CN" altLang="en-US" dirty="0" smtClean="0"/>
              <a:t>，</a:t>
            </a:r>
            <a:r>
              <a:rPr lang="zh-CN" altLang="en-US" dirty="0"/>
              <a:t>不满足第二</a:t>
            </a:r>
            <a:r>
              <a:rPr lang="zh-CN" altLang="en-US" dirty="0" smtClean="0"/>
              <a:t>次循环</a:t>
            </a:r>
            <a:r>
              <a:rPr lang="zh-CN" altLang="en-US" dirty="0"/>
              <a:t>的</a:t>
            </a:r>
            <a:r>
              <a:rPr lang="zh-CN" altLang="en-US" dirty="0" smtClean="0"/>
              <a:t>条件，该</a:t>
            </a:r>
            <a:r>
              <a:rPr lang="zh-CN" altLang="en-US" dirty="0"/>
              <a:t>语句的程序步数为 </a:t>
            </a:r>
            <a:r>
              <a:rPr lang="en-US" altLang="zh-CN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mr-IN" dirty="0" smtClean="0"/>
              <a:t>当 </a:t>
            </a:r>
            <a:r>
              <a:rPr lang="mr-IN" altLang="zh-CN" dirty="0" err="1"/>
              <a:t>n</a:t>
            </a:r>
            <a:r>
              <a:rPr lang="mr-IN" altLang="zh-CN" dirty="0"/>
              <a:t>&gt;=2 </a:t>
            </a:r>
            <a:r>
              <a:rPr lang="zh-CN" altLang="mr-IN" dirty="0"/>
              <a:t>时，</a:t>
            </a:r>
            <a:r>
              <a:rPr lang="mr-IN" altLang="zh-CN" dirty="0"/>
              <a:t>(k+1)*(k+2)/</a:t>
            </a:r>
            <a:r>
              <a:rPr lang="mr-IN" altLang="zh-CN" dirty="0" smtClean="0"/>
              <a:t>2&gt;</a:t>
            </a:r>
            <a:r>
              <a:rPr lang="mr-IN" altLang="zh-CN" dirty="0" err="1" smtClean="0"/>
              <a:t>n</a:t>
            </a:r>
            <a:r>
              <a:rPr lang="zh-CN" altLang="en-US" dirty="0"/>
              <a:t>解出满足该不等式的 </a:t>
            </a:r>
            <a:r>
              <a:rPr lang="en-US" altLang="zh-CN" dirty="0"/>
              <a:t>k </a:t>
            </a:r>
            <a:r>
              <a:rPr lang="zh-CN" altLang="en-US" dirty="0"/>
              <a:t>的最大值，即为语句 </a:t>
            </a:r>
            <a:r>
              <a:rPr lang="en-US" altLang="zh-CN" dirty="0" err="1"/>
              <a:t>i</a:t>
            </a:r>
            <a:r>
              <a:rPr lang="en-US" altLang="zh-CN" dirty="0"/>
              <a:t>=i+1 </a:t>
            </a:r>
            <a:r>
              <a:rPr lang="zh-CN" altLang="en-US" dirty="0"/>
              <a:t>的程序步数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mr-I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mr-IN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4004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48" y="2525543"/>
            <a:ext cx="5365872" cy="8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04" y="0"/>
            <a:ext cx="6728196" cy="6858000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6674024" y="0"/>
            <a:ext cx="1841326" cy="400833"/>
          </a:xfrm>
          <a:prstGeom prst="wedgeRectCallout">
            <a:avLst>
              <a:gd name="adj1" fmla="val -152806"/>
              <a:gd name="adj2" fmla="val -21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遍历到第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361535" y="136691"/>
            <a:ext cx="1841326" cy="400833"/>
          </a:xfrm>
          <a:prstGeom prst="wedgeRectCallout">
            <a:avLst>
              <a:gd name="adj1" fmla="val 90731"/>
              <a:gd name="adj2" fmla="val 56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237995" y="1090757"/>
            <a:ext cx="2177809" cy="400833"/>
          </a:xfrm>
          <a:prstGeom prst="wedgeRectCallout">
            <a:avLst>
              <a:gd name="adj1" fmla="val 100255"/>
              <a:gd name="adj2" fmla="val -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判断</a:t>
            </a:r>
            <a:r>
              <a:rPr kumimoji="1" lang="zh-CN" altLang="en-US" smtClean="0"/>
              <a:t>是否可以放置</a:t>
            </a:r>
            <a:endParaRPr kumimoji="1"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299765" y="2044823"/>
            <a:ext cx="2054269" cy="400833"/>
          </a:xfrm>
          <a:prstGeom prst="wedgeRectCallout">
            <a:avLst>
              <a:gd name="adj1" fmla="val 116164"/>
              <a:gd name="adj2" fmla="val -4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放置，并设定冲突</a:t>
            </a:r>
            <a:endParaRPr kumimoji="1"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539847" y="3445153"/>
            <a:ext cx="2054269" cy="729642"/>
          </a:xfrm>
          <a:prstGeom prst="wedgeRectCallout">
            <a:avLst>
              <a:gd name="adj1" fmla="val 116164"/>
              <a:gd name="adj2" fmla="val -4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是否到了最后一行，输出一个可行解</a:t>
            </a:r>
            <a:endParaRPr kumimoji="1"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539847" y="4450811"/>
            <a:ext cx="2054269" cy="411871"/>
          </a:xfrm>
          <a:prstGeom prst="wedgeRectCallout">
            <a:avLst>
              <a:gd name="adj1" fmla="val 119822"/>
              <a:gd name="adj2" fmla="val 20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否则继续下一层</a:t>
            </a:r>
            <a:endParaRPr kumimoji="1"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450691" y="5236219"/>
            <a:ext cx="2054269" cy="411871"/>
          </a:xfrm>
          <a:prstGeom prst="wedgeRectCallout">
            <a:avLst>
              <a:gd name="adj1" fmla="val 122871"/>
              <a:gd name="adj2" fmla="val -49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冲突解除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7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第六周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altLang="zh-CN" dirty="0"/>
              <a:t>5.4 </a:t>
            </a:r>
            <a:r>
              <a:rPr lang="zh-CN" altLang="en-US" dirty="0" smtClean="0"/>
              <a:t> 逆序输出顺序表</a:t>
            </a:r>
            <a:endParaRPr lang="nb-NO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87" y="2387947"/>
            <a:ext cx="4369235" cy="369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第七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九周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/>
              <a:t>已知一棵二叉树前序遍历的结果</a:t>
            </a:r>
            <a:r>
              <a:rPr lang="en-US" altLang="zh-CN" dirty="0"/>
              <a:t>ABECDFGHIJ</a:t>
            </a:r>
            <a:r>
              <a:rPr lang="zh-CN" altLang="en-US" dirty="0"/>
              <a:t>，中序遍历的结果</a:t>
            </a:r>
            <a:r>
              <a:rPr lang="en-US" altLang="zh-CN" dirty="0"/>
              <a:t>EBCDAFHIGJ</a:t>
            </a:r>
            <a:r>
              <a:rPr lang="zh-CN" altLang="en-US" dirty="0"/>
              <a:t>，试画出这棵二叉树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400" u="sng" dirty="0" smtClean="0"/>
              <a:t>手画</a:t>
            </a:r>
            <a:endParaRPr lang="en-US" altLang="zh-CN" sz="2400" u="sng" dirty="0" smtClean="0"/>
          </a:p>
          <a:p>
            <a:pPr marL="0" lvl="1" indent="0">
              <a:spcBef>
                <a:spcPts val="1000"/>
              </a:spcBef>
              <a:buNone/>
            </a:pPr>
            <a:endParaRPr lang="zh-CN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9363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九周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/>
              <a:t>假定用于通信的电文仅由</a:t>
            </a:r>
            <a:r>
              <a:rPr lang="en-US" altLang="zh-CN" dirty="0"/>
              <a:t>8</a:t>
            </a:r>
            <a:r>
              <a:rPr lang="zh-CN" altLang="en-US" dirty="0"/>
              <a:t>个字母</a:t>
            </a:r>
            <a:r>
              <a:rPr lang="en-US" altLang="zh-CN" dirty="0"/>
              <a:t>c1, c2, c3, c4, c5, c6, c7, c8</a:t>
            </a:r>
            <a:r>
              <a:rPr lang="zh-CN" altLang="en-US" dirty="0"/>
              <a:t>组成，各字母在电文中出现的频率分别为</a:t>
            </a:r>
            <a:r>
              <a:rPr lang="en-US" altLang="zh-CN" dirty="0"/>
              <a:t>5, 25, 3, 6, 10, 11, 36, 4</a:t>
            </a:r>
            <a:r>
              <a:rPr lang="zh-CN" altLang="en-US" dirty="0"/>
              <a:t>。试为这</a:t>
            </a:r>
            <a:r>
              <a:rPr lang="en-US" altLang="zh-CN" dirty="0"/>
              <a:t>8</a:t>
            </a:r>
            <a:r>
              <a:rPr lang="zh-CN" altLang="en-US" dirty="0"/>
              <a:t>个字母设计不等长</a:t>
            </a:r>
            <a:r>
              <a:rPr lang="en-US" altLang="zh-CN" dirty="0"/>
              <a:t>Huffman</a:t>
            </a:r>
            <a:r>
              <a:rPr lang="zh-CN" altLang="en-US" dirty="0"/>
              <a:t>编码，并给出该电文的总编码长度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 smtClean="0"/>
              <a:t>先根据频率排序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36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dirty="0" smtClean="0"/>
              <a:t>设计频率越高，则编码长度越短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8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九周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6.6</a:t>
            </a:r>
            <a:r>
              <a:rPr kumimoji="1" lang="zh-CN" altLang="en-US" dirty="0" smtClean="0"/>
              <a:t> 判断是否为完全</a:t>
            </a:r>
            <a:r>
              <a:rPr kumimoji="1" lang="zh-CN" altLang="en-US" dirty="0" smtClean="0"/>
              <a:t>二叉树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zh-CN" altLang="en-US" dirty="0"/>
              <a:t>完全二叉树：若一棵二叉树具有具有</a:t>
            </a:r>
            <a:r>
              <a:rPr lang="en-US" altLang="zh-CN" dirty="0"/>
              <a:t>n</a:t>
            </a:r>
            <a:r>
              <a:rPr lang="zh-CN" altLang="en-US" dirty="0"/>
              <a:t>个节点，它的每个节点都与高度为</a:t>
            </a:r>
            <a:r>
              <a:rPr lang="en-US" altLang="zh-CN" dirty="0"/>
              <a:t>k</a:t>
            </a:r>
            <a:r>
              <a:rPr lang="zh-CN" altLang="en-US" dirty="0"/>
              <a:t>的满二叉树编号为</a:t>
            </a:r>
            <a:r>
              <a:rPr lang="en-US" altLang="zh-CN" dirty="0"/>
              <a:t>0~n-1</a:t>
            </a:r>
            <a:r>
              <a:rPr lang="zh-CN" altLang="en-US" dirty="0"/>
              <a:t>结点一一对应，则称这可二叉树为完全二叉树。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16" y="3723479"/>
            <a:ext cx="3888984" cy="31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九周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2" y="0"/>
            <a:ext cx="7886700" cy="6858000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0" y="813542"/>
            <a:ext cx="1465545" cy="877147"/>
          </a:xfrm>
          <a:prstGeom prst="wedgeRectCallout">
            <a:avLst>
              <a:gd name="adj1" fmla="val 87714"/>
              <a:gd name="adj2" fmla="val 43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把根结点</a:t>
            </a:r>
            <a:r>
              <a:rPr kumimoji="1" lang="zh-CN" altLang="en-US" smtClean="0"/>
              <a:t>放入队列</a:t>
            </a:r>
            <a:endParaRPr kumimoji="1"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5964476" y="1615208"/>
            <a:ext cx="1465545" cy="440607"/>
          </a:xfrm>
          <a:prstGeom prst="wedgeRectCallout">
            <a:avLst>
              <a:gd name="adj1" fmla="val -114850"/>
              <a:gd name="adj2" fmla="val 266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立个</a:t>
            </a:r>
            <a:r>
              <a:rPr kumimoji="1" lang="en-US" altLang="zh-CN" dirty="0" smtClean="0"/>
              <a:t>flag</a:t>
            </a:r>
            <a:endParaRPr kumimoji="1"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465811" y="2769690"/>
            <a:ext cx="1465545" cy="487077"/>
          </a:xfrm>
          <a:prstGeom prst="wedgeRectCallout">
            <a:avLst>
              <a:gd name="adj1" fmla="val 91987"/>
              <a:gd name="adj2" fmla="val -40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开始遍历</a:t>
            </a:r>
            <a:endParaRPr kumimoji="1"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1" y="5176775"/>
            <a:ext cx="1893778" cy="487077"/>
          </a:xfrm>
          <a:prstGeom prst="wedgeRectCallout">
            <a:avLst>
              <a:gd name="adj1" fmla="val 91987"/>
              <a:gd name="adj2" fmla="val -40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检索到</a:t>
            </a:r>
            <a:r>
              <a:rPr kumimoji="1" lang="en-US" altLang="zh-CN" dirty="0" smtClean="0"/>
              <a:t>front</a:t>
            </a:r>
            <a:r>
              <a:rPr kumimoji="1" lang="zh-CN" altLang="en-US" dirty="0" smtClean="0"/>
              <a:t>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0540"/>
          </a:xfrm>
        </p:spPr>
        <p:txBody>
          <a:bodyPr>
            <a:normAutofit/>
          </a:bodyPr>
          <a:lstStyle/>
          <a:p>
            <a:r>
              <a:rPr lang="zh-CN" altLang="en-US" dirty="0"/>
              <a:t>求多项式</a:t>
            </a:r>
            <a:r>
              <a:rPr lang="en-US" altLang="zh-CN" dirty="0"/>
              <a:t>A(x)</a:t>
            </a:r>
            <a:r>
              <a:rPr lang="zh-CN" altLang="en-US" dirty="0"/>
              <a:t>的算法可根据下列两个公式之一来设 计，根据时间复杂度比较这两种算法的优劣 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、乘法</a:t>
            </a:r>
            <a:r>
              <a:rPr lang="zh-CN" altLang="en-US" sz="2400" dirty="0"/>
              <a:t>次数为</a:t>
            </a:r>
            <a:r>
              <a:rPr lang="en-US" altLang="zh-CN" sz="2400" dirty="0"/>
              <a:t>(1+n)*n/2</a:t>
            </a:r>
            <a:r>
              <a:rPr lang="zh-CN" altLang="en-US" sz="2400" dirty="0"/>
              <a:t>，加法次数为 </a:t>
            </a:r>
            <a:r>
              <a:rPr lang="en-US" altLang="zh-CN" sz="2400" dirty="0"/>
              <a:t>n </a:t>
            </a:r>
            <a:r>
              <a:rPr lang="zh-CN" altLang="en-US" sz="2400" dirty="0" smtClean="0"/>
              <a:t>次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 乘法</a:t>
            </a:r>
            <a:r>
              <a:rPr lang="zh-CN" altLang="en-US" sz="2400" dirty="0"/>
              <a:t>次数</a:t>
            </a:r>
            <a:r>
              <a:rPr lang="en-US" altLang="zh-CN" sz="2400" dirty="0" smtClean="0"/>
              <a:t>n+(n-1)</a:t>
            </a:r>
            <a:r>
              <a:rPr lang="mr-IN" altLang="zh-CN" sz="2400" dirty="0" smtClean="0"/>
              <a:t>…</a:t>
            </a:r>
            <a:r>
              <a:rPr lang="en-US" altLang="zh-CN" sz="2400" dirty="0" smtClean="0"/>
              <a:t>+1</a:t>
            </a:r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、乘法</a:t>
            </a:r>
            <a:r>
              <a:rPr lang="zh-CN" altLang="en-US" sz="2400" dirty="0"/>
              <a:t>次数为 </a:t>
            </a:r>
            <a:r>
              <a:rPr lang="en-US" altLang="zh-CN" sz="2400" dirty="0"/>
              <a:t>n</a:t>
            </a:r>
            <a:r>
              <a:rPr lang="zh-CN" altLang="en-US" sz="2400" dirty="0"/>
              <a:t>，加法次数为 </a:t>
            </a:r>
            <a:r>
              <a:rPr lang="en-US" altLang="zh-CN" sz="2400" dirty="0"/>
              <a:t>n 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在 </a:t>
            </a:r>
            <a:r>
              <a:rPr lang="en-US" altLang="zh-CN" sz="2400" dirty="0"/>
              <a:t>n </a:t>
            </a:r>
            <a:r>
              <a:rPr lang="zh-CN" altLang="en-US" sz="2400" dirty="0"/>
              <a:t>较大的情况下，第二种算法从时间复杂度上优于第一种算法。 </a:t>
            </a:r>
          </a:p>
          <a:p>
            <a:pPr marL="0" indent="0">
              <a:buNone/>
            </a:pPr>
            <a:endParaRPr lang="zh-CN" altLang="en-US" sz="2400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43" y="2805830"/>
            <a:ext cx="4594731" cy="80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编写一个程序，以不多于</a:t>
            </a:r>
            <a:r>
              <a:rPr lang="en-US" altLang="zh-CN" dirty="0"/>
              <a:t>3n/2</a:t>
            </a:r>
            <a:r>
              <a:rPr lang="zh-CN" altLang="en-US" dirty="0"/>
              <a:t>的平均比较次数，在一个有</a:t>
            </a:r>
            <a:r>
              <a:rPr lang="en-US" altLang="zh-CN" dirty="0"/>
              <a:t>n </a:t>
            </a:r>
            <a:r>
              <a:rPr lang="zh-CN" altLang="en-US" dirty="0"/>
              <a:t>个整数的顺序表</a:t>
            </a:r>
            <a:r>
              <a:rPr lang="en-US" altLang="zh-CN" dirty="0"/>
              <a:t>A</a:t>
            </a:r>
            <a:r>
              <a:rPr lang="zh-CN" altLang="en-US" dirty="0"/>
              <a:t>中找出最大值和最小值的整数。要求使用的 附加空间尽量少。要求写出可执行的程序。 </a:t>
            </a:r>
          </a:p>
          <a:p>
            <a:pPr marL="0" indent="0">
              <a:buNone/>
            </a:pPr>
            <a:r>
              <a:rPr lang="zh-CN" altLang="en-US" dirty="0" smtClean="0"/>
              <a:t>思路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、先</a:t>
            </a:r>
            <a:r>
              <a:rPr lang="zh-CN" altLang="en-US" dirty="0"/>
              <a:t>两两比较</a:t>
            </a:r>
            <a:r>
              <a:rPr lang="en-US" altLang="zh-CN" dirty="0"/>
              <a:t>(n/2 </a:t>
            </a:r>
            <a:r>
              <a:rPr lang="zh-CN" altLang="en-US" dirty="0"/>
              <a:t>时间</a:t>
            </a:r>
            <a:r>
              <a:rPr lang="en-US" altLang="zh-CN" dirty="0"/>
              <a:t>)</a:t>
            </a:r>
            <a:r>
              <a:rPr lang="zh-CN" altLang="en-US" dirty="0"/>
              <a:t>，然后较大的和较大的 比</a:t>
            </a:r>
            <a:r>
              <a:rPr lang="en-US" altLang="zh-CN" dirty="0"/>
              <a:t>(n/2 </a:t>
            </a:r>
            <a:r>
              <a:rPr lang="zh-CN" altLang="en-US" dirty="0"/>
              <a:t>时间</a:t>
            </a:r>
            <a:r>
              <a:rPr lang="en-US" altLang="zh-CN" dirty="0"/>
              <a:t>)</a:t>
            </a:r>
            <a:r>
              <a:rPr lang="zh-CN" altLang="en-US" dirty="0"/>
              <a:t>，较小的和较小</a:t>
            </a:r>
            <a:r>
              <a:rPr lang="zh-CN" altLang="en-US" dirty="0" smtClean="0"/>
              <a:t>的比</a:t>
            </a:r>
            <a:r>
              <a:rPr lang="en-US" altLang="zh-CN" dirty="0"/>
              <a:t>(n/2 </a:t>
            </a:r>
            <a:r>
              <a:rPr lang="zh-CN" altLang="en-US" dirty="0"/>
              <a:t>时间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、可以</a:t>
            </a:r>
            <a:r>
              <a:rPr lang="zh-CN" altLang="en-US" dirty="0"/>
              <a:t>不另用空间，在第一趟两两比较时，把较大 的放到左边，较小的放到右边， </a:t>
            </a:r>
            <a:r>
              <a:rPr lang="zh-CN" altLang="en-US" dirty="0" smtClean="0"/>
              <a:t>这样</a:t>
            </a:r>
            <a:r>
              <a:rPr lang="zh-CN" altLang="en-US" dirty="0"/>
              <a:t>就相当于偶数下标的数组元素中都是较大的，奇数下标的都是较</a:t>
            </a:r>
            <a:r>
              <a:rPr lang="zh-CN" altLang="en-US" dirty="0" smtClean="0"/>
              <a:t>小的</a:t>
            </a:r>
            <a:r>
              <a:rPr lang="zh-CN" altLang="en-US" dirty="0"/>
              <a:t>，</a:t>
            </a:r>
            <a:r>
              <a:rPr lang="zh-CN" altLang="en-US" dirty="0" smtClean="0"/>
              <a:t>然后就</a:t>
            </a:r>
            <a:r>
              <a:rPr lang="zh-CN" altLang="en-US" dirty="0"/>
              <a:t>在偶数下标的当中找最大的，在奇数下标的当中找最小的。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6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67" y="0"/>
            <a:ext cx="6452665" cy="6858000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4409162" y="2004165"/>
            <a:ext cx="2154476" cy="576197"/>
          </a:xfrm>
          <a:prstGeom prst="wedgeRectCallout">
            <a:avLst>
              <a:gd name="adj1" fmla="val -65601"/>
              <a:gd name="adj2" fmla="val 36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分割为两部分</a:t>
            </a:r>
            <a:endParaRPr kumimoji="1" lang="zh-CN" altLang="en-US"/>
          </a:p>
        </p:txBody>
      </p:sp>
      <p:sp>
        <p:nvSpPr>
          <p:cNvPr id="9" name="矩形标注 8"/>
          <p:cNvSpPr/>
          <p:nvPr/>
        </p:nvSpPr>
        <p:spPr>
          <a:xfrm>
            <a:off x="5243186" y="3715941"/>
            <a:ext cx="2640904" cy="1089763"/>
          </a:xfrm>
          <a:prstGeom prst="wedgeRectCallout">
            <a:avLst>
              <a:gd name="adj1" fmla="val -65601"/>
              <a:gd name="adj2" fmla="val 36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较大与较大的比较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较小与较小的比较</a:t>
            </a:r>
            <a:endParaRPr kumimoji="1" lang="en-US" altLang="zh-CN" dirty="0" smtClean="0"/>
          </a:p>
        </p:txBody>
      </p:sp>
      <p:sp>
        <p:nvSpPr>
          <p:cNvPr id="10" name="矩形标注 9"/>
          <p:cNvSpPr/>
          <p:nvPr/>
        </p:nvSpPr>
        <p:spPr>
          <a:xfrm>
            <a:off x="5678465" y="5941284"/>
            <a:ext cx="2640904" cy="754736"/>
          </a:xfrm>
          <a:prstGeom prst="wedgeRectCallout">
            <a:avLst>
              <a:gd name="adj1" fmla="val -63229"/>
              <a:gd name="adj2" fmla="val -57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如果是奇数个，最后一个需要和最大和最小</a:t>
            </a:r>
            <a:r>
              <a:rPr kumimoji="1" lang="zh-CN" altLang="en-US" smtClean="0"/>
              <a:t>都比较一次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3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dirty="0"/>
              <a:t>课程习题 </a:t>
            </a:r>
            <a:r>
              <a:rPr lang="en-US" altLang="zh-CN" dirty="0" smtClean="0"/>
              <a:t>2.10</a:t>
            </a:r>
            <a:r>
              <a:rPr kumimoji="1" lang="zh-CN" altLang="en-US" dirty="0" smtClean="0"/>
              <a:t> 广义的带状矩阵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参考课本</a:t>
            </a:r>
            <a:r>
              <a:rPr kumimoji="1" lang="en-US" altLang="zh-CN" dirty="0" smtClean="0"/>
              <a:t>p32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zh-CN" altLang="en-US" dirty="0" smtClean="0"/>
              <a:t>一维数组</a:t>
            </a:r>
            <a:r>
              <a:rPr kumimoji="1" lang="en-US" altLang="zh-CN" dirty="0" smtClean="0"/>
              <a:t>b[(a+b-1)*n-(a+b-2)]</a:t>
            </a:r>
            <a:r>
              <a:rPr kumimoji="1" lang="zh-CN" altLang="en-US" dirty="0" smtClean="0"/>
              <a:t>每行有</a:t>
            </a:r>
            <a:r>
              <a:rPr kumimoji="1" lang="en-US" altLang="zh-CN" dirty="0" smtClean="0"/>
              <a:t>(a+b-1)</a:t>
            </a:r>
            <a:r>
              <a:rPr kumimoji="1" lang="zh-CN" altLang="en-US" dirty="0" smtClean="0"/>
              <a:t>个元素</a:t>
            </a: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&amp;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]=&amp;a[i-1][i-1]+(a+b-1)*s;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&amp;a[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]=&amp;a[0][0]+</a:t>
            </a:r>
            <a:r>
              <a:rPr lang="en-US" altLang="zh-CN" dirty="0" err="1"/>
              <a:t>i</a:t>
            </a:r>
            <a:r>
              <a:rPr lang="en-US" altLang="zh-CN" dirty="0"/>
              <a:t>*(a+b-1)*s</a:t>
            </a:r>
            <a:r>
              <a:rPr lang="en-US" altLang="zh-CN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&amp;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][j]=&amp;a[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]+(j-</a:t>
            </a:r>
            <a:r>
              <a:rPr lang="en-US" altLang="zh-CN" dirty="0" err="1"/>
              <a:t>i</a:t>
            </a:r>
            <a:r>
              <a:rPr lang="en-US" altLang="zh-CN" dirty="0"/>
              <a:t>)*s;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&amp;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][j]=&amp;a[0][0]+[</a:t>
            </a:r>
            <a:r>
              <a:rPr lang="en-US" altLang="zh-CN" dirty="0" err="1"/>
              <a:t>i</a:t>
            </a:r>
            <a:r>
              <a:rPr lang="en-US" altLang="zh-CN" dirty="0"/>
              <a:t>*(a+b-2)+j]*s;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dirty="0" smtClean="0"/>
              <a:t>所以</a:t>
            </a:r>
            <a:r>
              <a:rPr lang="zh-CN" altLang="zh-CN" dirty="0"/>
              <a:t>，</a:t>
            </a:r>
            <a:r>
              <a:rPr lang="en-US" altLang="zh-CN" dirty="0"/>
              <a:t>k=(a+b-2)*</a:t>
            </a:r>
            <a:r>
              <a:rPr lang="en-US" altLang="zh-CN" dirty="0" err="1"/>
              <a:t>i+j</a:t>
            </a:r>
            <a:r>
              <a:rPr lang="en-US" altLang="zh-CN" dirty="0"/>
              <a:t>;</a:t>
            </a:r>
            <a:r>
              <a:rPr lang="zh-CN" altLang="zh-CN" dirty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68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2.13</a:t>
            </a: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编写一个将给定的线性链表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逆转函数的函数，只允许改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变结点的指针值，不允许移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动结点值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244" y="0"/>
            <a:ext cx="3308106" cy="6858000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>
          <a:xfrm>
            <a:off x="7703507" y="1528175"/>
            <a:ext cx="1290181" cy="526093"/>
          </a:xfrm>
          <a:prstGeom prst="wedgeRectCallout">
            <a:avLst>
              <a:gd name="adj1" fmla="val -37805"/>
              <a:gd name="adj2" fmla="val 76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是否结束</a:t>
            </a:r>
            <a:endParaRPr kumimoji="1"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7853819" y="3326476"/>
            <a:ext cx="1290181" cy="869743"/>
          </a:xfrm>
          <a:prstGeom prst="wedgeRectCallout">
            <a:avLst>
              <a:gd name="adj1" fmla="val -62077"/>
              <a:gd name="adj2" fmla="val -80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作为未改变链表的起始位置</a:t>
            </a:r>
            <a:endParaRPr kumimoji="1"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7853818" y="4444704"/>
            <a:ext cx="1290181" cy="526093"/>
          </a:xfrm>
          <a:prstGeom prst="wedgeRectCallout">
            <a:avLst>
              <a:gd name="adj1" fmla="val -107708"/>
              <a:gd name="adj2" fmla="val -7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向后移动一位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6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altLang="zh-CN" dirty="0"/>
              <a:t>2.15 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对于给定的线性链表，编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写一个删除链表中值为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结点的前驱结点的函数。</a:t>
            </a:r>
            <a:endParaRPr lang="hr-HR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22" y="0"/>
            <a:ext cx="4371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2.19</a:t>
            </a:r>
          </a:p>
          <a:p>
            <a:pPr marL="0" indent="0">
              <a:buNone/>
            </a:pPr>
            <a:r>
              <a:rPr kumimoji="1" lang="zh-CN" altLang="en-US" dirty="0" smtClean="0"/>
              <a:t>假设给点的线性链表的结点值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为整数，编写一个将给定的线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性链表改造成一个带表头结点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的循环链表函数。。。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43" y="0"/>
            <a:ext cx="2856608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43" y="0"/>
            <a:ext cx="29718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1355</Words>
  <Application>Microsoft Macintosh PowerPoint</Application>
  <PresentationFormat>全屏显示(4:3)</PresentationFormat>
  <Paragraphs>159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Calibri</vt:lpstr>
      <vt:lpstr>Calibri Light</vt:lpstr>
      <vt:lpstr>DengXian</vt:lpstr>
      <vt:lpstr>Mangal</vt:lpstr>
      <vt:lpstr>Monotype Sorts</vt:lpstr>
      <vt:lpstr>Wingdings</vt:lpstr>
      <vt:lpstr>仿宋_GB2312</vt:lpstr>
      <vt:lpstr>宋体</vt:lpstr>
      <vt:lpstr>长城新魏碑体</vt:lpstr>
      <vt:lpstr>Arial</vt:lpstr>
      <vt:lpstr>Office 主题</vt:lpstr>
      <vt:lpstr>习题讲解</vt:lpstr>
      <vt:lpstr>第一周</vt:lpstr>
      <vt:lpstr>第一周</vt:lpstr>
      <vt:lpstr>第二周</vt:lpstr>
      <vt:lpstr>PowerPoint 演示文稿</vt:lpstr>
      <vt:lpstr>第二周</vt:lpstr>
      <vt:lpstr>第三周</vt:lpstr>
      <vt:lpstr>第三周</vt:lpstr>
      <vt:lpstr>第三周</vt:lpstr>
      <vt:lpstr>第四周</vt:lpstr>
      <vt:lpstr>PowerPoint 演示文稿</vt:lpstr>
      <vt:lpstr>第四周</vt:lpstr>
      <vt:lpstr>第五周</vt:lpstr>
      <vt:lpstr>第五周</vt:lpstr>
      <vt:lpstr>第五周</vt:lpstr>
      <vt:lpstr>第五周</vt:lpstr>
      <vt:lpstr>第六周 n皇后问题</vt:lpstr>
      <vt:lpstr>第六周  n皇后问题 </vt:lpstr>
      <vt:lpstr>第六周</vt:lpstr>
      <vt:lpstr>PowerPoint 演示文稿</vt:lpstr>
      <vt:lpstr>第六周</vt:lpstr>
      <vt:lpstr>第七—九周</vt:lpstr>
      <vt:lpstr>第七—九周</vt:lpstr>
      <vt:lpstr>第七—九周</vt:lpstr>
      <vt:lpstr>第七—九周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习题讲解</dc:title>
  <dc:creator>Microsoft Office 用户</dc:creator>
  <cp:lastModifiedBy>Microsoft Office 用户</cp:lastModifiedBy>
  <cp:revision>44</cp:revision>
  <cp:lastPrinted>2016-11-14T10:54:36Z</cp:lastPrinted>
  <dcterms:created xsi:type="dcterms:W3CDTF">2016-11-14T03:56:48Z</dcterms:created>
  <dcterms:modified xsi:type="dcterms:W3CDTF">2016-11-14T12:03:26Z</dcterms:modified>
</cp:coreProperties>
</file>