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2D76E48-1096-4291-ADD3-A7B3968C471A}">
  <a:tblStyle styleId="{12D76E48-1096-4291-ADD3-A7B3968C471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image" Target="../media/image05.png"/><Relationship Id="rId5" Type="http://schemas.openxmlformats.org/officeDocument/2006/relationships/image" Target="../media/image04.png"/><Relationship Id="rId6" Type="http://schemas.openxmlformats.org/officeDocument/2006/relationships/image" Target="../media/image02.png"/><Relationship Id="rId7"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0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gif"/><Relationship Id="rId4" Type="http://schemas.openxmlformats.org/officeDocument/2006/relationships/image" Target="../media/image0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gif"/><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p:nvPr/>
        </p:nvSpPr>
        <p:spPr>
          <a:xfrm>
            <a:off x="256825" y="554225"/>
            <a:ext cx="8279700" cy="118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 name="Shape 55"/>
          <p:cNvSpPr txBox="1"/>
          <p:nvPr>
            <p:ph type="ctrTitle"/>
          </p:nvPr>
        </p:nvSpPr>
        <p:spPr>
          <a:xfrm>
            <a:off x="311700" y="744575"/>
            <a:ext cx="8520600" cy="823200"/>
          </a:xfrm>
          <a:prstGeom prst="rect">
            <a:avLst/>
          </a:prstGeom>
        </p:spPr>
        <p:txBody>
          <a:bodyPr anchorCtr="0" anchor="b" bIns="91425" lIns="91425" rIns="91425" tIns="91425">
            <a:noAutofit/>
          </a:bodyPr>
          <a:lstStyle/>
          <a:p>
            <a:pPr lvl="0" algn="l">
              <a:spcBef>
                <a:spcPts val="0"/>
              </a:spcBef>
              <a:buNone/>
            </a:pPr>
            <a:r>
              <a:rPr lang="en" sz="4800"/>
              <a:t>Travelling Salesman Problem</a:t>
            </a:r>
          </a:p>
        </p:txBody>
      </p:sp>
      <p:sp>
        <p:nvSpPr>
          <p:cNvPr id="56" name="Shape 56"/>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lgn="l">
              <a:spcBef>
                <a:spcPts val="0"/>
              </a:spcBef>
              <a:buNone/>
            </a:pPr>
            <a:r>
              <a:rPr lang="en"/>
              <a:t> Author: Jinglong Wu</a:t>
            </a:r>
          </a:p>
          <a:p>
            <a:pPr lvl="0" rtl="0" algn="l">
              <a:spcBef>
                <a:spcPts val="0"/>
              </a:spcBef>
              <a:buNone/>
            </a:pPr>
            <a:r>
              <a:rPr lang="en"/>
              <a:t>			Juncheng Li</a:t>
            </a:r>
          </a:p>
          <a:p>
            <a:pPr lvl="0" rtl="0" algn="l">
              <a:spcBef>
                <a:spcPts val="0"/>
              </a:spcBef>
              <a:buNone/>
            </a:pPr>
            <a:r>
              <a:rPr lang="en"/>
              <a:t>			Xintong Yan</a:t>
            </a:r>
          </a:p>
          <a:p>
            <a:pPr lvl="0" algn="l">
              <a:spcBef>
                <a:spcPts val="0"/>
              </a:spcBef>
              <a:buNone/>
            </a:pPr>
            <a:r>
              <a:rPr lang="en"/>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ctrTitle"/>
          </p:nvPr>
        </p:nvSpPr>
        <p:spPr>
          <a:xfrm>
            <a:off x="247850" y="262475"/>
            <a:ext cx="8520600" cy="652800"/>
          </a:xfrm>
          <a:prstGeom prst="rect">
            <a:avLst/>
          </a:prstGeom>
        </p:spPr>
        <p:txBody>
          <a:bodyPr anchorCtr="0" anchor="b" bIns="91425" lIns="91425" rIns="91425" tIns="91425">
            <a:noAutofit/>
          </a:bodyPr>
          <a:lstStyle/>
          <a:p>
            <a:pPr lvl="0" rtl="0" algn="l">
              <a:spcBef>
                <a:spcPts val="0"/>
              </a:spcBef>
              <a:buNone/>
            </a:pPr>
            <a:r>
              <a:rPr lang="en" sz="3000"/>
              <a:t>2.C  Greedy Algorithm</a:t>
            </a:r>
          </a:p>
          <a:p>
            <a:pPr indent="457200" lvl="0" marL="3657600" rtl="0" algn="l">
              <a:spcBef>
                <a:spcPts val="0"/>
              </a:spcBef>
              <a:buNone/>
            </a:pPr>
            <a:r>
              <a:rPr lang="en" sz="1800"/>
              <a:t>----Nearest Neighbor</a:t>
            </a:r>
          </a:p>
        </p:txBody>
      </p:sp>
      <p:pic>
        <p:nvPicPr>
          <p:cNvPr id="141" name="Shape 141"/>
          <p:cNvPicPr preferRelativeResize="0"/>
          <p:nvPr/>
        </p:nvPicPr>
        <p:blipFill>
          <a:blip r:embed="rId3">
            <a:alphaModFix/>
          </a:blip>
          <a:stretch>
            <a:fillRect/>
          </a:stretch>
        </p:blipFill>
        <p:spPr>
          <a:xfrm>
            <a:off x="3097975" y="915262"/>
            <a:ext cx="2752725" cy="2028825"/>
          </a:xfrm>
          <a:prstGeom prst="rect">
            <a:avLst/>
          </a:prstGeom>
          <a:noFill/>
          <a:ln>
            <a:noFill/>
          </a:ln>
        </p:spPr>
      </p:pic>
      <p:pic>
        <p:nvPicPr>
          <p:cNvPr id="142" name="Shape 142"/>
          <p:cNvPicPr preferRelativeResize="0"/>
          <p:nvPr/>
        </p:nvPicPr>
        <p:blipFill>
          <a:blip r:embed="rId4">
            <a:alphaModFix/>
          </a:blip>
          <a:stretch>
            <a:fillRect/>
          </a:stretch>
        </p:blipFill>
        <p:spPr>
          <a:xfrm>
            <a:off x="6044962" y="915262"/>
            <a:ext cx="2752725" cy="2028825"/>
          </a:xfrm>
          <a:prstGeom prst="rect">
            <a:avLst/>
          </a:prstGeom>
          <a:noFill/>
          <a:ln>
            <a:noFill/>
          </a:ln>
        </p:spPr>
      </p:pic>
      <p:pic>
        <p:nvPicPr>
          <p:cNvPr id="143" name="Shape 143"/>
          <p:cNvPicPr preferRelativeResize="0"/>
          <p:nvPr/>
        </p:nvPicPr>
        <p:blipFill>
          <a:blip r:embed="rId5">
            <a:alphaModFix/>
          </a:blip>
          <a:stretch>
            <a:fillRect/>
          </a:stretch>
        </p:blipFill>
        <p:spPr>
          <a:xfrm>
            <a:off x="1308037" y="2944087"/>
            <a:ext cx="2752725" cy="2028825"/>
          </a:xfrm>
          <a:prstGeom prst="rect">
            <a:avLst/>
          </a:prstGeom>
          <a:noFill/>
          <a:ln>
            <a:noFill/>
          </a:ln>
        </p:spPr>
      </p:pic>
      <p:pic>
        <p:nvPicPr>
          <p:cNvPr id="144" name="Shape 144"/>
          <p:cNvPicPr preferRelativeResize="0"/>
          <p:nvPr/>
        </p:nvPicPr>
        <p:blipFill>
          <a:blip r:embed="rId6">
            <a:alphaModFix/>
          </a:blip>
          <a:stretch>
            <a:fillRect/>
          </a:stretch>
        </p:blipFill>
        <p:spPr>
          <a:xfrm>
            <a:off x="4804762" y="2944087"/>
            <a:ext cx="2752725" cy="2028825"/>
          </a:xfrm>
          <a:prstGeom prst="rect">
            <a:avLst/>
          </a:prstGeom>
          <a:noFill/>
          <a:ln>
            <a:noFill/>
          </a:ln>
        </p:spPr>
      </p:pic>
      <p:pic>
        <p:nvPicPr>
          <p:cNvPr id="145" name="Shape 145"/>
          <p:cNvPicPr preferRelativeResize="0"/>
          <p:nvPr/>
        </p:nvPicPr>
        <p:blipFill>
          <a:blip r:embed="rId7">
            <a:alphaModFix/>
          </a:blip>
          <a:stretch>
            <a:fillRect/>
          </a:stretch>
        </p:blipFill>
        <p:spPr>
          <a:xfrm>
            <a:off x="150987" y="915262"/>
            <a:ext cx="2752725" cy="20288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subTitle"/>
          </p:nvPr>
        </p:nvSpPr>
        <p:spPr>
          <a:xfrm>
            <a:off x="311700" y="1293850"/>
            <a:ext cx="8473800" cy="3530100"/>
          </a:xfrm>
          <a:prstGeom prst="rect">
            <a:avLst/>
          </a:prstGeom>
        </p:spPr>
        <p:txBody>
          <a:bodyPr anchorCtr="0" anchor="t" bIns="91425" lIns="91425" rIns="91425" tIns="91425">
            <a:noAutofit/>
          </a:bodyPr>
          <a:lstStyle/>
          <a:p>
            <a:pPr indent="-381000" lvl="0" marL="457200" rtl="0" algn="l">
              <a:spcBef>
                <a:spcPts val="0"/>
              </a:spcBef>
              <a:buClr>
                <a:srgbClr val="000000"/>
              </a:buClr>
              <a:buSzPct val="100000"/>
              <a:buChar char="●"/>
            </a:pPr>
            <a:r>
              <a:rPr lang="en" sz="2400">
                <a:solidFill>
                  <a:srgbClr val="000000"/>
                </a:solidFill>
              </a:rPr>
              <a:t>K-opt neighborhood for tour x:</a:t>
            </a:r>
          </a:p>
          <a:p>
            <a:pPr lvl="0" rtl="0" algn="l">
              <a:spcBef>
                <a:spcPts val="0"/>
              </a:spcBef>
              <a:buNone/>
            </a:pPr>
            <a:r>
              <a:rPr lang="en">
                <a:solidFill>
                  <a:srgbClr val="000000"/>
                </a:solidFill>
              </a:rPr>
              <a:t>	</a:t>
            </a:r>
            <a:r>
              <a:rPr lang="en" sz="1800">
                <a:solidFill>
                  <a:srgbClr val="000000"/>
                </a:solidFill>
              </a:rPr>
              <a:t>N</a:t>
            </a:r>
            <a:r>
              <a:rPr baseline="-25000" lang="en" sz="1800">
                <a:solidFill>
                  <a:srgbClr val="000000"/>
                </a:solidFill>
              </a:rPr>
              <a:t>k</a:t>
            </a:r>
            <a:r>
              <a:rPr lang="en" sz="1800">
                <a:solidFill>
                  <a:srgbClr val="000000"/>
                </a:solidFill>
              </a:rPr>
              <a:t>(x) consists of all tours, which can be constructed from X by deleting and               adding K edges.</a:t>
            </a:r>
          </a:p>
          <a:p>
            <a:pPr lvl="0" rtl="0" algn="l">
              <a:spcBef>
                <a:spcPts val="0"/>
              </a:spcBef>
              <a:buNone/>
            </a:pPr>
            <a:r>
              <a:t/>
            </a:r>
            <a:endParaRPr sz="1800">
              <a:solidFill>
                <a:srgbClr val="000000"/>
              </a:solidFill>
            </a:endParaRPr>
          </a:p>
          <a:p>
            <a:pPr lvl="0" rtl="0" algn="l">
              <a:spcBef>
                <a:spcPts val="0"/>
              </a:spcBef>
              <a:buNone/>
            </a:pPr>
            <a:r>
              <a:rPr lang="en" sz="1800">
                <a:solidFill>
                  <a:srgbClr val="000000"/>
                </a:solidFill>
              </a:rPr>
              <a:t>Observation:</a:t>
            </a:r>
          </a:p>
          <a:p>
            <a:pPr indent="-342900" lvl="0" marL="457200" rtl="0" algn="l">
              <a:spcBef>
                <a:spcPts val="0"/>
              </a:spcBef>
              <a:buClr>
                <a:srgbClr val="000000"/>
              </a:buClr>
              <a:buSzPct val="100000"/>
              <a:buChar char="●"/>
            </a:pPr>
            <a:r>
              <a:rPr lang="en" sz="1800">
                <a:solidFill>
                  <a:srgbClr val="000000"/>
                </a:solidFill>
              </a:rPr>
              <a:t>Two hamiltonian cycles only differ in K edges (2&lt;= k &lt;= n)</a:t>
            </a:r>
          </a:p>
          <a:p>
            <a:pPr indent="-342900" lvl="0" marL="457200" rtl="0" algn="l">
              <a:spcBef>
                <a:spcPts val="0"/>
              </a:spcBef>
              <a:buClr>
                <a:srgbClr val="000000"/>
              </a:buClr>
              <a:buSzPct val="100000"/>
              <a:buChar char="●"/>
            </a:pPr>
            <a:r>
              <a:rPr lang="en" sz="1800">
                <a:solidFill>
                  <a:srgbClr val="000000"/>
                </a:solidFill>
              </a:rPr>
              <a:t>Problem 1: k-optimality in N</a:t>
            </a:r>
            <a:r>
              <a:rPr baseline="-25000" lang="en" sz="1800">
                <a:solidFill>
                  <a:srgbClr val="000000"/>
                </a:solidFill>
              </a:rPr>
              <a:t>k</a:t>
            </a:r>
            <a:r>
              <a:rPr lang="en" sz="1800">
                <a:solidFill>
                  <a:srgbClr val="000000"/>
                </a:solidFill>
              </a:rPr>
              <a:t>can  only be tested in O(</a:t>
            </a:r>
            <a:r>
              <a:rPr lang="en" sz="1800">
                <a:solidFill>
                  <a:srgbClr val="333333"/>
                </a:solidFill>
              </a:rPr>
              <a:t>n</a:t>
            </a:r>
            <a:r>
              <a:rPr baseline="30000" lang="en" sz="1800">
                <a:solidFill>
                  <a:srgbClr val="333333"/>
                </a:solidFill>
              </a:rPr>
              <a:t>k</a:t>
            </a:r>
            <a:r>
              <a:rPr lang="en" sz="1800"/>
              <a:t>)</a:t>
            </a:r>
          </a:p>
          <a:p>
            <a:pPr indent="-342900" lvl="0" marL="457200" rtl="0" algn="l">
              <a:spcBef>
                <a:spcPts val="0"/>
              </a:spcBef>
              <a:buClr>
                <a:srgbClr val="000000"/>
              </a:buClr>
              <a:buSzPct val="100000"/>
              <a:buChar char="●"/>
            </a:pPr>
            <a:r>
              <a:rPr lang="en" sz="1800">
                <a:solidFill>
                  <a:srgbClr val="000000"/>
                </a:solidFill>
              </a:rPr>
              <a:t>Problem 2: K is unknown.</a:t>
            </a:r>
          </a:p>
          <a:p>
            <a:pPr indent="-342900" lvl="0" marL="457200" rtl="0" algn="l">
              <a:spcBef>
                <a:spcPts val="0"/>
              </a:spcBef>
              <a:buClr>
                <a:srgbClr val="000000"/>
              </a:buClr>
              <a:buSzPct val="100000"/>
              <a:buChar char="●"/>
            </a:pPr>
            <a:r>
              <a:rPr lang="en" sz="1800">
                <a:solidFill>
                  <a:srgbClr val="000000"/>
                </a:solidFill>
              </a:rPr>
              <a:t>Approach: Choose an efficient searchable neighborhood such that K can be chosen dynamically.</a:t>
            </a:r>
          </a:p>
          <a:p>
            <a:pPr lvl="0" rtl="0" algn="l">
              <a:spcBef>
                <a:spcPts val="0"/>
              </a:spcBef>
              <a:buNone/>
            </a:pPr>
            <a:r>
              <a:rPr lang="en" sz="1800">
                <a:solidFill>
                  <a:srgbClr val="000000"/>
                </a:solidFill>
              </a:rPr>
              <a:t>                                          Sequential K-opt moves</a:t>
            </a:r>
          </a:p>
        </p:txBody>
      </p:sp>
      <p:cxnSp>
        <p:nvCxnSpPr>
          <p:cNvPr id="151" name="Shape 151"/>
          <p:cNvCxnSpPr/>
          <p:nvPr/>
        </p:nvCxnSpPr>
        <p:spPr>
          <a:xfrm>
            <a:off x="2332150" y="4520525"/>
            <a:ext cx="591000" cy="0"/>
          </a:xfrm>
          <a:prstGeom prst="straightConnector1">
            <a:avLst/>
          </a:prstGeom>
          <a:noFill/>
          <a:ln cap="flat" cmpd="sng" w="9525">
            <a:solidFill>
              <a:schemeClr val="dk2"/>
            </a:solidFill>
            <a:prstDash val="solid"/>
            <a:round/>
            <a:headEnd len="lg" w="lg" type="none"/>
            <a:tailEnd len="lg" w="lg" type="triangle"/>
          </a:ln>
        </p:spPr>
      </p:cxnSp>
      <p:sp>
        <p:nvSpPr>
          <p:cNvPr id="152" name="Shape 152"/>
          <p:cNvSpPr txBox="1"/>
          <p:nvPr>
            <p:ph type="ctrTitle"/>
          </p:nvPr>
        </p:nvSpPr>
        <p:spPr>
          <a:xfrm>
            <a:off x="288300" y="188900"/>
            <a:ext cx="8520600" cy="652800"/>
          </a:xfrm>
          <a:prstGeom prst="rect">
            <a:avLst/>
          </a:prstGeom>
        </p:spPr>
        <p:txBody>
          <a:bodyPr anchorCtr="0" anchor="b" bIns="91425" lIns="91425" rIns="91425" tIns="91425">
            <a:noAutofit/>
          </a:bodyPr>
          <a:lstStyle/>
          <a:p>
            <a:pPr indent="0" lvl="0" marL="0" rtl="0" algn="l">
              <a:spcBef>
                <a:spcPts val="0"/>
              </a:spcBef>
              <a:buNone/>
            </a:pPr>
            <a:r>
              <a:rPr lang="en" sz="3000"/>
              <a:t>2.D  Lin-Kernighan Heuristic</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Double Bridge Move (4-opt):</a:t>
            </a:r>
          </a:p>
        </p:txBody>
      </p:sp>
      <p:pic>
        <p:nvPicPr>
          <p:cNvPr id="158" name="Shape 158"/>
          <p:cNvPicPr preferRelativeResize="0"/>
          <p:nvPr/>
        </p:nvPicPr>
        <p:blipFill>
          <a:blip r:embed="rId3">
            <a:alphaModFix/>
          </a:blip>
          <a:stretch>
            <a:fillRect/>
          </a:stretch>
        </p:blipFill>
        <p:spPr>
          <a:xfrm>
            <a:off x="311700" y="1842607"/>
            <a:ext cx="4970499" cy="2387800"/>
          </a:xfrm>
          <a:prstGeom prst="rect">
            <a:avLst/>
          </a:prstGeom>
          <a:noFill/>
          <a:ln>
            <a:noFill/>
          </a:ln>
        </p:spPr>
      </p:pic>
      <p:pic>
        <p:nvPicPr>
          <p:cNvPr id="159" name="Shape 159"/>
          <p:cNvPicPr preferRelativeResize="0"/>
          <p:nvPr/>
        </p:nvPicPr>
        <p:blipFill>
          <a:blip r:embed="rId4">
            <a:alphaModFix/>
          </a:blip>
          <a:stretch>
            <a:fillRect/>
          </a:stretch>
        </p:blipFill>
        <p:spPr>
          <a:xfrm>
            <a:off x="5814200" y="1842600"/>
            <a:ext cx="2432989" cy="2169825"/>
          </a:xfrm>
          <a:prstGeom prst="rect">
            <a:avLst/>
          </a:prstGeom>
          <a:noFill/>
          <a:ln>
            <a:noFill/>
          </a:ln>
        </p:spPr>
      </p:pic>
      <p:sp>
        <p:nvSpPr>
          <p:cNvPr id="160" name="Shape 160"/>
          <p:cNvSpPr txBox="1"/>
          <p:nvPr>
            <p:ph idx="4294967295" type="ctrTitle"/>
          </p:nvPr>
        </p:nvSpPr>
        <p:spPr>
          <a:xfrm>
            <a:off x="288300" y="188900"/>
            <a:ext cx="8520600" cy="652800"/>
          </a:xfrm>
          <a:prstGeom prst="rect">
            <a:avLst/>
          </a:prstGeom>
        </p:spPr>
        <p:txBody>
          <a:bodyPr anchorCtr="0" anchor="t" bIns="91425" lIns="91425" rIns="91425" tIns="91425">
            <a:noAutofit/>
          </a:bodyPr>
          <a:lstStyle/>
          <a:p>
            <a:pPr indent="0" lvl="0" marL="0" rtl="0" algn="l">
              <a:spcBef>
                <a:spcPts val="0"/>
              </a:spcBef>
              <a:buNone/>
            </a:pPr>
            <a:r>
              <a:rPr lang="en" sz="3000"/>
              <a:t>2.D  Lin-Kernighan Heuristic</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311700" y="702850"/>
            <a:ext cx="8520600" cy="3866100"/>
          </a:xfrm>
          <a:prstGeom prst="rect">
            <a:avLst/>
          </a:prstGeom>
        </p:spPr>
        <p:txBody>
          <a:bodyPr anchorCtr="0" anchor="t" bIns="91425" lIns="91425" rIns="91425" tIns="91425">
            <a:noAutofit/>
          </a:bodyPr>
          <a:lstStyle/>
          <a:p>
            <a:pPr lvl="0" rtl="0">
              <a:spcBef>
                <a:spcPts val="0"/>
              </a:spcBef>
              <a:buNone/>
            </a:pPr>
            <a:r>
              <a:rPr lang="en"/>
              <a:t>Flip Operations:</a:t>
            </a:r>
          </a:p>
          <a:p>
            <a:pPr lvl="0" rtl="0">
              <a:spcBef>
                <a:spcPts val="0"/>
              </a:spcBef>
              <a:buNone/>
            </a:pPr>
            <a:r>
              <a:t/>
            </a:r>
            <a:endParaRPr/>
          </a:p>
        </p:txBody>
      </p:sp>
      <p:sp>
        <p:nvSpPr>
          <p:cNvPr id="166" name="Shape 166"/>
          <p:cNvSpPr txBox="1"/>
          <p:nvPr>
            <p:ph idx="4294967295" type="ctrTitle"/>
          </p:nvPr>
        </p:nvSpPr>
        <p:spPr>
          <a:xfrm>
            <a:off x="288300" y="188900"/>
            <a:ext cx="8520600" cy="652800"/>
          </a:xfrm>
          <a:prstGeom prst="rect">
            <a:avLst/>
          </a:prstGeom>
        </p:spPr>
        <p:txBody>
          <a:bodyPr anchorCtr="0" anchor="t" bIns="91425" lIns="91425" rIns="91425" tIns="91425">
            <a:noAutofit/>
          </a:bodyPr>
          <a:lstStyle/>
          <a:p>
            <a:pPr indent="0" lvl="0" marL="0" rtl="0" algn="l">
              <a:spcBef>
                <a:spcPts val="0"/>
              </a:spcBef>
              <a:buNone/>
            </a:pPr>
            <a:r>
              <a:rPr lang="en" sz="3000"/>
              <a:t>2.D  Lin-Kernighan Heuristic</a:t>
            </a:r>
          </a:p>
        </p:txBody>
      </p:sp>
      <p:pic>
        <p:nvPicPr>
          <p:cNvPr id="167" name="Shape 167"/>
          <p:cNvPicPr preferRelativeResize="0"/>
          <p:nvPr/>
        </p:nvPicPr>
        <p:blipFill>
          <a:blip r:embed="rId3">
            <a:alphaModFix/>
          </a:blip>
          <a:stretch>
            <a:fillRect/>
          </a:stretch>
        </p:blipFill>
        <p:spPr>
          <a:xfrm>
            <a:off x="153273" y="1182673"/>
            <a:ext cx="2692700" cy="1437050"/>
          </a:xfrm>
          <a:prstGeom prst="rect">
            <a:avLst/>
          </a:prstGeom>
          <a:noFill/>
          <a:ln>
            <a:noFill/>
          </a:ln>
        </p:spPr>
      </p:pic>
      <p:sp>
        <p:nvSpPr>
          <p:cNvPr id="168" name="Shape 168"/>
          <p:cNvSpPr txBox="1"/>
          <p:nvPr/>
        </p:nvSpPr>
        <p:spPr>
          <a:xfrm>
            <a:off x="3245300" y="1261925"/>
            <a:ext cx="5811900" cy="13578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Flip operation: flip(next(a), prev(b))</a:t>
            </a:r>
          </a:p>
          <a:p>
            <a:pPr indent="-342900" lvl="0" marL="457200" rtl="0">
              <a:spcBef>
                <a:spcPts val="0"/>
              </a:spcBef>
              <a:buSzPct val="100000"/>
              <a:buChar char="●"/>
            </a:pPr>
            <a:r>
              <a:rPr lang="en" sz="1800"/>
              <a:t>Gain </a:t>
            </a:r>
            <a:r>
              <a:rPr lang="en" sz="1800">
                <a:solidFill>
                  <a:srgbClr val="333333"/>
                </a:solidFill>
              </a:rPr>
              <a:t> g</a:t>
            </a:r>
            <a:r>
              <a:rPr baseline="-25000" lang="en" sz="1800">
                <a:solidFill>
                  <a:srgbClr val="333333"/>
                </a:solidFill>
              </a:rPr>
              <a:t>t  </a:t>
            </a:r>
            <a:r>
              <a:rPr lang="en" sz="1800"/>
              <a:t>of  flip t:</a:t>
            </a:r>
          </a:p>
          <a:p>
            <a:pPr lvl="0" rtl="0">
              <a:spcBef>
                <a:spcPts val="0"/>
              </a:spcBef>
              <a:buNone/>
            </a:pPr>
            <a:r>
              <a:rPr lang="en">
                <a:solidFill>
                  <a:srgbClr val="333333"/>
                </a:solidFill>
              </a:rPr>
              <a:t> </a:t>
            </a:r>
            <a:r>
              <a:rPr lang="en" sz="1800">
                <a:solidFill>
                  <a:srgbClr val="333333"/>
                </a:solidFill>
              </a:rPr>
              <a:t>g</a:t>
            </a:r>
            <a:r>
              <a:rPr baseline="-25000" lang="en" sz="1800">
                <a:solidFill>
                  <a:srgbClr val="333333"/>
                </a:solidFill>
              </a:rPr>
              <a:t>t </a:t>
            </a:r>
            <a:r>
              <a:rPr lang="en" sz="1800"/>
              <a:t>= C(a,next(a)) + C(prev(b), b) - C(next(a),b) - C(a, prev(b))</a:t>
            </a:r>
          </a:p>
        </p:txBody>
      </p:sp>
      <p:sp>
        <p:nvSpPr>
          <p:cNvPr id="169" name="Shape 169"/>
          <p:cNvSpPr txBox="1"/>
          <p:nvPr/>
        </p:nvSpPr>
        <p:spPr>
          <a:xfrm>
            <a:off x="383375" y="2779400"/>
            <a:ext cx="8520600" cy="1533600"/>
          </a:xfrm>
          <a:prstGeom prst="rect">
            <a:avLst/>
          </a:prstGeom>
          <a:noFill/>
          <a:ln>
            <a:noFill/>
          </a:ln>
        </p:spPr>
        <p:txBody>
          <a:bodyPr anchorCtr="0" anchor="t" bIns="91425" lIns="91425" rIns="91425" tIns="91425">
            <a:noAutofit/>
          </a:bodyPr>
          <a:lstStyle/>
          <a:p>
            <a:pPr lvl="0">
              <a:spcBef>
                <a:spcPts val="0"/>
              </a:spcBef>
              <a:buNone/>
            </a:pPr>
            <a:r>
              <a:rPr lang="en" sz="1800"/>
              <a:t>Lin-Kernighan:</a:t>
            </a:r>
          </a:p>
          <a:p>
            <a:pPr indent="-342900" lvl="0" marL="457200" rtl="0">
              <a:spcBef>
                <a:spcPts val="0"/>
              </a:spcBef>
              <a:buSzPct val="100000"/>
              <a:buChar char="●"/>
            </a:pPr>
            <a:r>
              <a:rPr lang="en" sz="1800"/>
              <a:t>Choose a fixing start node a and construct the alternating path by a sequence of flip operations of the form flip(next(a), prev(b))</a:t>
            </a:r>
          </a:p>
          <a:p>
            <a:pPr indent="-342900" lvl="0" marL="457200" rtl="0">
              <a:spcBef>
                <a:spcPts val="0"/>
              </a:spcBef>
              <a:buSzPct val="100000"/>
              <a:buChar char="●"/>
            </a:pPr>
            <a:r>
              <a:rPr lang="en" sz="1800"/>
              <a:t>The goal within this construction is to obtain</a:t>
            </a:r>
          </a:p>
          <a:p>
            <a:pPr lvl="0">
              <a:spcBef>
                <a:spcPts val="0"/>
              </a:spcBef>
              <a:buNone/>
            </a:pPr>
            <a:r>
              <a:rPr lang="en" sz="1800"/>
              <a:t>                                       </a:t>
            </a:r>
          </a:p>
        </p:txBody>
      </p:sp>
      <p:pic>
        <p:nvPicPr>
          <p:cNvPr id="170" name="Shape 170"/>
          <p:cNvPicPr preferRelativeResize="0"/>
          <p:nvPr/>
        </p:nvPicPr>
        <p:blipFill>
          <a:blip r:embed="rId4">
            <a:alphaModFix/>
          </a:blip>
          <a:stretch>
            <a:fillRect/>
          </a:stretch>
        </p:blipFill>
        <p:spPr>
          <a:xfrm>
            <a:off x="3245300" y="3948300"/>
            <a:ext cx="1949400" cy="93962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sp>
        <p:nvSpPr>
          <p:cNvPr id="176" name="Shape 176"/>
          <p:cNvSpPr txBox="1"/>
          <p:nvPr>
            <p:ph idx="1" type="body"/>
          </p:nvPr>
        </p:nvSpPr>
        <p:spPr>
          <a:xfrm>
            <a:off x="311700" y="1017725"/>
            <a:ext cx="8520600" cy="3551100"/>
          </a:xfrm>
          <a:prstGeom prst="rect">
            <a:avLst/>
          </a:prstGeom>
        </p:spPr>
        <p:txBody>
          <a:bodyPr anchorCtr="0" anchor="t" bIns="91425" lIns="91425" rIns="91425" tIns="91425">
            <a:noAutofit/>
          </a:bodyPr>
          <a:lstStyle/>
          <a:p>
            <a:pPr lvl="0">
              <a:spcBef>
                <a:spcPts val="0"/>
              </a:spcBef>
              <a:buNone/>
            </a:pPr>
            <a:r>
              <a:t/>
            </a:r>
            <a:endParaRPr/>
          </a:p>
        </p:txBody>
      </p:sp>
      <p:pic>
        <p:nvPicPr>
          <p:cNvPr id="177" name="Shape 177"/>
          <p:cNvPicPr preferRelativeResize="0"/>
          <p:nvPr/>
        </p:nvPicPr>
        <p:blipFill>
          <a:blip r:embed="rId3">
            <a:alphaModFix/>
          </a:blip>
          <a:stretch>
            <a:fillRect/>
          </a:stretch>
        </p:blipFill>
        <p:spPr>
          <a:xfrm>
            <a:off x="398275" y="1133337"/>
            <a:ext cx="3019600" cy="2876825"/>
          </a:xfrm>
          <a:prstGeom prst="rect">
            <a:avLst/>
          </a:prstGeom>
          <a:noFill/>
          <a:ln>
            <a:noFill/>
          </a:ln>
        </p:spPr>
      </p:pic>
      <p:pic>
        <p:nvPicPr>
          <p:cNvPr id="178" name="Shape 178"/>
          <p:cNvPicPr preferRelativeResize="0"/>
          <p:nvPr/>
        </p:nvPicPr>
        <p:blipFill>
          <a:blip r:embed="rId4">
            <a:alphaModFix/>
          </a:blip>
          <a:stretch>
            <a:fillRect/>
          </a:stretch>
        </p:blipFill>
        <p:spPr>
          <a:xfrm>
            <a:off x="3618900" y="2731750"/>
            <a:ext cx="4643175" cy="111084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sp>
        <p:nvSpPr>
          <p:cNvPr id="184" name="Shape 1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85" name="Shape 185"/>
          <p:cNvPicPr preferRelativeResize="0"/>
          <p:nvPr/>
        </p:nvPicPr>
        <p:blipFill>
          <a:blip r:embed="rId3">
            <a:alphaModFix/>
          </a:blip>
          <a:stretch>
            <a:fillRect/>
          </a:stretch>
        </p:blipFill>
        <p:spPr>
          <a:xfrm>
            <a:off x="0" y="1152475"/>
            <a:ext cx="3411149" cy="3416399"/>
          </a:xfrm>
          <a:prstGeom prst="rect">
            <a:avLst/>
          </a:prstGeom>
          <a:noFill/>
          <a:ln>
            <a:noFill/>
          </a:ln>
        </p:spPr>
      </p:pic>
      <p:pic>
        <p:nvPicPr>
          <p:cNvPr id="186" name="Shape 186"/>
          <p:cNvPicPr preferRelativeResize="0"/>
          <p:nvPr/>
        </p:nvPicPr>
        <p:blipFill>
          <a:blip r:embed="rId4">
            <a:alphaModFix/>
          </a:blip>
          <a:stretch>
            <a:fillRect/>
          </a:stretch>
        </p:blipFill>
        <p:spPr>
          <a:xfrm>
            <a:off x="3411150" y="2363174"/>
            <a:ext cx="5353550" cy="15581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3" name="Shape 193"/>
          <p:cNvPicPr preferRelativeResize="0"/>
          <p:nvPr/>
        </p:nvPicPr>
        <p:blipFill>
          <a:blip r:embed="rId3">
            <a:alphaModFix/>
          </a:blip>
          <a:stretch>
            <a:fillRect/>
          </a:stretch>
        </p:blipFill>
        <p:spPr>
          <a:xfrm>
            <a:off x="311699" y="1152475"/>
            <a:ext cx="3072625" cy="3251650"/>
          </a:xfrm>
          <a:prstGeom prst="rect">
            <a:avLst/>
          </a:prstGeom>
          <a:noFill/>
          <a:ln>
            <a:noFill/>
          </a:ln>
        </p:spPr>
      </p:pic>
      <p:pic>
        <p:nvPicPr>
          <p:cNvPr id="194" name="Shape 194"/>
          <p:cNvPicPr preferRelativeResize="0"/>
          <p:nvPr/>
        </p:nvPicPr>
        <p:blipFill>
          <a:blip r:embed="rId4">
            <a:alphaModFix/>
          </a:blip>
          <a:stretch>
            <a:fillRect/>
          </a:stretch>
        </p:blipFill>
        <p:spPr>
          <a:xfrm>
            <a:off x="3384325" y="2094795"/>
            <a:ext cx="5447974" cy="189915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01" name="Shape 201"/>
          <p:cNvPicPr preferRelativeResize="0"/>
          <p:nvPr/>
        </p:nvPicPr>
        <p:blipFill>
          <a:blip r:embed="rId3">
            <a:alphaModFix/>
          </a:blip>
          <a:stretch>
            <a:fillRect/>
          </a:stretch>
        </p:blipFill>
        <p:spPr>
          <a:xfrm>
            <a:off x="211174" y="1152475"/>
            <a:ext cx="3245625" cy="3254624"/>
          </a:xfrm>
          <a:prstGeom prst="rect">
            <a:avLst/>
          </a:prstGeom>
          <a:noFill/>
          <a:ln>
            <a:noFill/>
          </a:ln>
        </p:spPr>
      </p:pic>
      <p:pic>
        <p:nvPicPr>
          <p:cNvPr id="202" name="Shape 202"/>
          <p:cNvPicPr preferRelativeResize="0"/>
          <p:nvPr/>
        </p:nvPicPr>
        <p:blipFill>
          <a:blip r:embed="rId4">
            <a:alphaModFix/>
          </a:blip>
          <a:stretch>
            <a:fillRect/>
          </a:stretch>
        </p:blipFill>
        <p:spPr>
          <a:xfrm>
            <a:off x="3456800" y="2251001"/>
            <a:ext cx="4810774" cy="139197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09" name="Shape 209"/>
          <p:cNvPicPr preferRelativeResize="0"/>
          <p:nvPr/>
        </p:nvPicPr>
        <p:blipFill>
          <a:blip r:embed="rId3">
            <a:alphaModFix/>
          </a:blip>
          <a:stretch>
            <a:fillRect/>
          </a:stretch>
        </p:blipFill>
        <p:spPr>
          <a:xfrm>
            <a:off x="311700" y="1152475"/>
            <a:ext cx="3041774" cy="2676599"/>
          </a:xfrm>
          <a:prstGeom prst="rect">
            <a:avLst/>
          </a:prstGeom>
          <a:noFill/>
          <a:ln>
            <a:noFill/>
          </a:ln>
        </p:spPr>
      </p:pic>
      <p:pic>
        <p:nvPicPr>
          <p:cNvPr id="210" name="Shape 210"/>
          <p:cNvPicPr preferRelativeResize="0"/>
          <p:nvPr/>
        </p:nvPicPr>
        <p:blipFill>
          <a:blip r:embed="rId4">
            <a:alphaModFix/>
          </a:blip>
          <a:stretch>
            <a:fillRect/>
          </a:stretch>
        </p:blipFill>
        <p:spPr>
          <a:xfrm>
            <a:off x="3257750" y="2312193"/>
            <a:ext cx="5691850" cy="1516881"/>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pic>
        <p:nvPicPr>
          <p:cNvPr id="216" name="Shape 216"/>
          <p:cNvPicPr preferRelativeResize="0"/>
          <p:nvPr/>
        </p:nvPicPr>
        <p:blipFill>
          <a:blip r:embed="rId3">
            <a:alphaModFix/>
          </a:blip>
          <a:stretch>
            <a:fillRect/>
          </a:stretch>
        </p:blipFill>
        <p:spPr>
          <a:xfrm>
            <a:off x="2430750" y="445024"/>
            <a:ext cx="4021375" cy="3627324"/>
          </a:xfrm>
          <a:prstGeom prst="rect">
            <a:avLst/>
          </a:prstGeom>
          <a:noFill/>
          <a:ln>
            <a:noFill/>
          </a:ln>
        </p:spPr>
      </p:pic>
      <p:pic>
        <p:nvPicPr>
          <p:cNvPr id="217" name="Shape 217"/>
          <p:cNvPicPr preferRelativeResize="0"/>
          <p:nvPr/>
        </p:nvPicPr>
        <p:blipFill>
          <a:blip r:embed="rId4">
            <a:alphaModFix/>
          </a:blip>
          <a:stretch>
            <a:fillRect/>
          </a:stretch>
        </p:blipFill>
        <p:spPr>
          <a:xfrm>
            <a:off x="1660325" y="4035164"/>
            <a:ext cx="5562224" cy="110833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p:nvPr/>
        </p:nvSpPr>
        <p:spPr>
          <a:xfrm>
            <a:off x="94625" y="445025"/>
            <a:ext cx="1865400" cy="609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Outline</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7350" lvl="0" rtl="0">
              <a:lnSpc>
                <a:spcPct val="100000"/>
              </a:lnSpc>
              <a:spcBef>
                <a:spcPts val="0"/>
              </a:spcBef>
              <a:spcAft>
                <a:spcPts val="500"/>
              </a:spcAft>
              <a:buClr>
                <a:schemeClr val="dk1"/>
              </a:buClr>
              <a:buSzPct val="61111"/>
              <a:buFont typeface="Arial"/>
              <a:buNone/>
            </a:pPr>
            <a:r>
              <a:rPr lang="en"/>
              <a:t>1. Introduction</a:t>
            </a:r>
          </a:p>
          <a:p>
            <a:pPr indent="387350" lvl="0" rtl="0">
              <a:lnSpc>
                <a:spcPct val="100000"/>
              </a:lnSpc>
              <a:spcBef>
                <a:spcPts val="0"/>
              </a:spcBef>
              <a:spcAft>
                <a:spcPts val="500"/>
              </a:spcAft>
              <a:buClr>
                <a:schemeClr val="dk1"/>
              </a:buClr>
              <a:buSzPct val="61111"/>
              <a:buFont typeface="Arial"/>
              <a:buNone/>
            </a:pPr>
            <a:r>
              <a:rPr lang="en"/>
              <a:t>2. Description of Algorithms</a:t>
            </a:r>
          </a:p>
          <a:p>
            <a:pPr indent="387350" lvl="0" rtl="0">
              <a:lnSpc>
                <a:spcPct val="100000"/>
              </a:lnSpc>
              <a:spcBef>
                <a:spcPts val="0"/>
              </a:spcBef>
              <a:spcAft>
                <a:spcPts val="500"/>
              </a:spcAft>
              <a:buClr>
                <a:schemeClr val="dk1"/>
              </a:buClr>
              <a:buSzPct val="61111"/>
              <a:buFont typeface="Arial"/>
              <a:buNone/>
            </a:pPr>
            <a:r>
              <a:rPr lang="en"/>
              <a:t>    	A. Brute-Force</a:t>
            </a:r>
          </a:p>
          <a:p>
            <a:pPr indent="387350" lvl="0" marL="457200" rtl="0">
              <a:lnSpc>
                <a:spcPct val="100000"/>
              </a:lnSpc>
              <a:spcBef>
                <a:spcPts val="0"/>
              </a:spcBef>
              <a:spcAft>
                <a:spcPts val="500"/>
              </a:spcAft>
              <a:buClr>
                <a:schemeClr val="dk1"/>
              </a:buClr>
              <a:buSzPct val="61111"/>
              <a:buFont typeface="Arial"/>
              <a:buNone/>
            </a:pPr>
            <a:r>
              <a:rPr lang="en"/>
              <a:t>B. Dynamic Programming</a:t>
            </a:r>
          </a:p>
          <a:p>
            <a:pPr indent="387350" lvl="0" rtl="0">
              <a:lnSpc>
                <a:spcPct val="100000"/>
              </a:lnSpc>
              <a:spcBef>
                <a:spcPts val="0"/>
              </a:spcBef>
              <a:spcAft>
                <a:spcPts val="500"/>
              </a:spcAft>
              <a:buClr>
                <a:schemeClr val="dk1"/>
              </a:buClr>
              <a:buSzPct val="61111"/>
              <a:buFont typeface="Arial"/>
              <a:buNone/>
            </a:pPr>
            <a:r>
              <a:rPr lang="en"/>
              <a:t>	C. Greedy</a:t>
            </a:r>
          </a:p>
          <a:p>
            <a:pPr indent="387350" lvl="0" rtl="0">
              <a:lnSpc>
                <a:spcPct val="100000"/>
              </a:lnSpc>
              <a:spcBef>
                <a:spcPts val="0"/>
              </a:spcBef>
              <a:spcAft>
                <a:spcPts val="500"/>
              </a:spcAft>
              <a:buClr>
                <a:schemeClr val="dk1"/>
              </a:buClr>
              <a:buSzPct val="61111"/>
              <a:buFont typeface="Arial"/>
              <a:buNone/>
            </a:pPr>
            <a:r>
              <a:rPr lang="en"/>
              <a:t>	D. Lin-Kernighan Heuristic (2-Opt)</a:t>
            </a:r>
          </a:p>
          <a:p>
            <a:pPr indent="387350" lvl="0" rtl="0">
              <a:lnSpc>
                <a:spcPct val="100000"/>
              </a:lnSpc>
              <a:spcBef>
                <a:spcPts val="0"/>
              </a:spcBef>
              <a:spcAft>
                <a:spcPts val="500"/>
              </a:spcAft>
              <a:buClr>
                <a:schemeClr val="dk1"/>
              </a:buClr>
              <a:buSzPct val="61111"/>
              <a:buFont typeface="Arial"/>
              <a:buNone/>
            </a:pPr>
            <a:r>
              <a:rPr lang="en"/>
              <a:t>3. Improvement of Algorithms</a:t>
            </a:r>
          </a:p>
          <a:p>
            <a:pPr indent="387350" lvl="0" rtl="0">
              <a:lnSpc>
                <a:spcPct val="100000"/>
              </a:lnSpc>
              <a:spcBef>
                <a:spcPts val="0"/>
              </a:spcBef>
              <a:spcAft>
                <a:spcPts val="500"/>
              </a:spcAft>
              <a:buClr>
                <a:schemeClr val="dk1"/>
              </a:buClr>
              <a:buSzPct val="61111"/>
              <a:buFont typeface="Arial"/>
              <a:buNone/>
            </a:pPr>
            <a:r>
              <a:rPr lang="en"/>
              <a:t>4. Results and Analysis</a:t>
            </a:r>
          </a:p>
          <a:p>
            <a:pPr indent="387350" lvl="0" rtl="0">
              <a:lnSpc>
                <a:spcPct val="100000"/>
              </a:lnSpc>
              <a:spcBef>
                <a:spcPts val="0"/>
              </a:spcBef>
              <a:spcAft>
                <a:spcPts val="500"/>
              </a:spcAft>
              <a:buClr>
                <a:schemeClr val="dk1"/>
              </a:buClr>
              <a:buSzPct val="61111"/>
              <a:buFont typeface="Arial"/>
              <a:buNone/>
            </a:pPr>
            <a:r>
              <a:rPr lang="en"/>
              <a:t>5. Conclusion</a:t>
            </a:r>
          </a:p>
          <a:p>
            <a:pPr indent="387350" lvl="0" rtl="0">
              <a:lnSpc>
                <a:spcPct val="100000"/>
              </a:lnSpc>
              <a:spcBef>
                <a:spcPts val="0"/>
              </a:spcBef>
              <a:spcAft>
                <a:spcPts val="500"/>
              </a:spcAft>
              <a:buClr>
                <a:schemeClr val="dk1"/>
              </a:buClr>
              <a:buSzPct val="61111"/>
              <a:buFont typeface="Arial"/>
              <a:buNone/>
            </a:pPr>
            <a:r>
              <a:rPr lang="en"/>
              <a:t>6. Reference</a:t>
            </a:r>
          </a:p>
          <a:p>
            <a:pPr indent="457200" lvl="0" rtl="0">
              <a:lnSpc>
                <a:spcPct val="100000"/>
              </a:lnSpc>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pic>
        <p:nvPicPr>
          <p:cNvPr id="223" name="Shape 223"/>
          <p:cNvPicPr preferRelativeResize="0"/>
          <p:nvPr/>
        </p:nvPicPr>
        <p:blipFill>
          <a:blip r:embed="rId3">
            <a:alphaModFix/>
          </a:blip>
          <a:stretch>
            <a:fillRect/>
          </a:stretch>
        </p:blipFill>
        <p:spPr>
          <a:xfrm>
            <a:off x="2044125" y="1017725"/>
            <a:ext cx="4154875" cy="371054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Representation of Graph</a:t>
            </a:r>
          </a:p>
        </p:txBody>
      </p:sp>
      <p:sp>
        <p:nvSpPr>
          <p:cNvPr id="229" name="Shape 229"/>
          <p:cNvSpPr txBox="1"/>
          <p:nvPr>
            <p:ph idx="1" type="body"/>
          </p:nvPr>
        </p:nvSpPr>
        <p:spPr>
          <a:xfrm>
            <a:off x="311700" y="1152475"/>
            <a:ext cx="2769000" cy="3416400"/>
          </a:xfrm>
          <a:prstGeom prst="rect">
            <a:avLst/>
          </a:prstGeom>
        </p:spPr>
        <p:txBody>
          <a:bodyPr anchorCtr="0" anchor="t" bIns="91425" lIns="91425" rIns="91425" tIns="91425">
            <a:noAutofit/>
          </a:bodyPr>
          <a:lstStyle/>
          <a:p>
            <a:pPr lvl="0" rtl="0" algn="ctr">
              <a:spcBef>
                <a:spcPts val="0"/>
              </a:spcBef>
              <a:buNone/>
            </a:pPr>
            <a:r>
              <a:rPr lang="en">
                <a:solidFill>
                  <a:srgbClr val="000000"/>
                </a:solidFill>
              </a:rPr>
              <a:t>Labeled graph</a:t>
            </a:r>
          </a:p>
        </p:txBody>
      </p:sp>
      <p:sp>
        <p:nvSpPr>
          <p:cNvPr id="230" name="Shape 230"/>
          <p:cNvSpPr txBox="1"/>
          <p:nvPr>
            <p:ph idx="2" type="body"/>
          </p:nvPr>
        </p:nvSpPr>
        <p:spPr>
          <a:xfrm>
            <a:off x="3249600" y="1152475"/>
            <a:ext cx="2644800" cy="3416400"/>
          </a:xfrm>
          <a:prstGeom prst="rect">
            <a:avLst/>
          </a:prstGeom>
        </p:spPr>
        <p:txBody>
          <a:bodyPr anchorCtr="0" anchor="t" bIns="91425" lIns="91425" rIns="91425" tIns="91425">
            <a:noAutofit/>
          </a:bodyPr>
          <a:lstStyle/>
          <a:p>
            <a:pPr lvl="0" algn="ctr">
              <a:spcBef>
                <a:spcPts val="0"/>
              </a:spcBef>
              <a:buNone/>
            </a:pPr>
            <a:r>
              <a:rPr lang="en"/>
              <a:t>Adjacency matrix</a:t>
            </a:r>
          </a:p>
        </p:txBody>
      </p:sp>
      <p:sp>
        <p:nvSpPr>
          <p:cNvPr id="231" name="Shape 231"/>
          <p:cNvSpPr txBox="1"/>
          <p:nvPr/>
        </p:nvSpPr>
        <p:spPr>
          <a:xfrm>
            <a:off x="6200075" y="1126225"/>
            <a:ext cx="2644800" cy="3416400"/>
          </a:xfrm>
          <a:prstGeom prst="rect">
            <a:avLst/>
          </a:prstGeom>
          <a:noFill/>
          <a:ln>
            <a:noFill/>
          </a:ln>
        </p:spPr>
        <p:txBody>
          <a:bodyPr anchorCtr="0" anchor="t" bIns="91425" lIns="91425" rIns="91425" tIns="91425">
            <a:noAutofit/>
          </a:bodyPr>
          <a:lstStyle/>
          <a:p>
            <a:pPr lvl="0" rtl="0" algn="ctr">
              <a:spcBef>
                <a:spcPts val="0"/>
              </a:spcBef>
              <a:buNone/>
            </a:pPr>
            <a:r>
              <a:rPr lang="en"/>
              <a:t>Coordinator</a:t>
            </a:r>
          </a:p>
          <a:p>
            <a:pPr lvl="0" rtl="0" algn="ctr">
              <a:spcBef>
                <a:spcPts val="0"/>
              </a:spcBef>
              <a:buNone/>
            </a:pPr>
            <a:r>
              <a:t/>
            </a:r>
            <a:endParaRPr/>
          </a:p>
          <a:p>
            <a:pPr lvl="0">
              <a:spcBef>
                <a:spcPts val="0"/>
              </a:spcBef>
              <a:buNone/>
            </a:pPr>
            <a:r>
              <a:t/>
            </a:r>
            <a:endParaRPr/>
          </a:p>
          <a:p>
            <a:pPr indent="457200" lvl="0" rtl="0">
              <a:spcBef>
                <a:spcPts val="0"/>
              </a:spcBef>
              <a:buNone/>
            </a:pPr>
            <a:r>
              <a:rPr lang="en"/>
              <a:t>Vertex 1 ： (0,1)</a:t>
            </a:r>
          </a:p>
          <a:p>
            <a:pPr indent="457200" lvl="0" rtl="0">
              <a:spcBef>
                <a:spcPts val="0"/>
              </a:spcBef>
              <a:buNone/>
            </a:pPr>
            <a:r>
              <a:rPr lang="en">
                <a:solidFill>
                  <a:schemeClr val="dk1"/>
                </a:solidFill>
              </a:rPr>
              <a:t>Vertex 2 ： (3,7)</a:t>
            </a:r>
          </a:p>
          <a:p>
            <a:pPr indent="457200" lvl="0" rtl="0">
              <a:spcBef>
                <a:spcPts val="0"/>
              </a:spcBef>
              <a:buNone/>
            </a:pPr>
            <a:r>
              <a:rPr lang="en">
                <a:solidFill>
                  <a:schemeClr val="dk1"/>
                </a:solidFill>
              </a:rPr>
              <a:t>Vertex 3 ： (30,12)</a:t>
            </a:r>
          </a:p>
          <a:p>
            <a:pPr indent="457200" lvl="0" rtl="0">
              <a:spcBef>
                <a:spcPts val="0"/>
              </a:spcBef>
              <a:buNone/>
            </a:pPr>
            <a:r>
              <a:rPr lang="en">
                <a:solidFill>
                  <a:schemeClr val="dk1"/>
                </a:solidFill>
              </a:rPr>
              <a:t>Vertex 4 ： (22,9)</a:t>
            </a:r>
          </a:p>
          <a:p>
            <a:pPr indent="457200" lvl="0">
              <a:spcBef>
                <a:spcPts val="0"/>
              </a:spcBef>
              <a:buNone/>
            </a:pPr>
            <a:r>
              <a:rPr lang="en">
                <a:solidFill>
                  <a:schemeClr val="dk1"/>
                </a:solidFill>
              </a:rPr>
              <a:t>Vertex 5 ： (73,66)</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indent="457200" lvl="0" rtl="0">
              <a:spcBef>
                <a:spcPts val="0"/>
              </a:spcBef>
              <a:buNone/>
            </a:pPr>
            <a:r>
              <a:rPr lang="en">
                <a:solidFill>
                  <a:schemeClr val="dk1"/>
                </a:solidFill>
              </a:rPr>
              <a:t>Vertex n ： (Xn,Yn)</a:t>
            </a:r>
          </a:p>
          <a:p>
            <a:pPr lvl="0">
              <a:spcBef>
                <a:spcPts val="0"/>
              </a:spcBef>
              <a:buClr>
                <a:schemeClr val="dk1"/>
              </a:buClr>
              <a:buFont typeface="Arial"/>
              <a:buNone/>
            </a:pPr>
            <a:r>
              <a:t/>
            </a:r>
            <a:endParaRPr>
              <a:solidFill>
                <a:schemeClr val="dk1"/>
              </a:solidFill>
            </a:endParaRPr>
          </a:p>
        </p:txBody>
      </p:sp>
      <p:pic>
        <p:nvPicPr>
          <p:cNvPr id="232" name="Shape 232"/>
          <p:cNvPicPr preferRelativeResize="0"/>
          <p:nvPr/>
        </p:nvPicPr>
        <p:blipFill>
          <a:blip r:embed="rId3">
            <a:alphaModFix/>
          </a:blip>
          <a:stretch>
            <a:fillRect/>
          </a:stretch>
        </p:blipFill>
        <p:spPr>
          <a:xfrm>
            <a:off x="418599" y="1564097"/>
            <a:ext cx="2768900" cy="2690602"/>
          </a:xfrm>
          <a:prstGeom prst="rect">
            <a:avLst/>
          </a:prstGeom>
          <a:noFill/>
          <a:ln>
            <a:noFill/>
          </a:ln>
        </p:spPr>
      </p:pic>
      <p:pic>
        <p:nvPicPr>
          <p:cNvPr id="233" name="Shape 233"/>
          <p:cNvPicPr preferRelativeResize="0"/>
          <p:nvPr/>
        </p:nvPicPr>
        <p:blipFill>
          <a:blip r:embed="rId4">
            <a:alphaModFix/>
          </a:blip>
          <a:stretch>
            <a:fillRect/>
          </a:stretch>
        </p:blipFill>
        <p:spPr>
          <a:xfrm>
            <a:off x="3187500" y="1827974"/>
            <a:ext cx="2769000" cy="216285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Assumption of Our TSP Input</a:t>
            </a:r>
          </a:p>
        </p:txBody>
      </p:sp>
      <p:sp>
        <p:nvSpPr>
          <p:cNvPr id="239" name="Shape 2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Dist(i,i)=0;				// Distance to itself is 0</a:t>
            </a:r>
          </a:p>
          <a:p>
            <a:pPr indent="-228600" lvl="0" marL="457200" rtl="0">
              <a:spcBef>
                <a:spcPts val="0"/>
              </a:spcBef>
            </a:pPr>
            <a:r>
              <a:rPr lang="en"/>
              <a:t>Dist(i,j)=Dist(j,i)			// Diagonal symmetry</a:t>
            </a:r>
          </a:p>
          <a:p>
            <a:pPr indent="-228600" lvl="0" marL="457200" rtl="0">
              <a:spcBef>
                <a:spcPts val="0"/>
              </a:spcBef>
            </a:pPr>
            <a:r>
              <a:rPr lang="en"/>
              <a:t>Dist(i,j)&gt;0 ,  ( i != j )		// All vertice linked and weight of edges &gt;0</a:t>
            </a:r>
          </a:p>
          <a:p>
            <a:pPr lvl="0" rtl="0">
              <a:spcBef>
                <a:spcPts val="0"/>
              </a:spcBef>
              <a:buNone/>
            </a:pPr>
            <a:r>
              <a:rPr lang="en"/>
              <a:t>	A positive, complete undirected graph</a:t>
            </a:r>
          </a:p>
          <a:p>
            <a:pPr lv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Improvement of Algorithms - Eliminate crossover</a:t>
            </a:r>
          </a:p>
        </p:txBody>
      </p:sp>
      <p:sp>
        <p:nvSpPr>
          <p:cNvPr id="245" name="Shape 24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Require </a:t>
            </a:r>
            <a:r>
              <a:rPr lang="en">
                <a:solidFill>
                  <a:srgbClr val="FF0000"/>
                </a:solidFill>
              </a:rPr>
              <a:t>coordinator</a:t>
            </a:r>
            <a:r>
              <a:rPr lang="en"/>
              <a:t> graph representation</a:t>
            </a:r>
          </a:p>
          <a:p>
            <a:pPr lvl="0" rtl="0">
              <a:spcBef>
                <a:spcPts val="0"/>
              </a:spcBef>
              <a:buNone/>
            </a:pPr>
            <a:r>
              <a:rPr lang="en"/>
              <a:t>The current 2 segments are i⇾i+1, j⇾j+1 (1 &lt; i &lt; i+1 &lt; j&lt; j+1 &lt; n).</a:t>
            </a:r>
          </a:p>
          <a:p>
            <a:pPr lvl="0" rtl="0">
              <a:spcBef>
                <a:spcPts val="0"/>
              </a:spcBef>
              <a:buNone/>
            </a:pPr>
            <a:r>
              <a:rPr lang="en"/>
              <a:t>For i⇾i+1 :   x=xi+(xi-1 - xi)*t, y= yi +(yi+1 - yi)*t</a:t>
            </a:r>
          </a:p>
          <a:p>
            <a:pPr lvl="0" rtl="0">
              <a:spcBef>
                <a:spcPts val="0"/>
              </a:spcBef>
              <a:buNone/>
            </a:pPr>
            <a:r>
              <a:rPr lang="en"/>
              <a:t>For j⇾j+1 :   x=xj+(xj-1 - xj)*s, y= yj +(yj+1 -yj)*s</a:t>
            </a:r>
          </a:p>
          <a:p>
            <a:pPr lvl="0" rtl="0">
              <a:spcBef>
                <a:spcPts val="0"/>
              </a:spcBef>
              <a:buNone/>
            </a:pPr>
            <a:r>
              <a:rPr lang="en"/>
              <a:t>If 0 &lt; t &lt; 1 and 0 &lt; s &lt; 1, two segments are </a:t>
            </a:r>
            <a:r>
              <a:rPr lang="en">
                <a:solidFill>
                  <a:srgbClr val="FF0000"/>
                </a:solidFill>
              </a:rPr>
              <a:t>intersected</a:t>
            </a:r>
            <a:r>
              <a:rPr lang="en"/>
              <a: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39285"/>
              <a:buFont typeface="Arial"/>
              <a:buNone/>
            </a:pPr>
            <a:r>
              <a:rPr lang="en"/>
              <a:t>Eliminate crossover</a:t>
            </a:r>
          </a:p>
        </p:txBody>
      </p:sp>
      <p:pic>
        <p:nvPicPr>
          <p:cNvPr id="251" name="Shape 251"/>
          <p:cNvPicPr preferRelativeResize="0"/>
          <p:nvPr/>
        </p:nvPicPr>
        <p:blipFill>
          <a:blip r:embed="rId3">
            <a:alphaModFix/>
          </a:blip>
          <a:stretch>
            <a:fillRect/>
          </a:stretch>
        </p:blipFill>
        <p:spPr>
          <a:xfrm>
            <a:off x="1522250" y="1403350"/>
            <a:ext cx="6610350" cy="291465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rIns="91425" tIns="91425">
            <a:noAutofit/>
          </a:bodyPr>
          <a:lstStyle/>
          <a:p>
            <a:pPr indent="-69850" lvl="0" marL="0" marR="0" rtl="0" algn="l">
              <a:lnSpc>
                <a:spcPct val="115000"/>
              </a:lnSpc>
              <a:spcBef>
                <a:spcPts val="0"/>
              </a:spcBef>
              <a:spcAft>
                <a:spcPts val="1600"/>
              </a:spcAft>
              <a:buClr>
                <a:srgbClr val="000000"/>
              </a:buClr>
              <a:buSzPct val="39285"/>
              <a:buFont typeface="Arial"/>
              <a:buNone/>
            </a:pPr>
            <a:r>
              <a:rPr lang="en"/>
              <a:t>Eliminate crossover</a:t>
            </a:r>
          </a:p>
        </p:txBody>
      </p:sp>
      <p:pic>
        <p:nvPicPr>
          <p:cNvPr id="257" name="Shape 257"/>
          <p:cNvPicPr preferRelativeResize="0"/>
          <p:nvPr/>
        </p:nvPicPr>
        <p:blipFill>
          <a:blip r:embed="rId3">
            <a:alphaModFix/>
          </a:blip>
          <a:stretch>
            <a:fillRect/>
          </a:stretch>
        </p:blipFill>
        <p:spPr>
          <a:xfrm>
            <a:off x="1419225" y="1193800"/>
            <a:ext cx="6305550" cy="333375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indent="-69850" lvl="0" marL="0" marR="0" rtl="0" algn="l">
              <a:lnSpc>
                <a:spcPct val="115000"/>
              </a:lnSpc>
              <a:spcBef>
                <a:spcPts val="0"/>
              </a:spcBef>
              <a:spcAft>
                <a:spcPts val="1600"/>
              </a:spcAft>
              <a:buClr>
                <a:srgbClr val="000000"/>
              </a:buClr>
              <a:buSzPct val="39285"/>
              <a:buFont typeface="Arial"/>
              <a:buNone/>
            </a:pPr>
            <a:r>
              <a:rPr lang="en"/>
              <a:t>Results and Analysis</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Length Comparison</a:t>
            </a:r>
          </a:p>
          <a:p>
            <a:pPr lvl="0">
              <a:spcBef>
                <a:spcPts val="0"/>
              </a:spcBef>
              <a:buNone/>
            </a:pPr>
            <a:r>
              <a:t/>
            </a:r>
            <a:endParaRPr/>
          </a:p>
          <a:p>
            <a:pPr lvl="0">
              <a:spcBef>
                <a:spcPts val="0"/>
              </a:spcBef>
              <a:buNone/>
            </a:pPr>
            <a:r>
              <a:t/>
            </a:r>
            <a:endParaRPr/>
          </a:p>
        </p:txBody>
      </p:sp>
      <p:graphicFrame>
        <p:nvGraphicFramePr>
          <p:cNvPr id="264" name="Shape 264"/>
          <p:cNvGraphicFramePr/>
          <p:nvPr/>
        </p:nvGraphicFramePr>
        <p:xfrm>
          <a:off x="952500" y="1809750"/>
          <a:ext cx="3000000" cy="3000000"/>
        </p:xfrm>
        <a:graphic>
          <a:graphicData uri="http://schemas.openxmlformats.org/drawingml/2006/table">
            <a:tbl>
              <a:tblPr>
                <a:noFill/>
                <a:tableStyleId>{12D76E48-1096-4291-ADD3-A7B3968C471A}</a:tableStyleId>
              </a:tblPr>
              <a:tblGrid>
                <a:gridCol w="1267125"/>
                <a:gridCol w="1213625"/>
                <a:gridCol w="1240375"/>
                <a:gridCol w="1240375"/>
                <a:gridCol w="1240375"/>
                <a:gridCol w="1240375"/>
              </a:tblGrid>
              <a:tr h="639175">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t>9</a:t>
                      </a:r>
                    </a:p>
                  </a:txBody>
                  <a:tcPr marT="91425" marB="91425" marR="91425" marL="91425"/>
                </a:tc>
                <a:tc>
                  <a:txBody>
                    <a:bodyPr>
                      <a:noAutofit/>
                    </a:bodyPr>
                    <a:lstStyle/>
                    <a:p>
                      <a:pPr lvl="0" rtl="0">
                        <a:spcBef>
                          <a:spcPts val="0"/>
                        </a:spcBef>
                        <a:buNone/>
                      </a:pPr>
                      <a:r>
                        <a:rPr lang="en"/>
                        <a:t>12</a:t>
                      </a:r>
                    </a:p>
                  </a:txBody>
                  <a:tcPr marT="91425" marB="91425" marR="91425" marL="91425"/>
                </a:tc>
                <a:tc>
                  <a:txBody>
                    <a:bodyPr>
                      <a:noAutofit/>
                    </a:bodyPr>
                    <a:lstStyle/>
                    <a:p>
                      <a:pPr lvl="0">
                        <a:spcBef>
                          <a:spcPts val="0"/>
                        </a:spcBef>
                        <a:buNone/>
                      </a:pPr>
                      <a:r>
                        <a:rPr lang="en"/>
                        <a:t>30</a:t>
                      </a:r>
                    </a:p>
                  </a:txBody>
                  <a:tcPr marT="91425" marB="91425" marR="91425" marL="91425"/>
                </a:tc>
                <a:tc>
                  <a:txBody>
                    <a:bodyPr>
                      <a:noAutofit/>
                    </a:bodyPr>
                    <a:lstStyle/>
                    <a:p>
                      <a:pPr lvl="0">
                        <a:spcBef>
                          <a:spcPts val="0"/>
                        </a:spcBef>
                        <a:buNone/>
                      </a:pPr>
                      <a:r>
                        <a:rPr lang="en"/>
                        <a:t>100</a:t>
                      </a:r>
                    </a:p>
                  </a:txBody>
                  <a:tcPr marT="91425" marB="91425" marR="91425" marL="91425"/>
                </a:tc>
                <a:tc>
                  <a:txBody>
                    <a:bodyPr>
                      <a:noAutofit/>
                    </a:bodyPr>
                    <a:lstStyle/>
                    <a:p>
                      <a:pPr lvl="0" rtl="0">
                        <a:spcBef>
                          <a:spcPts val="0"/>
                        </a:spcBef>
                        <a:buNone/>
                      </a:pPr>
                      <a:r>
                        <a:rPr lang="en"/>
                        <a:t>300</a:t>
                      </a:r>
                    </a:p>
                  </a:txBody>
                  <a:tcPr marT="91425" marB="91425" marR="91425" marL="91425"/>
                </a:tc>
              </a:tr>
              <a:tr h="639175">
                <a:tc>
                  <a:txBody>
                    <a:bodyPr>
                      <a:noAutofit/>
                    </a:bodyPr>
                    <a:lstStyle/>
                    <a:p>
                      <a:pPr lvl="0">
                        <a:spcBef>
                          <a:spcPts val="0"/>
                        </a:spcBef>
                        <a:buNone/>
                      </a:pPr>
                      <a:r>
                        <a:rPr lang="en"/>
                        <a:t>Brute Force</a:t>
                      </a:r>
                    </a:p>
                  </a:txBody>
                  <a:tcPr marT="91425" marB="91425" marR="91425" marL="91425"/>
                </a:tc>
                <a:tc>
                  <a:txBody>
                    <a:bodyPr>
                      <a:noAutofit/>
                    </a:bodyPr>
                    <a:lstStyle/>
                    <a:p>
                      <a:pPr lvl="0">
                        <a:spcBef>
                          <a:spcPts val="0"/>
                        </a:spcBef>
                        <a:buNone/>
                      </a:pPr>
                      <a:r>
                        <a:rPr lang="en"/>
                        <a:t>1070</a:t>
                      </a:r>
                    </a:p>
                  </a:txBody>
                  <a:tcPr marT="91425" marB="91425" marR="91425" marL="91425"/>
                </a:tc>
                <a:tc>
                  <a:txBody>
                    <a:bodyPr>
                      <a:noAutofit/>
                    </a:bodyPr>
                    <a:lstStyle/>
                    <a:p>
                      <a:pPr lvl="0" rtl="0">
                        <a:spcBef>
                          <a:spcPts val="0"/>
                        </a:spcBef>
                        <a:buNone/>
                      </a:pPr>
                      <a:r>
                        <a:rPr lang="en"/>
                        <a:t>1493</a:t>
                      </a:r>
                    </a:p>
                  </a:txBody>
                  <a:tcPr marT="91425" marB="91425" marR="91425" marL="91425"/>
                </a:tc>
                <a:tc>
                  <a:txBody>
                    <a:bodyPr>
                      <a:noAutofit/>
                    </a:bodyPr>
                    <a:lstStyle/>
                    <a:p>
                      <a:pPr lvl="0">
                        <a:spcBef>
                          <a:spcPts val="0"/>
                        </a:spcBef>
                        <a:buNone/>
                      </a:pPr>
                      <a:r>
                        <a:rPr lang="en"/>
                        <a:t>Unknown</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rPr>
                        <a:t>Unknown</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r>
              <a:tr h="639175">
                <a:tc>
                  <a:txBody>
                    <a:bodyPr>
                      <a:noAutofit/>
                    </a:bodyPr>
                    <a:lstStyle/>
                    <a:p>
                      <a:pPr lvl="0" rtl="0">
                        <a:spcBef>
                          <a:spcPts val="0"/>
                        </a:spcBef>
                        <a:buNone/>
                      </a:pPr>
                      <a:r>
                        <a:rPr lang="en">
                          <a:highlight>
                            <a:srgbClr val="FFFFFF"/>
                          </a:highlight>
                        </a:rPr>
                        <a:t>Dynamic Programming</a:t>
                      </a:r>
                    </a:p>
                  </a:txBody>
                  <a:tcPr marT="91425" marB="91425" marR="91425" marL="91425"/>
                </a:tc>
                <a:tc>
                  <a:txBody>
                    <a:bodyPr>
                      <a:noAutofit/>
                    </a:bodyPr>
                    <a:lstStyle/>
                    <a:p>
                      <a:pPr lvl="0" rtl="0">
                        <a:spcBef>
                          <a:spcPts val="0"/>
                        </a:spcBef>
                        <a:buNone/>
                      </a:pPr>
                      <a:r>
                        <a:rPr lang="en"/>
                        <a:t>1070</a:t>
                      </a:r>
                    </a:p>
                  </a:txBody>
                  <a:tcPr marT="91425" marB="91425" marR="91425" marL="91425"/>
                </a:tc>
                <a:tc>
                  <a:txBody>
                    <a:bodyPr>
                      <a:noAutofit/>
                    </a:bodyPr>
                    <a:lstStyle/>
                    <a:p>
                      <a:pPr lvl="0" rtl="0">
                        <a:spcBef>
                          <a:spcPts val="0"/>
                        </a:spcBef>
                        <a:buNone/>
                      </a:pPr>
                      <a:r>
                        <a:rPr lang="en"/>
                        <a:t>1493</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r>
              <a:tr h="639175">
                <a:tc>
                  <a:txBody>
                    <a:bodyPr>
                      <a:noAutofit/>
                    </a:bodyPr>
                    <a:lstStyle/>
                    <a:p>
                      <a:pPr lvl="0">
                        <a:spcBef>
                          <a:spcPts val="0"/>
                        </a:spcBef>
                        <a:buNone/>
                      </a:pPr>
                      <a:r>
                        <a:rPr lang="en"/>
                        <a:t>Greedy</a:t>
                      </a:r>
                    </a:p>
                  </a:txBody>
                  <a:tcPr marT="91425" marB="91425" marR="91425" marL="91425"/>
                </a:tc>
                <a:tc>
                  <a:txBody>
                    <a:bodyPr>
                      <a:noAutofit/>
                    </a:bodyPr>
                    <a:lstStyle/>
                    <a:p>
                      <a:pPr lvl="0">
                        <a:spcBef>
                          <a:spcPts val="0"/>
                        </a:spcBef>
                        <a:buNone/>
                      </a:pPr>
                      <a:r>
                        <a:rPr lang="en"/>
                        <a:t>1099</a:t>
                      </a:r>
                    </a:p>
                  </a:txBody>
                  <a:tcPr marT="91425" marB="91425" marR="91425" marL="91425"/>
                </a:tc>
                <a:tc>
                  <a:txBody>
                    <a:bodyPr>
                      <a:noAutofit/>
                    </a:bodyPr>
                    <a:lstStyle/>
                    <a:p>
                      <a:pPr lvl="0" rtl="0">
                        <a:spcBef>
                          <a:spcPts val="0"/>
                        </a:spcBef>
                        <a:buNone/>
                      </a:pPr>
                      <a:r>
                        <a:rPr lang="en"/>
                        <a:t>1815</a:t>
                      </a:r>
                    </a:p>
                  </a:txBody>
                  <a:tcPr marT="91425" marB="91425" marR="91425" marL="91425"/>
                </a:tc>
                <a:tc>
                  <a:txBody>
                    <a:bodyPr>
                      <a:noAutofit/>
                    </a:bodyPr>
                    <a:lstStyle/>
                    <a:p>
                      <a:pPr lvl="0">
                        <a:spcBef>
                          <a:spcPts val="0"/>
                        </a:spcBef>
                        <a:buNone/>
                      </a:pPr>
                      <a:r>
                        <a:rPr lang="en"/>
                        <a:t>3444</a:t>
                      </a:r>
                    </a:p>
                  </a:txBody>
                  <a:tcPr marT="91425" marB="91425" marR="91425" marL="91425"/>
                </a:tc>
                <a:tc>
                  <a:txBody>
                    <a:bodyPr>
                      <a:noAutofit/>
                    </a:bodyPr>
                    <a:lstStyle/>
                    <a:p>
                      <a:pPr lvl="0">
                        <a:spcBef>
                          <a:spcPts val="0"/>
                        </a:spcBef>
                        <a:buNone/>
                      </a:pPr>
                      <a:r>
                        <a:rPr lang="en"/>
                        <a:t>7215</a:t>
                      </a:r>
                    </a:p>
                  </a:txBody>
                  <a:tcPr marT="91425" marB="91425" marR="91425" marL="91425"/>
                </a:tc>
                <a:tc>
                  <a:txBody>
                    <a:bodyPr>
                      <a:noAutofit/>
                    </a:bodyPr>
                    <a:lstStyle/>
                    <a:p>
                      <a:pPr lvl="0">
                        <a:spcBef>
                          <a:spcPts val="0"/>
                        </a:spcBef>
                        <a:buNone/>
                      </a:pPr>
                      <a:r>
                        <a:rPr lang="en"/>
                        <a:t>17286</a:t>
                      </a:r>
                    </a:p>
                  </a:txBody>
                  <a:tcPr marT="91425" marB="91425" marR="91425" marL="91425"/>
                </a:tc>
              </a:tr>
              <a:tr h="633025">
                <a:tc>
                  <a:txBody>
                    <a:bodyPr>
                      <a:noAutofit/>
                    </a:bodyPr>
                    <a:lstStyle/>
                    <a:p>
                      <a:pPr lvl="0">
                        <a:spcBef>
                          <a:spcPts val="0"/>
                        </a:spcBef>
                        <a:buNone/>
                      </a:pPr>
                      <a:r>
                        <a:rPr lang="en"/>
                        <a:t>2-Opt</a:t>
                      </a:r>
                    </a:p>
                    <a:p>
                      <a:pPr lvl="0">
                        <a:spcBef>
                          <a:spcPts val="0"/>
                        </a:spcBef>
                        <a:buNone/>
                      </a:pPr>
                      <a:r>
                        <a:rPr lang="en" sz="900"/>
                        <a:t>(Based on Greedy)</a:t>
                      </a:r>
                    </a:p>
                  </a:txBody>
                  <a:tcPr marT="91425" marB="91425" marR="91425" marL="91425"/>
                </a:tc>
                <a:tc>
                  <a:txBody>
                    <a:bodyPr>
                      <a:noAutofit/>
                    </a:bodyPr>
                    <a:lstStyle/>
                    <a:p>
                      <a:pPr lvl="0">
                        <a:spcBef>
                          <a:spcPts val="0"/>
                        </a:spcBef>
                        <a:buNone/>
                      </a:pPr>
                      <a:r>
                        <a:rPr lang="en"/>
                        <a:t>1099</a:t>
                      </a:r>
                    </a:p>
                  </a:txBody>
                  <a:tcPr marT="91425" marB="91425" marR="91425" marL="91425"/>
                </a:tc>
                <a:tc>
                  <a:txBody>
                    <a:bodyPr>
                      <a:noAutofit/>
                    </a:bodyPr>
                    <a:lstStyle/>
                    <a:p>
                      <a:pPr lvl="0" rtl="0">
                        <a:spcBef>
                          <a:spcPts val="0"/>
                        </a:spcBef>
                        <a:buNone/>
                      </a:pPr>
                      <a:r>
                        <a:rPr lang="en"/>
                        <a:t>1493</a:t>
                      </a:r>
                    </a:p>
                  </a:txBody>
                  <a:tcPr marT="91425" marB="91425" marR="91425" marL="91425"/>
                </a:tc>
                <a:tc>
                  <a:txBody>
                    <a:bodyPr>
                      <a:noAutofit/>
                    </a:bodyPr>
                    <a:lstStyle/>
                    <a:p>
                      <a:pPr lvl="0">
                        <a:spcBef>
                          <a:spcPts val="0"/>
                        </a:spcBef>
                        <a:buNone/>
                      </a:pPr>
                      <a:r>
                        <a:rPr lang="en"/>
                        <a:t>2442</a:t>
                      </a:r>
                    </a:p>
                  </a:txBody>
                  <a:tcPr marT="91425" marB="91425" marR="91425" marL="91425"/>
                </a:tc>
                <a:tc>
                  <a:txBody>
                    <a:bodyPr>
                      <a:noAutofit/>
                    </a:bodyPr>
                    <a:lstStyle/>
                    <a:p>
                      <a:pPr lvl="0">
                        <a:spcBef>
                          <a:spcPts val="0"/>
                        </a:spcBef>
                        <a:buNone/>
                      </a:pPr>
                      <a:r>
                        <a:rPr lang="en"/>
                        <a:t>6430</a:t>
                      </a:r>
                    </a:p>
                  </a:txBody>
                  <a:tcPr marT="91425" marB="91425" marR="91425" marL="91425"/>
                </a:tc>
                <a:tc>
                  <a:txBody>
                    <a:bodyPr>
                      <a:noAutofit/>
                    </a:bodyPr>
                    <a:lstStyle/>
                    <a:p>
                      <a:pPr lvl="0">
                        <a:spcBef>
                          <a:spcPts val="0"/>
                        </a:spcBef>
                        <a:buNone/>
                      </a:pPr>
                      <a:r>
                        <a:rPr lang="en"/>
                        <a:t>16156</a:t>
                      </a:r>
                    </a:p>
                  </a:txBody>
                  <a:tcPr marT="91425" marB="91425" marR="91425" marL="91425"/>
                </a:tc>
              </a:tr>
            </a:tbl>
          </a:graphicData>
        </a:graphic>
      </p:graphicFrame>
      <p:cxnSp>
        <p:nvCxnSpPr>
          <p:cNvPr id="265" name="Shape 265"/>
          <p:cNvCxnSpPr/>
          <p:nvPr/>
        </p:nvCxnSpPr>
        <p:spPr>
          <a:xfrm>
            <a:off x="975300" y="1822875"/>
            <a:ext cx="1238700" cy="618300"/>
          </a:xfrm>
          <a:prstGeom prst="straightConnector1">
            <a:avLst/>
          </a:prstGeom>
          <a:noFill/>
          <a:ln cap="flat" cmpd="sng" w="9525">
            <a:solidFill>
              <a:schemeClr val="dk2"/>
            </a:solidFill>
            <a:prstDash val="solid"/>
            <a:round/>
            <a:headEnd len="lg" w="lg" type="none"/>
            <a:tailEnd len="lg" w="lg" type="none"/>
          </a:ln>
        </p:spPr>
      </p:cxnSp>
      <p:sp>
        <p:nvSpPr>
          <p:cNvPr id="266" name="Shape 266"/>
          <p:cNvSpPr txBox="1"/>
          <p:nvPr/>
        </p:nvSpPr>
        <p:spPr>
          <a:xfrm>
            <a:off x="1068175" y="2089900"/>
            <a:ext cx="719700" cy="278700"/>
          </a:xfrm>
          <a:prstGeom prst="rect">
            <a:avLst/>
          </a:prstGeom>
          <a:noFill/>
          <a:ln>
            <a:noFill/>
          </a:ln>
        </p:spPr>
        <p:txBody>
          <a:bodyPr anchorCtr="0" anchor="t" bIns="91425" lIns="91425" rIns="91425" tIns="91425">
            <a:noAutofit/>
          </a:bodyPr>
          <a:lstStyle/>
          <a:p>
            <a:pPr lvl="0">
              <a:spcBef>
                <a:spcPts val="0"/>
              </a:spcBef>
              <a:buNone/>
            </a:pPr>
            <a:r>
              <a:rPr lang="en"/>
              <a:t>Algo.</a:t>
            </a:r>
          </a:p>
        </p:txBody>
      </p:sp>
      <p:sp>
        <p:nvSpPr>
          <p:cNvPr id="267" name="Shape 267"/>
          <p:cNvSpPr txBox="1"/>
          <p:nvPr/>
        </p:nvSpPr>
        <p:spPr>
          <a:xfrm>
            <a:off x="1788025" y="1846075"/>
            <a:ext cx="499200" cy="278700"/>
          </a:xfrm>
          <a:prstGeom prst="rect">
            <a:avLst/>
          </a:prstGeom>
          <a:noFill/>
          <a:ln>
            <a:noFill/>
          </a:ln>
        </p:spPr>
        <p:txBody>
          <a:bodyPr anchorCtr="0" anchor="t" bIns="91425" lIns="91425" rIns="91425" tIns="91425">
            <a:noAutofit/>
          </a:bodyPr>
          <a:lstStyle/>
          <a:p>
            <a:pPr lvl="0">
              <a:spcBef>
                <a:spcPts val="0"/>
              </a:spcBef>
              <a:buNone/>
            </a:pPr>
            <a:r>
              <a:rPr lang="en"/>
              <a:t>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Results and Analysis</a:t>
            </a: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Time Comparison</a:t>
            </a:r>
          </a:p>
        </p:txBody>
      </p:sp>
      <p:graphicFrame>
        <p:nvGraphicFramePr>
          <p:cNvPr id="274" name="Shape 274"/>
          <p:cNvGraphicFramePr/>
          <p:nvPr/>
        </p:nvGraphicFramePr>
        <p:xfrm>
          <a:off x="952500" y="1809750"/>
          <a:ext cx="3000000" cy="3000000"/>
        </p:xfrm>
        <a:graphic>
          <a:graphicData uri="http://schemas.openxmlformats.org/drawingml/2006/table">
            <a:tbl>
              <a:tblPr>
                <a:noFill/>
                <a:tableStyleId>{12D76E48-1096-4291-ADD3-A7B3968C471A}</a:tableStyleId>
              </a:tblPr>
              <a:tblGrid>
                <a:gridCol w="1260425"/>
                <a:gridCol w="1220325"/>
                <a:gridCol w="1240375"/>
                <a:gridCol w="1240375"/>
                <a:gridCol w="1240375"/>
                <a:gridCol w="1240375"/>
              </a:tblGrid>
              <a:tr h="639175">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9</a:t>
                      </a:r>
                    </a:p>
                  </a:txBody>
                  <a:tcPr marT="91425" marB="91425" marR="91425" marL="91425"/>
                </a:tc>
                <a:tc>
                  <a:txBody>
                    <a:bodyPr>
                      <a:noAutofit/>
                    </a:bodyPr>
                    <a:lstStyle/>
                    <a:p>
                      <a:pPr lvl="0" rtl="0">
                        <a:spcBef>
                          <a:spcPts val="0"/>
                        </a:spcBef>
                        <a:buNone/>
                      </a:pPr>
                      <a:r>
                        <a:rPr lang="en"/>
                        <a:t>12</a:t>
                      </a:r>
                    </a:p>
                  </a:txBody>
                  <a:tcPr marT="91425" marB="91425" marR="91425" marL="91425"/>
                </a:tc>
                <a:tc>
                  <a:txBody>
                    <a:bodyPr>
                      <a:noAutofit/>
                    </a:bodyPr>
                    <a:lstStyle/>
                    <a:p>
                      <a:pPr lvl="0" rtl="0">
                        <a:spcBef>
                          <a:spcPts val="0"/>
                        </a:spcBef>
                        <a:buNone/>
                      </a:pPr>
                      <a:r>
                        <a:rPr lang="en"/>
                        <a:t>30</a:t>
                      </a:r>
                    </a:p>
                  </a:txBody>
                  <a:tcPr marT="91425" marB="91425" marR="91425" marL="91425"/>
                </a:tc>
                <a:tc>
                  <a:txBody>
                    <a:bodyPr>
                      <a:noAutofit/>
                    </a:bodyPr>
                    <a:lstStyle/>
                    <a:p>
                      <a:pPr lvl="0" rtl="0">
                        <a:spcBef>
                          <a:spcPts val="0"/>
                        </a:spcBef>
                        <a:buNone/>
                      </a:pPr>
                      <a:r>
                        <a:rPr lang="en"/>
                        <a:t>100</a:t>
                      </a:r>
                    </a:p>
                  </a:txBody>
                  <a:tcPr marT="91425" marB="91425" marR="91425" marL="91425"/>
                </a:tc>
                <a:tc>
                  <a:txBody>
                    <a:bodyPr>
                      <a:noAutofit/>
                    </a:bodyPr>
                    <a:lstStyle/>
                    <a:p>
                      <a:pPr lvl="0" rtl="0">
                        <a:spcBef>
                          <a:spcPts val="0"/>
                        </a:spcBef>
                        <a:buNone/>
                      </a:pPr>
                      <a:r>
                        <a:rPr lang="en"/>
                        <a:t>300</a:t>
                      </a:r>
                    </a:p>
                  </a:txBody>
                  <a:tcPr marT="91425" marB="91425" marR="91425" marL="91425"/>
                </a:tc>
              </a:tr>
              <a:tr h="639175">
                <a:tc>
                  <a:txBody>
                    <a:bodyPr>
                      <a:noAutofit/>
                    </a:bodyPr>
                    <a:lstStyle/>
                    <a:p>
                      <a:pPr lvl="0" rtl="0">
                        <a:spcBef>
                          <a:spcPts val="0"/>
                        </a:spcBef>
                        <a:buNone/>
                      </a:pPr>
                      <a:r>
                        <a:rPr lang="en"/>
                        <a:t>Brute Force</a:t>
                      </a:r>
                    </a:p>
                  </a:txBody>
                  <a:tcPr marT="91425" marB="91425" marR="91425" marL="91425"/>
                </a:tc>
                <a:tc>
                  <a:txBody>
                    <a:bodyPr>
                      <a:noAutofit/>
                    </a:bodyPr>
                    <a:lstStyle/>
                    <a:p>
                      <a:pPr lvl="0" rtl="0">
                        <a:spcBef>
                          <a:spcPts val="0"/>
                        </a:spcBef>
                        <a:buNone/>
                      </a:pPr>
                      <a:r>
                        <a:rPr lang="en"/>
                        <a:t>263 ms</a:t>
                      </a:r>
                    </a:p>
                  </a:txBody>
                  <a:tcPr marT="91425" marB="91425" marR="91425" marL="91425"/>
                </a:tc>
                <a:tc>
                  <a:txBody>
                    <a:bodyPr>
                      <a:noAutofit/>
                    </a:bodyPr>
                    <a:lstStyle/>
                    <a:p>
                      <a:pPr lvl="0" rtl="0">
                        <a:spcBef>
                          <a:spcPts val="0"/>
                        </a:spcBef>
                        <a:buNone/>
                      </a:pPr>
                      <a:r>
                        <a:rPr lang="en"/>
                        <a:t>440670 ms</a:t>
                      </a:r>
                    </a:p>
                  </a:txBody>
                  <a:tcPr marT="91425" marB="91425" marR="91425" marL="91425"/>
                </a:tc>
                <a:tc>
                  <a:txBody>
                    <a:bodyPr>
                      <a:noAutofit/>
                    </a:bodyPr>
                    <a:lstStyle/>
                    <a:p>
                      <a:pPr lvl="0">
                        <a:spcBef>
                          <a:spcPts val="0"/>
                        </a:spcBef>
                        <a:buNone/>
                      </a:pPr>
                      <a:r>
                        <a:rPr lang="en"/>
                        <a:t>&gt;20 min</a:t>
                      </a:r>
                    </a:p>
                    <a:p>
                      <a:pPr lvl="0">
                        <a:spcBef>
                          <a:spcPts val="0"/>
                        </a:spcBef>
                        <a:buNone/>
                      </a:pPr>
                      <a:r>
                        <a:t/>
                      </a:r>
                      <a:endParaRP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r>
              <a:tr h="639175">
                <a:tc>
                  <a:txBody>
                    <a:bodyPr>
                      <a:noAutofit/>
                    </a:bodyPr>
                    <a:lstStyle/>
                    <a:p>
                      <a:pPr lvl="0" rtl="0">
                        <a:spcBef>
                          <a:spcPts val="0"/>
                        </a:spcBef>
                        <a:buClr>
                          <a:schemeClr val="dk1"/>
                        </a:buClr>
                        <a:buSzPct val="78571"/>
                        <a:buFont typeface="Arial"/>
                        <a:buNone/>
                      </a:pPr>
                      <a:r>
                        <a:rPr lang="en">
                          <a:solidFill>
                            <a:schemeClr val="dk1"/>
                          </a:solidFill>
                          <a:highlight>
                            <a:srgbClr val="FFFFFF"/>
                          </a:highlight>
                        </a:rPr>
                        <a:t>Dynamic Programming</a:t>
                      </a:r>
                    </a:p>
                  </a:txBody>
                  <a:tcPr marT="91425" marB="91425" marR="91425" marL="91425"/>
                </a:tc>
                <a:tc>
                  <a:txBody>
                    <a:bodyPr>
                      <a:noAutofit/>
                    </a:bodyPr>
                    <a:lstStyle/>
                    <a:p>
                      <a:pPr lvl="0" rtl="0">
                        <a:spcBef>
                          <a:spcPts val="0"/>
                        </a:spcBef>
                        <a:buNone/>
                      </a:pPr>
                      <a:r>
                        <a:rPr lang="en"/>
                        <a:t>355 ms</a:t>
                      </a:r>
                    </a:p>
                  </a:txBody>
                  <a:tcPr marT="91425" marB="91425" marR="91425" marL="91425"/>
                </a:tc>
                <a:tc>
                  <a:txBody>
                    <a:bodyPr>
                      <a:noAutofit/>
                    </a:bodyPr>
                    <a:lstStyle/>
                    <a:p>
                      <a:pPr lvl="0" rtl="0">
                        <a:spcBef>
                          <a:spcPts val="0"/>
                        </a:spcBef>
                        <a:buNone/>
                      </a:pPr>
                      <a:r>
                        <a:rPr lang="en"/>
                        <a:t>62311 ms</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Unknown</a:t>
                      </a:r>
                    </a:p>
                  </a:txBody>
                  <a:tcPr marT="91425" marB="91425" marR="91425" marL="91425"/>
                </a:tc>
              </a:tr>
              <a:tr h="639175">
                <a:tc>
                  <a:txBody>
                    <a:bodyPr>
                      <a:noAutofit/>
                    </a:bodyPr>
                    <a:lstStyle/>
                    <a:p>
                      <a:pPr lvl="0" rtl="0">
                        <a:spcBef>
                          <a:spcPts val="0"/>
                        </a:spcBef>
                        <a:buNone/>
                      </a:pPr>
                      <a:r>
                        <a:rPr lang="en"/>
                        <a:t>Greedy (JAVA)</a:t>
                      </a:r>
                    </a:p>
                  </a:txBody>
                  <a:tcPr marT="91425" marB="91425" marR="91425" marL="91425"/>
                </a:tc>
                <a:tc>
                  <a:txBody>
                    <a:bodyPr>
                      <a:noAutofit/>
                    </a:bodyPr>
                    <a:lstStyle/>
                    <a:p>
                      <a:pPr lvl="0" rtl="0">
                        <a:spcBef>
                          <a:spcPts val="0"/>
                        </a:spcBef>
                        <a:buNone/>
                      </a:pPr>
                      <a:r>
                        <a:rPr lang="en"/>
                        <a:t>22 ms</a:t>
                      </a:r>
                    </a:p>
                  </a:txBody>
                  <a:tcPr marT="91425" marB="91425" marR="91425" marL="91425"/>
                </a:tc>
                <a:tc>
                  <a:txBody>
                    <a:bodyPr>
                      <a:noAutofit/>
                    </a:bodyPr>
                    <a:lstStyle/>
                    <a:p>
                      <a:pPr lvl="0" rtl="0">
                        <a:spcBef>
                          <a:spcPts val="0"/>
                        </a:spcBef>
                        <a:buNone/>
                      </a:pPr>
                      <a:r>
                        <a:rPr lang="en"/>
                        <a:t>24 ms</a:t>
                      </a:r>
                    </a:p>
                  </a:txBody>
                  <a:tcPr marT="91425" marB="91425" marR="91425" marL="91425"/>
                </a:tc>
                <a:tc>
                  <a:txBody>
                    <a:bodyPr>
                      <a:noAutofit/>
                    </a:bodyPr>
                    <a:lstStyle/>
                    <a:p>
                      <a:pPr lvl="0">
                        <a:spcBef>
                          <a:spcPts val="0"/>
                        </a:spcBef>
                        <a:buNone/>
                      </a:pPr>
                      <a:r>
                        <a:rPr lang="en"/>
                        <a:t>31 ms</a:t>
                      </a:r>
                    </a:p>
                  </a:txBody>
                  <a:tcPr marT="91425" marB="91425" marR="91425" marL="91425"/>
                </a:tc>
                <a:tc>
                  <a:txBody>
                    <a:bodyPr>
                      <a:noAutofit/>
                    </a:bodyPr>
                    <a:lstStyle/>
                    <a:p>
                      <a:pPr lvl="0">
                        <a:spcBef>
                          <a:spcPts val="0"/>
                        </a:spcBef>
                        <a:buNone/>
                      </a:pPr>
                      <a:r>
                        <a:rPr lang="en"/>
                        <a:t>63 ms</a:t>
                      </a:r>
                    </a:p>
                  </a:txBody>
                  <a:tcPr marT="91425" marB="91425" marR="91425" marL="91425"/>
                </a:tc>
                <a:tc>
                  <a:txBody>
                    <a:bodyPr>
                      <a:noAutofit/>
                    </a:bodyPr>
                    <a:lstStyle/>
                    <a:p>
                      <a:pPr lvl="0" rtl="0">
                        <a:spcBef>
                          <a:spcPts val="0"/>
                        </a:spcBef>
                        <a:buNone/>
                      </a:pPr>
                      <a:r>
                        <a:rPr lang="en"/>
                        <a:t>146 ms</a:t>
                      </a:r>
                    </a:p>
                  </a:txBody>
                  <a:tcPr marT="91425" marB="91425" marR="91425" marL="91425"/>
                </a:tc>
              </a:tr>
              <a:tr h="633025">
                <a:tc>
                  <a:txBody>
                    <a:bodyPr>
                      <a:noAutofit/>
                    </a:bodyPr>
                    <a:lstStyle/>
                    <a:p>
                      <a:pPr lvl="0">
                        <a:spcBef>
                          <a:spcPts val="0"/>
                        </a:spcBef>
                        <a:buNone/>
                      </a:pPr>
                      <a:r>
                        <a:rPr lang="en"/>
                        <a:t>2-Opt</a:t>
                      </a:r>
                    </a:p>
                    <a:p>
                      <a:pPr lvl="0" rtl="0">
                        <a:spcBef>
                          <a:spcPts val="0"/>
                        </a:spcBef>
                        <a:buClr>
                          <a:schemeClr val="dk1"/>
                        </a:buClr>
                        <a:buSzPct val="122222"/>
                        <a:buFont typeface="Arial"/>
                        <a:buNone/>
                      </a:pPr>
                      <a:r>
                        <a:rPr lang="en" sz="900">
                          <a:solidFill>
                            <a:schemeClr val="dk1"/>
                          </a:solidFill>
                        </a:rPr>
                        <a:t>(Based on Greedy)</a:t>
                      </a:r>
                    </a:p>
                  </a:txBody>
                  <a:tcPr marT="91425" marB="91425" marR="91425" marL="91425"/>
                </a:tc>
                <a:tc>
                  <a:txBody>
                    <a:bodyPr>
                      <a:noAutofit/>
                    </a:bodyPr>
                    <a:lstStyle/>
                    <a:p>
                      <a:pPr lvl="0" rtl="0">
                        <a:spcBef>
                          <a:spcPts val="0"/>
                        </a:spcBef>
                        <a:buNone/>
                      </a:pPr>
                      <a:r>
                        <a:rPr lang="en"/>
                        <a:t>0 ms</a:t>
                      </a:r>
                    </a:p>
                  </a:txBody>
                  <a:tcPr marT="91425" marB="91425" marR="91425" marL="91425"/>
                </a:tc>
                <a:tc>
                  <a:txBody>
                    <a:bodyPr>
                      <a:noAutofit/>
                    </a:bodyPr>
                    <a:lstStyle/>
                    <a:p>
                      <a:pPr lvl="0" rtl="0">
                        <a:spcBef>
                          <a:spcPts val="0"/>
                        </a:spcBef>
                        <a:buNone/>
                      </a:pPr>
                      <a:r>
                        <a:rPr lang="en"/>
                        <a:t>0 ms</a:t>
                      </a:r>
                    </a:p>
                  </a:txBody>
                  <a:tcPr marT="91425" marB="91425" marR="91425" marL="91425"/>
                </a:tc>
                <a:tc>
                  <a:txBody>
                    <a:bodyPr>
                      <a:noAutofit/>
                    </a:bodyPr>
                    <a:lstStyle/>
                    <a:p>
                      <a:pPr lvl="0" rtl="0">
                        <a:spcBef>
                          <a:spcPts val="0"/>
                        </a:spcBef>
                        <a:buNone/>
                      </a:pPr>
                      <a:r>
                        <a:rPr lang="en"/>
                        <a:t>1 ms</a:t>
                      </a:r>
                    </a:p>
                  </a:txBody>
                  <a:tcPr marT="91425" marB="91425" marR="91425" marL="91425"/>
                </a:tc>
                <a:tc>
                  <a:txBody>
                    <a:bodyPr>
                      <a:noAutofit/>
                    </a:bodyPr>
                    <a:lstStyle/>
                    <a:p>
                      <a:pPr lvl="0">
                        <a:spcBef>
                          <a:spcPts val="0"/>
                        </a:spcBef>
                        <a:buNone/>
                      </a:pPr>
                      <a:r>
                        <a:rPr lang="en"/>
                        <a:t>21 ms</a:t>
                      </a:r>
                    </a:p>
                  </a:txBody>
                  <a:tcPr marT="91425" marB="91425" marR="91425" marL="91425"/>
                </a:tc>
                <a:tc>
                  <a:txBody>
                    <a:bodyPr>
                      <a:noAutofit/>
                    </a:bodyPr>
                    <a:lstStyle/>
                    <a:p>
                      <a:pPr lvl="0">
                        <a:spcBef>
                          <a:spcPts val="0"/>
                        </a:spcBef>
                        <a:buNone/>
                      </a:pPr>
                      <a:r>
                        <a:rPr lang="en"/>
                        <a:t>169 ms</a:t>
                      </a:r>
                    </a:p>
                  </a:txBody>
                  <a:tcPr marT="91425" marB="91425" marR="91425" marL="91425"/>
                </a:tc>
              </a:tr>
            </a:tbl>
          </a:graphicData>
        </a:graphic>
      </p:graphicFrame>
      <p:sp>
        <p:nvSpPr>
          <p:cNvPr id="275" name="Shape 275"/>
          <p:cNvSpPr txBox="1"/>
          <p:nvPr/>
        </p:nvSpPr>
        <p:spPr>
          <a:xfrm>
            <a:off x="1068175" y="2089900"/>
            <a:ext cx="719700" cy="278700"/>
          </a:xfrm>
          <a:prstGeom prst="rect">
            <a:avLst/>
          </a:prstGeom>
          <a:noFill/>
          <a:ln>
            <a:noFill/>
          </a:ln>
        </p:spPr>
        <p:txBody>
          <a:bodyPr anchorCtr="0" anchor="t" bIns="91425" lIns="91425" rIns="91425" tIns="91425">
            <a:noAutofit/>
          </a:bodyPr>
          <a:lstStyle/>
          <a:p>
            <a:pPr lvl="0" rtl="0">
              <a:spcBef>
                <a:spcPts val="0"/>
              </a:spcBef>
              <a:buNone/>
            </a:pPr>
            <a:r>
              <a:rPr lang="en"/>
              <a:t>Algo.</a:t>
            </a:r>
          </a:p>
        </p:txBody>
      </p:sp>
      <p:sp>
        <p:nvSpPr>
          <p:cNvPr id="276" name="Shape 276"/>
          <p:cNvSpPr txBox="1"/>
          <p:nvPr/>
        </p:nvSpPr>
        <p:spPr>
          <a:xfrm>
            <a:off x="1788025" y="1846075"/>
            <a:ext cx="499200" cy="278700"/>
          </a:xfrm>
          <a:prstGeom prst="rect">
            <a:avLst/>
          </a:prstGeom>
          <a:noFill/>
          <a:ln>
            <a:noFill/>
          </a:ln>
        </p:spPr>
        <p:txBody>
          <a:bodyPr anchorCtr="0" anchor="t" bIns="91425" lIns="91425" rIns="91425" tIns="91425">
            <a:noAutofit/>
          </a:bodyPr>
          <a:lstStyle/>
          <a:p>
            <a:pPr lvl="0" rtl="0">
              <a:spcBef>
                <a:spcPts val="0"/>
              </a:spcBef>
              <a:buNone/>
            </a:pPr>
            <a:r>
              <a:rPr lang="en"/>
              <a:t>N</a:t>
            </a:r>
          </a:p>
        </p:txBody>
      </p:sp>
      <p:cxnSp>
        <p:nvCxnSpPr>
          <p:cNvPr id="277" name="Shape 277"/>
          <p:cNvCxnSpPr/>
          <p:nvPr/>
        </p:nvCxnSpPr>
        <p:spPr>
          <a:xfrm>
            <a:off x="975300" y="1822875"/>
            <a:ext cx="1212000" cy="618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pic>
        <p:nvPicPr>
          <p:cNvPr id="282" name="Shape 282"/>
          <p:cNvPicPr preferRelativeResize="0"/>
          <p:nvPr/>
        </p:nvPicPr>
        <p:blipFill>
          <a:blip r:embed="rId3">
            <a:alphaModFix/>
          </a:blip>
          <a:stretch>
            <a:fillRect/>
          </a:stretch>
        </p:blipFill>
        <p:spPr>
          <a:xfrm>
            <a:off x="187950" y="783726"/>
            <a:ext cx="8768075" cy="39534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pic>
        <p:nvPicPr>
          <p:cNvPr id="287" name="Shape 287"/>
          <p:cNvPicPr preferRelativeResize="0"/>
          <p:nvPr/>
        </p:nvPicPr>
        <p:blipFill>
          <a:blip r:embed="rId3">
            <a:alphaModFix/>
          </a:blip>
          <a:stretch>
            <a:fillRect/>
          </a:stretch>
        </p:blipFill>
        <p:spPr>
          <a:xfrm>
            <a:off x="0" y="394775"/>
            <a:ext cx="9143999" cy="444958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p:nvPr/>
        </p:nvSpPr>
        <p:spPr>
          <a:xfrm>
            <a:off x="256825" y="445025"/>
            <a:ext cx="2176200" cy="609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70" name="Shape 70"/>
          <p:cNvSpPr txBox="1"/>
          <p:nvPr>
            <p:ph idx="1" type="body"/>
          </p:nvPr>
        </p:nvSpPr>
        <p:spPr>
          <a:xfrm>
            <a:off x="311700" y="1136500"/>
            <a:ext cx="7850700" cy="3416400"/>
          </a:xfrm>
          <a:prstGeom prst="rect">
            <a:avLst/>
          </a:prstGeom>
        </p:spPr>
        <p:txBody>
          <a:bodyPr anchorCtr="0" anchor="t" bIns="91425" lIns="91425" rIns="91425" tIns="91425">
            <a:noAutofit/>
          </a:bodyPr>
          <a:lstStyle/>
          <a:p>
            <a:pPr lvl="0">
              <a:spcBef>
                <a:spcPts val="0"/>
              </a:spcBef>
              <a:buNone/>
            </a:pPr>
            <a:r>
              <a:rPr lang="en">
                <a:solidFill>
                  <a:srgbClr val="000000"/>
                </a:solidFill>
              </a:rPr>
              <a:t>The travelling salesman problem (TSP) can be stated as follows:</a:t>
            </a:r>
          </a:p>
          <a:p>
            <a:pPr lvl="0">
              <a:spcBef>
                <a:spcPts val="0"/>
              </a:spcBef>
              <a:buNone/>
            </a:pPr>
            <a:r>
              <a:rPr lang="en">
                <a:solidFill>
                  <a:srgbClr val="000000"/>
                </a:solidFill>
              </a:rPr>
              <a:t>Given:</a:t>
            </a:r>
          </a:p>
          <a:p>
            <a:pPr indent="-228600" lvl="0" marL="457200" rtl="0">
              <a:spcBef>
                <a:spcPts val="0"/>
              </a:spcBef>
              <a:buClr>
                <a:srgbClr val="000000"/>
              </a:buClr>
            </a:pPr>
            <a:r>
              <a:rPr lang="en">
                <a:solidFill>
                  <a:srgbClr val="000000"/>
                </a:solidFill>
              </a:rPr>
              <a:t>Complete undirected graph G(V, E)</a:t>
            </a:r>
          </a:p>
          <a:p>
            <a:pPr indent="-228600" lvl="0" marL="457200" rtl="0">
              <a:spcBef>
                <a:spcPts val="0"/>
              </a:spcBef>
              <a:buClr>
                <a:srgbClr val="000000"/>
              </a:buClr>
            </a:pPr>
            <a:r>
              <a:rPr lang="en">
                <a:solidFill>
                  <a:srgbClr val="000000"/>
                </a:solidFill>
              </a:rPr>
              <a:t>Metric edge cost Ce &gt;=0 </a:t>
            </a:r>
          </a:p>
          <a:p>
            <a:pPr lvl="0" rtl="0">
              <a:spcBef>
                <a:spcPts val="0"/>
              </a:spcBef>
              <a:buNone/>
            </a:pPr>
            <a:r>
              <a:rPr lang="en">
                <a:solidFill>
                  <a:srgbClr val="000000"/>
                </a:solidFill>
              </a:rPr>
              <a:t>Problem:</a:t>
            </a:r>
          </a:p>
          <a:p>
            <a:pPr indent="-228600" lvl="0" marL="457200">
              <a:spcBef>
                <a:spcPts val="0"/>
              </a:spcBef>
              <a:buClr>
                <a:srgbClr val="000000"/>
              </a:buClr>
            </a:pPr>
            <a:r>
              <a:rPr lang="en">
                <a:solidFill>
                  <a:srgbClr val="000000"/>
                </a:solidFill>
              </a:rPr>
              <a:t>Find a hamiltonian cycle with minimal cost. </a:t>
            </a:r>
          </a:p>
        </p:txBody>
      </p:sp>
      <p:pic>
        <p:nvPicPr>
          <p:cNvPr id="71" name="Shape 71"/>
          <p:cNvPicPr preferRelativeResize="0"/>
          <p:nvPr/>
        </p:nvPicPr>
        <p:blipFill>
          <a:blip r:embed="rId3">
            <a:alphaModFix/>
          </a:blip>
          <a:stretch>
            <a:fillRect/>
          </a:stretch>
        </p:blipFill>
        <p:spPr>
          <a:xfrm>
            <a:off x="5782450" y="1729175"/>
            <a:ext cx="4598774" cy="2231050"/>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p:nvPr/>
        </p:nvSpPr>
        <p:spPr>
          <a:xfrm>
            <a:off x="364975" y="445025"/>
            <a:ext cx="1865400" cy="609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rgbClr val="000000"/>
              </a:buClr>
              <a:buSzPct val="39285"/>
              <a:buFont typeface="Arial"/>
              <a:buNone/>
            </a:pPr>
            <a:r>
              <a:rPr lang="en"/>
              <a:t>Conclusion</a:t>
            </a:r>
          </a:p>
        </p:txBody>
      </p:sp>
      <p:sp>
        <p:nvSpPr>
          <p:cNvPr id="294" name="Shape 2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solidFill>
                  <a:schemeClr val="dk1"/>
                </a:solidFill>
              </a:rPr>
              <a:t>1.Brute Force will output the accurate shortest path and distance. But it takes too long time to compute, we can’t get a solution when more than 12 cities. Because it has a complexity O(n*(n-1)*(n-2)*...*2*1)</a:t>
            </a:r>
          </a:p>
          <a:p>
            <a:pPr lvl="0" rtl="0">
              <a:lnSpc>
                <a:spcPct val="100000"/>
              </a:lnSpc>
              <a:spcBef>
                <a:spcPts val="0"/>
              </a:spcBef>
              <a:spcAft>
                <a:spcPts val="0"/>
              </a:spcAft>
              <a:buNone/>
            </a:pPr>
            <a:r>
              <a:t/>
            </a:r>
            <a:endParaRPr sz="1400">
              <a:solidFill>
                <a:schemeClr val="dk1"/>
              </a:solidFill>
            </a:endParaRPr>
          </a:p>
          <a:p>
            <a:pPr lvl="0" rtl="0">
              <a:lnSpc>
                <a:spcPct val="100000"/>
              </a:lnSpc>
              <a:spcBef>
                <a:spcPts val="0"/>
              </a:spcBef>
              <a:spcAft>
                <a:spcPts val="0"/>
              </a:spcAft>
              <a:buNone/>
            </a:pPr>
            <a:r>
              <a:rPr lang="en" sz="1400">
                <a:solidFill>
                  <a:schemeClr val="dk1"/>
                </a:solidFill>
              </a:rPr>
              <a:t>2. Dynamic Programming is a better way than Brute Force to get an accurate solution. It cost much less time than Brute Force, but still perform bad when you have more than 12 cities. Sometimes, if N is very small, it even performs worse than BF.</a:t>
            </a:r>
          </a:p>
          <a:p>
            <a:pPr lvl="0" rtl="0">
              <a:lnSpc>
                <a:spcPct val="100000"/>
              </a:lnSpc>
              <a:spcBef>
                <a:spcPts val="0"/>
              </a:spcBef>
              <a:spcAft>
                <a:spcPts val="0"/>
              </a:spcAft>
              <a:buNone/>
            </a:pPr>
            <a:r>
              <a:t/>
            </a:r>
            <a:endParaRPr sz="1400">
              <a:solidFill>
                <a:schemeClr val="dk1"/>
              </a:solidFill>
            </a:endParaRPr>
          </a:p>
          <a:p>
            <a:pPr lvl="0" rtl="0">
              <a:lnSpc>
                <a:spcPct val="100000"/>
              </a:lnSpc>
              <a:spcBef>
                <a:spcPts val="0"/>
              </a:spcBef>
              <a:spcAft>
                <a:spcPts val="0"/>
              </a:spcAft>
              <a:buNone/>
            </a:pPr>
            <a:r>
              <a:rPr lang="en" sz="1400">
                <a:solidFill>
                  <a:schemeClr val="dk1"/>
                </a:solidFill>
              </a:rPr>
              <a:t>3.Greedy is the fastest way to get an approximate solution because of its complexity is O(n)</a:t>
            </a:r>
          </a:p>
          <a:p>
            <a:pPr lvl="0" rtl="0">
              <a:lnSpc>
                <a:spcPct val="100000"/>
              </a:lnSpc>
              <a:spcBef>
                <a:spcPts val="0"/>
              </a:spcBef>
              <a:spcAft>
                <a:spcPts val="0"/>
              </a:spcAft>
              <a:buNone/>
            </a:pPr>
            <a:r>
              <a:rPr lang="en" sz="1400">
                <a:solidFill>
                  <a:schemeClr val="dk1"/>
                </a:solidFill>
              </a:rPr>
              <a:t>,and most of time it is too inaccurate to satisfy our request.. </a:t>
            </a:r>
          </a:p>
          <a:p>
            <a:pPr lvl="0" rtl="0">
              <a:lnSpc>
                <a:spcPct val="100000"/>
              </a:lnSpc>
              <a:spcBef>
                <a:spcPts val="0"/>
              </a:spcBef>
              <a:spcAft>
                <a:spcPts val="0"/>
              </a:spcAft>
              <a:buNone/>
            </a:pPr>
            <a:r>
              <a:t/>
            </a:r>
            <a:endParaRPr sz="1400">
              <a:solidFill>
                <a:schemeClr val="dk1"/>
              </a:solidFill>
            </a:endParaRPr>
          </a:p>
          <a:p>
            <a:pPr lvl="0" rtl="0">
              <a:lnSpc>
                <a:spcPct val="100000"/>
              </a:lnSpc>
              <a:spcBef>
                <a:spcPts val="0"/>
              </a:spcBef>
              <a:spcAft>
                <a:spcPts val="0"/>
              </a:spcAft>
              <a:buClr>
                <a:schemeClr val="dk1"/>
              </a:buClr>
              <a:buSzPct val="78571"/>
              <a:buFont typeface="Arial"/>
              <a:buNone/>
            </a:pPr>
            <a:r>
              <a:rPr lang="en" sz="1400">
                <a:solidFill>
                  <a:schemeClr val="dk1"/>
                </a:solidFill>
              </a:rPr>
              <a:t>4. LK is a practical and efficient way to improve algorithms. But after optimizing, it still could be an inaccurate solution. </a:t>
            </a:r>
          </a:p>
          <a:p>
            <a:pPr lvl="0" rtl="0">
              <a:lnSpc>
                <a:spcPct val="100000"/>
              </a:lnSpc>
              <a:spcBef>
                <a:spcPts val="0"/>
              </a:spcBef>
              <a:spcAft>
                <a:spcPts val="0"/>
              </a:spcAft>
              <a:buClr>
                <a:schemeClr val="dk1"/>
              </a:buClr>
              <a:buSzPct val="78571"/>
              <a:buFont typeface="Arial"/>
              <a:buNone/>
            </a:pPr>
            <a:r>
              <a:t/>
            </a:r>
            <a:endParaRPr sz="1400">
              <a:solidFill>
                <a:schemeClr val="dk1"/>
              </a:solidFill>
            </a:endParaRPr>
          </a:p>
          <a:p>
            <a:pPr lvl="0">
              <a:lnSpc>
                <a:spcPct val="100000"/>
              </a:lnSpc>
              <a:spcBef>
                <a:spcPts val="0"/>
              </a:spcBef>
              <a:spcAft>
                <a:spcPts val="0"/>
              </a:spcAft>
              <a:buClr>
                <a:schemeClr val="dk1"/>
              </a:buClr>
              <a:buSzPct val="78571"/>
              <a:buFont typeface="Arial"/>
              <a:buNone/>
            </a:pPr>
            <a:r>
              <a:rPr lang="en" sz="1400">
                <a:solidFill>
                  <a:schemeClr val="dk1"/>
                </a:solidFill>
              </a:rPr>
              <a:t>5. Coordinator representation is most practical way to represent TSP problem, and Eliminate crossover is useful improvement, we’ll implement them in the future.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4294967295" type="ctrTitle"/>
          </p:nvPr>
        </p:nvSpPr>
        <p:spPr>
          <a:xfrm>
            <a:off x="247850" y="262475"/>
            <a:ext cx="8520600" cy="652800"/>
          </a:xfrm>
          <a:prstGeom prst="rect">
            <a:avLst/>
          </a:prstGeom>
        </p:spPr>
        <p:txBody>
          <a:bodyPr anchorCtr="0" anchor="t" bIns="91425" lIns="91425" rIns="91425" tIns="91425">
            <a:noAutofit/>
          </a:bodyPr>
          <a:lstStyle/>
          <a:p>
            <a:pPr lvl="0" rtl="0" algn="l">
              <a:spcBef>
                <a:spcPts val="0"/>
              </a:spcBef>
              <a:buNone/>
            </a:pPr>
            <a:r>
              <a:rPr lang="en" sz="3000"/>
              <a:t>2.A  Brute-Force</a:t>
            </a:r>
          </a:p>
          <a:p>
            <a:pPr indent="0" lvl="0" marL="3657600" rtl="0" algn="l">
              <a:spcBef>
                <a:spcPts val="0"/>
              </a:spcBef>
              <a:buNone/>
            </a:pPr>
            <a:r>
              <a:t/>
            </a:r>
            <a:endParaRPr sz="1800"/>
          </a:p>
        </p:txBody>
      </p:sp>
      <p:sp>
        <p:nvSpPr>
          <p:cNvPr id="77" name="Shape 77"/>
          <p:cNvSpPr txBox="1"/>
          <p:nvPr/>
        </p:nvSpPr>
        <p:spPr>
          <a:xfrm>
            <a:off x="247850" y="1090575"/>
            <a:ext cx="7725900" cy="1438200"/>
          </a:xfrm>
          <a:prstGeom prst="rect">
            <a:avLst/>
          </a:prstGeom>
          <a:noFill/>
          <a:ln>
            <a:noFill/>
          </a:ln>
        </p:spPr>
        <p:txBody>
          <a:bodyPr anchorCtr="0" anchor="t" bIns="91425" lIns="91425" rIns="91425" tIns="91425">
            <a:noAutofit/>
          </a:bodyPr>
          <a:lstStyle/>
          <a:p>
            <a:pPr lvl="0">
              <a:spcBef>
                <a:spcPts val="0"/>
              </a:spcBef>
              <a:buNone/>
            </a:pPr>
            <a:r>
              <a:rPr lang="en"/>
              <a:t>When one thinks of solving TSP, the first method that might come to mind is a brute-force method. The brute-force method is to simply generate all possible tours and compute their distances. The shortest tour is thus the optimal tour. To solve TSP using Brute-force method we can use the following steps: </a:t>
            </a:r>
          </a:p>
        </p:txBody>
      </p:sp>
      <p:sp>
        <p:nvSpPr>
          <p:cNvPr id="78" name="Shape 78"/>
          <p:cNvSpPr txBox="1"/>
          <p:nvPr/>
        </p:nvSpPr>
        <p:spPr>
          <a:xfrm>
            <a:off x="374550" y="2575225"/>
            <a:ext cx="6060000" cy="2274000"/>
          </a:xfrm>
          <a:prstGeom prst="rect">
            <a:avLst/>
          </a:prstGeom>
          <a:noFill/>
          <a:ln>
            <a:noFill/>
          </a:ln>
        </p:spPr>
        <p:txBody>
          <a:bodyPr anchorCtr="0" anchor="t" bIns="91425" lIns="91425" rIns="91425" tIns="91425">
            <a:noAutofit/>
          </a:bodyPr>
          <a:lstStyle/>
          <a:p>
            <a:pPr lvl="0">
              <a:spcBef>
                <a:spcPts val="0"/>
              </a:spcBef>
              <a:buNone/>
            </a:pPr>
            <a:r>
              <a:rPr lang="en"/>
              <a:t>Step 1. calculate the total number of tours. </a:t>
            </a:r>
          </a:p>
          <a:p>
            <a:pPr lvl="0">
              <a:spcBef>
                <a:spcPts val="0"/>
              </a:spcBef>
              <a:buNone/>
            </a:pPr>
            <a:r>
              <a:t/>
            </a:r>
            <a:endParaRPr/>
          </a:p>
          <a:p>
            <a:pPr lvl="0">
              <a:spcBef>
                <a:spcPts val="0"/>
              </a:spcBef>
              <a:buNone/>
            </a:pPr>
            <a:r>
              <a:rPr lang="en"/>
              <a:t>Step 2. draw and list all the possible tours. </a:t>
            </a:r>
          </a:p>
          <a:p>
            <a:pPr lvl="0">
              <a:spcBef>
                <a:spcPts val="0"/>
              </a:spcBef>
              <a:buNone/>
            </a:pPr>
            <a:r>
              <a:t/>
            </a:r>
            <a:endParaRPr/>
          </a:p>
          <a:p>
            <a:pPr lvl="0">
              <a:spcBef>
                <a:spcPts val="0"/>
              </a:spcBef>
              <a:buNone/>
            </a:pPr>
            <a:r>
              <a:rPr lang="en"/>
              <a:t>Step 3. calculate the distance of each tour. </a:t>
            </a:r>
          </a:p>
          <a:p>
            <a:pPr lvl="0">
              <a:spcBef>
                <a:spcPts val="0"/>
              </a:spcBef>
              <a:buNone/>
            </a:pPr>
            <a:r>
              <a:t/>
            </a:r>
            <a:endParaRPr/>
          </a:p>
          <a:p>
            <a:pPr lvl="0">
              <a:spcBef>
                <a:spcPts val="0"/>
              </a:spcBef>
              <a:buNone/>
            </a:pPr>
            <a:r>
              <a:rPr lang="en"/>
              <a:t>Step 4. choose the shortest tour, this is the optimal solution.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2.B Dynamic Programming</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Why DP can works?</a:t>
            </a:r>
          </a:p>
          <a:p>
            <a:pPr lvl="0" rtl="0">
              <a:spcBef>
                <a:spcPts val="0"/>
              </a:spcBef>
              <a:buNone/>
            </a:pPr>
            <a:r>
              <a:rPr lang="en"/>
              <a:t>	Assume that {s, s1 ,s2 , … , sp, s} is a optimal circle. if dist(s,s1) is known, then problem becomes to find optimal circle from s1 to s. If dist(s1,s2) is known, then problem becomes to find optimal circle from s2 to s. Obviously, it’s a optimal substructure problem.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2.B Dynamic Programming</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DP equation</a:t>
            </a:r>
          </a:p>
          <a:p>
            <a:pPr lvl="0">
              <a:spcBef>
                <a:spcPts val="0"/>
              </a:spcBef>
              <a:buNone/>
            </a:pPr>
            <a:r>
              <a:rPr lang="en" sz="1600"/>
              <a:t>	</a:t>
            </a:r>
            <a:r>
              <a:rPr lang="en" sz="1600">
                <a:solidFill>
                  <a:schemeClr val="dk1"/>
                </a:solidFill>
              </a:rPr>
              <a:t>Assume start from s，d(i, V’) represent the optimal weight of the circle, which go from vertex i, go through all vertice in V’ (a set) once and only once, then go back to s.</a:t>
            </a:r>
          </a:p>
          <a:p>
            <a:pPr lvl="0">
              <a:lnSpc>
                <a:spcPct val="177272"/>
              </a:lnSpc>
              <a:spcBef>
                <a:spcPts val="0"/>
              </a:spcBef>
              <a:spcAft>
                <a:spcPts val="0"/>
              </a:spcAft>
              <a:buClr>
                <a:schemeClr val="dk1"/>
              </a:buClr>
              <a:buSzPct val="68750"/>
              <a:buFont typeface="Arial"/>
              <a:buNone/>
            </a:pPr>
            <a:r>
              <a:rPr lang="en" sz="1600">
                <a:solidFill>
                  <a:srgbClr val="333333"/>
                </a:solidFill>
              </a:rPr>
              <a:t>    	①if V’ is empty，d(i, V’)=C(i,s)  (distance between i and s)、</a:t>
            </a:r>
          </a:p>
          <a:p>
            <a:pPr lvl="0">
              <a:lnSpc>
                <a:spcPct val="177272"/>
              </a:lnSpc>
              <a:spcBef>
                <a:spcPts val="0"/>
              </a:spcBef>
              <a:spcAft>
                <a:spcPts val="0"/>
              </a:spcAft>
              <a:buClr>
                <a:schemeClr val="dk1"/>
              </a:buClr>
              <a:buSzPct val="68750"/>
              <a:buFont typeface="Arial"/>
              <a:buNone/>
            </a:pPr>
            <a:r>
              <a:rPr lang="en" sz="1600">
                <a:solidFill>
                  <a:srgbClr val="333333"/>
                </a:solidFill>
              </a:rPr>
              <a:t>    	②if V’ is not empty， d(i, V’)=min{C(i,k) +  d(k, V’-{k})}</a:t>
            </a:r>
          </a:p>
          <a:p>
            <a:pPr lvl="0">
              <a:lnSpc>
                <a:spcPct val="177272"/>
              </a:lnSpc>
              <a:spcBef>
                <a:spcPts val="0"/>
              </a:spcBef>
              <a:spcAft>
                <a:spcPts val="0"/>
              </a:spcAft>
              <a:buClr>
                <a:schemeClr val="dk1"/>
              </a:buClr>
              <a:buSzPct val="68750"/>
              <a:buFont typeface="Arial"/>
              <a:buNone/>
            </a:pPr>
            <a:r>
              <a:rPr lang="en" sz="1600">
                <a:solidFill>
                  <a:srgbClr val="333333"/>
                </a:solidFill>
              </a:rPr>
              <a:t>       	Ps : d(k, V’-{k}) is a subproblem </a:t>
            </a:r>
          </a:p>
          <a:p>
            <a:pPr lvl="0" rtl="0">
              <a:lnSpc>
                <a:spcPct val="177272"/>
              </a:lnSpc>
              <a:spcBef>
                <a:spcPts val="0"/>
              </a:spcBef>
              <a:spcAft>
                <a:spcPts val="0"/>
              </a:spcAft>
              <a:buNone/>
            </a:pPr>
            <a:r>
              <a:rPr lang="en" sz="1600">
                <a:solidFill>
                  <a:srgbClr val="333333"/>
                </a:solidFill>
              </a:rPr>
              <a:t>    	</a:t>
            </a:r>
          </a:p>
        </p:txBody>
      </p:sp>
      <p:pic>
        <p:nvPicPr>
          <p:cNvPr id="91" name="Shape 91"/>
          <p:cNvPicPr preferRelativeResize="0"/>
          <p:nvPr/>
        </p:nvPicPr>
        <p:blipFill>
          <a:blip r:embed="rId3">
            <a:alphaModFix/>
          </a:blip>
          <a:stretch>
            <a:fillRect/>
          </a:stretch>
        </p:blipFill>
        <p:spPr>
          <a:xfrm>
            <a:off x="2178725" y="3793575"/>
            <a:ext cx="4666382" cy="9551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2.B Dynamic Programming</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pic>
        <p:nvPicPr>
          <p:cNvPr id="98" name="Shape 98"/>
          <p:cNvPicPr preferRelativeResize="0"/>
          <p:nvPr/>
        </p:nvPicPr>
        <p:blipFill>
          <a:blip r:embed="rId3">
            <a:alphaModFix/>
          </a:blip>
          <a:stretch>
            <a:fillRect/>
          </a:stretch>
        </p:blipFill>
        <p:spPr>
          <a:xfrm>
            <a:off x="640050" y="1157949"/>
            <a:ext cx="7580275" cy="3849350"/>
          </a:xfrm>
          <a:prstGeom prst="rect">
            <a:avLst/>
          </a:prstGeom>
          <a:noFill/>
          <a:ln>
            <a:noFill/>
          </a:ln>
        </p:spPr>
      </p:pic>
      <p:sp>
        <p:nvSpPr>
          <p:cNvPr id="99" name="Shape 99"/>
          <p:cNvSpPr txBox="1"/>
          <p:nvPr/>
        </p:nvSpPr>
        <p:spPr>
          <a:xfrm>
            <a:off x="2867825" y="1683550"/>
            <a:ext cx="429600" cy="383100"/>
          </a:xfrm>
          <a:prstGeom prst="rect">
            <a:avLst/>
          </a:prstGeom>
          <a:noFill/>
          <a:ln>
            <a:noFill/>
          </a:ln>
        </p:spPr>
        <p:txBody>
          <a:bodyPr anchorCtr="0" anchor="t" bIns="91425" lIns="91425" rIns="91425" tIns="91425">
            <a:noAutofit/>
          </a:bodyPr>
          <a:lstStyle/>
          <a:p>
            <a:pPr lvl="0">
              <a:spcBef>
                <a:spcPts val="0"/>
              </a:spcBef>
              <a:buNone/>
            </a:pPr>
            <a:r>
              <a:rPr lang="en"/>
              <a:t>5</a:t>
            </a:r>
          </a:p>
        </p:txBody>
      </p:sp>
      <p:sp>
        <p:nvSpPr>
          <p:cNvPr id="100" name="Shape 100"/>
          <p:cNvSpPr txBox="1"/>
          <p:nvPr/>
        </p:nvSpPr>
        <p:spPr>
          <a:xfrm>
            <a:off x="4330750" y="1973800"/>
            <a:ext cx="510900" cy="313500"/>
          </a:xfrm>
          <a:prstGeom prst="rect">
            <a:avLst/>
          </a:prstGeom>
          <a:noFill/>
          <a:ln>
            <a:noFill/>
          </a:ln>
        </p:spPr>
        <p:txBody>
          <a:bodyPr anchorCtr="0" anchor="t" bIns="91425" lIns="91425" rIns="91425" tIns="91425">
            <a:noAutofit/>
          </a:bodyPr>
          <a:lstStyle/>
          <a:p>
            <a:pPr lvl="0">
              <a:spcBef>
                <a:spcPts val="0"/>
              </a:spcBef>
              <a:buNone/>
            </a:pPr>
            <a:r>
              <a:rPr lang="en"/>
              <a:t>6</a:t>
            </a:r>
          </a:p>
        </p:txBody>
      </p:sp>
      <p:sp>
        <p:nvSpPr>
          <p:cNvPr id="101" name="Shape 101"/>
          <p:cNvSpPr txBox="1"/>
          <p:nvPr/>
        </p:nvSpPr>
        <p:spPr>
          <a:xfrm>
            <a:off x="6269725" y="1857700"/>
            <a:ext cx="510900" cy="313500"/>
          </a:xfrm>
          <a:prstGeom prst="rect">
            <a:avLst/>
          </a:prstGeom>
          <a:noFill/>
          <a:ln>
            <a:noFill/>
          </a:ln>
        </p:spPr>
        <p:txBody>
          <a:bodyPr anchorCtr="0" anchor="t" bIns="91425" lIns="91425" rIns="91425" tIns="91425">
            <a:noAutofit/>
          </a:bodyPr>
          <a:lstStyle/>
          <a:p>
            <a:pPr lvl="0">
              <a:spcBef>
                <a:spcPts val="0"/>
              </a:spcBef>
              <a:buNone/>
            </a:pPr>
            <a:r>
              <a:rPr lang="en"/>
              <a:t>3</a:t>
            </a:r>
          </a:p>
        </p:txBody>
      </p:sp>
      <p:sp>
        <p:nvSpPr>
          <p:cNvPr id="102" name="Shape 102"/>
          <p:cNvSpPr txBox="1"/>
          <p:nvPr/>
        </p:nvSpPr>
        <p:spPr>
          <a:xfrm>
            <a:off x="1358450" y="2925875"/>
            <a:ext cx="371400" cy="313500"/>
          </a:xfrm>
          <a:prstGeom prst="rect">
            <a:avLst/>
          </a:prstGeom>
          <a:noFill/>
          <a:ln>
            <a:noFill/>
          </a:ln>
        </p:spPr>
        <p:txBody>
          <a:bodyPr anchorCtr="0" anchor="t" bIns="91425" lIns="91425" rIns="91425" tIns="91425">
            <a:noAutofit/>
          </a:bodyPr>
          <a:lstStyle/>
          <a:p>
            <a:pPr lvl="0">
              <a:spcBef>
                <a:spcPts val="0"/>
              </a:spcBef>
              <a:buNone/>
            </a:pPr>
            <a:r>
              <a:rPr lang="en"/>
              <a:t>4</a:t>
            </a:r>
          </a:p>
        </p:txBody>
      </p:sp>
      <p:sp>
        <p:nvSpPr>
          <p:cNvPr id="103" name="Shape 103"/>
          <p:cNvSpPr txBox="1"/>
          <p:nvPr/>
        </p:nvSpPr>
        <p:spPr>
          <a:xfrm>
            <a:off x="2242325" y="2997000"/>
            <a:ext cx="371400" cy="313500"/>
          </a:xfrm>
          <a:prstGeom prst="rect">
            <a:avLst/>
          </a:prstGeom>
          <a:noFill/>
          <a:ln>
            <a:noFill/>
          </a:ln>
        </p:spPr>
        <p:txBody>
          <a:bodyPr anchorCtr="0" anchor="t" bIns="91425" lIns="91425" rIns="91425" tIns="91425">
            <a:noAutofit/>
          </a:bodyPr>
          <a:lstStyle/>
          <a:p>
            <a:pPr lvl="0" rtl="0">
              <a:spcBef>
                <a:spcPts val="0"/>
              </a:spcBef>
              <a:buNone/>
            </a:pPr>
            <a:r>
              <a:rPr lang="en"/>
              <a:t>7</a:t>
            </a:r>
          </a:p>
        </p:txBody>
      </p:sp>
      <p:sp>
        <p:nvSpPr>
          <p:cNvPr id="104" name="Shape 104"/>
          <p:cNvSpPr txBox="1"/>
          <p:nvPr/>
        </p:nvSpPr>
        <p:spPr>
          <a:xfrm>
            <a:off x="987050" y="4081175"/>
            <a:ext cx="371400" cy="313500"/>
          </a:xfrm>
          <a:prstGeom prst="rect">
            <a:avLst/>
          </a:prstGeom>
          <a:noFill/>
          <a:ln>
            <a:noFill/>
          </a:ln>
        </p:spPr>
        <p:txBody>
          <a:bodyPr anchorCtr="0" anchor="t" bIns="91425" lIns="91425" rIns="91425" tIns="91425">
            <a:noAutofit/>
          </a:bodyPr>
          <a:lstStyle/>
          <a:p>
            <a:pPr lvl="0" rtl="0">
              <a:spcBef>
                <a:spcPts val="0"/>
              </a:spcBef>
              <a:buNone/>
            </a:pPr>
            <a:r>
              <a:rPr lang="en"/>
              <a:t>5</a:t>
            </a:r>
          </a:p>
        </p:txBody>
      </p:sp>
      <p:sp>
        <p:nvSpPr>
          <p:cNvPr id="105" name="Shape 105"/>
          <p:cNvSpPr txBox="1"/>
          <p:nvPr/>
        </p:nvSpPr>
        <p:spPr>
          <a:xfrm>
            <a:off x="2242325" y="4081175"/>
            <a:ext cx="371400" cy="313500"/>
          </a:xfrm>
          <a:prstGeom prst="rect">
            <a:avLst/>
          </a:prstGeom>
          <a:noFill/>
          <a:ln>
            <a:noFill/>
          </a:ln>
        </p:spPr>
        <p:txBody>
          <a:bodyPr anchorCtr="0" anchor="t" bIns="91425" lIns="91425" rIns="91425" tIns="91425">
            <a:noAutofit/>
          </a:bodyPr>
          <a:lstStyle/>
          <a:p>
            <a:pPr lvl="0" rtl="0">
              <a:spcBef>
                <a:spcPts val="0"/>
              </a:spcBef>
              <a:buNone/>
            </a:pPr>
            <a:r>
              <a:rPr lang="en"/>
              <a:t>2</a:t>
            </a:r>
          </a:p>
        </p:txBody>
      </p:sp>
      <p:sp>
        <p:nvSpPr>
          <p:cNvPr id="106" name="Shape 106"/>
          <p:cNvSpPr txBox="1"/>
          <p:nvPr/>
        </p:nvSpPr>
        <p:spPr>
          <a:xfrm>
            <a:off x="3838825" y="2925875"/>
            <a:ext cx="371400" cy="313500"/>
          </a:xfrm>
          <a:prstGeom prst="rect">
            <a:avLst/>
          </a:prstGeom>
          <a:noFill/>
          <a:ln>
            <a:noFill/>
          </a:ln>
        </p:spPr>
        <p:txBody>
          <a:bodyPr anchorCtr="0" anchor="t" bIns="91425" lIns="91425" rIns="91425" tIns="91425">
            <a:noAutofit/>
          </a:bodyPr>
          <a:lstStyle/>
          <a:p>
            <a:pPr lvl="0">
              <a:spcBef>
                <a:spcPts val="0"/>
              </a:spcBef>
              <a:buNone/>
            </a:pPr>
            <a:r>
              <a:rPr lang="en"/>
              <a:t>2</a:t>
            </a:r>
          </a:p>
          <a:p>
            <a:pPr lvl="0" rtl="0">
              <a:spcBef>
                <a:spcPts val="0"/>
              </a:spcBef>
              <a:buNone/>
            </a:pPr>
            <a:r>
              <a:t/>
            </a:r>
            <a:endParaRPr/>
          </a:p>
        </p:txBody>
      </p:sp>
      <p:sp>
        <p:nvSpPr>
          <p:cNvPr id="107" name="Shape 107"/>
          <p:cNvSpPr txBox="1"/>
          <p:nvPr/>
        </p:nvSpPr>
        <p:spPr>
          <a:xfrm>
            <a:off x="3352625" y="4081175"/>
            <a:ext cx="371400" cy="313500"/>
          </a:xfrm>
          <a:prstGeom prst="rect">
            <a:avLst/>
          </a:prstGeom>
          <a:noFill/>
          <a:ln>
            <a:noFill/>
          </a:ln>
        </p:spPr>
        <p:txBody>
          <a:bodyPr anchorCtr="0" anchor="t" bIns="91425" lIns="91425" rIns="91425" tIns="91425">
            <a:noAutofit/>
          </a:bodyPr>
          <a:lstStyle/>
          <a:p>
            <a:pPr lvl="0" rtl="0">
              <a:spcBef>
                <a:spcPts val="0"/>
              </a:spcBef>
              <a:buNone/>
            </a:pPr>
            <a:r>
              <a:rPr lang="en"/>
              <a:t>7</a:t>
            </a:r>
          </a:p>
        </p:txBody>
      </p:sp>
      <p:sp>
        <p:nvSpPr>
          <p:cNvPr id="108" name="Shape 108"/>
          <p:cNvSpPr txBox="1"/>
          <p:nvPr/>
        </p:nvSpPr>
        <p:spPr>
          <a:xfrm>
            <a:off x="6187100" y="2925875"/>
            <a:ext cx="371400" cy="313500"/>
          </a:xfrm>
          <a:prstGeom prst="rect">
            <a:avLst/>
          </a:prstGeom>
          <a:noFill/>
          <a:ln>
            <a:noFill/>
          </a:ln>
        </p:spPr>
        <p:txBody>
          <a:bodyPr anchorCtr="0" anchor="t" bIns="91425" lIns="91425" rIns="91425" tIns="91425">
            <a:noAutofit/>
          </a:bodyPr>
          <a:lstStyle/>
          <a:p>
            <a:pPr lvl="0" rtl="0">
              <a:spcBef>
                <a:spcPts val="0"/>
              </a:spcBef>
              <a:buNone/>
            </a:pPr>
            <a:r>
              <a:rPr lang="en"/>
              <a:t>3</a:t>
            </a:r>
          </a:p>
        </p:txBody>
      </p:sp>
      <p:sp>
        <p:nvSpPr>
          <p:cNvPr id="109" name="Shape 109"/>
          <p:cNvSpPr txBox="1"/>
          <p:nvPr/>
        </p:nvSpPr>
        <p:spPr>
          <a:xfrm>
            <a:off x="4563050" y="4081175"/>
            <a:ext cx="371400" cy="313500"/>
          </a:xfrm>
          <a:prstGeom prst="rect">
            <a:avLst/>
          </a:prstGeom>
          <a:noFill/>
          <a:ln>
            <a:noFill/>
          </a:ln>
        </p:spPr>
        <p:txBody>
          <a:bodyPr anchorCtr="0" anchor="t" bIns="91425" lIns="91425" rIns="91425" tIns="91425">
            <a:noAutofit/>
          </a:bodyPr>
          <a:lstStyle/>
          <a:p>
            <a:pPr lvl="0" rtl="0">
              <a:spcBef>
                <a:spcPts val="0"/>
              </a:spcBef>
              <a:buNone/>
            </a:pPr>
            <a:r>
              <a:rPr lang="en"/>
              <a:t>3</a:t>
            </a:r>
          </a:p>
        </p:txBody>
      </p:sp>
      <p:sp>
        <p:nvSpPr>
          <p:cNvPr id="110" name="Shape 110"/>
          <p:cNvSpPr txBox="1"/>
          <p:nvPr/>
        </p:nvSpPr>
        <p:spPr>
          <a:xfrm>
            <a:off x="5773475" y="4081175"/>
            <a:ext cx="371400" cy="313500"/>
          </a:xfrm>
          <a:prstGeom prst="rect">
            <a:avLst/>
          </a:prstGeom>
          <a:noFill/>
          <a:ln>
            <a:noFill/>
          </a:ln>
        </p:spPr>
        <p:txBody>
          <a:bodyPr anchorCtr="0" anchor="t" bIns="91425" lIns="91425" rIns="91425" tIns="91425">
            <a:noAutofit/>
          </a:bodyPr>
          <a:lstStyle/>
          <a:p>
            <a:pPr lvl="0" rtl="0">
              <a:spcBef>
                <a:spcPts val="0"/>
              </a:spcBef>
              <a:buNone/>
            </a:pPr>
            <a:r>
              <a:rPr lang="en"/>
              <a:t>4</a:t>
            </a:r>
          </a:p>
        </p:txBody>
      </p:sp>
      <p:sp>
        <p:nvSpPr>
          <p:cNvPr id="111" name="Shape 111"/>
          <p:cNvSpPr txBox="1"/>
          <p:nvPr/>
        </p:nvSpPr>
        <p:spPr>
          <a:xfrm>
            <a:off x="6983900" y="4081175"/>
            <a:ext cx="371400" cy="313500"/>
          </a:xfrm>
          <a:prstGeom prst="rect">
            <a:avLst/>
          </a:prstGeom>
          <a:noFill/>
          <a:ln>
            <a:noFill/>
          </a:ln>
        </p:spPr>
        <p:txBody>
          <a:bodyPr anchorCtr="0" anchor="t" bIns="91425" lIns="91425" rIns="91425" tIns="91425">
            <a:noAutofit/>
          </a:bodyPr>
          <a:lstStyle/>
          <a:p>
            <a:pPr lvl="0" rtl="0">
              <a:spcBef>
                <a:spcPts val="0"/>
              </a:spcBef>
              <a:buNone/>
            </a:pPr>
            <a:r>
              <a:rPr lang="en"/>
              <a:t>2</a:t>
            </a:r>
          </a:p>
          <a:p>
            <a:pPr lvl="0" rtl="0">
              <a:spcBef>
                <a:spcPts val="0"/>
              </a:spcBef>
              <a:buNone/>
            </a:pPr>
            <a:r>
              <a:t/>
            </a:r>
            <a:endParaRPr/>
          </a:p>
        </p:txBody>
      </p:sp>
      <p:sp>
        <p:nvSpPr>
          <p:cNvPr id="112" name="Shape 112"/>
          <p:cNvSpPr txBox="1"/>
          <p:nvPr/>
        </p:nvSpPr>
        <p:spPr>
          <a:xfrm>
            <a:off x="4563050" y="2920400"/>
            <a:ext cx="371400" cy="313500"/>
          </a:xfrm>
          <a:prstGeom prst="rect">
            <a:avLst/>
          </a:prstGeom>
          <a:noFill/>
          <a:ln>
            <a:noFill/>
          </a:ln>
        </p:spPr>
        <p:txBody>
          <a:bodyPr anchorCtr="0" anchor="t" bIns="91425" lIns="91425" rIns="91425" tIns="91425">
            <a:noAutofit/>
          </a:bodyPr>
          <a:lstStyle/>
          <a:p>
            <a:pPr lvl="0" rtl="0">
              <a:spcBef>
                <a:spcPts val="0"/>
              </a:spcBef>
              <a:buNone/>
            </a:pPr>
            <a:r>
              <a:rPr lang="en"/>
              <a:t>5</a:t>
            </a:r>
          </a:p>
        </p:txBody>
      </p:sp>
      <p:sp>
        <p:nvSpPr>
          <p:cNvPr id="113" name="Shape 113"/>
          <p:cNvSpPr txBox="1"/>
          <p:nvPr/>
        </p:nvSpPr>
        <p:spPr>
          <a:xfrm>
            <a:off x="6983900" y="2925875"/>
            <a:ext cx="371400" cy="313500"/>
          </a:xfrm>
          <a:prstGeom prst="rect">
            <a:avLst/>
          </a:prstGeom>
          <a:noFill/>
          <a:ln>
            <a:noFill/>
          </a:ln>
        </p:spPr>
        <p:txBody>
          <a:bodyPr anchorCtr="0" anchor="t" bIns="91425" lIns="91425" rIns="91425" tIns="91425">
            <a:noAutofit/>
          </a:bodyPr>
          <a:lstStyle/>
          <a:p>
            <a:pPr lvl="0" rtl="0">
              <a:spcBef>
                <a:spcPts val="0"/>
              </a:spcBef>
              <a:buNone/>
            </a:pPr>
            <a:r>
              <a:rPr lang="en"/>
              <a:t>2</a:t>
            </a:r>
          </a:p>
        </p:txBody>
      </p:sp>
      <p:sp>
        <p:nvSpPr>
          <p:cNvPr id="114" name="Shape 114"/>
          <p:cNvSpPr txBox="1"/>
          <p:nvPr/>
        </p:nvSpPr>
        <p:spPr>
          <a:xfrm>
            <a:off x="7477325" y="4568875"/>
            <a:ext cx="371400" cy="313500"/>
          </a:xfrm>
          <a:prstGeom prst="rect">
            <a:avLst/>
          </a:prstGeom>
          <a:noFill/>
          <a:ln>
            <a:noFill/>
          </a:ln>
        </p:spPr>
        <p:txBody>
          <a:bodyPr anchorCtr="0" anchor="t" bIns="91425" lIns="91425" rIns="91425" tIns="91425">
            <a:noAutofit/>
          </a:bodyPr>
          <a:lstStyle/>
          <a:p>
            <a:pPr lvl="0" rtl="0">
              <a:spcBef>
                <a:spcPts val="0"/>
              </a:spcBef>
              <a:buNone/>
            </a:pPr>
            <a:r>
              <a:rPr lang="en"/>
              <a:t>3</a:t>
            </a:r>
          </a:p>
        </p:txBody>
      </p:sp>
      <p:sp>
        <p:nvSpPr>
          <p:cNvPr id="115" name="Shape 115"/>
          <p:cNvSpPr txBox="1"/>
          <p:nvPr/>
        </p:nvSpPr>
        <p:spPr>
          <a:xfrm>
            <a:off x="4994150" y="4703625"/>
            <a:ext cx="371400" cy="313500"/>
          </a:xfrm>
          <a:prstGeom prst="rect">
            <a:avLst/>
          </a:prstGeom>
          <a:noFill/>
          <a:ln>
            <a:noFill/>
          </a:ln>
        </p:spPr>
        <p:txBody>
          <a:bodyPr anchorCtr="0" anchor="t" bIns="91425" lIns="91425" rIns="91425" tIns="91425">
            <a:noAutofit/>
          </a:bodyPr>
          <a:lstStyle/>
          <a:p>
            <a:pPr lvl="0" rtl="0">
              <a:spcBef>
                <a:spcPts val="0"/>
              </a:spcBef>
              <a:buNone/>
            </a:pPr>
            <a:r>
              <a:rPr lang="en"/>
              <a:t>3</a:t>
            </a:r>
          </a:p>
        </p:txBody>
      </p:sp>
      <p:sp>
        <p:nvSpPr>
          <p:cNvPr id="116" name="Shape 116"/>
          <p:cNvSpPr txBox="1"/>
          <p:nvPr/>
        </p:nvSpPr>
        <p:spPr>
          <a:xfrm>
            <a:off x="6235737" y="4703625"/>
            <a:ext cx="371400" cy="313500"/>
          </a:xfrm>
          <a:prstGeom prst="rect">
            <a:avLst/>
          </a:prstGeom>
          <a:noFill/>
          <a:ln>
            <a:noFill/>
          </a:ln>
        </p:spPr>
        <p:txBody>
          <a:bodyPr anchorCtr="0" anchor="t" bIns="91425" lIns="91425" rIns="91425" tIns="91425">
            <a:noAutofit/>
          </a:bodyPr>
          <a:lstStyle/>
          <a:p>
            <a:pPr lvl="0" rtl="0">
              <a:spcBef>
                <a:spcPts val="0"/>
              </a:spcBef>
              <a:buNone/>
            </a:pPr>
            <a:r>
              <a:rPr lang="en"/>
              <a:t>6</a:t>
            </a:r>
          </a:p>
        </p:txBody>
      </p:sp>
      <p:sp>
        <p:nvSpPr>
          <p:cNvPr id="117" name="Shape 117"/>
          <p:cNvSpPr txBox="1"/>
          <p:nvPr/>
        </p:nvSpPr>
        <p:spPr>
          <a:xfrm>
            <a:off x="1998637" y="4703625"/>
            <a:ext cx="371400" cy="313500"/>
          </a:xfrm>
          <a:prstGeom prst="rect">
            <a:avLst/>
          </a:prstGeom>
          <a:noFill/>
          <a:ln>
            <a:noFill/>
          </a:ln>
        </p:spPr>
        <p:txBody>
          <a:bodyPr anchorCtr="0" anchor="t" bIns="91425" lIns="91425" rIns="91425" tIns="91425">
            <a:noAutofit/>
          </a:bodyPr>
          <a:lstStyle/>
          <a:p>
            <a:pPr lvl="0" rtl="0">
              <a:spcBef>
                <a:spcPts val="0"/>
              </a:spcBef>
              <a:buNone/>
            </a:pPr>
            <a:r>
              <a:rPr lang="en"/>
              <a:t>6</a:t>
            </a:r>
          </a:p>
        </p:txBody>
      </p:sp>
      <p:sp>
        <p:nvSpPr>
          <p:cNvPr id="118" name="Shape 118"/>
          <p:cNvSpPr txBox="1"/>
          <p:nvPr/>
        </p:nvSpPr>
        <p:spPr>
          <a:xfrm>
            <a:off x="1358437" y="4764600"/>
            <a:ext cx="371400" cy="313500"/>
          </a:xfrm>
          <a:prstGeom prst="rect">
            <a:avLst/>
          </a:prstGeom>
          <a:noFill/>
          <a:ln>
            <a:noFill/>
          </a:ln>
        </p:spPr>
        <p:txBody>
          <a:bodyPr anchorCtr="0" anchor="t" bIns="91425" lIns="91425" rIns="91425" tIns="91425">
            <a:noAutofit/>
          </a:bodyPr>
          <a:lstStyle/>
          <a:p>
            <a:pPr lvl="0" rtl="0">
              <a:spcBef>
                <a:spcPts val="0"/>
              </a:spcBef>
              <a:buNone/>
            </a:pPr>
            <a:r>
              <a:rPr lang="en"/>
              <a:t>7</a:t>
            </a:r>
          </a:p>
        </p:txBody>
      </p:sp>
      <p:sp>
        <p:nvSpPr>
          <p:cNvPr id="119" name="Shape 119"/>
          <p:cNvSpPr txBox="1"/>
          <p:nvPr/>
        </p:nvSpPr>
        <p:spPr>
          <a:xfrm>
            <a:off x="3797087" y="4830000"/>
            <a:ext cx="371400" cy="313500"/>
          </a:xfrm>
          <a:prstGeom prst="rect">
            <a:avLst/>
          </a:prstGeom>
          <a:noFill/>
          <a:ln>
            <a:noFill/>
          </a:ln>
        </p:spPr>
        <p:txBody>
          <a:bodyPr anchorCtr="0" anchor="t" bIns="91425" lIns="91425" rIns="91425" tIns="91425">
            <a:noAutofit/>
          </a:bodyPr>
          <a:lstStyle/>
          <a:p>
            <a:pPr lvl="0" rtl="0">
              <a:spcBef>
                <a:spcPts val="0"/>
              </a:spcBef>
              <a:buNone/>
            </a:pPr>
            <a:r>
              <a:rPr lang="en"/>
              <a:t>7</a:t>
            </a:r>
          </a:p>
        </p:txBody>
      </p:sp>
      <p:pic>
        <p:nvPicPr>
          <p:cNvPr id="120" name="Shape 120"/>
          <p:cNvPicPr preferRelativeResize="0"/>
          <p:nvPr/>
        </p:nvPicPr>
        <p:blipFill>
          <a:blip r:embed="rId4">
            <a:alphaModFix/>
          </a:blip>
          <a:stretch>
            <a:fillRect/>
          </a:stretch>
        </p:blipFill>
        <p:spPr>
          <a:xfrm>
            <a:off x="6607150" y="197362"/>
            <a:ext cx="2274274" cy="17764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7" name="Shape 127"/>
          <p:cNvPicPr preferRelativeResize="0"/>
          <p:nvPr/>
        </p:nvPicPr>
        <p:blipFill>
          <a:blip r:embed="rId3">
            <a:alphaModFix/>
          </a:blip>
          <a:stretch>
            <a:fillRect/>
          </a:stretch>
        </p:blipFill>
        <p:spPr>
          <a:xfrm>
            <a:off x="3804550" y="233962"/>
            <a:ext cx="2274274" cy="1776425"/>
          </a:xfrm>
          <a:prstGeom prst="rect">
            <a:avLst/>
          </a:prstGeom>
          <a:noFill/>
          <a:ln>
            <a:noFill/>
          </a:ln>
        </p:spPr>
      </p:pic>
      <p:pic>
        <p:nvPicPr>
          <p:cNvPr id="128" name="Shape 128"/>
          <p:cNvPicPr preferRelativeResize="0"/>
          <p:nvPr/>
        </p:nvPicPr>
        <p:blipFill>
          <a:blip r:embed="rId4">
            <a:alphaModFix/>
          </a:blip>
          <a:stretch>
            <a:fillRect/>
          </a:stretch>
        </p:blipFill>
        <p:spPr>
          <a:xfrm>
            <a:off x="393000" y="2010400"/>
            <a:ext cx="7922150" cy="25004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ctrTitle"/>
          </p:nvPr>
        </p:nvSpPr>
        <p:spPr>
          <a:xfrm>
            <a:off x="247850" y="262475"/>
            <a:ext cx="8520600" cy="652800"/>
          </a:xfrm>
          <a:prstGeom prst="rect">
            <a:avLst/>
          </a:prstGeom>
        </p:spPr>
        <p:txBody>
          <a:bodyPr anchorCtr="0" anchor="b" bIns="91425" lIns="91425" rIns="91425" tIns="91425">
            <a:noAutofit/>
          </a:bodyPr>
          <a:lstStyle/>
          <a:p>
            <a:pPr lvl="0" rtl="0" algn="l">
              <a:spcBef>
                <a:spcPts val="0"/>
              </a:spcBef>
              <a:buNone/>
            </a:pPr>
            <a:r>
              <a:rPr lang="en" sz="3000"/>
              <a:t>2.C  Greedy Algorithm</a:t>
            </a:r>
          </a:p>
          <a:p>
            <a:pPr indent="457200" lvl="0" marL="3657600" algn="l">
              <a:spcBef>
                <a:spcPts val="0"/>
              </a:spcBef>
              <a:buNone/>
            </a:pPr>
            <a:r>
              <a:rPr lang="en" sz="1800"/>
              <a:t>----Nearest Neighbor</a:t>
            </a:r>
          </a:p>
        </p:txBody>
      </p:sp>
      <p:sp>
        <p:nvSpPr>
          <p:cNvPr id="134" name="Shape 134"/>
          <p:cNvSpPr txBox="1"/>
          <p:nvPr/>
        </p:nvSpPr>
        <p:spPr>
          <a:xfrm>
            <a:off x="390200" y="1128025"/>
            <a:ext cx="8378400" cy="978900"/>
          </a:xfrm>
          <a:prstGeom prst="rect">
            <a:avLst/>
          </a:prstGeom>
          <a:noFill/>
          <a:ln>
            <a:noFill/>
          </a:ln>
        </p:spPr>
        <p:txBody>
          <a:bodyPr anchorCtr="0" anchor="t" bIns="91425" lIns="91425" rIns="91425" tIns="91425">
            <a:noAutofit/>
          </a:bodyPr>
          <a:lstStyle/>
          <a:p>
            <a:pPr lvl="0">
              <a:spcBef>
                <a:spcPts val="0"/>
              </a:spcBef>
              <a:buNone/>
            </a:pPr>
            <a:r>
              <a:rPr lang="en"/>
              <a:t>In common, we always need a fast way to solve this kind of problems. One of the solutions is greedy algorithm.</a:t>
            </a:r>
          </a:p>
          <a:p>
            <a:pPr lvl="0">
              <a:spcBef>
                <a:spcPts val="0"/>
              </a:spcBef>
              <a:buNone/>
            </a:pPr>
            <a:r>
              <a:t/>
            </a:r>
            <a:endParaRPr/>
          </a:p>
          <a:p>
            <a:pPr lvl="0">
              <a:spcBef>
                <a:spcPts val="0"/>
              </a:spcBef>
              <a:buNone/>
            </a:pPr>
            <a:r>
              <a:rPr lang="en"/>
              <a:t>Non-optimal</a:t>
            </a:r>
          </a:p>
          <a:p>
            <a:pPr lvl="0">
              <a:spcBef>
                <a:spcPts val="0"/>
              </a:spcBef>
              <a:buNone/>
            </a:pPr>
            <a:r>
              <a:t/>
            </a:r>
            <a:endParaRPr/>
          </a:p>
          <a:p>
            <a:pPr lvl="0">
              <a:spcBef>
                <a:spcPts val="0"/>
              </a:spcBef>
              <a:buNone/>
            </a:pPr>
            <a:r>
              <a:t/>
            </a:r>
            <a:endParaRPr/>
          </a:p>
        </p:txBody>
      </p:sp>
      <p:sp>
        <p:nvSpPr>
          <p:cNvPr id="135" name="Shape 135"/>
          <p:cNvSpPr txBox="1"/>
          <p:nvPr/>
        </p:nvSpPr>
        <p:spPr>
          <a:xfrm>
            <a:off x="390200" y="2647250"/>
            <a:ext cx="5578200" cy="1840500"/>
          </a:xfrm>
          <a:prstGeom prst="rect">
            <a:avLst/>
          </a:prstGeom>
          <a:noFill/>
          <a:ln>
            <a:noFill/>
          </a:ln>
        </p:spPr>
        <p:txBody>
          <a:bodyPr anchorCtr="0" anchor="t" bIns="91425" lIns="91425" rIns="91425" tIns="91425">
            <a:noAutofit/>
          </a:bodyPr>
          <a:lstStyle/>
          <a:p>
            <a:pPr lvl="0">
              <a:spcBef>
                <a:spcPts val="0"/>
              </a:spcBef>
              <a:buNone/>
            </a:pPr>
            <a:r>
              <a:rPr lang="en" sz="1100"/>
              <a:t>1. Start at home (of course)</a:t>
            </a:r>
          </a:p>
          <a:p>
            <a:pPr lvl="0">
              <a:spcBef>
                <a:spcPts val="0"/>
              </a:spcBef>
              <a:buNone/>
            </a:pPr>
            <a:r>
              <a:t/>
            </a:r>
            <a:endParaRPr sz="1100"/>
          </a:p>
          <a:p>
            <a:pPr lvl="0">
              <a:spcBef>
                <a:spcPts val="0"/>
              </a:spcBef>
              <a:buNone/>
            </a:pPr>
            <a:r>
              <a:rPr lang="en" sz="1100"/>
              <a:t>2. Next city will be the </a:t>
            </a:r>
            <a:r>
              <a:rPr i="1" lang="en" sz="1100"/>
              <a:t>closest as-yet-unvisited one </a:t>
            </a:r>
            <a:r>
              <a:rPr lang="en" sz="1100"/>
              <a:t>(if there are two or more at the same closest distance, just pick any one of them)</a:t>
            </a:r>
          </a:p>
          <a:p>
            <a:pPr lvl="0">
              <a:spcBef>
                <a:spcPts val="0"/>
              </a:spcBef>
              <a:buNone/>
            </a:pPr>
            <a:r>
              <a:t/>
            </a:r>
            <a:endParaRPr sz="1100"/>
          </a:p>
          <a:p>
            <a:pPr lvl="0">
              <a:spcBef>
                <a:spcPts val="0"/>
              </a:spcBef>
              <a:buNone/>
            </a:pPr>
            <a:r>
              <a:rPr lang="en" sz="1100"/>
              <a:t>3. Go there</a:t>
            </a:r>
          </a:p>
          <a:p>
            <a:pPr lvl="0">
              <a:spcBef>
                <a:spcPts val="0"/>
              </a:spcBef>
              <a:buNone/>
            </a:pPr>
            <a:r>
              <a:t/>
            </a:r>
            <a:endParaRPr sz="1100"/>
          </a:p>
          <a:p>
            <a:pPr lvl="0">
              <a:spcBef>
                <a:spcPts val="0"/>
              </a:spcBef>
              <a:buNone/>
            </a:pPr>
            <a:r>
              <a:rPr lang="en" sz="1100"/>
              <a:t>4. Repeat 2. and 3. until no more unvisited cities</a:t>
            </a:r>
          </a:p>
          <a:p>
            <a:pPr lvl="0">
              <a:spcBef>
                <a:spcPts val="0"/>
              </a:spcBef>
              <a:buNone/>
            </a:pPr>
            <a:r>
              <a:t/>
            </a:r>
            <a:endParaRPr sz="1100"/>
          </a:p>
          <a:p>
            <a:pPr lvl="0">
              <a:spcBef>
                <a:spcPts val="0"/>
              </a:spcBef>
              <a:buNone/>
            </a:pPr>
            <a:r>
              <a:rPr lang="en" sz="1100"/>
              <a:t>5. Go home</a:t>
            </a: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