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B6651-B7AD-4EAC-8BE6-9801E49B1AC2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B3CFF-BB83-4245-BAF0-FCC58971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2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B3CFF-BB83-4245-BAF0-FCC5897171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B3CFF-BB83-4245-BAF0-FCC5897171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3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DBB18-D975-47BD-908D-413C9B1B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2DECD-9F0B-4B09-A354-004F573CB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32C9E-BEB0-48A6-A14F-3B658C97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B8E98-C831-44EB-ABBD-736F276C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CB086-5730-43E0-8514-969BA0AF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AAF6-03E0-4957-BD53-5C5F34B4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2B21D-86C9-468D-8CE9-82013DAF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56F2-88C0-4384-86EA-E573ECD2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DEDE4-71AF-463B-843E-A6575981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450B7-A458-4063-84BA-6B89BCAE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6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25D8B-9025-4362-9569-C3880221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1255A-4E29-4B35-A2AC-FD78AAC74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98A20-6206-46CB-B920-A61B6A48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F76AC-446E-4037-8E88-9095A658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1E8C8-CE09-4B43-A9F8-5DA76ED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549FD-8334-40F5-A496-3745C3A7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E8D23-5985-4A51-86A5-0ACF7354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1B5B9-393A-42A0-847E-B9E03B4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61ADC-1B3E-4CF6-8C9C-E70B1962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E9391-A744-4FFF-A1B6-5E024429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DE56-D7A1-4493-BF1A-23303B2D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29DED-4EC6-4BE4-B476-31A0F3BF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B59CB-023E-4780-8C66-DA0A828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AEB7D-4F5B-483D-8C3A-42F8E995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9BF39-7211-4818-A15F-F1264B7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2D672-3194-4B54-B07E-B04143DF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B4FE0-9CA4-4E0E-9B4A-FCEA3D4ED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D9728-89F3-42FF-BAEF-5F7B9999C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EFC36-213B-4832-AEAA-38130523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1879D-1E42-4468-BB21-A40651D8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374B0-06C0-4978-85FA-50E7CD0F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8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43F50-CB56-484B-A1C7-EE1FE133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19936-6F57-4283-A482-FCEFC9BA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53DD6E-E7D3-446B-97F9-B5CE0552A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0183C-4D52-48A5-BE8F-F7771DBB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C4448-A821-48F3-A8C4-ADCD3B7E3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6A08C-F738-45FC-A3B3-666609D8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0F44A3-2D40-4E7B-BDD4-B76BBB39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C174CE-8295-43EE-BDB4-F463948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7B20-A9E2-4966-9F16-4100EC9C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73837A-C585-4600-98B2-21725B4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94C0A-AE0F-40FE-873C-98749634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947F18-7CF1-47F5-BE87-45D19437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8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2713B-459A-4240-90E1-1D620092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CD74A-5F9B-4689-AB6B-6E2125A9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1BF244-5F04-465B-8715-BE623895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0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222C-F0A9-4FE4-88CC-DD56AF06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9E726-634B-43BD-A408-FF192891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6B930-FD41-4CDB-B78D-A09BEC86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077D6-AAB9-44AA-9A07-9B908EF6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A7887-5D63-4B72-9806-37CC58A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6AEB1-58A6-4FB9-A29C-41197526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708F-8195-40E1-9F0F-82E56C2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61A096-CC24-4921-92D6-ECCA07534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6969-B9CA-4F2B-A08F-34A90BA2E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3B71B-F147-442C-9F2B-BCD43269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60497-ED2C-4CA4-942B-A2685E75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E790B-727B-4452-BC11-A66F5839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1013D-8807-4044-82E5-FC78C38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F50B7-0B41-4C67-B4A1-7D0FE380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24D88-D8A5-4C22-A265-04F64D08F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8C2E-F33F-40CF-A2B1-5EEC5CDAFAA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84B6-F6A1-407B-8CDA-B576C35DA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BF4FB-834A-4AC7-8095-E26DA07A1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5B1E-1834-4A85-8E0E-79ED8C489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0446.pdf" TargetMode="External"/><Relationship Id="rId2" Type="http://schemas.openxmlformats.org/officeDocument/2006/relationships/hyperlink" Target="https://arxiv.org/pdf/1711.00937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arxiv.org/pdf/1906.0044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1.00937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rxiv.org/pdf/1906.00446.pdf" TargetMode="External"/><Relationship Id="rId4" Type="http://schemas.openxmlformats.org/officeDocument/2006/relationships/hyperlink" Target="https://arxiv.org/pdf/1711.0093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0446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906.0044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6.0044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8D745-9812-4B0F-B5DA-DDF6AA14C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VQ-VAE-2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12EB5-015F-484B-9D19-279877827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Wen Liu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126664-8205-4F1A-9BD3-1BB6B2ABB7B3}"/>
              </a:ext>
            </a:extLst>
          </p:cNvPr>
          <p:cNvSpPr txBox="1"/>
          <p:nvPr/>
        </p:nvSpPr>
        <p:spPr>
          <a:xfrm>
            <a:off x="1103041" y="6025488"/>
            <a:ext cx="9935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[1] Neural Discrete Representation Learning, Aaron van den Oord, Oriol </a:t>
            </a:r>
            <a:r>
              <a:rPr lang="en-US" altLang="zh-CN" sz="1400" dirty="0" err="1">
                <a:hlinkClick r:id="rId2"/>
              </a:rPr>
              <a:t>Vinyals</a:t>
            </a:r>
            <a:r>
              <a:rPr lang="en-US" altLang="zh-CN" sz="1400" dirty="0">
                <a:hlinkClick r:id="rId2"/>
              </a:rPr>
              <a:t>, </a:t>
            </a:r>
            <a:r>
              <a:rPr lang="en-US" altLang="zh-CN" sz="1400" dirty="0" err="1">
                <a:hlinkClick r:id="rId2"/>
              </a:rPr>
              <a:t>Koray</a:t>
            </a:r>
            <a:r>
              <a:rPr lang="en-US" altLang="zh-CN" sz="1400" dirty="0">
                <a:hlinkClick r:id="rId2"/>
              </a:rPr>
              <a:t> </a:t>
            </a:r>
            <a:r>
              <a:rPr lang="en-US" altLang="zh-CN" sz="1400" dirty="0" err="1">
                <a:hlinkClick r:id="rId2"/>
              </a:rPr>
              <a:t>Kavukcuoglu</a:t>
            </a:r>
            <a:r>
              <a:rPr lang="en-US" altLang="zh-CN" sz="1400" dirty="0">
                <a:hlinkClick r:id="rId2"/>
              </a:rPr>
              <a:t>, NIPS 2017</a:t>
            </a:r>
            <a:endParaRPr lang="en-US" altLang="zh-CN" sz="1400" dirty="0">
              <a:hlinkClick r:id="rId3"/>
            </a:endParaRPr>
          </a:p>
          <a:p>
            <a:r>
              <a:rPr lang="en-US" altLang="zh-CN" sz="1400" dirty="0">
                <a:hlinkClick r:id="rId3"/>
              </a:rPr>
              <a:t>[2] Generating Diverse High-Fidelity Images with VQ-VAE-2,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Ali </a:t>
            </a:r>
            <a:r>
              <a:rPr lang="en-US" altLang="zh-CN" sz="1400" dirty="0" err="1">
                <a:hlinkClick r:id="rId3"/>
              </a:rPr>
              <a:t>Razavi</a:t>
            </a:r>
            <a:r>
              <a:rPr lang="en-US" altLang="zh-CN" sz="1400" dirty="0">
                <a:hlinkClick r:id="rId3"/>
              </a:rPr>
              <a:t>∗, </a:t>
            </a:r>
            <a:r>
              <a:rPr lang="en-US" altLang="zh-CN" sz="1400" dirty="0" err="1">
                <a:hlinkClick r:id="rId3"/>
              </a:rPr>
              <a:t>Aäron</a:t>
            </a:r>
            <a:r>
              <a:rPr lang="en-US" altLang="zh-CN" sz="1400" dirty="0">
                <a:hlinkClick r:id="rId3"/>
              </a:rPr>
              <a:t> van den Oord∗, Oriol </a:t>
            </a:r>
            <a:r>
              <a:rPr lang="en-US" altLang="zh-CN" sz="1400" dirty="0" err="1">
                <a:hlinkClick r:id="rId3"/>
              </a:rPr>
              <a:t>Vinyals</a:t>
            </a:r>
            <a:r>
              <a:rPr lang="en-US" altLang="zh-CN" sz="1400" dirty="0">
                <a:hlinkClick r:id="rId3"/>
              </a:rPr>
              <a:t>, </a:t>
            </a:r>
            <a:r>
              <a:rPr lang="en-US" altLang="zh-CN" sz="1400" dirty="0" err="1">
                <a:hlinkClick r:id="rId3"/>
              </a:rPr>
              <a:t>arxiv</a:t>
            </a:r>
            <a:r>
              <a:rPr lang="en-US" altLang="zh-CN" sz="1400" dirty="0">
                <a:hlinkClick r:id="rId3"/>
              </a:rPr>
              <a:t> 1906.00446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47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4F99-40F4-417C-B69E-38F12CC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 and Pixel 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C54BF-98DC-4637-B6D3-52C08B2E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Modeling the data distribution p(x)</a:t>
            </a:r>
          </a:p>
          <a:p>
            <a:pPr lvl="1"/>
            <a:r>
              <a:rPr lang="en-US" altLang="zh-CN" dirty="0"/>
              <a:t>VAE: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Pixel RNN (CNN):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05BD2-8CB0-4ED6-9231-593685E7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3" y="2961024"/>
            <a:ext cx="4810125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037648-BD32-46C5-857B-142A9266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83" y="4253859"/>
            <a:ext cx="4660426" cy="885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52A002-F852-402B-8CBF-4690F5E5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792" y="2399889"/>
            <a:ext cx="5941927" cy="21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4F99-40F4-417C-B69E-38F12CC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C54BF-98DC-4637-B6D3-52C08B2E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Posterior distribution p(</a:t>
            </a:r>
            <a:r>
              <a:rPr lang="en-US" altLang="zh-CN" dirty="0" err="1"/>
              <a:t>z|x</a:t>
            </a:r>
            <a:r>
              <a:rPr lang="en-US" altLang="zh-CN" dirty="0"/>
              <a:t>) is assumed normal distribution with diagonal covariance.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Modeling p(</a:t>
            </a:r>
            <a:r>
              <a:rPr lang="en-US" altLang="zh-CN" dirty="0" err="1"/>
              <a:t>z|x</a:t>
            </a:r>
            <a:r>
              <a:rPr lang="en-US" altLang="zh-CN" dirty="0"/>
              <a:t>) with Pixel CNN.</a:t>
            </a:r>
          </a:p>
        </p:txBody>
      </p:sp>
    </p:spTree>
    <p:extLst>
      <p:ext uri="{BB962C8B-B14F-4D97-AF65-F5344CB8AC3E}">
        <p14:creationId xmlns:p14="http://schemas.microsoft.com/office/powerpoint/2010/main" val="230674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4F99-40F4-417C-B69E-38F12CC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 (Vector Quantization)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8C54BF-98DC-4637-B6D3-52C08B2E7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A latent embedding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/>
                  <a:t>, K is the size of space and D is dimensionality of each latent embedding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8C54BF-98DC-4637-B6D3-52C08B2E7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2F8BA7D-E202-4EA0-8C6C-6EEAB103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988" y="325731"/>
            <a:ext cx="4416394" cy="1364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AAD011-0C7A-4A3E-BFDC-D74475FE6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254" y="2693243"/>
            <a:ext cx="9328347" cy="35506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8C261B-4A67-4F70-8B8D-AE5E8CEBE89C}"/>
              </a:ext>
            </a:extLst>
          </p:cNvPr>
          <p:cNvSpPr txBox="1"/>
          <p:nvPr/>
        </p:nvSpPr>
        <p:spPr>
          <a:xfrm>
            <a:off x="1264611" y="6378380"/>
            <a:ext cx="873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6"/>
              </a:rPr>
              <a:t>[1] Neural Discrete Representation Learning, Aaron van den Oord, Oriol </a:t>
            </a:r>
            <a:r>
              <a:rPr lang="en-US" altLang="zh-CN" sz="1400" dirty="0" err="1">
                <a:hlinkClick r:id="rId6"/>
              </a:rPr>
              <a:t>Vinyals</a:t>
            </a:r>
            <a:r>
              <a:rPr lang="en-US" altLang="zh-CN" sz="1400" dirty="0">
                <a:hlinkClick r:id="rId6"/>
              </a:rPr>
              <a:t>, </a:t>
            </a:r>
            <a:r>
              <a:rPr lang="en-US" altLang="zh-CN" sz="1400" dirty="0" err="1">
                <a:hlinkClick r:id="rId6"/>
              </a:rPr>
              <a:t>Koray</a:t>
            </a:r>
            <a:r>
              <a:rPr lang="en-US" altLang="zh-CN" sz="1400" dirty="0">
                <a:hlinkClick r:id="rId6"/>
              </a:rPr>
              <a:t> </a:t>
            </a:r>
            <a:r>
              <a:rPr lang="en-US" altLang="zh-CN" sz="1400" dirty="0" err="1">
                <a:hlinkClick r:id="rId6"/>
              </a:rPr>
              <a:t>Kavukcuoglu</a:t>
            </a:r>
            <a:r>
              <a:rPr lang="en-US" altLang="zh-CN" sz="1400" dirty="0">
                <a:hlinkClick r:id="rId6"/>
              </a:rPr>
              <a:t>, NIPS 2017</a:t>
            </a:r>
            <a:endParaRPr lang="en-US" altLang="zh-CN" sz="1400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32162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4F99-40F4-417C-B69E-38F12CC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 Framework: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8C54BF-98DC-4637-B6D3-52C08B2E7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A latent embedding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/>
                  <a:t>, K is the size of space and D is dimensionality of each latent embedding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8C54BF-98DC-4637-B6D3-52C08B2E7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28C261B-4A67-4F70-8B8D-AE5E8CEBE89C}"/>
              </a:ext>
            </a:extLst>
          </p:cNvPr>
          <p:cNvSpPr txBox="1"/>
          <p:nvPr/>
        </p:nvSpPr>
        <p:spPr>
          <a:xfrm>
            <a:off x="1264611" y="6378380"/>
            <a:ext cx="873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[1] Neural Discrete Representation Learning, Aaron van den Oord, Oriol </a:t>
            </a:r>
            <a:r>
              <a:rPr lang="en-US" altLang="zh-CN" sz="1400" dirty="0" err="1">
                <a:hlinkClick r:id="rId4"/>
              </a:rPr>
              <a:t>Vinyals</a:t>
            </a:r>
            <a:r>
              <a:rPr lang="en-US" altLang="zh-CN" sz="1400" dirty="0">
                <a:hlinkClick r:id="rId4"/>
              </a:rPr>
              <a:t>, </a:t>
            </a:r>
            <a:r>
              <a:rPr lang="en-US" altLang="zh-CN" sz="1400" dirty="0" err="1">
                <a:hlinkClick r:id="rId4"/>
              </a:rPr>
              <a:t>Koray</a:t>
            </a:r>
            <a:r>
              <a:rPr lang="en-US" altLang="zh-CN" sz="1400" dirty="0">
                <a:hlinkClick r:id="rId4"/>
              </a:rPr>
              <a:t> </a:t>
            </a:r>
            <a:r>
              <a:rPr lang="en-US" altLang="zh-CN" sz="1400" dirty="0" err="1">
                <a:hlinkClick r:id="rId4"/>
              </a:rPr>
              <a:t>Kavukcuoglu</a:t>
            </a:r>
            <a:r>
              <a:rPr lang="en-US" altLang="zh-CN" sz="1400" dirty="0">
                <a:hlinkClick r:id="rId4"/>
              </a:rPr>
              <a:t>, NIPS 2017</a:t>
            </a:r>
            <a:endParaRPr lang="en-US" altLang="zh-CN" sz="1400" dirty="0">
              <a:hlinkClick r:id="rId5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36048-4A42-4EC0-B5E4-E8147CF35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611" y="2817304"/>
            <a:ext cx="9771798" cy="30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112B-6E6A-4DC4-B2DE-BE819597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 Loss Function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F661FF-2FAC-4620-B819-F8FA5FF0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893" y="1495967"/>
            <a:ext cx="9102874" cy="280871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522ED5-2F1A-4E57-8F60-63371BEB73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28897B-BBA3-4CA5-9A00-8DE76AD7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00" y="4304683"/>
            <a:ext cx="9467850" cy="76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27464F-8B8F-4433-B19C-B27AF29E3A3F}"/>
                  </a:ext>
                </a:extLst>
              </p:cNvPr>
              <p:cNvSpPr txBox="1"/>
              <p:nvPr/>
            </p:nvSpPr>
            <p:spPr>
              <a:xfrm>
                <a:off x="1454939" y="5651480"/>
                <a:ext cx="33436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Reconstruction loss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Update decoder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27464F-8B8F-4433-B19C-B27AF29E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939" y="5651480"/>
                <a:ext cx="3343672" cy="646331"/>
              </a:xfrm>
              <a:prstGeom prst="rect">
                <a:avLst/>
              </a:prstGeom>
              <a:blipFill>
                <a:blip r:embed="rId4"/>
                <a:stretch>
                  <a:fillRect l="-1642" t="-4717" r="-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6D7C87-2B6E-459B-B810-85BD6EC8EA7B}"/>
              </a:ext>
            </a:extLst>
          </p:cNvPr>
          <p:cNvCxnSpPr/>
          <p:nvPr/>
        </p:nvCxnSpPr>
        <p:spPr>
          <a:xfrm flipV="1">
            <a:off x="2892357" y="4837889"/>
            <a:ext cx="252920" cy="7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C3984-5189-4E72-9F6E-CE40BEA28F8B}"/>
              </a:ext>
            </a:extLst>
          </p:cNvPr>
          <p:cNvSpPr txBox="1"/>
          <p:nvPr/>
        </p:nvSpPr>
        <p:spPr>
          <a:xfrm>
            <a:off x="5015411" y="565148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 embedding space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4E4911-AB4D-42D0-896A-CB2B52263E5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184725" y="4853812"/>
            <a:ext cx="1250306" cy="7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6B5F7B0-78FF-424B-9B04-7241CE7DA44C}"/>
              </a:ext>
            </a:extLst>
          </p:cNvPr>
          <p:cNvSpPr txBox="1"/>
          <p:nvPr/>
        </p:nvSpPr>
        <p:spPr>
          <a:xfrm>
            <a:off x="8526365" y="555755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 encoder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4B3898-CCCF-49A9-B509-D3578DA0E16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46206" y="4839657"/>
            <a:ext cx="473994" cy="7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3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112B-6E6A-4DC4-B2DE-BE819597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VQ-VAE(-2): Architecture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522ED5-2F1A-4E57-8F60-63371BEB73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303AD2-618D-487F-A5A1-098B8C4B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1" y="1362752"/>
            <a:ext cx="8177816" cy="44710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E6F0E01-CA26-49D8-B057-B83091216BA7}"/>
              </a:ext>
            </a:extLst>
          </p:cNvPr>
          <p:cNvSpPr txBox="1"/>
          <p:nvPr/>
        </p:nvSpPr>
        <p:spPr>
          <a:xfrm>
            <a:off x="1103041" y="6025488"/>
            <a:ext cx="9935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[2] Generating Diverse High-Fidelity Images with VQ-VAE-2,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Ali </a:t>
            </a:r>
            <a:r>
              <a:rPr lang="en-US" altLang="zh-CN" sz="1400" dirty="0" err="1">
                <a:hlinkClick r:id="rId3"/>
              </a:rPr>
              <a:t>Razavi</a:t>
            </a:r>
            <a:r>
              <a:rPr lang="en-US" altLang="zh-CN" sz="1400" dirty="0">
                <a:hlinkClick r:id="rId3"/>
              </a:rPr>
              <a:t>∗, </a:t>
            </a:r>
            <a:r>
              <a:rPr lang="en-US" altLang="zh-CN" sz="1400" dirty="0" err="1">
                <a:hlinkClick r:id="rId3"/>
              </a:rPr>
              <a:t>Aäron</a:t>
            </a:r>
            <a:r>
              <a:rPr lang="en-US" altLang="zh-CN" sz="1400" dirty="0">
                <a:hlinkClick r:id="rId3"/>
              </a:rPr>
              <a:t> van den Oord∗, Oriol </a:t>
            </a:r>
            <a:r>
              <a:rPr lang="en-US" altLang="zh-CN" sz="1400" dirty="0" err="1">
                <a:hlinkClick r:id="rId3"/>
              </a:rPr>
              <a:t>Vinyals</a:t>
            </a:r>
            <a:r>
              <a:rPr lang="en-US" altLang="zh-CN" sz="1400" dirty="0">
                <a:hlinkClick r:id="rId3"/>
              </a:rPr>
              <a:t>, </a:t>
            </a:r>
            <a:r>
              <a:rPr lang="en-US" altLang="zh-CN" sz="1400" dirty="0" err="1">
                <a:hlinkClick r:id="rId3"/>
              </a:rPr>
              <a:t>arxiv</a:t>
            </a:r>
            <a:r>
              <a:rPr lang="en-US" altLang="zh-CN" sz="1400" dirty="0">
                <a:hlinkClick r:id="rId3"/>
              </a:rPr>
              <a:t> 1906.00446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23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112B-6E6A-4DC4-B2DE-BE819597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VQ-VAE(-2): Pipeline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522ED5-2F1A-4E57-8F60-63371BEB73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6F0E01-CA26-49D8-B057-B83091216BA7}"/>
              </a:ext>
            </a:extLst>
          </p:cNvPr>
          <p:cNvSpPr txBox="1"/>
          <p:nvPr/>
        </p:nvSpPr>
        <p:spPr>
          <a:xfrm>
            <a:off x="1103041" y="6025488"/>
            <a:ext cx="9935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[2] Generating Diverse High-Fidelity Images with VQ-VAE-2,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Ali </a:t>
            </a:r>
            <a:r>
              <a:rPr lang="en-US" altLang="zh-CN" sz="1400" dirty="0" err="1">
                <a:hlinkClick r:id="rId2"/>
              </a:rPr>
              <a:t>Razavi</a:t>
            </a:r>
            <a:r>
              <a:rPr lang="en-US" altLang="zh-CN" sz="1400" dirty="0">
                <a:hlinkClick r:id="rId2"/>
              </a:rPr>
              <a:t>∗, </a:t>
            </a:r>
            <a:r>
              <a:rPr lang="en-US" altLang="zh-CN" sz="1400" dirty="0" err="1">
                <a:hlinkClick r:id="rId2"/>
              </a:rPr>
              <a:t>Aäron</a:t>
            </a:r>
            <a:r>
              <a:rPr lang="en-US" altLang="zh-CN" sz="1400" dirty="0">
                <a:hlinkClick r:id="rId2"/>
              </a:rPr>
              <a:t> van den Oord∗, Oriol </a:t>
            </a:r>
            <a:r>
              <a:rPr lang="en-US" altLang="zh-CN" sz="1400" dirty="0" err="1">
                <a:hlinkClick r:id="rId2"/>
              </a:rPr>
              <a:t>Vinyals</a:t>
            </a:r>
            <a:r>
              <a:rPr lang="en-US" altLang="zh-CN" sz="1400" dirty="0">
                <a:hlinkClick r:id="rId2"/>
              </a:rPr>
              <a:t>, </a:t>
            </a:r>
            <a:r>
              <a:rPr lang="en-US" altLang="zh-CN" sz="1400" dirty="0" err="1">
                <a:hlinkClick r:id="rId2"/>
              </a:rPr>
              <a:t>arxiv</a:t>
            </a:r>
            <a:r>
              <a:rPr lang="en-US" altLang="zh-CN" sz="1400" dirty="0">
                <a:hlinkClick r:id="rId2"/>
              </a:rPr>
              <a:t> 1906.00446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5F377-E5F5-4A5A-9A67-E10FB956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50" y="1275363"/>
            <a:ext cx="9050954" cy="45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112B-6E6A-4DC4-B2DE-BE819597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VQ-VAE(-2): results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522ED5-2F1A-4E57-8F60-63371BEB73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6F0E01-CA26-49D8-B057-B83091216BA7}"/>
              </a:ext>
            </a:extLst>
          </p:cNvPr>
          <p:cNvSpPr txBox="1"/>
          <p:nvPr/>
        </p:nvSpPr>
        <p:spPr>
          <a:xfrm>
            <a:off x="1103041" y="6025488"/>
            <a:ext cx="9935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[2] Generating Diverse High-Fidelity Images with VQ-VAE-2,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Ali </a:t>
            </a:r>
            <a:r>
              <a:rPr lang="en-US" altLang="zh-CN" sz="1400" dirty="0" err="1">
                <a:hlinkClick r:id="rId2"/>
              </a:rPr>
              <a:t>Razavi</a:t>
            </a:r>
            <a:r>
              <a:rPr lang="en-US" altLang="zh-CN" sz="1400" dirty="0">
                <a:hlinkClick r:id="rId2"/>
              </a:rPr>
              <a:t>∗, </a:t>
            </a:r>
            <a:r>
              <a:rPr lang="en-US" altLang="zh-CN" sz="1400" dirty="0" err="1">
                <a:hlinkClick r:id="rId2"/>
              </a:rPr>
              <a:t>Aäron</a:t>
            </a:r>
            <a:r>
              <a:rPr lang="en-US" altLang="zh-CN" sz="1400" dirty="0">
                <a:hlinkClick r:id="rId2"/>
              </a:rPr>
              <a:t> van den Oord∗, Oriol </a:t>
            </a:r>
            <a:r>
              <a:rPr lang="en-US" altLang="zh-CN" sz="1400" dirty="0" err="1">
                <a:hlinkClick r:id="rId2"/>
              </a:rPr>
              <a:t>Vinyals</a:t>
            </a:r>
            <a:r>
              <a:rPr lang="en-US" altLang="zh-CN" sz="1400" dirty="0">
                <a:hlinkClick r:id="rId2"/>
              </a:rPr>
              <a:t>, </a:t>
            </a:r>
            <a:r>
              <a:rPr lang="en-US" altLang="zh-CN" sz="1400" dirty="0" err="1">
                <a:hlinkClick r:id="rId2"/>
              </a:rPr>
              <a:t>arxiv</a:t>
            </a:r>
            <a:r>
              <a:rPr lang="en-US" altLang="zh-CN" sz="1400" dirty="0">
                <a:hlinkClick r:id="rId2"/>
              </a:rPr>
              <a:t> 1906.00446</a:t>
            </a:r>
            <a:endParaRPr lang="zh-CN" altLang="en-US" sz="1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4228FF-0DAD-4DA9-981E-CE71C365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78025"/>
            <a:ext cx="10515600" cy="4351338"/>
          </a:xfrm>
        </p:spPr>
        <p:txBody>
          <a:bodyPr/>
          <a:lstStyle/>
          <a:p>
            <a:pPr lvl="1"/>
            <a:r>
              <a:rPr lang="zh-CN" altLang="en-US" dirty="0"/>
              <a:t>听说效果比</a:t>
            </a:r>
            <a:r>
              <a:rPr lang="en-US" altLang="zh-CN" dirty="0" err="1"/>
              <a:t>BigGAN</a:t>
            </a:r>
            <a:r>
              <a:rPr lang="zh-CN" altLang="en-US" dirty="0"/>
              <a:t>还要好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69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311</Words>
  <Application>Microsoft Office PowerPoint</Application>
  <PresentationFormat>宽屏</PresentationFormat>
  <Paragraphs>65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VQ-VAE-2</vt:lpstr>
      <vt:lpstr>VAE and Pixel CNN</vt:lpstr>
      <vt:lpstr>VQ-VAE</vt:lpstr>
      <vt:lpstr>VQ (Vector Quantization)</vt:lpstr>
      <vt:lpstr>VQ-VAE Framework:</vt:lpstr>
      <vt:lpstr>VQ-VAE Loss Function</vt:lpstr>
      <vt:lpstr>VQ-VAE(-2): Architecture </vt:lpstr>
      <vt:lpstr>VQ-VAE(-2): Pipeline </vt:lpstr>
      <vt:lpstr>VQ-VAE(-2):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VQ-VAE-2</dc:title>
  <dc:creator>wen liu</dc:creator>
  <cp:lastModifiedBy>wen liu</cp:lastModifiedBy>
  <cp:revision>66</cp:revision>
  <dcterms:created xsi:type="dcterms:W3CDTF">2019-08-03T04:59:38Z</dcterms:created>
  <dcterms:modified xsi:type="dcterms:W3CDTF">2019-08-03T06:15:05Z</dcterms:modified>
</cp:coreProperties>
</file>