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4" autoAdjust="0"/>
  </p:normalViewPr>
  <p:slideViewPr>
    <p:cSldViewPr snapToGrid="0">
      <p:cViewPr>
        <p:scale>
          <a:sx n="66" d="100"/>
          <a:sy n="66" d="100"/>
        </p:scale>
        <p:origin x="64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60625-3A23-49F2-9C6B-06456FB3CEAF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C1112-6DCB-4FF3-8C60-0BF5D75A4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0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怎么理解这个先验对于解</a:t>
            </a:r>
            <a:r>
              <a:rPr lang="en-US" altLang="zh-CN" dirty="0"/>
              <a:t>ill-pose</a:t>
            </a:r>
            <a:r>
              <a:rPr lang="zh-CN" altLang="en-US" dirty="0"/>
              <a:t>问题的作用呢？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个未知数，只有</a:t>
            </a:r>
            <a:r>
              <a:rPr lang="en-US" altLang="zh-CN" dirty="0"/>
              <a:t>98</a:t>
            </a:r>
            <a:r>
              <a:rPr lang="zh-CN" altLang="en-US" dirty="0"/>
              <a:t>个方程，但是我有一些先验，例如知道某个未知数的范围</a:t>
            </a:r>
            <a:r>
              <a:rPr lang="en-US" altLang="zh-CN" dirty="0"/>
              <a:t>, </a:t>
            </a:r>
            <a:r>
              <a:rPr lang="zh-CN" altLang="en-US" dirty="0"/>
              <a:t>从而就能根据这个范围再构造出两个方程。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C1112-6DCB-4FF3-8C60-0BF5D75A4D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29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怎么理解这个先验对于解</a:t>
            </a:r>
            <a:r>
              <a:rPr lang="en-US" altLang="zh-CN" dirty="0"/>
              <a:t>ill-pose</a:t>
            </a:r>
            <a:r>
              <a:rPr lang="zh-CN" altLang="en-US" dirty="0"/>
              <a:t>问题的作用呢？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个未知数，只有</a:t>
            </a:r>
            <a:r>
              <a:rPr lang="en-US" altLang="zh-CN" dirty="0"/>
              <a:t>98</a:t>
            </a:r>
            <a:r>
              <a:rPr lang="zh-CN" altLang="en-US" dirty="0"/>
              <a:t>个方程，但是我有一些先验，例如知道某个未知数的范围</a:t>
            </a:r>
            <a:r>
              <a:rPr lang="en-US" altLang="zh-CN" dirty="0"/>
              <a:t>, </a:t>
            </a:r>
            <a:r>
              <a:rPr lang="zh-CN" altLang="en-US" dirty="0"/>
              <a:t>从而就能根据这个范围再构造出两个方程。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C1112-6DCB-4FF3-8C60-0BF5D75A4D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为什么不能，直接在</a:t>
            </a:r>
            <a:r>
              <a:rPr lang="en-US" altLang="zh-CN" dirty="0"/>
              <a:t>CSGM</a:t>
            </a:r>
            <a:r>
              <a:rPr lang="zh-CN" altLang="en-US" dirty="0"/>
              <a:t>中更新</a:t>
            </a:r>
            <a:r>
              <a:rPr lang="en-US" altLang="zh-CN" dirty="0"/>
              <a:t>G_\theta</a:t>
            </a:r>
            <a:r>
              <a:rPr lang="zh-CN" altLang="en-US" dirty="0"/>
              <a:t>呢，因为网络会直接学出一个</a:t>
            </a:r>
            <a:r>
              <a:rPr lang="en-US" altLang="zh-CN" dirty="0"/>
              <a:t>trivial solution, </a:t>
            </a:r>
            <a:r>
              <a:rPr lang="zh-CN" altLang="en-US" dirty="0"/>
              <a:t>即</a:t>
            </a:r>
            <a:r>
              <a:rPr lang="en-US" altLang="zh-CN" dirty="0"/>
              <a:t>F</a:t>
            </a:r>
            <a:r>
              <a:rPr lang="zh-CN" altLang="en-US" dirty="0"/>
              <a:t>的</a:t>
            </a:r>
            <a:r>
              <a:rPr lang="en-US" altLang="zh-CN" dirty="0"/>
              <a:t>null space;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C1112-6DCB-4FF3-8C60-0BF5D75A4D9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2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C1112-6DCB-4FF3-8C60-0BF5D75A4D9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8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83C20-4F8B-4699-B76A-F97EA9B86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6A22EA-6E8B-4E22-8061-275E22058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71254-537D-49FA-9461-9D21BA1C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21D6C-DC80-49AD-B7E3-D2E47716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6CCD7-E23F-4620-947B-BEF0CB4A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C3A80-5F30-4C48-878F-7A605CEA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83DCA-666F-473A-9CC5-E181EF179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71253-8F05-44D7-9E17-9483CA6C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2AFCB-C2E7-4E39-84EB-337C2FED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44CBE-DCE3-4583-8484-3E291C95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867929-41B9-4F63-824F-B88CCAAD2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9B49E-98E5-417C-A877-63E98E84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8E744-4E24-461C-887F-39159DF1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2C507-C2AE-4796-884D-BEB72299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5C71A-D21F-415D-80B1-212A0DCA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3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AA462-5B47-4C33-A8A2-489CFEFB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27A0C-1168-4DF0-95CA-6731535C5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8959B-514A-40DE-9559-8348668C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0F35C-25B1-4C11-9843-62B221E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7BBFE-D014-4A9A-A507-F648CE76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8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59B63-8900-4777-86F8-0DEFBB71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19F83-309C-4A30-8C72-F21598B13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48EFD-0FF9-4305-99EA-46A6CA2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CDB26-E11E-4133-8077-1C4528B3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1833F-4B6C-43C7-B433-23CE0652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9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748B-F00F-46F4-A33F-5D5906F9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21340-EFB6-4B2D-88B8-0EBA9FB21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62AFE-6277-46D6-9611-72EBF6131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6563D-61B8-492F-977C-97F71F7F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AA1B1F-B935-4AAC-8881-34F5599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F13C6-6B9F-4F0D-9F7D-81D7AD03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33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37892-5590-4D87-BD23-6F7B6CCB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15135-F238-4873-8E6B-A36B8B5D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5CE09-34F0-446C-9041-2F203937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6E6B6D-6F9E-4822-AB2A-FCAB18C38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3089EC-87C3-4B47-84BC-1722AAC89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44444B-9277-4D31-98DF-74790721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E5B5B3-AA79-4617-950A-63AF7EBF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DA3EB9-01F7-44CE-AD0B-08BBF839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6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B2FCF-3730-4D09-9306-BA428E96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959229-86CC-44FA-8AE1-09777075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1491DE-2E2B-485D-9AA8-24CB2723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269CBF-4ECB-4E76-8076-418FB46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45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C5A3AF-6AC9-4AC8-B1A9-3089D221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37A71A-7F00-4679-8D78-E463C813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E813C-CB73-411E-A47B-2B5CDB53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1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AECF8-BEC2-4F05-BC8F-09FE48CF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C6E3C-23B3-44F1-BEB2-3D1D9FA1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07473D-FEB2-464B-AC96-CEB5E8413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ED148-A520-465C-914C-0CE8A69C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AE9A4-242A-4DD4-804C-5ECD186F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E37C9-786D-4719-81C2-F69A72FD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3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2983-C190-4B53-97BD-4E076B35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6281D7-474D-4F41-80BC-DC71C9456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BB488-0A31-4A09-8DF3-1A3EE78AC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649149-5AFC-4ED6-B67D-A70005FC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51900-5466-40E6-BF4F-C9DD9C4A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9CF17-798D-4AA0-AA7C-3E027222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4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40C2A4-3D58-4648-8481-77DA4534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D6102-990C-46C9-B30F-7DE893C0C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EF2C0-EB95-4EA1-A73B-24C1E8833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16E7-6D64-4D72-ADDA-892E62E8EFF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0CCFB-5D0C-44F2-BEFD-A687BAE3B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C233D-D4D3-4574-AB1E-3D0C813CE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0A3D2-4210-40F7-9A22-BBE54DE4BC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7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5.0672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zhihu.com/question/21589619/answer/23212905" TargetMode="External"/><Relationship Id="rId4" Type="http://schemas.openxmlformats.org/officeDocument/2006/relationships/hyperlink" Target="https://arxiv.org/pdf/1703.03208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zhihu.com/search?type=content&amp;q=%E5%8E%8B%E7%BC%A9%E6%84%9F%E7%9F%A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zhihu.com/search?type=content&amp;q=%E5%8E%8B%E7%BC%A9%E6%84%9F%E7%9F%A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3208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905.06723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6870D-BC29-4852-A88C-1A66F9095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650" y="1122363"/>
            <a:ext cx="104267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Deep Compressed Sensing with relationship to Generative Models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DFF8F-F9B1-4927-AF58-2AC6F81B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3509963"/>
            <a:ext cx="5600700" cy="828675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3DD7E901-3CC2-4EF7-8434-4723767B4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altLang="zh-CN" dirty="0"/>
              <a:t>Liu Wen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267937-54FE-4E37-A102-28249A30372C}"/>
              </a:ext>
            </a:extLst>
          </p:cNvPr>
          <p:cNvSpPr txBox="1"/>
          <p:nvPr/>
        </p:nvSpPr>
        <p:spPr>
          <a:xfrm>
            <a:off x="5360202" y="413879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DeepMind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1E7B5F-38CC-4770-96BC-DE97DE2AADB7}"/>
              </a:ext>
            </a:extLst>
          </p:cNvPr>
          <p:cNvSpPr txBox="1"/>
          <p:nvPr/>
        </p:nvSpPr>
        <p:spPr>
          <a:xfrm>
            <a:off x="1746606" y="5802908"/>
            <a:ext cx="6316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https://arxiv.org/pdf/1905.06723.pdf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https://arxiv.org/pdf/1703.03208.pdf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https://www.zhihu.com/question/21589619/answer/23212905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48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324C-2A24-4CA7-9096-204AA8F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CSGM: </a:t>
            </a:r>
            <a:r>
              <a:rPr lang="en-US" altLang="zh-CN" dirty="0"/>
              <a:t>experiments-Super Resolution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2E4596-B096-445F-B3AB-1468848D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2124"/>
            <a:ext cx="12192000" cy="435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0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324C-2A24-4CA7-9096-204AA8F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CSGM: </a:t>
            </a:r>
            <a:r>
              <a:rPr lang="en-US" altLang="zh-CN" dirty="0"/>
              <a:t>experiments-Reconstruction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1F8B6D-910B-4D7D-91CA-44694723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36"/>
            <a:ext cx="12192000" cy="539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324C-2A24-4CA7-9096-204AA8F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 Compressed Sensing (DCS)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781C156-F7E8-4152-B548-92ADC456B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,  and r</a:t>
                </a:r>
                <a:r>
                  <a:rPr lang="en-US" altLang="zh-CN" b="0" dirty="0"/>
                  <a:t>ecover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;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Can we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 instead of using a pretrained GAN and fixing it?</a:t>
                </a:r>
              </a:p>
              <a:p>
                <a:pPr lvl="1"/>
                <a:r>
                  <a:rPr lang="en-US" altLang="zh-CN" dirty="0"/>
                  <a:t>a general case of Dictionary Learning!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Can we learn measurement function, instead of only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Similar to the discriminator in GAN;</a:t>
                </a:r>
              </a:p>
              <a:p>
                <a:pPr lvl="1"/>
                <a:r>
                  <a:rPr lang="en-US" altLang="zh-CN" dirty="0"/>
                  <a:t>Learned image similarity, VGG Loss;</a:t>
                </a:r>
              </a:p>
              <a:p>
                <a:pPr lvl="1"/>
                <a:r>
                  <a:rPr lang="en-US" altLang="zh-CN" dirty="0"/>
                  <a:t>Learnable reward function in Reinforcement Learning! 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781C156-F7E8-4152-B548-92ADC456B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 r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73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8C2324C-2A24-4CA7-9096-204AA8F4B2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DCS: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8C2324C-2A24-4CA7-9096-204AA8F4B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781C156-F7E8-4152-B548-92ADC456B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  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;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781C156-F7E8-4152-B548-92ADC456B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5"/>
                <a:ext cx="105156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A9C2ABE-DB9B-4A67-A063-BD3FA7CC9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578" y="852677"/>
            <a:ext cx="6270422" cy="53652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A8CF24-2597-4F4A-BAE0-3C637388D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246213"/>
            <a:ext cx="3695700" cy="1314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7C2781-CD28-43D2-97B9-F9F4CA115A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37" y="5256900"/>
            <a:ext cx="5219904" cy="6597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EA5544-C519-4862-BC07-0AEFCCA50A9A}"/>
              </a:ext>
            </a:extLst>
          </p:cNvPr>
          <p:cNvSpPr txBox="1"/>
          <p:nvPr/>
        </p:nvSpPr>
        <p:spPr>
          <a:xfrm>
            <a:off x="772925" y="584858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Generalized RIP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32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324C-2A24-4CA7-9096-204AA8F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DCS:</a:t>
            </a:r>
            <a:r>
              <a:rPr lang="zh-CN" altLang="en-US" dirty="0"/>
              <a:t> </a:t>
            </a:r>
            <a:r>
              <a:rPr lang="en-US" altLang="zh-CN" dirty="0"/>
              <a:t>learn measurement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781C156-F7E8-4152-B548-92ADC456B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9225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func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  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;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781C156-F7E8-4152-B548-92ADC456B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92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CF44BBB-13A7-4E4E-917C-0F7D9BFE7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087" y="1300088"/>
            <a:ext cx="5605367" cy="54515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2C81CB-CA50-4EA7-AB32-444B56B5B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74200"/>
            <a:ext cx="5028715" cy="5560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A577C6B-F34D-4BD3-B655-0432CA703D8B}"/>
              </a:ext>
            </a:extLst>
          </p:cNvPr>
          <p:cNvSpPr/>
          <p:nvPr/>
        </p:nvSpPr>
        <p:spPr>
          <a:xfrm>
            <a:off x="8133907" y="6007395"/>
            <a:ext cx="3561907" cy="350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8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5BA7-5C72-4D0A-849C-3323835A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Relationship to GAN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C7494C-E2F8-410A-BB17-A6E7C699C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/>
                  <a:t>is one-dimension measurement, real is 1, fake is 0.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;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 is binary cross-entropy criterion,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C7494C-E2F8-410A-BB17-A6E7C699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5D88EB0-0CD6-4BC2-B119-1A8C121F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7" y="2993997"/>
            <a:ext cx="6610350" cy="12763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DE48E3B-B1A8-405C-987C-0A9FFA769781}"/>
              </a:ext>
            </a:extLst>
          </p:cNvPr>
          <p:cNvSpPr txBox="1"/>
          <p:nvPr/>
        </p:nvSpPr>
        <p:spPr>
          <a:xfrm>
            <a:off x="7495673" y="3478074"/>
            <a:ext cx="1552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LS-GAN!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D0627B-03D2-45A4-A886-F70F36CAC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47" y="4978164"/>
            <a:ext cx="4822752" cy="18798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B1C58D-A135-485A-B5DD-A37CF38FC77F}"/>
              </a:ext>
            </a:extLst>
          </p:cNvPr>
          <p:cNvSpPr txBox="1"/>
          <p:nvPr/>
        </p:nvSpPr>
        <p:spPr>
          <a:xfrm>
            <a:off x="7495673" y="5653743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Vanilla GAN!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2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5BA7-5C72-4D0A-849C-3323835A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	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7416AF-80F8-4265-99EB-92CB8FDC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33" y="1690688"/>
            <a:ext cx="8754251" cy="50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2D529-E82C-4D6C-BF66-9CF594FB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C242C-EA9A-4EF0-8C5E-6CB8E402E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Sensing</a:t>
            </a:r>
          </a:p>
          <a:p>
            <a:endParaRPr lang="en-US" altLang="zh-CN" dirty="0"/>
          </a:p>
          <a:p>
            <a:r>
              <a:rPr lang="en-US" altLang="zh-CN" dirty="0"/>
              <a:t>Compressed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61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2262E-D095-4B18-A473-F438822B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 (CS)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C9A253-BDE9-4D74-B0F5-ECF1231E302F}"/>
              </a:ext>
            </a:extLst>
          </p:cNvPr>
          <p:cNvSpPr txBox="1"/>
          <p:nvPr/>
        </p:nvSpPr>
        <p:spPr>
          <a:xfrm>
            <a:off x="951216" y="6492875"/>
            <a:ext cx="943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https://www.zhihu.com/search?type=content&amp;q=%E5%8E%8B%E7%BC%A9%E6%84%9F%E7%9F%A5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2456F7-E640-4E11-BB07-448C515C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1511300"/>
            <a:ext cx="119824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2262E-D095-4B18-A473-F438822B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Compressed Sensing (CS)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C9A253-BDE9-4D74-B0F5-ECF1231E302F}"/>
              </a:ext>
            </a:extLst>
          </p:cNvPr>
          <p:cNvSpPr txBox="1"/>
          <p:nvPr/>
        </p:nvSpPr>
        <p:spPr>
          <a:xfrm>
            <a:off x="951216" y="6492875"/>
            <a:ext cx="9435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hlinkClick r:id="rId2"/>
              </a:rPr>
              <a:t>https://www.zhihu.com/search?type=content&amp;q=%E5%8E%8B%E7%BC%A9%E6%84%9F%E7%9F%A5</a:t>
            </a:r>
            <a:endParaRPr lang="en-US" altLang="zh-CN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F7F6B3-B955-4FE1-82A7-068FC6003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380"/>
            <a:ext cx="12192000" cy="520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0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B3FEF-01BC-4361-A724-DDDC85C8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 (CS)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DB395-CD6C-4F24-A8EB-87C8877E6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aims to </a:t>
                </a:r>
                <a:r>
                  <a:rPr lang="en-US" altLang="zh-CN" b="1" dirty="0"/>
                  <a:t>recover signal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from a linear measurement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b="0" dirty="0"/>
                  <a:t> is a sampling matrix, and it is  a “wide” matrix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b="0" dirty="0"/>
                  <a:t>, known</a:t>
                </a:r>
                <a:r>
                  <a:rPr lang="en-US" altLang="zh-CN" dirty="0"/>
                  <a:t>.</a:t>
                </a:r>
                <a:r>
                  <a:rPr lang="en-US" altLang="zh-CN" b="1" dirty="0"/>
                  <a:t> </a:t>
                </a:r>
              </a:p>
              <a:p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b="0" dirty="0"/>
                  <a:t> is the </a:t>
                </a:r>
                <a:r>
                  <a:rPr lang="en-US" altLang="zh-CN" dirty="0"/>
                  <a:t>measurement noise which is usually assumed to be Gaussian distributed.</a:t>
                </a:r>
              </a:p>
              <a:p>
                <a:endParaRPr lang="en-US" altLang="zh-CN" b="0" dirty="0"/>
              </a:p>
              <a:p>
                <a:br>
                  <a:rPr lang="en-US" altLang="zh-CN" b="0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DB395-CD6C-4F24-A8EB-87C8877E6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C3E99A2-3A9F-41C2-9568-5E297DCD6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18" y="5231632"/>
            <a:ext cx="3505200" cy="7715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1AD4D6-76EF-4D14-A824-B87EF2A547BE}"/>
              </a:ext>
            </a:extLst>
          </p:cNvPr>
          <p:cNvSpPr txBox="1"/>
          <p:nvPr/>
        </p:nvSpPr>
        <p:spPr>
          <a:xfrm>
            <a:off x="8557842" y="3429000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ill-posed problem!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477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D940E-D0DB-4883-8D4F-E0D3C5D1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 (CS)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871EAA-FE4C-47ED-A265-A949A025E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Traditional CS [1] :</a:t>
                </a:r>
              </a:p>
              <a:p>
                <a:pPr lvl="1"/>
                <a:r>
                  <a:rPr lang="en-US" altLang="zh-CN" dirty="0"/>
                  <a:t>Restricted Isometry Property (RIP), such as Sparsity prior, ;</a:t>
                </a:r>
              </a:p>
              <a:p>
                <a:pPr lvl="1"/>
                <a:r>
                  <a:rPr lang="en-US" altLang="zh-CN" dirty="0"/>
                  <a:t>One can nearly perfectly recover x with high probability given a </a:t>
                </a:r>
                <a:r>
                  <a:rPr lang="en-US" altLang="zh-CN" b="1" dirty="0"/>
                  <a:t>random matrix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b="1" dirty="0"/>
                  <a:t>sparse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Sometime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not sparse, e.g. the natural images, </a:t>
                </a:r>
              </a:p>
              <a:p>
                <a:pPr lvl="2"/>
                <a:r>
                  <a:rPr lang="en-US" altLang="zh-CN" dirty="0"/>
                  <a:t>x be sparse can be replaced by sparsity in a set of basis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zh-CN" dirty="0"/>
                  <a:t>, such as the Fourier basis or wavelet,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can be non-sparse signals such as natural images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871EAA-FE4C-47ED-A265-A949A025E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E5FB37F-B06E-49FE-9AAF-29326B7578A1}"/>
              </a:ext>
            </a:extLst>
          </p:cNvPr>
          <p:cNvSpPr txBox="1"/>
          <p:nvPr/>
        </p:nvSpPr>
        <p:spPr>
          <a:xfrm>
            <a:off x="927754" y="6488668"/>
            <a:ext cx="104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 err="1"/>
              <a:t>Donoho</a:t>
            </a:r>
            <a:r>
              <a:rPr lang="en-US" altLang="zh-CN" dirty="0"/>
              <a:t>, D. L. Compressed sensing. IEEE Transactions on information theory, 52(4):1289–1306, 2006.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158E90-D5AA-4301-B67E-3E7189224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25" y="884515"/>
            <a:ext cx="5133975" cy="9620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7B28BB4-8325-4AF1-BBF5-9F9D3212DFC4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801634" y="1846540"/>
            <a:ext cx="3823379" cy="363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E2D44C1-C0B7-47A8-AEE5-7657188EF68F}"/>
              </a:ext>
            </a:extLst>
          </p:cNvPr>
          <p:cNvGrpSpPr/>
          <p:nvPr/>
        </p:nvGrpSpPr>
        <p:grpSpPr>
          <a:xfrm>
            <a:off x="3143250" y="4677482"/>
            <a:ext cx="4181475" cy="1811186"/>
            <a:chOff x="2876550" y="2192084"/>
            <a:chExt cx="4181475" cy="181118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4E5813C-63D7-417D-929C-EAA237992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6550" y="2192084"/>
              <a:ext cx="4181475" cy="1743075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C50E324-F73B-4FF8-B94D-94FA8B558799}"/>
                </a:ext>
              </a:extLst>
            </p:cNvPr>
            <p:cNvSpPr/>
            <p:nvPr/>
          </p:nvSpPr>
          <p:spPr>
            <a:xfrm>
              <a:off x="4527550" y="3702050"/>
              <a:ext cx="234950" cy="233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66458D9-5F3D-4B90-B5E6-62CB5B2F8AD3}"/>
                    </a:ext>
                  </a:extLst>
                </p:cNvPr>
                <p:cNvSpPr/>
                <p:nvPr/>
              </p:nvSpPr>
              <p:spPr>
                <a:xfrm>
                  <a:off x="4430864" y="3633938"/>
                  <a:ext cx="4283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66458D9-5F3D-4B90-B5E6-62CB5B2F8A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864" y="3633938"/>
                  <a:ext cx="42832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86F0D3-6F23-4D0A-BBEE-361C2CED4F83}"/>
                  </a:ext>
                </a:extLst>
              </p:cNvPr>
              <p:cNvSpPr txBox="1"/>
              <p:nvPr/>
            </p:nvSpPr>
            <p:spPr>
              <a:xfrm>
                <a:off x="3143250" y="4365777"/>
                <a:ext cx="4688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  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786F0D3-6F23-4D0A-BBEE-361C2CED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4365777"/>
                <a:ext cx="4688528" cy="276999"/>
              </a:xfrm>
              <a:prstGeom prst="rect">
                <a:avLst/>
              </a:prstGeom>
              <a:blipFill>
                <a:blip r:embed="rId7"/>
                <a:stretch>
                  <a:fillRect l="-130" r="-39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6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D940E-D0DB-4883-8D4F-E0D3C5D1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 (CS)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71EAA-FE4C-47ED-A265-A949A025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CS :</a:t>
            </a:r>
          </a:p>
          <a:p>
            <a:pPr lvl="1"/>
            <a:r>
              <a:rPr lang="en-US" altLang="zh-CN" dirty="0"/>
              <a:t>Beyond sparsity prior! Statistic model, even </a:t>
            </a:r>
            <a:r>
              <a:rPr lang="en-US" altLang="zh-CN" b="1" dirty="0"/>
              <a:t>deep prior</a:t>
            </a:r>
            <a:r>
              <a:rPr lang="en-US" altLang="zh-CN" dirty="0"/>
              <a:t>!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Compressed Sensing using Generative Models (CSGM) [1];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Deep Compressed Sensing (DCS) [2].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F5F4D6-0AB4-47EA-AFF0-0A9FB239F98F}"/>
              </a:ext>
            </a:extLst>
          </p:cNvPr>
          <p:cNvSpPr txBox="1"/>
          <p:nvPr/>
        </p:nvSpPr>
        <p:spPr>
          <a:xfrm>
            <a:off x="1294845" y="5438164"/>
            <a:ext cx="9602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[1] Bora, A., Jalal, A., Price, E., and </a:t>
            </a:r>
            <a:r>
              <a:rPr lang="en-US" altLang="zh-CN" dirty="0" err="1">
                <a:hlinkClick r:id="rId3"/>
              </a:rPr>
              <a:t>Dimakis</a:t>
            </a:r>
            <a:r>
              <a:rPr lang="en-US" altLang="zh-CN" dirty="0">
                <a:hlinkClick r:id="rId3"/>
              </a:rPr>
              <a:t>, A. G. Compressed sensing using generative models. </a:t>
            </a:r>
          </a:p>
          <a:p>
            <a:r>
              <a:rPr lang="en-US" altLang="zh-CN" dirty="0" err="1">
                <a:hlinkClick r:id="rId3"/>
              </a:rPr>
              <a:t>arXiv</a:t>
            </a:r>
            <a:r>
              <a:rPr lang="en-US" altLang="zh-CN" dirty="0">
                <a:hlinkClick r:id="rId3"/>
              </a:rPr>
              <a:t> preprint arXiv:1703.03208, 2017.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[2] Yan Wu, Mihaela </a:t>
            </a:r>
            <a:r>
              <a:rPr lang="en-US" altLang="zh-CN" dirty="0" err="1">
                <a:hlinkClick r:id="rId4"/>
              </a:rPr>
              <a:t>Rosca</a:t>
            </a:r>
            <a:r>
              <a:rPr lang="en-US" altLang="zh-CN" dirty="0">
                <a:hlinkClick r:id="rId4"/>
              </a:rPr>
              <a:t>, Timothy </a:t>
            </a:r>
            <a:r>
              <a:rPr lang="en-US" altLang="zh-CN" dirty="0" err="1">
                <a:hlinkClick r:id="rId4"/>
              </a:rPr>
              <a:t>Lillicrap</a:t>
            </a:r>
            <a:r>
              <a:rPr lang="en-US" altLang="zh-CN" dirty="0">
                <a:hlinkClick r:id="rId4"/>
              </a:rPr>
              <a:t> </a:t>
            </a:r>
            <a:r>
              <a:rPr lang="en-US" altLang="zh-CN" i="1" dirty="0">
                <a:hlinkClick r:id="rId4"/>
              </a:rPr>
              <a:t>Deep Compressed Sensing</a:t>
            </a:r>
            <a:r>
              <a:rPr lang="en-US" altLang="zh-CN" dirty="0">
                <a:hlinkClick r:id="rId4"/>
              </a:rPr>
              <a:t>. ICML 2019.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57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B8F5C-E2FE-4A3D-B78F-CA7DEB69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Compressed Sensing using Generative Models (</a:t>
            </a:r>
            <a:r>
              <a:rPr lang="en-US" altLang="zh-CN" b="1" dirty="0"/>
              <a:t>CSGM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95174-F8EB-463A-8A9C-4E476C84D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1422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altLang="zh-CN" b="0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𝐹𝑥</m:t>
                            </m:r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lit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func>
                      </m:e>
                    </m:func>
                  </m:oMath>
                </a14:m>
                <a:r>
                  <a:rPr lang="en-US" altLang="zh-CN" b="0" dirty="0"/>
                  <a:t> +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, 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zh-CN" b="0" dirty="0"/>
                  <a:t>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zh-CN" b="1" dirty="0"/>
                  <a:t> is a generative model, like GAN, VAE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b="0" dirty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𝐹𝐺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endParaRPr lang="en-US" altLang="zh-CN" b="0" dirty="0"/>
              </a:p>
              <a:p>
                <a:pPr lvl="1"/>
                <a:r>
                  <a:rPr lang="en-US" altLang="zh-CN" b="0" dirty="0"/>
                  <a:t>Recover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395174-F8EB-463A-8A9C-4E476C84D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14222"/>
              </a:xfrm>
              <a:blipFill>
                <a:blip r:embed="rId2"/>
                <a:stretch>
                  <a:fillRect t="-2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BDFC972-9C2D-4520-AB8F-1269292450A4}"/>
              </a:ext>
            </a:extLst>
          </p:cNvPr>
          <p:cNvSpPr txBox="1"/>
          <p:nvPr/>
        </p:nvSpPr>
        <p:spPr>
          <a:xfrm>
            <a:off x="5085709" y="187753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Sparsity Prior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1950CA-12E8-486E-8CD0-5C59C15D9B62}"/>
              </a:ext>
            </a:extLst>
          </p:cNvPr>
          <p:cNvCxnSpPr/>
          <p:nvPr/>
        </p:nvCxnSpPr>
        <p:spPr>
          <a:xfrm flipV="1">
            <a:off x="5619965" y="2195494"/>
            <a:ext cx="143838" cy="5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CC2702-DE78-4E8E-915E-B581965130E7}"/>
                  </a:ext>
                </a:extLst>
              </p:cNvPr>
              <p:cNvSpPr txBox="1"/>
              <p:nvPr/>
            </p:nvSpPr>
            <p:spPr>
              <a:xfrm>
                <a:off x="6020656" y="5753528"/>
                <a:ext cx="2601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𝐥𝐞𝐚𝐫𝐧𝐚𝐛𝐥𝐞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𝐩𝐫𝐢𝐨𝐫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 !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CC2702-DE78-4E8E-915E-B58196513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56" y="5753528"/>
                <a:ext cx="260122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3D5F83-86B2-4CE2-B010-FD3008AADB45}"/>
                  </a:ext>
                </a:extLst>
              </p:cNvPr>
              <p:cNvSpPr txBox="1"/>
              <p:nvPr/>
            </p:nvSpPr>
            <p:spPr>
              <a:xfrm>
                <a:off x="3027700" y="3059668"/>
                <a:ext cx="2287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Gaussian, thus L2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43D5F83-86B2-4CE2-B010-FD3008AA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700" y="3059668"/>
                <a:ext cx="2287806" cy="369332"/>
              </a:xfrm>
              <a:prstGeom prst="rect">
                <a:avLst/>
              </a:prstGeom>
              <a:blipFill>
                <a:blip r:embed="rId4"/>
                <a:stretch>
                  <a:fillRect t="-9836" r="-133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02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2324C-2A24-4CA7-9096-204AA8F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CSGM: </a:t>
            </a:r>
            <a:r>
              <a:rPr lang="en-US" altLang="zh-CN" dirty="0"/>
              <a:t>experiments-Super Resolution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57C4B9-71F0-4BC7-B839-0A2903ADAD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low-resolution image;</a:t>
                </a:r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a pretrained generative model (DCGAN) in ImageNet dataset;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We need to recover the high-resolution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𝐹𝐺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m:rPr>
                        <m:lit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, gradient decent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, and we get the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, then arrive the high-resolution image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57C4B9-71F0-4BC7-B839-0A2903ADAD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92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881</Words>
  <Application>Microsoft Office PowerPoint</Application>
  <PresentationFormat>宽屏</PresentationFormat>
  <Paragraphs>111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Deep Compressed Sensing with relationship to Generative Models</vt:lpstr>
      <vt:lpstr>Compressed Sensing</vt:lpstr>
      <vt:lpstr>Compressed Sensing (CS)</vt:lpstr>
      <vt:lpstr>Compressed Sensing (CS)</vt:lpstr>
      <vt:lpstr>Compressed Sensing (CS)</vt:lpstr>
      <vt:lpstr>Compressed Sensing (CS)</vt:lpstr>
      <vt:lpstr>Compressed Sensing (CS)</vt:lpstr>
      <vt:lpstr>Compressed Sensing using Generative Models (CSGM)</vt:lpstr>
      <vt:lpstr>CSGM: experiments-Super Resolution</vt:lpstr>
      <vt:lpstr>CSGM: experiments-Super Resolution</vt:lpstr>
      <vt:lpstr>CSGM: experiments-Reconstruction</vt:lpstr>
      <vt:lpstr>Deep Compressed Sensing (DCS)</vt:lpstr>
      <vt:lpstr>DCS: training G_θ</vt:lpstr>
      <vt:lpstr>DCS: learn measurement function</vt:lpstr>
      <vt:lpstr>Relationship to GAN </vt:lpstr>
      <vt:lpstr>Experiments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Compressed Sensing</dc:title>
  <dc:creator>stevenxxliu(刘闻)</dc:creator>
  <cp:lastModifiedBy>stevenxxliu(刘闻)</cp:lastModifiedBy>
  <cp:revision>237</cp:revision>
  <dcterms:created xsi:type="dcterms:W3CDTF">2020-02-21T01:16:27Z</dcterms:created>
  <dcterms:modified xsi:type="dcterms:W3CDTF">2020-02-21T08:35:45Z</dcterms:modified>
</cp:coreProperties>
</file>