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501" r:id="rId3"/>
    <p:sldId id="266" r:id="rId4"/>
    <p:sldId id="306" r:id="rId5"/>
    <p:sldId id="338" r:id="rId6"/>
    <p:sldId id="439" r:id="rId8"/>
    <p:sldId id="339" r:id="rId9"/>
    <p:sldId id="270" r:id="rId10"/>
    <p:sldId id="373" r:id="rId11"/>
    <p:sldId id="372" r:id="rId12"/>
    <p:sldId id="440" r:id="rId13"/>
    <p:sldId id="441" r:id="rId14"/>
    <p:sldId id="442" r:id="rId15"/>
    <p:sldId id="443" r:id="rId16"/>
    <p:sldId id="342" r:id="rId17"/>
    <p:sldId id="344" r:id="rId18"/>
    <p:sldId id="476" r:id="rId19"/>
    <p:sldId id="309" r:id="rId20"/>
    <p:sldId id="269" r:id="rId21"/>
    <p:sldId id="273" r:id="rId22"/>
    <p:sldId id="445" r:id="rId23"/>
    <p:sldId id="347" r:id="rId24"/>
    <p:sldId id="275" r:id="rId25"/>
    <p:sldId id="274" r:id="rId26"/>
    <p:sldId id="477" r:id="rId27"/>
    <p:sldId id="277" r:id="rId28"/>
    <p:sldId id="374" r:id="rId29"/>
    <p:sldId id="278" r:id="rId30"/>
    <p:sldId id="28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BF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/>
    <p:restoredTop sz="86389"/>
  </p:normalViewPr>
  <p:slideViewPr>
    <p:cSldViewPr showGuides="1">
      <p:cViewPr varScale="1">
        <p:scale>
          <a:sx n="65" d="100"/>
          <a:sy n="65" d="100"/>
        </p:scale>
        <p:origin x="-1044" y="-96"/>
      </p:cViewPr>
      <p:guideLst>
        <p:guide orient="horz" pos="2123"/>
        <p:guide pos="3840"/>
      </p:guideLst>
    </p:cSldViewPr>
  </p:slideViewPr>
  <p:outlineViewPr>
    <p:cViewPr>
      <p:scale>
        <a:sx n="33" d="100"/>
        <a:sy n="33" d="100"/>
      </p:scale>
      <p:origin x="0" y="-27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8434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en-US" altLang="zh-CN"/>
              <a:t>ARPANET:</a:t>
            </a:r>
            <a:r>
              <a:rPr lang="zh-CN" altLang="en-US"/>
              <a:t>美国国防部高级研究计划署网络。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0722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zh-CN" altLang="en-US"/>
              <a:t>报文</a:t>
            </a:r>
            <a:r>
              <a:rPr lang="en-US" altLang="zh-CN"/>
              <a:t>:一次性要发送的数据块</a:t>
            </a:r>
            <a:endParaRPr lang="en-US" altLang="zh-CN"/>
          </a:p>
          <a:p>
            <a:pPr lvl="0"/>
            <a:r>
              <a:rPr lang="zh-CN" altLang="en-US"/>
              <a:t>报文分段</a:t>
            </a:r>
            <a:r>
              <a:rPr lang="en-US" altLang="zh-CN"/>
              <a:t>:传输过程中会不断的封装成分组、包、帧来传输</a:t>
            </a:r>
            <a:endParaRPr lang="en-US" altLang="zh-CN"/>
          </a:p>
          <a:p>
            <a:pPr lvl="0"/>
            <a:r>
              <a:rPr lang="zh-CN" altLang="en-US"/>
              <a:t>分组</a:t>
            </a:r>
            <a:r>
              <a:rPr lang="en-US" altLang="zh-CN"/>
              <a:t>:大多数计算机网络都不能连续地传送任意长的数据，所以实际上网络系统把数据分割成小块，然后逐块地发送，这种小块就称作分组</a:t>
            </a:r>
            <a:endParaRPr lang="en-US" altLang="zh-CN"/>
          </a:p>
          <a:p>
            <a:pPr lvl="0"/>
            <a:r>
              <a:rPr lang="zh-CN" altLang="en-US"/>
              <a:t>帧：数据比较小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en-US" altLang="zh-CN" dirty="0"/>
              <a:t>MAC</a:t>
            </a:r>
            <a:r>
              <a:rPr lang="zh-CN" altLang="en-US" dirty="0"/>
              <a:t>（</a:t>
            </a:r>
            <a:r>
              <a:rPr lang="en-US" altLang="zh-CN" dirty="0"/>
              <a:t>Media Access Control</a:t>
            </a:r>
            <a:r>
              <a:rPr lang="zh-CN" altLang="en-US" dirty="0"/>
              <a:t>或者</a:t>
            </a:r>
            <a:r>
              <a:rPr lang="en-US" altLang="zh-CN" dirty="0"/>
              <a:t>Medium Access Control</a:t>
            </a:r>
            <a:r>
              <a:rPr lang="zh-CN" altLang="en-US" dirty="0"/>
              <a:t>）地址，意译为媒体访问控制，或称为</a:t>
            </a:r>
            <a:r>
              <a:rPr lang="zh-CN" altLang="en-US" dirty="0">
                <a:solidFill>
                  <a:srgbClr val="FF0000"/>
                </a:solidFill>
              </a:rPr>
              <a:t>物理地址、硬件地址，用来定义网络设备的位置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MAC地址是网卡决定的</a:t>
            </a:r>
            <a:r>
              <a:rPr lang="zh-CN" altLang="en-US" dirty="0"/>
              <a:t>，是固定的。在</a:t>
            </a:r>
            <a:r>
              <a:rPr lang="en-US" altLang="zh-CN" dirty="0"/>
              <a:t>OSI</a:t>
            </a:r>
            <a:r>
              <a:rPr lang="zh-CN" altLang="en-US" dirty="0"/>
              <a:t>模型中，第三层网络层负责 </a:t>
            </a:r>
            <a:r>
              <a:rPr lang="en-US" altLang="zh-CN" dirty="0"/>
              <a:t>IP</a:t>
            </a:r>
            <a:r>
              <a:rPr lang="zh-CN" altLang="en-US" dirty="0"/>
              <a:t>地址，第二层数据链路层则负责 </a:t>
            </a:r>
            <a:r>
              <a:rPr lang="en-US" altLang="zh-CN" dirty="0"/>
              <a:t>MAC</a:t>
            </a:r>
            <a:r>
              <a:rPr lang="zh-CN" altLang="en-US" dirty="0"/>
              <a:t>地址。因此一个主机会有一个</a:t>
            </a:r>
            <a:r>
              <a:rPr lang="en-US" altLang="zh-CN" dirty="0"/>
              <a:t>MAC</a:t>
            </a:r>
            <a:r>
              <a:rPr lang="zh-CN" altLang="en-US" dirty="0"/>
              <a:t>地址，而每个网络位置会有一个专属于它的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SLIP</a:t>
            </a:r>
            <a:r>
              <a:rPr lang="zh-CN" altLang="en-US" dirty="0"/>
              <a:t>应用范围：在</a:t>
            </a:r>
            <a:r>
              <a:rPr lang="en-US" altLang="zh-CN" dirty="0"/>
              <a:t>Windows</a:t>
            </a:r>
            <a:r>
              <a:rPr lang="zh-CN" altLang="en-US" dirty="0"/>
              <a:t>中要设置</a:t>
            </a:r>
            <a:r>
              <a:rPr lang="en-US" altLang="zh-CN" dirty="0"/>
              <a:t>SLIP</a:t>
            </a:r>
            <a:r>
              <a:rPr lang="zh-CN" altLang="en-US" dirty="0"/>
              <a:t>协议，比如在</a:t>
            </a:r>
            <a:r>
              <a:rPr lang="en-US" altLang="zh-CN" dirty="0"/>
              <a:t>Windows 98</a:t>
            </a:r>
            <a:r>
              <a:rPr lang="zh-CN" altLang="en-US" dirty="0"/>
              <a:t>中，假设已经创建了“拨号连接”，右键单击该连接，选择“属性”。接着，在打开的属性窗口中，选择“服务器类型”选项卡，在“拨号网络服务器类型”中选择“</a:t>
            </a:r>
            <a:r>
              <a:rPr lang="en-US" altLang="zh-CN" dirty="0"/>
              <a:t>SLIP</a:t>
            </a:r>
            <a:r>
              <a:rPr lang="zh-CN" altLang="en-US" dirty="0"/>
              <a:t>：</a:t>
            </a:r>
            <a:r>
              <a:rPr lang="en-US" altLang="zh-CN" dirty="0"/>
              <a:t>Unix</a:t>
            </a:r>
            <a:r>
              <a:rPr lang="zh-CN" altLang="en-US" dirty="0"/>
              <a:t>连接”。最后，单击“确定”按钮即可。主要在Unix远程访问服务器中使用,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en-US" altLang="zh-CN" dirty="0"/>
              <a:t>FTP</a:t>
            </a:r>
            <a:r>
              <a:rPr lang="zh-CN" altLang="en-US" dirty="0"/>
              <a:t>：用于</a:t>
            </a:r>
            <a:r>
              <a:rPr lang="en-US" altLang="zh-CN" dirty="0"/>
              <a:t>Internet</a:t>
            </a:r>
            <a:r>
              <a:rPr lang="zh-CN" altLang="en-US" dirty="0"/>
              <a:t>上的控制文件的双向传输。同时，它也是一个应用程序（</a:t>
            </a:r>
            <a:r>
              <a:rPr lang="en-US" altLang="zh-CN" dirty="0"/>
              <a:t>Application</a:t>
            </a:r>
            <a:r>
              <a:rPr lang="zh-CN" altLang="en-US" dirty="0"/>
              <a:t>）。用户可通过客户机程序向（从）远程主机上传（下载）文件。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HTTP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是一个客户端和服务器端请求和应答的标准（</a:t>
            </a:r>
            <a:r>
              <a:rPr lang="en-US" altLang="zh-CN" dirty="0"/>
              <a:t>TCP</a:t>
            </a:r>
            <a:r>
              <a:rPr lang="zh-CN" altLang="en-US" dirty="0"/>
              <a:t>）。设计</a:t>
            </a:r>
            <a:r>
              <a:rPr lang="en-US" altLang="zh-CN" dirty="0"/>
              <a:t>HTTP</a:t>
            </a:r>
            <a:r>
              <a:rPr lang="zh-CN" altLang="en-US" dirty="0"/>
              <a:t>最初的目的是为了提供一种发布和接收</a:t>
            </a:r>
            <a:r>
              <a:rPr lang="en-US" altLang="zh-CN" dirty="0"/>
              <a:t>HTML</a:t>
            </a:r>
            <a:r>
              <a:rPr lang="zh-CN" altLang="en-US" dirty="0"/>
              <a:t>页面的方法。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DNS</a:t>
            </a:r>
            <a:r>
              <a:rPr lang="zh-CN" altLang="en-US" dirty="0"/>
              <a:t>（</a:t>
            </a:r>
            <a:r>
              <a:rPr lang="en-US" altLang="zh-CN" dirty="0"/>
              <a:t>Domain Name System</a:t>
            </a:r>
            <a:r>
              <a:rPr lang="zh-CN" altLang="en-US" dirty="0"/>
              <a:t>，域名系统），因特网上作为域名和</a:t>
            </a:r>
            <a:r>
              <a:rPr lang="en-US" altLang="zh-CN" dirty="0"/>
              <a:t>IP</a:t>
            </a:r>
            <a:r>
              <a:rPr lang="zh-CN" altLang="en-US" dirty="0"/>
              <a:t>地址相互映射的一个分布式数据库，能够使用户更方便的访问互联网，而不用去记住能够被机器直接读取的</a:t>
            </a:r>
            <a:r>
              <a:rPr lang="en-US" altLang="zh-CN" dirty="0"/>
              <a:t>IP</a:t>
            </a:r>
            <a:r>
              <a:rPr lang="zh-CN" altLang="en-US" dirty="0"/>
              <a:t>数串。通过主机名，最终得到该主机名对应的</a:t>
            </a:r>
            <a:r>
              <a:rPr lang="en-US" altLang="zh-CN" dirty="0"/>
              <a:t>IP</a:t>
            </a:r>
            <a:r>
              <a:rPr lang="zh-CN" altLang="en-US" dirty="0"/>
              <a:t>地址的过程叫做域名解析（或主机名解析）。</a:t>
            </a:r>
            <a:r>
              <a:rPr lang="en-US" altLang="zh-CN" dirty="0"/>
              <a:t>DNS</a:t>
            </a:r>
            <a:r>
              <a:rPr lang="zh-CN" altLang="en-US" dirty="0"/>
              <a:t>协议运行在</a:t>
            </a:r>
            <a:r>
              <a:rPr lang="en-US" altLang="zh-CN" dirty="0"/>
              <a:t>UDP</a:t>
            </a:r>
            <a:r>
              <a:rPr lang="zh-CN" altLang="en-US" dirty="0"/>
              <a:t>协议之上，使用端口号</a:t>
            </a:r>
            <a:r>
              <a:rPr lang="en-US" altLang="zh-CN" dirty="0"/>
              <a:t>53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Telnet</a:t>
            </a:r>
            <a:r>
              <a:rPr lang="zh-CN" altLang="en-US" dirty="0"/>
              <a:t>协议是</a:t>
            </a:r>
            <a:r>
              <a:rPr lang="en-US" altLang="zh-CN" dirty="0"/>
              <a:t>TCP/IP</a:t>
            </a:r>
            <a:r>
              <a:rPr lang="zh-CN" altLang="en-US" dirty="0"/>
              <a:t>协议族中的一员，是</a:t>
            </a:r>
            <a:r>
              <a:rPr lang="en-US" altLang="zh-CN" dirty="0"/>
              <a:t>Internet</a:t>
            </a:r>
            <a:r>
              <a:rPr lang="zh-CN" altLang="en-US" dirty="0"/>
              <a:t>远程登陆服务的标准协议和主要方式。它为用户提供了在本地计算机上完成远程主机工作的能力。在终端使用者的电脑上使用</a:t>
            </a:r>
            <a:r>
              <a:rPr lang="en-US" altLang="zh-CN" dirty="0"/>
              <a:t>telnet</a:t>
            </a:r>
            <a:r>
              <a:rPr lang="zh-CN" altLang="en-US" dirty="0"/>
              <a:t>程序，用它连接到服务器。终端使用者可以在</a:t>
            </a:r>
            <a:r>
              <a:rPr lang="en-US" altLang="zh-CN" dirty="0"/>
              <a:t>telnet</a:t>
            </a:r>
            <a:r>
              <a:rPr lang="zh-CN" altLang="en-US" dirty="0"/>
              <a:t>程序中输入命令，这些命令会在服务器上运行，就像直接在服务器的控制台上输入一样。可以在本地就能控制服务器。要开始一个</a:t>
            </a:r>
            <a:r>
              <a:rPr lang="en-US" altLang="zh-CN" dirty="0"/>
              <a:t>telnet</a:t>
            </a:r>
            <a:r>
              <a:rPr lang="zh-CN" altLang="en-US" dirty="0"/>
              <a:t>会话，必须输入用户名和密码来登录服务器。</a:t>
            </a:r>
            <a:r>
              <a:rPr lang="en-US" altLang="zh-CN" dirty="0"/>
              <a:t>Telnet</a:t>
            </a:r>
            <a:r>
              <a:rPr lang="zh-CN" altLang="en-US" dirty="0"/>
              <a:t>是常用的远程控制</a:t>
            </a:r>
            <a:r>
              <a:rPr lang="en-US" altLang="zh-CN" dirty="0"/>
              <a:t>Web</a:t>
            </a:r>
            <a:r>
              <a:rPr lang="zh-CN" altLang="en-US" dirty="0"/>
              <a:t>服务器的方法。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IMAP</a:t>
            </a:r>
            <a:r>
              <a:rPr lang="zh-CN" altLang="en-US" dirty="0"/>
              <a:t>（</a:t>
            </a:r>
            <a:r>
              <a:rPr lang="en-US" altLang="zh-CN" dirty="0"/>
              <a:t>Internet Mail Access Protocol</a:t>
            </a:r>
            <a:r>
              <a:rPr lang="zh-CN" altLang="en-US" dirty="0"/>
              <a:t>，</a:t>
            </a:r>
            <a:r>
              <a:rPr lang="en-US" altLang="zh-CN" dirty="0"/>
              <a:t>Internet</a:t>
            </a:r>
            <a:r>
              <a:rPr lang="zh-CN" altLang="en-US" dirty="0"/>
              <a:t>邮件访问协议）以前称作交互邮件访问协议（</a:t>
            </a:r>
            <a:r>
              <a:rPr lang="en-US" altLang="zh-CN" dirty="0"/>
              <a:t>Interactive Mail Access Protocol</a:t>
            </a:r>
            <a:r>
              <a:rPr lang="zh-CN" altLang="en-US" dirty="0"/>
              <a:t>）。它的主要作用是邮件客户端（例如</a:t>
            </a:r>
            <a:r>
              <a:rPr lang="en-US" altLang="zh-CN" dirty="0"/>
              <a:t>MS Outlook Express)</a:t>
            </a:r>
            <a:r>
              <a:rPr lang="zh-CN" altLang="en-US" dirty="0"/>
              <a:t>可以通过这种协议从邮件服务器上获取邮件的信息，下载邮件等。当前的权威定义是</a:t>
            </a:r>
            <a:r>
              <a:rPr lang="en-US" altLang="zh-CN" dirty="0"/>
              <a:t>RFC3501</a:t>
            </a:r>
            <a:r>
              <a:rPr lang="zh-CN" altLang="en-US" dirty="0"/>
              <a:t>。</a:t>
            </a:r>
            <a:r>
              <a:rPr lang="en-US" altLang="zh-CN" dirty="0"/>
              <a:t>IMAP</a:t>
            </a:r>
            <a:r>
              <a:rPr lang="zh-CN" altLang="en-US" dirty="0"/>
              <a:t>协议运行在</a:t>
            </a:r>
            <a:r>
              <a:rPr lang="en-US" altLang="zh-CN" dirty="0"/>
              <a:t>TCP/IP</a:t>
            </a:r>
            <a:r>
              <a:rPr lang="zh-CN" altLang="en-US" dirty="0"/>
              <a:t>协议之上，使用的端口是</a:t>
            </a:r>
            <a:r>
              <a:rPr lang="en-US" altLang="zh-CN" dirty="0"/>
              <a:t>143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POP3</a:t>
            </a:r>
            <a:r>
              <a:rPr lang="zh-CN" altLang="en-US" dirty="0"/>
              <a:t>，全名为“</a:t>
            </a:r>
            <a:r>
              <a:rPr lang="en-US" altLang="zh-CN" dirty="0"/>
              <a:t>Post Office Protocol - Version 3”</a:t>
            </a:r>
            <a:r>
              <a:rPr lang="zh-CN" altLang="en-US" dirty="0"/>
              <a:t>，即“邮局协议版本</a:t>
            </a:r>
            <a:r>
              <a:rPr lang="en-US" altLang="zh-CN" dirty="0"/>
              <a:t>3”</a:t>
            </a:r>
            <a:r>
              <a:rPr lang="zh-CN" altLang="en-US" dirty="0"/>
              <a:t>。是</a:t>
            </a:r>
            <a:r>
              <a:rPr lang="en-US" altLang="zh-CN" dirty="0"/>
              <a:t>TCP/IP</a:t>
            </a:r>
            <a:r>
              <a:rPr lang="zh-CN" altLang="en-US" dirty="0"/>
              <a:t>协议族中的一员。本协议主要用于支持使用客户端远程管理在服务器上的电子邮件。</a:t>
            </a:r>
            <a:endParaRPr lang="en-US" altLang="zh-CN" dirty="0"/>
          </a:p>
          <a:p>
            <a:pPr lvl="0"/>
            <a:r>
              <a:rPr lang="zh-CN" altLang="en-US" dirty="0"/>
              <a:t>支持：客户端远程管理电子邮件。  作用：只下载邮件，服务器端并不删除。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IMAP</a:t>
            </a:r>
            <a:r>
              <a:rPr lang="zh-CN" altLang="en-US" dirty="0"/>
              <a:t>与</a:t>
            </a:r>
            <a:r>
              <a:rPr lang="en-US" altLang="zh-CN" dirty="0"/>
              <a:t>POP3</a:t>
            </a:r>
            <a:r>
              <a:rPr lang="zh-CN" altLang="en-US" dirty="0"/>
              <a:t>协议的主要区别是用户可以不用把所有的邮件全部下载，可以通过客户端直接对服务器上的邮件进行操作。</a:t>
            </a:r>
            <a:endParaRPr lang="zh-CN" altLang="en-US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7921625" y="6280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635"/>
            <a:ext cx="12192000" cy="685800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00A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00A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00A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383117"/>
            <a:ext cx="52394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计算机网络的历史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OSI/RM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216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TCP/IP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网络操作命令的应用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4725" y="635"/>
            <a:ext cx="4368165" cy="6856730"/>
          </a:xfrm>
          <a:prstGeom prst="rect">
            <a:avLst/>
          </a:prstGeom>
          <a:solidFill>
            <a:srgbClr val="00A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73910" y="1930400"/>
            <a:ext cx="2169795" cy="184467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2231390" y="2305050"/>
            <a:ext cx="2105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0" y="480695"/>
            <a:ext cx="9467215" cy="92329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78" name="内容占位符 2"/>
          <p:cNvSpPr txBox="1"/>
          <p:nvPr/>
        </p:nvSpPr>
        <p:spPr>
          <a:xfrm>
            <a:off x="547582" y="1655445"/>
            <a:ext cx="10972800" cy="90381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网络层：负责路由寻址和广播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功能：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①路由选择与中断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②控制分组传送系统的操作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③控制流量，以防网络过于拥挤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④建立和撤销网络连接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⑤根据传输层的要求来选择服务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0" y="483870"/>
            <a:ext cx="10972800" cy="95440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2" name="内容占位符 2"/>
          <p:cNvSpPr txBox="1"/>
          <p:nvPr/>
        </p:nvSpPr>
        <p:spPr>
          <a:xfrm>
            <a:off x="272203" y="1438064"/>
            <a:ext cx="10972800" cy="901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传输层：负责建立一个可靠的端到端的连接，包括数据核对和初步整理。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功能：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①建立、维护和撤销传输连接————端对端的连接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②控制流量，差错控制（使高层收到的数据几乎完整无差错） 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③选择合适的网络层服务以实现其功能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④提供数据的编号、排序、拼接以及重同步功能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0" y="473710"/>
            <a:ext cx="10972800" cy="95313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5" name="内容占位符 2"/>
          <p:cNvSpPr txBox="1"/>
          <p:nvPr/>
        </p:nvSpPr>
        <p:spPr>
          <a:xfrm>
            <a:off x="375285" y="1759585"/>
            <a:ext cx="11441430" cy="34436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会话层：负责建立维护拆除会话，为端系统的应用程序之间提供了对话控制机制。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数据传输的“中间商”角色，负责数据传输的“售后服务”。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功能：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①提供两进程之间建立、维护和结束会话连接的功能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②管理会话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③同步数据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注意：传输层和会话层一般结合使用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0" y="577850"/>
            <a:ext cx="8877300" cy="65214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6" name="内容占位符 2"/>
          <p:cNvSpPr txBox="1"/>
          <p:nvPr/>
        </p:nvSpPr>
        <p:spPr>
          <a:xfrm>
            <a:off x="360680" y="1818005"/>
            <a:ext cx="10972800" cy="3336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表示层：表示数据形式，完成对传输数据的转化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功能：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①代表应用层协商数据表示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②完成对传输数据的转化，如格式化、加/解密、压缩/解压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应用层：所有应用程序的网络在此展开，确定进程之间通信的性质，以满足用户的需要。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提供OSI用户服务，如事务处理、文件传输、数据检索、网络管理、加密。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0" y="483235"/>
            <a:ext cx="9624060" cy="96710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372110" y="1671320"/>
            <a:ext cx="10972800" cy="2887345"/>
          </a:xfrm>
        </p:spPr>
        <p:txBody>
          <a:bodyPr wrap="square" lIns="121920" tIns="60960" rIns="121920" bIns="60960" anchor="t"/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计算机网络体系结构通信原理包括两方面：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6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一是数据通信原理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6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二是对等会话原理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数据通信原理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发送端自上而下传输（直到物理层），接收端自下而上传输（直到发送端发起通信的层次）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0" y="558165"/>
            <a:ext cx="9259570" cy="77089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325755" y="1506220"/>
            <a:ext cx="11279505" cy="4257040"/>
          </a:xfrm>
        </p:spPr>
        <p:txBody>
          <a:bodyPr wrap="square" lIns="121920" tIns="60960" rIns="121920" bIns="60960" anchor="t"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对等会话原理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发送端和接收端只有在对等层才可进行通信，不同层次传输的数据格式不一样：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应用层、表示层和会话层以报文方式传输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传输层以报文或者报文分段方式传输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网络层以分组方式传输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数据链路层以帧方式传输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物理层以比特流方式传输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发送端每经过一层（物理层除外）都要在原数据上进行协议封装，即最前面加装一个本层所使用协议的协议头；接收端每经过一层都要对原数据进行协议解封装，即去掉原数据最前面的上层协议头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0" y="628015"/>
            <a:ext cx="9375775" cy="67564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2.OSI/RM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数据通信原理图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74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1567180"/>
            <a:ext cx="7291705" cy="4954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86995" y="579120"/>
            <a:ext cx="9316085" cy="73850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3.TCP/IP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770" name="Group 5"/>
          <p:cNvGrpSpPr/>
          <p:nvPr/>
        </p:nvGrpSpPr>
        <p:grpSpPr>
          <a:xfrm>
            <a:off x="3945467" y="1718734"/>
            <a:ext cx="3556000" cy="4436533"/>
            <a:chOff x="0" y="0"/>
            <a:chExt cx="2606" cy="2880"/>
          </a:xfrm>
        </p:grpSpPr>
        <p:sp>
          <p:nvSpPr>
            <p:cNvPr id="32771" name="AutoShape 6"/>
            <p:cNvSpPr/>
            <p:nvPr/>
          </p:nvSpPr>
          <p:spPr>
            <a:xfrm>
              <a:off x="0" y="0"/>
              <a:ext cx="2592" cy="6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应用层</a:t>
              </a:r>
              <a:endParaRPr lang="zh-CN" altLang="en-US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AutoShape 7"/>
            <p:cNvSpPr/>
            <p:nvPr/>
          </p:nvSpPr>
          <p:spPr>
            <a:xfrm>
              <a:off x="0" y="1455"/>
              <a:ext cx="2592" cy="6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网络互联层</a:t>
              </a:r>
              <a:endParaRPr lang="zh-CN" altLang="en-US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AutoShape 8"/>
            <p:cNvSpPr/>
            <p:nvPr/>
          </p:nvSpPr>
          <p:spPr>
            <a:xfrm>
              <a:off x="14" y="2190"/>
              <a:ext cx="2592" cy="6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网络接口层</a:t>
              </a:r>
              <a:endParaRPr lang="zh-CN" altLang="en-US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AutoShape 9"/>
            <p:cNvSpPr/>
            <p:nvPr/>
          </p:nvSpPr>
          <p:spPr>
            <a:xfrm>
              <a:off x="0" y="720"/>
              <a:ext cx="2592" cy="6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传输层</a:t>
              </a:r>
              <a:endParaRPr lang="zh-CN" altLang="en-US" sz="2665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6" name="AutoShape 12"/>
          <p:cNvSpPr/>
          <p:nvPr/>
        </p:nvSpPr>
        <p:spPr>
          <a:xfrm>
            <a:off x="3337983" y="1765300"/>
            <a:ext cx="285750" cy="2194983"/>
          </a:xfrm>
          <a:prstGeom prst="leftBrace">
            <a:avLst>
              <a:gd name="adj1" fmla="val 4761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p>
            <a:pPr fontAlgn="base"/>
            <a:endParaRPr lang="zh-CN" altLang="en-US" sz="135" strike="noStrike" noProof="1" dirty="0">
              <a:latin typeface="Arial" panose="020B0604020202020204" pitchFamily="34" charset="0"/>
            </a:endParaRPr>
          </a:p>
        </p:txBody>
      </p:sp>
      <p:sp>
        <p:nvSpPr>
          <p:cNvPr id="32776" name="文本框 1"/>
          <p:cNvSpPr txBox="1"/>
          <p:nvPr/>
        </p:nvSpPr>
        <p:spPr>
          <a:xfrm>
            <a:off x="1519767" y="2563283"/>
            <a:ext cx="11988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主机层次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5" name="AutoShape 11"/>
          <p:cNvSpPr/>
          <p:nvPr/>
        </p:nvSpPr>
        <p:spPr>
          <a:xfrm>
            <a:off x="3388783" y="4296833"/>
            <a:ext cx="472017" cy="1837267"/>
          </a:xfrm>
          <a:prstGeom prst="leftBrace">
            <a:avLst>
              <a:gd name="adj1" fmla="val 6488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p>
            <a:pPr fontAlgn="base"/>
            <a:endParaRPr lang="zh-CN" altLang="en-US" sz="135" strike="noStrike" noProof="1" dirty="0">
              <a:latin typeface="Arial" panose="020B0604020202020204" pitchFamily="34" charset="0"/>
            </a:endParaRPr>
          </a:p>
        </p:txBody>
      </p:sp>
      <p:sp>
        <p:nvSpPr>
          <p:cNvPr id="32778" name="文本框 2"/>
          <p:cNvSpPr txBox="1"/>
          <p:nvPr/>
        </p:nvSpPr>
        <p:spPr>
          <a:xfrm>
            <a:off x="1093047" y="4861984"/>
            <a:ext cx="17068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通信子网层次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9" name="AutoShape 15"/>
          <p:cNvSpPr/>
          <p:nvPr/>
        </p:nvSpPr>
        <p:spPr>
          <a:xfrm>
            <a:off x="7770283" y="1765300"/>
            <a:ext cx="194733" cy="4389967"/>
          </a:xfrm>
          <a:prstGeom prst="rightBrace">
            <a:avLst>
              <a:gd name="adj1" fmla="val 13986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p>
            <a:pPr fontAlgn="base"/>
            <a:endParaRPr lang="zh-CN" altLang="en-US" sz="135" strike="noStrike" noProof="1" dirty="0">
              <a:latin typeface="Arial" panose="020B0604020202020204" pitchFamily="34" charset="0"/>
            </a:endParaRPr>
          </a:p>
        </p:txBody>
      </p:sp>
      <p:sp>
        <p:nvSpPr>
          <p:cNvPr id="32780" name="文本框 3"/>
          <p:cNvSpPr txBox="1"/>
          <p:nvPr/>
        </p:nvSpPr>
        <p:spPr>
          <a:xfrm>
            <a:off x="8115300" y="3668395"/>
            <a:ext cx="22758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具有通信协议的四个层次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68580" y="273050"/>
            <a:ext cx="8538845" cy="149161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3.TCP/IP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xfrm>
            <a:off x="473710" y="1542415"/>
            <a:ext cx="8526145" cy="927735"/>
          </a:xfrm>
        </p:spPr>
        <p:txBody>
          <a:bodyPr wrap="square" lIns="121920" tIns="60960" rIns="121920" bIns="60960" anchor="t"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层次结构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6733117" y="2006600"/>
            <a:ext cx="4595283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r>
              <a:rPr lang="en-US" altLang="zh-CN" sz="2665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endParaRPr lang="en-US" altLang="zh-CN" sz="2665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2133600" y="2006600"/>
            <a:ext cx="4599517" cy="6096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en-US" altLang="zh-CN" sz="2665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TCP/IP</a:t>
            </a:r>
            <a:endParaRPr lang="en-US" altLang="zh-CN" sz="2665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6"/>
          <p:cNvSpPr/>
          <p:nvPr/>
        </p:nvSpPr>
        <p:spPr>
          <a:xfrm>
            <a:off x="6733117" y="2616200"/>
            <a:ext cx="4595283" cy="52281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应用层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/Application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7"/>
          <p:cNvSpPr/>
          <p:nvPr/>
        </p:nvSpPr>
        <p:spPr>
          <a:xfrm>
            <a:off x="2133600" y="2616200"/>
            <a:ext cx="4599517" cy="1549400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应用层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/Application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Rectangle 8"/>
          <p:cNvSpPr/>
          <p:nvPr/>
        </p:nvSpPr>
        <p:spPr>
          <a:xfrm>
            <a:off x="6733117" y="5767917"/>
            <a:ext cx="4595283" cy="5164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物理层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/Physical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Rectangle 9"/>
          <p:cNvSpPr/>
          <p:nvPr/>
        </p:nvSpPr>
        <p:spPr>
          <a:xfrm>
            <a:off x="2133600" y="5228167"/>
            <a:ext cx="4610100" cy="1056217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网络接口层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/Link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Rectangle 10"/>
          <p:cNvSpPr/>
          <p:nvPr/>
        </p:nvSpPr>
        <p:spPr>
          <a:xfrm>
            <a:off x="6733117" y="5257800"/>
            <a:ext cx="4595283" cy="51011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数据链路层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/Data Link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Rectangle 11"/>
          <p:cNvSpPr/>
          <p:nvPr/>
        </p:nvSpPr>
        <p:spPr>
          <a:xfrm>
            <a:off x="6733117" y="4679951"/>
            <a:ext cx="4595283" cy="5778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网络层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/Network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Rectangle 12"/>
          <p:cNvSpPr/>
          <p:nvPr/>
        </p:nvSpPr>
        <p:spPr>
          <a:xfrm>
            <a:off x="2133600" y="4679951"/>
            <a:ext cx="4599517" cy="577849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互联层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/Network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Rectangle 13"/>
          <p:cNvSpPr/>
          <p:nvPr/>
        </p:nvSpPr>
        <p:spPr>
          <a:xfrm>
            <a:off x="6733117" y="4165600"/>
            <a:ext cx="4595283" cy="5143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传输层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/Transport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Rectangle 14"/>
          <p:cNvSpPr/>
          <p:nvPr/>
        </p:nvSpPr>
        <p:spPr>
          <a:xfrm>
            <a:off x="2133600" y="4165600"/>
            <a:ext cx="4599517" cy="514351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传输层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/Transport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6" name="Rectangle 15"/>
          <p:cNvSpPr/>
          <p:nvPr/>
        </p:nvSpPr>
        <p:spPr>
          <a:xfrm>
            <a:off x="6733117" y="3651251"/>
            <a:ext cx="4595283" cy="5143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会话层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/Session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7" name="Rectangle 16"/>
          <p:cNvSpPr/>
          <p:nvPr/>
        </p:nvSpPr>
        <p:spPr>
          <a:xfrm>
            <a:off x="6733117" y="3139017"/>
            <a:ext cx="4595283" cy="5122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2665" dirty="0">
                <a:latin typeface="Arial" panose="020B0604020202020204" pitchFamily="34" charset="0"/>
                <a:ea typeface="宋体" panose="02010600030101010101" pitchFamily="2" charset="-122"/>
              </a:rPr>
              <a:t>表示层</a:t>
            </a:r>
            <a:r>
              <a:rPr lang="en-US" altLang="zh-CN" sz="2665" dirty="0">
                <a:latin typeface="Arial" panose="020B0604020202020204" pitchFamily="34" charset="0"/>
                <a:ea typeface="宋体" panose="02010600030101010101" pitchFamily="2" charset="-122"/>
              </a:rPr>
              <a:t>/Presentation</a:t>
            </a:r>
            <a:endParaRPr lang="en-US" altLang="zh-CN" sz="26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8" name="Line 17"/>
          <p:cNvSpPr/>
          <p:nvPr/>
        </p:nvSpPr>
        <p:spPr>
          <a:xfrm>
            <a:off x="2133600" y="2006600"/>
            <a:ext cx="919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9" name="Line 18"/>
          <p:cNvSpPr/>
          <p:nvPr/>
        </p:nvSpPr>
        <p:spPr>
          <a:xfrm>
            <a:off x="2133600" y="20066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0" name="Line 19"/>
          <p:cNvSpPr/>
          <p:nvPr/>
        </p:nvSpPr>
        <p:spPr>
          <a:xfrm>
            <a:off x="11328400" y="20066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1" name="Line 20"/>
          <p:cNvSpPr/>
          <p:nvPr/>
        </p:nvSpPr>
        <p:spPr>
          <a:xfrm>
            <a:off x="2133600" y="2616200"/>
            <a:ext cx="9194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2" name="Line 21"/>
          <p:cNvSpPr/>
          <p:nvPr/>
        </p:nvSpPr>
        <p:spPr>
          <a:xfrm>
            <a:off x="2133600" y="6309784"/>
            <a:ext cx="9194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3" name="Line 22"/>
          <p:cNvSpPr/>
          <p:nvPr/>
        </p:nvSpPr>
        <p:spPr>
          <a:xfrm>
            <a:off x="2133600" y="2588684"/>
            <a:ext cx="0" cy="366818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4" name="Line 23"/>
          <p:cNvSpPr/>
          <p:nvPr/>
        </p:nvSpPr>
        <p:spPr>
          <a:xfrm>
            <a:off x="6769100" y="2588684"/>
            <a:ext cx="0" cy="366818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5" name="Line 24"/>
          <p:cNvSpPr/>
          <p:nvPr/>
        </p:nvSpPr>
        <p:spPr>
          <a:xfrm>
            <a:off x="11328400" y="2616200"/>
            <a:ext cx="0" cy="3668184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6" name="Line 25"/>
          <p:cNvSpPr/>
          <p:nvPr/>
        </p:nvSpPr>
        <p:spPr>
          <a:xfrm>
            <a:off x="2133600" y="4165600"/>
            <a:ext cx="919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7" name="Line 26"/>
          <p:cNvSpPr/>
          <p:nvPr/>
        </p:nvSpPr>
        <p:spPr>
          <a:xfrm>
            <a:off x="2133600" y="4679951"/>
            <a:ext cx="919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8" name="Line 27"/>
          <p:cNvSpPr/>
          <p:nvPr/>
        </p:nvSpPr>
        <p:spPr>
          <a:xfrm>
            <a:off x="2133600" y="5257800"/>
            <a:ext cx="919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9" name="Line 28"/>
          <p:cNvSpPr/>
          <p:nvPr/>
        </p:nvSpPr>
        <p:spPr>
          <a:xfrm>
            <a:off x="6733117" y="3139017"/>
            <a:ext cx="459528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20" name="Line 29"/>
          <p:cNvSpPr/>
          <p:nvPr/>
        </p:nvSpPr>
        <p:spPr>
          <a:xfrm>
            <a:off x="6733117" y="3651251"/>
            <a:ext cx="459528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21" name="Line 30"/>
          <p:cNvSpPr/>
          <p:nvPr/>
        </p:nvSpPr>
        <p:spPr>
          <a:xfrm>
            <a:off x="6733117" y="5767917"/>
            <a:ext cx="459528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0" y="568325"/>
            <a:ext cx="7891780" cy="77406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网络接口层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339090" y="1577975"/>
            <a:ext cx="11514455" cy="2139950"/>
          </a:xfrm>
        </p:spPr>
        <p:txBody>
          <a:bodyPr wrap="square" lIns="121920" tIns="60960" rIns="121920" bIns="60960" anchor="t"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网络接口层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在物理连接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网线和电脑之间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之上，实现逻辑链路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用到的协议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的连接（拨号连接）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0" eaLnBrk="1" hangingPunct="1"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接口卡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网卡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：具有物理地址，即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6" name="Rectangle 3"/>
          <p:cNvSpPr txBox="1"/>
          <p:nvPr/>
        </p:nvSpPr>
        <p:spPr>
          <a:xfrm>
            <a:off x="338667" y="3819737"/>
            <a:ext cx="11514667" cy="191981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SLIP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 line  Internet  Protocol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）协议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在串行线路上封装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IP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数据报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用于拨号连接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缺点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 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没有差错校验机制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 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-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差错校验机制：每一端必须知道对方的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IP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地址，没有办法把本端的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IP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地址通知给另一端；如果一条串行线路用于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SLIP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，那么它不能同时使用其他协议。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eaLnBrk="0" fontAlgn="base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0" y="596900"/>
            <a:ext cx="8990965" cy="63436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1.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计算机网络的历史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/>
          </p:nvPr>
        </p:nvSpPr>
        <p:spPr>
          <a:xfrm>
            <a:off x="543560" y="1823720"/>
            <a:ext cx="10920730" cy="530860"/>
          </a:xfrm>
        </p:spPr>
        <p:txBody>
          <a:bodyPr wrap="square" lIns="121920" tIns="60960" rIns="121920" bIns="60960" anchor="t"/>
          <a:p>
            <a:pPr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第一代：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年代中至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年代初，以单计算机为中心的联机系统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363" name="Group 4"/>
          <p:cNvGrpSpPr/>
          <p:nvPr/>
        </p:nvGrpSpPr>
        <p:grpSpPr>
          <a:xfrm>
            <a:off x="3096895" y="3061970"/>
            <a:ext cx="4403090" cy="2233295"/>
            <a:chOff x="0" y="0"/>
            <a:chExt cx="3322" cy="1968"/>
          </a:xfrm>
        </p:grpSpPr>
        <p:grpSp>
          <p:nvGrpSpPr>
            <p:cNvPr id="15364" name="Group 5"/>
            <p:cNvGrpSpPr/>
            <p:nvPr/>
          </p:nvGrpSpPr>
          <p:grpSpPr>
            <a:xfrm>
              <a:off x="0" y="0"/>
              <a:ext cx="1746" cy="1839"/>
              <a:chOff x="0" y="0"/>
              <a:chExt cx="2400" cy="2550"/>
            </a:xfrm>
          </p:grpSpPr>
          <p:sp>
            <p:nvSpPr>
              <p:cNvPr id="15365" name="Oval 6"/>
              <p:cNvSpPr/>
              <p:nvPr/>
            </p:nvSpPr>
            <p:spPr>
              <a:xfrm>
                <a:off x="1726" y="0"/>
                <a:ext cx="674" cy="63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66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6" name="Oval 7"/>
              <p:cNvSpPr/>
              <p:nvPr/>
            </p:nvSpPr>
            <p:spPr>
              <a:xfrm>
                <a:off x="1711" y="1919"/>
                <a:ext cx="674" cy="62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66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7" name="AutoShape 8"/>
              <p:cNvSpPr/>
              <p:nvPr/>
            </p:nvSpPr>
            <p:spPr>
              <a:xfrm>
                <a:off x="0" y="390"/>
                <a:ext cx="931" cy="193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just"/>
                <a:endParaRPr lang="zh-CN" altLang="en-US" sz="2665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</a:t>
                </a:r>
                <a:endPara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机</a:t>
                </a:r>
                <a:endParaRPr lang="zh-CN" altLang="en-US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5368" name="AutoShape 9"/>
              <p:cNvCxnSpPr/>
              <p:nvPr/>
            </p:nvCxnSpPr>
            <p:spPr>
              <a:xfrm flipH="1" flipV="1">
                <a:off x="930" y="1590"/>
                <a:ext cx="780" cy="51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9" name="AutoShape 10"/>
              <p:cNvCxnSpPr/>
              <p:nvPr/>
            </p:nvCxnSpPr>
            <p:spPr>
              <a:xfrm flipV="1">
                <a:off x="930" y="510"/>
                <a:ext cx="900" cy="63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370" name="Oval 11"/>
            <p:cNvSpPr/>
            <p:nvPr/>
          </p:nvSpPr>
          <p:spPr>
            <a:xfrm>
              <a:off x="2831" y="1514"/>
              <a:ext cx="491" cy="45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en-US" altLang="zh-CN" sz="2665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Oval 12"/>
            <p:cNvSpPr/>
            <p:nvPr/>
          </p:nvSpPr>
          <p:spPr>
            <a:xfrm>
              <a:off x="2690" y="44"/>
              <a:ext cx="491" cy="45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anchor="t"/>
            <a:p>
              <a:pPr algn="ctr"/>
              <a:r>
                <a:rPr lang="en-US" altLang="zh-CN" sz="2665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665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372" name="AutoShape 13"/>
            <p:cNvCxnSpPr/>
            <p:nvPr/>
          </p:nvCxnSpPr>
          <p:spPr>
            <a:xfrm>
              <a:off x="677" y="1082"/>
              <a:ext cx="2154" cy="595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3" name="AutoShape 14"/>
            <p:cNvCxnSpPr/>
            <p:nvPr/>
          </p:nvCxnSpPr>
          <p:spPr>
            <a:xfrm flipH="1">
              <a:off x="677" y="282"/>
              <a:ext cx="2013" cy="627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74" name="文本框 1"/>
          <p:cNvSpPr txBox="1"/>
          <p:nvPr/>
        </p:nvSpPr>
        <p:spPr>
          <a:xfrm>
            <a:off x="948055" y="5400675"/>
            <a:ext cx="9892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在计算机内部增加了通信功能，把远程的输入输出设备通过通信线路直接和计算机的主机相连，用户在终端输入信息的同时，主机也能处理信息，最后再将处理的结果通过通信线路回送给远程用户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492760"/>
            <a:ext cx="8197215" cy="95440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网络接口层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379095" y="1611630"/>
            <a:ext cx="10972800" cy="4296410"/>
          </a:xfrm>
        </p:spPr>
        <p:txBody>
          <a:bodyPr wrap="square" lIns="121920" tIns="60960" rIns="121920" bIns="60960" anchor="t"/>
          <a:p>
            <a:pPr marL="457200" marR="0" lvl="1" indent="0" algn="l" defTabSz="685800" rtl="0" eaLnBrk="1" fontAlgn="base" latinLnBrk="0" hangingPunct="1">
              <a:lnSpc>
                <a:spcPct val="13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数据报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通过网络传输的数据的基本单元，它携带了要从计算机传递到目的的计算机的信息。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685800" rtl="0" eaLnBrk="1" fontAlgn="base" latinLnBrk="0" hangingPunct="1">
              <a:lnSpc>
                <a:spcPct val="13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685800" rtl="0" eaLnBrk="1" fontAlgn="base" latinLnBrk="0" hangingPunct="1">
              <a:lnSpc>
                <a:spcPct val="13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数据包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是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TCP/IP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协议通信传输中的数据单位，单个信息被划分为多个数据块，这些数据块被称为包。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685800" rtl="0" eaLnBrk="1" fontAlgn="base" latinLnBrk="0" hangingPunct="1">
              <a:lnSpc>
                <a:spcPct val="13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685800" rtl="0" eaLnBrk="1" fontAlgn="base" latinLnBrk="0" hangingPunct="1">
              <a:lnSpc>
                <a:spcPct val="13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路由：路由器从一个接口上接收到数据包，根据数据包的目的地址进行定向并转发到另一个接口的过程。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13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6858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PPP(Point to Point Protocol)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协议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143000" marR="0" lvl="2" indent="-228600" algn="l" defTabSz="6858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用于串行与并行线路上的拨号连接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143000" marR="0" lvl="2" indent="-228600" algn="l" defTabSz="6858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解决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SLIP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存在的问题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50800" y="466725"/>
            <a:ext cx="7104380" cy="91948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网络接口层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173990" y="1453515"/>
            <a:ext cx="12094845" cy="4527550"/>
          </a:xfrm>
        </p:spPr>
        <p:txBody>
          <a:bodyPr wrap="square" lIns="121920" tIns="60960" rIns="121920" bIns="60960" anchor="t"/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ARP( Address Resolution Protocol)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是根据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地址获取物理地址的一个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，每个网卡都有的唯一的硬件地址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每个网卡的硬件地址都是由厂商所提供，而且每个地址都是唯一的，在网络上不允许有重复的硬件地址出现。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地址对应到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通过目标设备的IP地址，查询目标设备的MAC地址，以保证通信的顺利进行。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RARP( Reverse Address Resolution Protocol 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反向地址解析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33450" lvl="2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76200" y="511810"/>
            <a:ext cx="10972800" cy="82677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096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245658" y="1588347"/>
          <a:ext cx="10151533" cy="471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171950" imgH="2228850" progId="">
                  <p:embed/>
                </p:oleObj>
              </mc:Choice>
              <mc:Fallback>
                <p:oleObj name="" r:id="rId1" imgW="4171950" imgH="222885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5658" y="1588347"/>
                        <a:ext cx="10151533" cy="471804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0" y="576580"/>
            <a:ext cx="9865995" cy="72834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网络互联层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534035" y="1628775"/>
            <a:ext cx="10837545" cy="3944620"/>
          </a:xfrm>
        </p:spPr>
        <p:txBody>
          <a:bodyPr wrap="square" lIns="121920" tIns="60960" rIns="121920" bIns="60960" anchor="t"/>
          <a:p>
            <a:pPr marL="457200" indent="-4572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网络互联层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在不同网络之间进行路由寻址、传递数据报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IP( Internet Protocol)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无连接、不可靠的协议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负责在主机之间寻址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设定路由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ICMP( Internet Control Message Protocol 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报告错误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网络的错误检测，主机故障等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控制消息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38250" lvl="2" indent="-304800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Ping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charRg st="8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charRg st="124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3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charRg st="13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150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1507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150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1507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1507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charRg st="8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1507">
                                            <p:txEl>
                                              <p:charRg st="124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1507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1507">
                                            <p:txEl>
                                              <p:charRg st="13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3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7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0" y="485775"/>
            <a:ext cx="10663555" cy="91313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网络互联层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426085" y="1398905"/>
            <a:ext cx="11222355" cy="4582795"/>
          </a:xfrm>
        </p:spPr>
        <p:txBody>
          <a:bodyPr wrap="square" lIns="121920" tIns="60960" rIns="121920" bIns="6096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ICMP: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在主机与路由器之间传递控制信息。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协议是一种面向无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连接的协议，用于传输出错报告控制信息。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它是一个非常重要的协议，它对于网络安全具有极其重要的意义。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提供一致易懂的出错报告信息。发送的出错报文返回到发送原数据的设备，因为只有发送设备才是出错报文的逻辑接受者。发送设备随后可根据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报文确定发生错误的类型，并确定如何才能更好地重发失败的数据包。但是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唯一的功能是报告问题而不是纠正错误，纠正错误的任务由发送方完成。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我们在网络中经常会使用到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协议，比如我们经常使用的用于检查网络通不通的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Ping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命令（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中均有），这个“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Ping”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的过程实际上就是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协议工作的过程。还有其他的网络命令如跟踪路由的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Tracert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命令也是基于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0" y="475615"/>
            <a:ext cx="10837545" cy="91630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传输层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505460" y="1507490"/>
            <a:ext cx="11180445" cy="4311650"/>
          </a:xfrm>
        </p:spPr>
        <p:txBody>
          <a:bodyPr vert="horz" wrap="square" lIns="121920" tIns="60960" rIns="121920" bIns="60960" numCol="1" rtlCol="0" anchor="t" anchorCtr="0" compatLnSpc="1">
            <a:normAutofit fontScale="25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传输层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建立应用间的端到端连接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面向连接：会话建立、数据传输、会话拆除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无连接：不保证数据的有序到达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TCP (Transmission Control Protocol)</a:t>
            </a: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传输控制协议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面向连接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可靠（三次握手）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速度慢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UDP(User Datagram Protocol)</a:t>
            </a: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用户数据报协议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无连接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不可靠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速度快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55245" y="488315"/>
            <a:ext cx="10972800" cy="89471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传输层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>
          <a:xfrm>
            <a:off x="278130" y="1473835"/>
            <a:ext cx="11377295" cy="4656455"/>
          </a:xfrm>
        </p:spPr>
        <p:txBody>
          <a:bodyPr wrap="square" lIns="121920" tIns="60960" rIns="121920" bIns="60960" anchor="t"/>
          <a:p>
            <a:pPr marL="342900" lvl="1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端口号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用来区别应用层的协议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不同的应用协议有不同的端口号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端口是通过端口号来标记的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端口号只有整数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范围是从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65535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端口有什么用呢？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一台拥有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地址的主机可以提供许多服务，这些服务完全可以通过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地址来实现。主机是怎样区分不同的网络服务呢？显然不能只靠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地址，因为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地址与网络服务的关系是一对多的关系。实际上是通过“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端口号”来区 分不同的服务的。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服务器一般都是通过知名端口号来识别的。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netstat -a -n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59055" y="511175"/>
            <a:ext cx="10837545" cy="86677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TCP/IP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>
          <a:xfrm>
            <a:off x="368300" y="1640840"/>
            <a:ext cx="10837545" cy="2896235"/>
          </a:xfrm>
        </p:spPr>
        <p:txBody>
          <a:bodyPr wrap="square" lIns="121920" tIns="60960" rIns="121920" bIns="60960" anchor="t"/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主要负责用户和应用程序之间的通信。协调设备和软件的多样性问题；解决系统中文件传输问题。以下是常见的应用协议：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：文件传输协议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：超文本传输协议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：域名系统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Telnet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：远程终端协议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IMAP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邮件访问协议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POP3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：邮局协议版本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71755" y="501015"/>
            <a:ext cx="10837545" cy="950595"/>
          </a:xfrm>
        </p:spPr>
        <p:txBody>
          <a:bodyPr wrap="square" lIns="121920" tIns="60960" rIns="121920" bIns="60960" anchor="ctr"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常见相关协议缩写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465" y="1628140"/>
            <a:ext cx="10837545" cy="4832350"/>
          </a:xfrm>
        </p:spPr>
        <p:txBody>
          <a:bodyPr vert="horz" wrap="square" lIns="121920" tIns="60960" rIns="121920" bIns="60960" numCol="1" rtlCol="0" anchor="t" anchorCtr="0" compatLnSpc="1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TCP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Transmission Control Protocol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Internet Protocol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FTP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File Transfer Protocol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ARP: Address Resolution Protocol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RARP:Reverse Address Resolution Protocol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UDP: User Datagram Protocol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HTTP:Hypertext Transfer Protocol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ICMP:Internet Control Message Protocol 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POP3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Post Office Protocol version3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IMAP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Internet  Mail Access Protocol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Point to Point Protocol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SLIP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 Line Internet Protocol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3025" y="450215"/>
            <a:ext cx="8353425" cy="94488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1 .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计算机网络的历史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541655" y="1680845"/>
            <a:ext cx="10729595" cy="1091565"/>
          </a:xfrm>
        </p:spPr>
        <p:txBody>
          <a:bodyPr wrap="square" lIns="121920" tIns="60960" rIns="121920" bIns="60960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第二代：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年代中至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年代初。计算机与计算机互联网络 ：主机既做数据处理，又做通信，出现不同的网络体系结构的模型。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387" name="Group 4"/>
          <p:cNvGrpSpPr/>
          <p:nvPr/>
        </p:nvGrpSpPr>
        <p:grpSpPr>
          <a:xfrm>
            <a:off x="2709894" y="2772410"/>
            <a:ext cx="6101366" cy="3413125"/>
            <a:chOff x="-87" y="-92"/>
            <a:chExt cx="9042" cy="6167"/>
          </a:xfrm>
        </p:grpSpPr>
        <p:grpSp>
          <p:nvGrpSpPr>
            <p:cNvPr id="16388" name="Group 5"/>
            <p:cNvGrpSpPr/>
            <p:nvPr/>
          </p:nvGrpSpPr>
          <p:grpSpPr>
            <a:xfrm>
              <a:off x="3351" y="-92"/>
              <a:ext cx="2469" cy="3102"/>
              <a:chOff x="-24" y="-92"/>
              <a:chExt cx="2469" cy="3102"/>
            </a:xfrm>
          </p:grpSpPr>
          <p:sp>
            <p:nvSpPr>
              <p:cNvPr id="16389" name="Oval 6"/>
              <p:cNvSpPr/>
              <p:nvPr/>
            </p:nvSpPr>
            <p:spPr>
              <a:xfrm>
                <a:off x="-24" y="-92"/>
                <a:ext cx="676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0" name="Oval 7"/>
              <p:cNvSpPr/>
              <p:nvPr/>
            </p:nvSpPr>
            <p:spPr>
              <a:xfrm>
                <a:off x="1769" y="0"/>
                <a:ext cx="676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1" name="AutoShape 8"/>
              <p:cNvSpPr/>
              <p:nvPr/>
            </p:nvSpPr>
            <p:spPr>
              <a:xfrm>
                <a:off x="842" y="1075"/>
                <a:ext cx="930" cy="193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just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</a:t>
                </a:r>
                <a:endPara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机</a:t>
                </a:r>
                <a:endParaRPr lang="zh-CN" altLang="en-US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392" name="AutoShape 9"/>
              <p:cNvCxnSpPr/>
              <p:nvPr/>
            </p:nvCxnSpPr>
            <p:spPr>
              <a:xfrm>
                <a:off x="522" y="630"/>
                <a:ext cx="405" cy="495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3" name="AutoShape 10"/>
              <p:cNvCxnSpPr/>
              <p:nvPr/>
            </p:nvCxnSpPr>
            <p:spPr>
              <a:xfrm flipH="1">
                <a:off x="1530" y="540"/>
                <a:ext cx="390" cy="585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394" name="Group 11"/>
            <p:cNvGrpSpPr/>
            <p:nvPr/>
          </p:nvGrpSpPr>
          <p:grpSpPr>
            <a:xfrm>
              <a:off x="-87" y="3584"/>
              <a:ext cx="2832" cy="2265"/>
              <a:chOff x="-87" y="-1"/>
              <a:chExt cx="2832" cy="2265"/>
            </a:xfrm>
          </p:grpSpPr>
          <p:sp>
            <p:nvSpPr>
              <p:cNvPr id="16395" name="Oval 12"/>
              <p:cNvSpPr/>
              <p:nvPr/>
            </p:nvSpPr>
            <p:spPr>
              <a:xfrm>
                <a:off x="16" y="-1"/>
                <a:ext cx="673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66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6" name="Oval 13"/>
              <p:cNvSpPr/>
              <p:nvPr/>
            </p:nvSpPr>
            <p:spPr>
              <a:xfrm>
                <a:off x="0" y="1633"/>
                <a:ext cx="676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66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7" name="AutoShape 14"/>
              <p:cNvSpPr/>
              <p:nvPr/>
            </p:nvSpPr>
            <p:spPr>
              <a:xfrm>
                <a:off x="1815" y="148"/>
                <a:ext cx="930" cy="1964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just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</a:t>
                </a:r>
                <a:endPara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机</a:t>
                </a:r>
                <a:endParaRPr lang="zh-CN" altLang="en-US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398" name="AutoShape 15"/>
              <p:cNvCxnSpPr/>
              <p:nvPr/>
            </p:nvCxnSpPr>
            <p:spPr>
              <a:xfrm>
                <a:off x="690" y="330"/>
                <a:ext cx="1125" cy="525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9" name="AutoShape 16"/>
              <p:cNvCxnSpPr/>
              <p:nvPr/>
            </p:nvCxnSpPr>
            <p:spPr>
              <a:xfrm flipV="1">
                <a:off x="675" y="1440"/>
                <a:ext cx="1140" cy="42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" name="Oval 12"/>
              <p:cNvSpPr/>
              <p:nvPr/>
            </p:nvSpPr>
            <p:spPr>
              <a:xfrm>
                <a:off x="-71" y="-1"/>
                <a:ext cx="673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Oval 13"/>
              <p:cNvSpPr/>
              <p:nvPr/>
            </p:nvSpPr>
            <p:spPr>
              <a:xfrm>
                <a:off x="-87" y="1633"/>
                <a:ext cx="676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00" name="Group 17"/>
            <p:cNvGrpSpPr/>
            <p:nvPr/>
          </p:nvGrpSpPr>
          <p:grpSpPr>
            <a:xfrm>
              <a:off x="6555" y="3525"/>
              <a:ext cx="2400" cy="2550"/>
              <a:chOff x="0" y="0"/>
              <a:chExt cx="2400" cy="2550"/>
            </a:xfrm>
          </p:grpSpPr>
          <p:sp>
            <p:nvSpPr>
              <p:cNvPr id="16401" name="Oval 18"/>
              <p:cNvSpPr/>
              <p:nvPr/>
            </p:nvSpPr>
            <p:spPr>
              <a:xfrm>
                <a:off x="1727" y="-1"/>
                <a:ext cx="673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2" name="Oval 19"/>
              <p:cNvSpPr/>
              <p:nvPr/>
            </p:nvSpPr>
            <p:spPr>
              <a:xfrm>
                <a:off x="1710" y="1919"/>
                <a:ext cx="673" cy="63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3" name="AutoShape 20"/>
              <p:cNvSpPr/>
              <p:nvPr/>
            </p:nvSpPr>
            <p:spPr>
              <a:xfrm>
                <a:off x="1" y="389"/>
                <a:ext cx="930" cy="193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6" algn="ctr" rotWithShape="0">
                  <a:srgbClr val="243F60">
                    <a:alpha val="50000"/>
                  </a:srgbClr>
                </a:outerShdw>
              </a:effectLst>
            </p:spPr>
            <p:txBody>
              <a:bodyPr anchor="t"/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</a:t>
                </a:r>
                <a:endParaRPr lang="zh-CN" altLang="en-US" sz="2665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665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机</a:t>
                </a:r>
                <a:endParaRPr lang="zh-CN" altLang="en-US" sz="2665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404" name="AutoShape 21"/>
              <p:cNvCxnSpPr/>
              <p:nvPr/>
            </p:nvCxnSpPr>
            <p:spPr>
              <a:xfrm flipH="1" flipV="1">
                <a:off x="930" y="1590"/>
                <a:ext cx="780" cy="51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5" name="AutoShape 22"/>
              <p:cNvCxnSpPr/>
              <p:nvPr/>
            </p:nvCxnSpPr>
            <p:spPr>
              <a:xfrm flipV="1">
                <a:off x="930" y="510"/>
                <a:ext cx="900" cy="63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06" name="Group 23"/>
            <p:cNvGrpSpPr/>
            <p:nvPr/>
          </p:nvGrpSpPr>
          <p:grpSpPr>
            <a:xfrm>
              <a:off x="2745" y="3060"/>
              <a:ext cx="3810" cy="1845"/>
              <a:chOff x="0" y="0"/>
              <a:chExt cx="3810" cy="1845"/>
            </a:xfrm>
          </p:grpSpPr>
          <p:cxnSp>
            <p:nvCxnSpPr>
              <p:cNvPr id="16407" name="AutoShape 24"/>
              <p:cNvCxnSpPr/>
              <p:nvPr/>
            </p:nvCxnSpPr>
            <p:spPr>
              <a:xfrm flipV="1">
                <a:off x="0" y="0"/>
                <a:ext cx="1890" cy="1845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8" name="AutoShape 25"/>
              <p:cNvCxnSpPr/>
              <p:nvPr/>
            </p:nvCxnSpPr>
            <p:spPr>
              <a:xfrm>
                <a:off x="1890" y="0"/>
                <a:ext cx="1920" cy="1845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9" name="AutoShape 26"/>
              <p:cNvCxnSpPr/>
              <p:nvPr/>
            </p:nvCxnSpPr>
            <p:spPr>
              <a:xfrm flipH="1">
                <a:off x="0" y="1845"/>
                <a:ext cx="3810" cy="0"/>
              </a:xfrm>
              <a:prstGeom prst="straightConnector1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259715" y="1700530"/>
            <a:ext cx="10967085" cy="4030980"/>
          </a:xfrm>
        </p:spPr>
        <p:txBody>
          <a:bodyPr wrap="square" lIns="121920" tIns="60960" rIns="121920" bIns="60960" anchor="t"/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第三代：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70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年代中至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80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年代末，计算机网络进入标准化发展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1.ARPANET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的标准协议：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(1)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用于计算机之间的数据传输；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(2)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能够连接不同类型的计算机；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(3)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所有的网络结点都同等重要；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(4)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必须有冗余的路由；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(5)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网络结构尽可能地简单，但能非常可靠地传送数据。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由于技术上的不足，使得具有相同厂家，相同型号的计算机之间可以进行数据通信，但是不同厂家，不同型号的计算机无法进行数据通信。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3980" y="528320"/>
            <a:ext cx="7623175" cy="76835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1.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计算机网络的历史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3"/>
          <p:cNvSpPr>
            <a:spLocks noGrp="1"/>
          </p:cNvSpPr>
          <p:nvPr>
            <p:ph type="body"/>
          </p:nvPr>
        </p:nvSpPr>
        <p:spPr>
          <a:xfrm>
            <a:off x="287655" y="1677670"/>
            <a:ext cx="10717530" cy="2712085"/>
          </a:xfrm>
        </p:spPr>
        <p:txBody>
          <a:bodyPr wrap="square" lIns="121920" tIns="60960" rIns="121920" bIns="60960" anchor="t"/>
          <a:p>
            <a:pPr marL="342900" lvl="1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2.TCP/IP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正是由于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TCP/IP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网络通信协议的出现，使得不同计算机之间得以实现数据通信，为计算机网络的进一步发展奠定了基础。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685800" lvl="2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TCP/IP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4.2 BSD(Unix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系统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不同网络之间的通信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685800" lvl="2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3.ISO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OSI/RM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规范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 eaLnBrk="1" hangingPunct="1">
              <a:lnSpc>
                <a:spcPct val="13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2705" y="603250"/>
            <a:ext cx="7581900" cy="70104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1.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计算机网络的历史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318135" y="1847215"/>
            <a:ext cx="10972800" cy="3163570"/>
          </a:xfrm>
        </p:spPr>
        <p:txBody>
          <a:bodyPr wrap="square" lIns="121920" tIns="60960" rIns="121920" bIns="60960" anchor="t"/>
          <a:p>
            <a:pPr marL="171450" marR="0" indent="-171450" algn="l" defTabSz="685800" rtl="0" eaLnBrk="1" fontAlgn="base" latinLnBrk="0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第四代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90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年代至今）国际化的互连网的诞生与发展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Wingdings" panose="05000000000000000000" pitchFamily="2" charset="2"/>
            </a:endParaRPr>
          </a:p>
          <a:p>
            <a:pPr marL="0" marR="0" indent="0" algn="l" defTabSz="685800" rtl="0" eaLnBrk="1" fontAlgn="base" latinLnBrk="0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	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由于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ARPANET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网络的维护费用日益高昂，把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ARPANET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分成了两个网络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:MILNET(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军网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ARPANET(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民网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Wingdings" panose="05000000000000000000" pitchFamily="2" charset="2"/>
            </a:endParaRPr>
          </a:p>
          <a:p>
            <a:pPr marL="0" marR="0" indent="0" algn="l" defTabSz="685800" rtl="0" eaLnBrk="1" fontAlgn="base" latinLnBrk="0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Wingdings" panose="05000000000000000000" pitchFamily="2" charset="2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1990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年，由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NSF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ARPANET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民网改名成为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Internet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，随后很多公司、企业加入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WWW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概念的提出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Mosaic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WWW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客户程序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PPP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使得家庭用户可方便访问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Internet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0" y="464820"/>
            <a:ext cx="10972800" cy="95313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1.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计算机网络的历史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-635" y="480060"/>
            <a:ext cx="8882380" cy="93662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334645" y="1733550"/>
            <a:ext cx="11747500" cy="2996565"/>
          </a:xfrm>
        </p:spPr>
        <p:txBody>
          <a:bodyPr wrap="square" lIns="121920" tIns="60960" rIns="121920" bIns="60960" anchor="t"/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1984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年，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ISO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推出因特网的协议规范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OSI/RM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Open Systems Interconnection/Reference Model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ISO: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国际标准化组织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OSI/RM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：开放系统互连参考模型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为开放式互连信息系统提供了一种功能结构的框架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0" y="478790"/>
            <a:ext cx="6841490" cy="945515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329565" y="1809115"/>
            <a:ext cx="10494645" cy="3391535"/>
          </a:xfrm>
        </p:spPr>
        <p:txBody>
          <a:bodyPr wrap="square" lIns="121920" tIns="60960" rIns="121920" bIns="60960" anchor="t"/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ＯＳＩ／ＲＭ模型结构：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应用层　Ａｐｐｌｉｃａｔｉｏｎ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表示层　Ｐｒｅｓｅｎｔａｔｉｏｎ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会话层　Ｓｅｓｓｉｏｎ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传输层　Ｔｒａｎｓｐｏｒｔ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网络层　Ｎｅｔｗｏｒｋ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数据链路层　　Ｄａｔａ　Ｌｉｎｋ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　　　物理层　Ｐｈｙｓｉｃａｌ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4294967295"/>
          </p:nvPr>
        </p:nvSpPr>
        <p:spPr>
          <a:xfrm>
            <a:off x="440902" y="1725718"/>
            <a:ext cx="10972800" cy="901700"/>
          </a:xfrm>
        </p:spPr>
        <p:txBody>
          <a:bodyPr wrap="square" lIns="121920" tIns="60960" rIns="121920" bIns="60960" anchor="t"/>
          <a:p>
            <a:pPr marL="0" marR="0" indent="0" algn="l" defTabSz="6858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1.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物理层：只负责传输０１二进制比特流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6858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功能：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为数据链路层提供服务，从数据链路层接收数据，并按规定形式的信号和格式将数据发送。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6858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向数据链路层提供数据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(把比特流还原为数据链路层可以理解的格式)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-635" y="455930"/>
            <a:ext cx="11037570" cy="986790"/>
          </a:xfrm>
        </p:spPr>
        <p:txBody>
          <a:bodyPr wrap="square" lIns="121920" tIns="60960" rIns="121920" bIns="60960" anchor="ctr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2.OSI/RM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2" name="内容占位符 2"/>
          <p:cNvSpPr txBox="1"/>
          <p:nvPr/>
        </p:nvSpPr>
        <p:spPr>
          <a:xfrm>
            <a:off x="440902" y="3846830"/>
            <a:ext cx="10972800" cy="901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2.</a:t>
            </a:r>
            <a:r>
              <a:rPr lang="zh-CN" altLang="en-US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数据链路层：负责将上层数据封装成帧</a:t>
            </a: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r>
              <a:rPr lang="zh-CN" altLang="en-US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帧：数据链路层完成从物理层到网络层的过度、准备工作</a:t>
            </a: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功能： </a:t>
            </a: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"/>
            </a:pPr>
            <a:r>
              <a:rPr lang="zh-CN" altLang="en-US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传输管理：为网络层提供低出错率、高可靠性的数据链路 </a:t>
            </a: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"/>
            </a:pPr>
            <a:r>
              <a:rPr lang="zh-CN" altLang="en-US" sz="200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流量控制：协调主机和通信设备之间的数据传输率 </a:t>
            </a: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endParaRPr lang="zh-CN" altLang="en-US" sz="200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jY3OWI4NTYxYjJiMTY0NGYxMGFiZDM4MzE5MzIxM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4604</Words>
  <Application>WPS 演示</Application>
  <PresentationFormat>全屏显示(4:3)</PresentationFormat>
  <Paragraphs>383</Paragraphs>
  <Slides>28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Wingdings</vt:lpstr>
      <vt:lpstr>Arial Unicode MS</vt:lpstr>
      <vt:lpstr>Office 主题</vt:lpstr>
      <vt:lpstr>PowerPoint 演示文稿</vt:lpstr>
      <vt:lpstr>  1. 计算机网络的历史</vt:lpstr>
      <vt:lpstr>1 .计算机网络的历史</vt:lpstr>
      <vt:lpstr> 1.计算机网络的历史</vt:lpstr>
      <vt:lpstr>   1.计算机网络的历史</vt:lpstr>
      <vt:lpstr>   1.计算机网络的历史</vt:lpstr>
      <vt:lpstr>  2.OSI/RM</vt:lpstr>
      <vt:lpstr>  2.OSI/RM</vt:lpstr>
      <vt:lpstr>  2.OSI/RM</vt:lpstr>
      <vt:lpstr>  2.OSI/RM</vt:lpstr>
      <vt:lpstr>  2.OSI/RM</vt:lpstr>
      <vt:lpstr>  2.OSI/RM</vt:lpstr>
      <vt:lpstr>  2.OSI/RM</vt:lpstr>
      <vt:lpstr>   2.OSI/RM</vt:lpstr>
      <vt:lpstr>   2.OSI/RM</vt:lpstr>
      <vt:lpstr>   2.OSI/RM数据通信原理图</vt:lpstr>
      <vt:lpstr>   3.TCP/IP概述</vt:lpstr>
      <vt:lpstr>  3.TCP/IP概述</vt:lpstr>
      <vt:lpstr>  TCP/IP网络接口层</vt:lpstr>
      <vt:lpstr>TCP/IP网络接口层</vt:lpstr>
      <vt:lpstr>TCP/IP网络接口层</vt:lpstr>
      <vt:lpstr>IP地址与MAC地址</vt:lpstr>
      <vt:lpstr>TCP/IP网络互联层</vt:lpstr>
      <vt:lpstr>TCP/IP网络互联层</vt:lpstr>
      <vt:lpstr>  TCP/IP传输层</vt:lpstr>
      <vt:lpstr>   TCP/IP传输层</vt:lpstr>
      <vt:lpstr>   TCP/IP应用层</vt:lpstr>
      <vt:lpstr>常见相关协议缩写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</cp:lastModifiedBy>
  <cp:revision>153</cp:revision>
  <dcterms:created xsi:type="dcterms:W3CDTF">2017-08-23T09:45:00Z</dcterms:created>
  <dcterms:modified xsi:type="dcterms:W3CDTF">2023-04-22T02:28:19Z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DCA5D2584FD5490AB700629CB83F5BBD</vt:lpwstr>
  </property>
</Properties>
</file>