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46"/>
  </p:notesMasterIdLst>
  <p:handoutMasterIdLst>
    <p:handoutMasterId r:id="rId47"/>
  </p:handoutMasterIdLst>
  <p:sldIdLst>
    <p:sldId id="256" r:id="rId5"/>
    <p:sldId id="258" r:id="rId6"/>
    <p:sldId id="259" r:id="rId7"/>
    <p:sldId id="260" r:id="rId8"/>
    <p:sldId id="261" r:id="rId9"/>
    <p:sldId id="265" r:id="rId10"/>
    <p:sldId id="267" r:id="rId11"/>
    <p:sldId id="269" r:id="rId12"/>
    <p:sldId id="266" r:id="rId13"/>
    <p:sldId id="270" r:id="rId14"/>
    <p:sldId id="268" r:id="rId15"/>
    <p:sldId id="275" r:id="rId16"/>
    <p:sldId id="277" r:id="rId17"/>
    <p:sldId id="276" r:id="rId18"/>
    <p:sldId id="278" r:id="rId19"/>
    <p:sldId id="279" r:id="rId20"/>
    <p:sldId id="280" r:id="rId21"/>
    <p:sldId id="281" r:id="rId22"/>
    <p:sldId id="282" r:id="rId23"/>
    <p:sldId id="283" r:id="rId24"/>
    <p:sldId id="271" r:id="rId25"/>
    <p:sldId id="272" r:id="rId26"/>
    <p:sldId id="274" r:id="rId27"/>
    <p:sldId id="284" r:id="rId28"/>
    <p:sldId id="285" r:id="rId29"/>
    <p:sldId id="287" r:id="rId30"/>
    <p:sldId id="286" r:id="rId31"/>
    <p:sldId id="288" r:id="rId32"/>
    <p:sldId id="290" r:id="rId33"/>
    <p:sldId id="291" r:id="rId34"/>
    <p:sldId id="292" r:id="rId35"/>
    <p:sldId id="295" r:id="rId36"/>
    <p:sldId id="294" r:id="rId37"/>
    <p:sldId id="293" r:id="rId38"/>
    <p:sldId id="297" r:id="rId39"/>
    <p:sldId id="296" r:id="rId40"/>
    <p:sldId id="298" r:id="rId41"/>
    <p:sldId id="299" r:id="rId42"/>
    <p:sldId id="300" r:id="rId43"/>
    <p:sldId id="301" r:id="rId44"/>
    <p:sldId id="302" r:id="rId45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介绍" id="{EB278C69-21F8-4CF3-9FB1-02F825664DB1}">
          <p14:sldIdLst>
            <p14:sldId id="256"/>
            <p14:sldId id="258"/>
          </p14:sldIdLst>
        </p14:section>
        <p14:section name="Day 1" id="{C6A648AD-5F5E-4056-9EA1-FDBFD3134B95}">
          <p14:sldIdLst>
            <p14:sldId id="259"/>
            <p14:sldId id="260"/>
            <p14:sldId id="261"/>
            <p14:sldId id="265"/>
            <p14:sldId id="267"/>
            <p14:sldId id="269"/>
            <p14:sldId id="266"/>
            <p14:sldId id="270"/>
            <p14:sldId id="268"/>
          </p14:sldIdLst>
        </p14:section>
        <p14:section name="Day 2" id="{7B8DB0FD-C688-45AC-B380-36E471FD83D2}">
          <p14:sldIdLst>
            <p14:sldId id="275"/>
            <p14:sldId id="277"/>
            <p14:sldId id="276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Day 3" id="{2AB7449F-F122-40CD-B9EA-A99D6F0105D8}">
          <p14:sldIdLst>
            <p14:sldId id="271"/>
            <p14:sldId id="272"/>
            <p14:sldId id="274"/>
          </p14:sldIdLst>
        </p14:section>
        <p14:section name="Day 4" id="{BEED9311-621A-4B8E-9554-CEA6B4B27A9E}">
          <p14:sldIdLst>
            <p14:sldId id="284"/>
            <p14:sldId id="285"/>
            <p14:sldId id="287"/>
            <p14:sldId id="286"/>
            <p14:sldId id="288"/>
            <p14:sldId id="290"/>
            <p14:sldId id="291"/>
            <p14:sldId id="292"/>
            <p14:sldId id="295"/>
          </p14:sldIdLst>
        </p14:section>
        <p14:section name="Day 5" id="{3349BF17-B913-499A-BC4C-CB9E6BAF4853}">
          <p14:sldIdLst>
            <p14:sldId id="294"/>
            <p14:sldId id="293"/>
            <p14:sldId id="297"/>
            <p14:sldId id="296"/>
            <p14:sldId id="298"/>
            <p14:sldId id="299"/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40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335721-E71E-4E00-903A-0FAD31238AE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6E2473-46F8-4FB8-80DB-70C66EEBDE72}">
      <dgm:prSet phldrT="[文本]" custT="1"/>
      <dgm:spPr>
        <a:solidFill>
          <a:schemeClr val="bg1"/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b="0" i="0" dirty="0">
              <a:solidFill>
                <a:schemeClr val="tx1"/>
              </a:solidFill>
            </a:rPr>
            <a:t>POWERFUL N-DIMENSIONAL ARRAYS</a:t>
          </a:r>
          <a:endParaRPr lang="en-US" sz="1400" dirty="0">
            <a:solidFill>
              <a:schemeClr val="tx1"/>
            </a:solidFill>
          </a:endParaRPr>
        </a:p>
      </dgm:t>
    </dgm:pt>
    <dgm:pt modelId="{2A0D6FC3-504B-4719-9ADC-F86270C52D73}" type="parTrans" cxnId="{7DD6983A-0FF3-4723-B0C4-487AFD97F3AE}">
      <dgm:prSet/>
      <dgm:spPr/>
      <dgm:t>
        <a:bodyPr/>
        <a:lstStyle/>
        <a:p>
          <a:endParaRPr lang="en-US"/>
        </a:p>
      </dgm:t>
    </dgm:pt>
    <dgm:pt modelId="{FBF3E45A-1593-4D6D-9F52-EC2D3D2D022C}" type="sibTrans" cxnId="{7DD6983A-0FF3-4723-B0C4-487AFD97F3AE}">
      <dgm:prSet/>
      <dgm:spPr/>
      <dgm:t>
        <a:bodyPr/>
        <a:lstStyle/>
        <a:p>
          <a:endParaRPr lang="en-US"/>
        </a:p>
      </dgm:t>
    </dgm:pt>
    <dgm:pt modelId="{1E2832EA-AFA4-408F-8249-03023D2A5397}">
      <dgm:prSet phldrT="[文本]" custT="1"/>
      <dgm:spPr>
        <a:solidFill>
          <a:schemeClr val="bg1"/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b="0" i="0" dirty="0">
              <a:solidFill>
                <a:schemeClr val="tx1"/>
              </a:solidFill>
            </a:rPr>
            <a:t>NUMERICAL COMPUTING TOOLS</a:t>
          </a:r>
          <a:endParaRPr lang="en-US" sz="1400" dirty="0">
            <a:solidFill>
              <a:schemeClr val="tx1"/>
            </a:solidFill>
          </a:endParaRPr>
        </a:p>
      </dgm:t>
    </dgm:pt>
    <dgm:pt modelId="{5D5C9F00-D563-4681-B90C-8184815FDDAE}" type="parTrans" cxnId="{D9460947-0E3B-4B7F-A96A-49F3E36A5DB3}">
      <dgm:prSet/>
      <dgm:spPr/>
      <dgm:t>
        <a:bodyPr/>
        <a:lstStyle/>
        <a:p>
          <a:endParaRPr lang="en-US"/>
        </a:p>
      </dgm:t>
    </dgm:pt>
    <dgm:pt modelId="{9302189A-1B44-4033-ACEE-BA121BCD5B48}" type="sibTrans" cxnId="{D9460947-0E3B-4B7F-A96A-49F3E36A5DB3}">
      <dgm:prSet/>
      <dgm:spPr/>
      <dgm:t>
        <a:bodyPr/>
        <a:lstStyle/>
        <a:p>
          <a:endParaRPr lang="en-US"/>
        </a:p>
      </dgm:t>
    </dgm:pt>
    <dgm:pt modelId="{DE02495C-6EAA-4871-BAC4-236BCF16D2A2}">
      <dgm:prSet phldrT="[文本]" custT="1"/>
      <dgm:spPr>
        <a:solidFill>
          <a:schemeClr val="bg1"/>
        </a:solidFill>
        <a:ln>
          <a:solidFill>
            <a:schemeClr val="bg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b="0" i="0" dirty="0">
              <a:solidFill>
                <a:schemeClr val="tx1"/>
              </a:solidFill>
            </a:rPr>
            <a:t>INTEROPERABLE</a:t>
          </a:r>
          <a:endParaRPr lang="en-US" sz="1400" dirty="0">
            <a:solidFill>
              <a:schemeClr val="tx1"/>
            </a:solidFill>
          </a:endParaRPr>
        </a:p>
      </dgm:t>
    </dgm:pt>
    <dgm:pt modelId="{B36375FA-3265-487E-8161-5154AD4D1541}" type="parTrans" cxnId="{F395C426-B091-45B3-9685-2EB34B13592C}">
      <dgm:prSet/>
      <dgm:spPr/>
      <dgm:t>
        <a:bodyPr/>
        <a:lstStyle/>
        <a:p>
          <a:endParaRPr lang="en-US"/>
        </a:p>
      </dgm:t>
    </dgm:pt>
    <dgm:pt modelId="{A5CCF2C4-979D-4AA9-8DC3-FCAC38DDAA51}" type="sibTrans" cxnId="{F395C426-B091-45B3-9685-2EB34B13592C}">
      <dgm:prSet/>
      <dgm:spPr/>
      <dgm:t>
        <a:bodyPr/>
        <a:lstStyle/>
        <a:p>
          <a:endParaRPr lang="en-US"/>
        </a:p>
      </dgm:t>
    </dgm:pt>
    <dgm:pt modelId="{B69CAAF5-7B1F-41D9-9DBC-93BC42C4C4B5}">
      <dgm:prSet phldrT="[文本]" custT="1"/>
      <dgm:spPr>
        <a:solidFill>
          <a:schemeClr val="bg1"/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b="0" i="0" dirty="0">
              <a:solidFill>
                <a:schemeClr val="tx1"/>
              </a:solidFill>
            </a:rPr>
            <a:t>PERFORMANT</a:t>
          </a:r>
          <a:endParaRPr lang="en-US" sz="1400" dirty="0">
            <a:solidFill>
              <a:schemeClr val="tx1"/>
            </a:solidFill>
          </a:endParaRPr>
        </a:p>
      </dgm:t>
    </dgm:pt>
    <dgm:pt modelId="{66B003A1-6628-43F9-9483-4F5FF68C04A9}" type="parTrans" cxnId="{5F517911-4A93-4F69-9631-F84A822EDE3E}">
      <dgm:prSet/>
      <dgm:spPr/>
      <dgm:t>
        <a:bodyPr/>
        <a:lstStyle/>
        <a:p>
          <a:endParaRPr lang="en-US"/>
        </a:p>
      </dgm:t>
    </dgm:pt>
    <dgm:pt modelId="{C7F44BCA-5C19-4457-B7F9-826ECAB12A58}" type="sibTrans" cxnId="{5F517911-4A93-4F69-9631-F84A822EDE3E}">
      <dgm:prSet/>
      <dgm:spPr/>
      <dgm:t>
        <a:bodyPr/>
        <a:lstStyle/>
        <a:p>
          <a:endParaRPr lang="en-US"/>
        </a:p>
      </dgm:t>
    </dgm:pt>
    <dgm:pt modelId="{20D1EACB-4CF3-4CF3-94E1-AEF761D399F4}" type="pres">
      <dgm:prSet presAssocID="{ED335721-E71E-4E00-903A-0FAD31238AEA}" presName="diagram" presStyleCnt="0">
        <dgm:presLayoutVars>
          <dgm:dir/>
          <dgm:resizeHandles val="exact"/>
        </dgm:presLayoutVars>
      </dgm:prSet>
      <dgm:spPr/>
    </dgm:pt>
    <dgm:pt modelId="{887FC3CA-49A2-405B-9F84-AEA233191CA8}" type="pres">
      <dgm:prSet presAssocID="{2D6E2473-46F8-4FB8-80DB-70C66EEBDE72}" presName="node" presStyleLbl="node1" presStyleIdx="0" presStyleCnt="4">
        <dgm:presLayoutVars>
          <dgm:bulletEnabled val="1"/>
        </dgm:presLayoutVars>
      </dgm:prSet>
      <dgm:spPr/>
    </dgm:pt>
    <dgm:pt modelId="{76A5F72A-E339-4909-8BD8-1E709363CA2B}" type="pres">
      <dgm:prSet presAssocID="{FBF3E45A-1593-4D6D-9F52-EC2D3D2D022C}" presName="sibTrans" presStyleCnt="0"/>
      <dgm:spPr/>
    </dgm:pt>
    <dgm:pt modelId="{D8157708-DE04-4850-86DF-48490F5A4FCA}" type="pres">
      <dgm:prSet presAssocID="{1E2832EA-AFA4-408F-8249-03023D2A5397}" presName="node" presStyleLbl="node1" presStyleIdx="1" presStyleCnt="4">
        <dgm:presLayoutVars>
          <dgm:bulletEnabled val="1"/>
        </dgm:presLayoutVars>
      </dgm:prSet>
      <dgm:spPr/>
    </dgm:pt>
    <dgm:pt modelId="{200CB948-DCA2-4B18-A18F-EAD52B13CF86}" type="pres">
      <dgm:prSet presAssocID="{9302189A-1B44-4033-ACEE-BA121BCD5B48}" presName="sibTrans" presStyleCnt="0"/>
      <dgm:spPr/>
    </dgm:pt>
    <dgm:pt modelId="{8D80726A-46AC-4936-9C45-E828411E7682}" type="pres">
      <dgm:prSet presAssocID="{DE02495C-6EAA-4871-BAC4-236BCF16D2A2}" presName="node" presStyleLbl="node1" presStyleIdx="2" presStyleCnt="4">
        <dgm:presLayoutVars>
          <dgm:bulletEnabled val="1"/>
        </dgm:presLayoutVars>
      </dgm:prSet>
      <dgm:spPr/>
    </dgm:pt>
    <dgm:pt modelId="{FC1BDB17-E256-4A6F-B4B5-4B46C72D1C36}" type="pres">
      <dgm:prSet presAssocID="{A5CCF2C4-979D-4AA9-8DC3-FCAC38DDAA51}" presName="sibTrans" presStyleCnt="0"/>
      <dgm:spPr/>
    </dgm:pt>
    <dgm:pt modelId="{5E81C7E5-1CE6-4C14-A2A8-AF702448FA06}" type="pres">
      <dgm:prSet presAssocID="{B69CAAF5-7B1F-41D9-9DBC-93BC42C4C4B5}" presName="node" presStyleLbl="node1" presStyleIdx="3" presStyleCnt="4">
        <dgm:presLayoutVars>
          <dgm:bulletEnabled val="1"/>
        </dgm:presLayoutVars>
      </dgm:prSet>
      <dgm:spPr/>
    </dgm:pt>
  </dgm:ptLst>
  <dgm:cxnLst>
    <dgm:cxn modelId="{5F517911-4A93-4F69-9631-F84A822EDE3E}" srcId="{ED335721-E71E-4E00-903A-0FAD31238AEA}" destId="{B69CAAF5-7B1F-41D9-9DBC-93BC42C4C4B5}" srcOrd="3" destOrd="0" parTransId="{66B003A1-6628-43F9-9483-4F5FF68C04A9}" sibTransId="{C7F44BCA-5C19-4457-B7F9-826ECAB12A58}"/>
    <dgm:cxn modelId="{F395C426-B091-45B3-9685-2EB34B13592C}" srcId="{ED335721-E71E-4E00-903A-0FAD31238AEA}" destId="{DE02495C-6EAA-4871-BAC4-236BCF16D2A2}" srcOrd="2" destOrd="0" parTransId="{B36375FA-3265-487E-8161-5154AD4D1541}" sibTransId="{A5CCF2C4-979D-4AA9-8DC3-FCAC38DDAA51}"/>
    <dgm:cxn modelId="{7DD6983A-0FF3-4723-B0C4-487AFD97F3AE}" srcId="{ED335721-E71E-4E00-903A-0FAD31238AEA}" destId="{2D6E2473-46F8-4FB8-80DB-70C66EEBDE72}" srcOrd="0" destOrd="0" parTransId="{2A0D6FC3-504B-4719-9ADC-F86270C52D73}" sibTransId="{FBF3E45A-1593-4D6D-9F52-EC2D3D2D022C}"/>
    <dgm:cxn modelId="{09CF2564-E5B6-4334-A5BC-584C8F8FA546}" type="presOf" srcId="{B69CAAF5-7B1F-41D9-9DBC-93BC42C4C4B5}" destId="{5E81C7E5-1CE6-4C14-A2A8-AF702448FA06}" srcOrd="0" destOrd="0" presId="urn:microsoft.com/office/officeart/2005/8/layout/default"/>
    <dgm:cxn modelId="{D9460947-0E3B-4B7F-A96A-49F3E36A5DB3}" srcId="{ED335721-E71E-4E00-903A-0FAD31238AEA}" destId="{1E2832EA-AFA4-408F-8249-03023D2A5397}" srcOrd="1" destOrd="0" parTransId="{5D5C9F00-D563-4681-B90C-8184815FDDAE}" sibTransId="{9302189A-1B44-4033-ACEE-BA121BCD5B48}"/>
    <dgm:cxn modelId="{C578404D-C2BF-4AA6-A2D4-C1E1CCE1EC3A}" type="presOf" srcId="{1E2832EA-AFA4-408F-8249-03023D2A5397}" destId="{D8157708-DE04-4850-86DF-48490F5A4FCA}" srcOrd="0" destOrd="0" presId="urn:microsoft.com/office/officeart/2005/8/layout/default"/>
    <dgm:cxn modelId="{1217249E-9A4F-4939-96BA-38D829852094}" type="presOf" srcId="{ED335721-E71E-4E00-903A-0FAD31238AEA}" destId="{20D1EACB-4CF3-4CF3-94E1-AEF761D399F4}" srcOrd="0" destOrd="0" presId="urn:microsoft.com/office/officeart/2005/8/layout/default"/>
    <dgm:cxn modelId="{185F3DC6-0467-428A-AF68-AD0B3AC6621A}" type="presOf" srcId="{DE02495C-6EAA-4871-BAC4-236BCF16D2A2}" destId="{8D80726A-46AC-4936-9C45-E828411E7682}" srcOrd="0" destOrd="0" presId="urn:microsoft.com/office/officeart/2005/8/layout/default"/>
    <dgm:cxn modelId="{D06C00F1-E62E-453B-BF94-569C04A1FBB1}" type="presOf" srcId="{2D6E2473-46F8-4FB8-80DB-70C66EEBDE72}" destId="{887FC3CA-49A2-405B-9F84-AEA233191CA8}" srcOrd="0" destOrd="0" presId="urn:microsoft.com/office/officeart/2005/8/layout/default"/>
    <dgm:cxn modelId="{680959B6-A420-4FF9-BD86-FDEC4EFAED62}" type="presParOf" srcId="{20D1EACB-4CF3-4CF3-94E1-AEF761D399F4}" destId="{887FC3CA-49A2-405B-9F84-AEA233191CA8}" srcOrd="0" destOrd="0" presId="urn:microsoft.com/office/officeart/2005/8/layout/default"/>
    <dgm:cxn modelId="{5162265E-AFDE-4246-A810-B18E90055E29}" type="presParOf" srcId="{20D1EACB-4CF3-4CF3-94E1-AEF761D399F4}" destId="{76A5F72A-E339-4909-8BD8-1E709363CA2B}" srcOrd="1" destOrd="0" presId="urn:microsoft.com/office/officeart/2005/8/layout/default"/>
    <dgm:cxn modelId="{4FCFE727-1DEB-4ED4-B3B4-447D68318030}" type="presParOf" srcId="{20D1EACB-4CF3-4CF3-94E1-AEF761D399F4}" destId="{D8157708-DE04-4850-86DF-48490F5A4FCA}" srcOrd="2" destOrd="0" presId="urn:microsoft.com/office/officeart/2005/8/layout/default"/>
    <dgm:cxn modelId="{4F1F5259-9637-4A31-88DF-07B16AA1FEA9}" type="presParOf" srcId="{20D1EACB-4CF3-4CF3-94E1-AEF761D399F4}" destId="{200CB948-DCA2-4B18-A18F-EAD52B13CF86}" srcOrd="3" destOrd="0" presId="urn:microsoft.com/office/officeart/2005/8/layout/default"/>
    <dgm:cxn modelId="{9C26781A-EB5F-48D6-A6CF-0BA516EB223D}" type="presParOf" srcId="{20D1EACB-4CF3-4CF3-94E1-AEF761D399F4}" destId="{8D80726A-46AC-4936-9C45-E828411E7682}" srcOrd="4" destOrd="0" presId="urn:microsoft.com/office/officeart/2005/8/layout/default"/>
    <dgm:cxn modelId="{23F27FBB-9E09-47E6-BC88-C2D531ECF471}" type="presParOf" srcId="{20D1EACB-4CF3-4CF3-94E1-AEF761D399F4}" destId="{FC1BDB17-E256-4A6F-B4B5-4B46C72D1C36}" srcOrd="5" destOrd="0" presId="urn:microsoft.com/office/officeart/2005/8/layout/default"/>
    <dgm:cxn modelId="{E53F797A-99E1-41B1-B3BE-21C44C52CFD6}" type="presParOf" srcId="{20D1EACB-4CF3-4CF3-94E1-AEF761D399F4}" destId="{5E81C7E5-1CE6-4C14-A2A8-AF702448FA0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7FC3CA-49A2-405B-9F84-AEA233191CA8}">
      <dsp:nvSpPr>
        <dsp:cNvPr id="0" name=""/>
        <dsp:cNvSpPr/>
      </dsp:nvSpPr>
      <dsp:spPr>
        <a:xfrm>
          <a:off x="1615851" y="2998"/>
          <a:ext cx="3089790" cy="1853874"/>
        </a:xfrm>
        <a:prstGeom prst="rect">
          <a:avLst/>
        </a:prstGeom>
        <a:solidFill>
          <a:schemeClr val="bg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tx1"/>
              </a:solidFill>
            </a:rPr>
            <a:t>POWERFUL N-DIMENSIONAL ARRAYS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615851" y="2998"/>
        <a:ext cx="3089790" cy="1853874"/>
      </dsp:txXfrm>
    </dsp:sp>
    <dsp:sp modelId="{D8157708-DE04-4850-86DF-48490F5A4FCA}">
      <dsp:nvSpPr>
        <dsp:cNvPr id="0" name=""/>
        <dsp:cNvSpPr/>
      </dsp:nvSpPr>
      <dsp:spPr>
        <a:xfrm>
          <a:off x="5014620" y="2998"/>
          <a:ext cx="3089790" cy="1853874"/>
        </a:xfrm>
        <a:prstGeom prst="rect">
          <a:avLst/>
        </a:prstGeom>
        <a:solidFill>
          <a:schemeClr val="bg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tx1"/>
              </a:solidFill>
            </a:rPr>
            <a:t>NUMERICAL COMPUTING TOOLS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5014620" y="2998"/>
        <a:ext cx="3089790" cy="1853874"/>
      </dsp:txXfrm>
    </dsp:sp>
    <dsp:sp modelId="{8D80726A-46AC-4936-9C45-E828411E7682}">
      <dsp:nvSpPr>
        <dsp:cNvPr id="0" name=""/>
        <dsp:cNvSpPr/>
      </dsp:nvSpPr>
      <dsp:spPr>
        <a:xfrm>
          <a:off x="1615851" y="2165852"/>
          <a:ext cx="3089790" cy="1853874"/>
        </a:xfrm>
        <a:prstGeom prst="rect">
          <a:avLst/>
        </a:prstGeom>
        <a:solidFill>
          <a:schemeClr val="bg1"/>
        </a:solidFill>
        <a:ln w="15875" cap="flat" cmpd="sng" algn="ctr">
          <a:solidFill>
            <a:schemeClr val="bg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tx1"/>
              </a:solidFill>
            </a:rPr>
            <a:t>INTEROPERABLE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615851" y="2165852"/>
        <a:ext cx="3089790" cy="1853874"/>
      </dsp:txXfrm>
    </dsp:sp>
    <dsp:sp modelId="{5E81C7E5-1CE6-4C14-A2A8-AF702448FA06}">
      <dsp:nvSpPr>
        <dsp:cNvPr id="0" name=""/>
        <dsp:cNvSpPr/>
      </dsp:nvSpPr>
      <dsp:spPr>
        <a:xfrm>
          <a:off x="5014620" y="2165852"/>
          <a:ext cx="3089790" cy="1853874"/>
        </a:xfrm>
        <a:prstGeom prst="rect">
          <a:avLst/>
        </a:prstGeom>
        <a:solidFill>
          <a:schemeClr val="bg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tx1"/>
              </a:solidFill>
            </a:rPr>
            <a:t>PERFORMANT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5014620" y="2165852"/>
        <a:ext cx="3089790" cy="1853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9422830-C8D1-4D1C-AE5C-AA2D2E64D1C3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2022/6/6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CCCEA71-DC42-43D1-8340-DB07629004C9}" type="datetime1">
              <a:rPr lang="zh-CN" altLang="en-US" smtClean="0"/>
              <a:pPr/>
              <a:t>2022/6/6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B725628-3A68-42F4-BA86-981817953149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椭圆形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CFDCE838-61FF-4427-8D5E-B539F46A3E2E}" type="datetime1">
              <a:rPr lang="zh-CN" altLang="en-US" smtClean="0"/>
              <a:pPr/>
              <a:t>2022/6/6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​​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ECC429-F404-46B9-831C-5739463A7C5F}" type="datetime1">
              <a:rPr lang="zh-CN" altLang="en-US" smtClean="0"/>
              <a:pPr/>
              <a:t>2022/6/6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A46D3E3-3D6A-4243-B027-BC771AD4E1BC}" type="datetime1">
              <a:rPr lang="zh-CN" altLang="en-US" smtClean="0"/>
              <a:pPr/>
              <a:t>2022/6/6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7" name="直接连接符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DF37EDC-76D2-4347-9B2E-FDFCA3EE6FFD}" type="datetime1">
              <a:rPr lang="zh-CN" altLang="en-US" smtClean="0"/>
              <a:pPr/>
              <a:t>2022/6/6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椭圆形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98D43E-598C-470D-A0B0-0CC259052850}" type="datetime1">
              <a:rPr lang="zh-CN" altLang="en-US" smtClean="0"/>
              <a:pPr/>
              <a:t>2022/6/6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F3AB81A-738D-4D93-B356-2E61115064D5}" type="datetime1">
              <a:rPr lang="zh-CN" altLang="en-US" smtClean="0"/>
              <a:pPr/>
              <a:t>2022/6/6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B9EECF-3901-48EF-97E4-996676A9B35D}" type="datetime1">
              <a:rPr lang="zh-CN" altLang="en-US" smtClean="0"/>
              <a:pPr/>
              <a:t>2022/6/6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BE058F-D340-43DA-A96B-105C64DCFDB9}" type="datetime1">
              <a:rPr lang="zh-CN" altLang="en-US" smtClean="0"/>
              <a:pPr/>
              <a:t>2022/6/6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CBA0CD-516B-402D-98B7-7C2E92C48ECD}" type="datetime1">
              <a:rPr lang="zh-CN" altLang="en-US" smtClean="0"/>
              <a:pPr/>
              <a:t>2022/6/6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24FBB4-ED5D-45D4-B793-03DC4D31C84D}" type="datetime1">
              <a:rPr lang="zh-CN" altLang="en-US" smtClean="0"/>
              <a:pPr/>
              <a:t>2022/6/6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9CFE0BF-9F8B-43D7-ABDE-1F2A229BF7D3}" type="datetime1">
              <a:rPr lang="zh-CN" altLang="en-US" smtClean="0"/>
              <a:pPr/>
              <a:t>2022/6/6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9E7AE09-8028-4979-91B9-67A4CC4592AA}" type="datetime1">
              <a:rPr lang="zh-CN" altLang="en-US" smtClean="0"/>
              <a:pPr/>
              <a:t>2022/6/6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robots.txt" TargetMode="External"/><Relationship Id="rId2" Type="http://schemas.openxmlformats.org/officeDocument/2006/relationships/hyperlink" Target="https://www.taobao.com/robots.tx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qq.com/robots.txt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长方形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长方形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zh-CN" altLang="en-US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数据赋能</a:t>
            </a:r>
            <a:r>
              <a:rPr lang="en-US" altLang="zh-CN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-AI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Chen, Jinqiao</a:t>
            </a:r>
            <a:endParaRPr lang="zh-CN" altLang="en-US" dirty="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4DB16-F53F-DBF0-9714-6CB766D6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PySpark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805121-3D80-25DF-A9E7-794D3B6B0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Apache Spark</a:t>
            </a:r>
            <a:r>
              <a:rPr lang="zh-CN" altLang="en-US" dirty="0"/>
              <a:t>是一个大数据处理引擎，与</a:t>
            </a:r>
            <a:r>
              <a:rPr lang="en-US" altLang="zh-CN" dirty="0"/>
              <a:t>MapReduce</a:t>
            </a:r>
            <a:r>
              <a:rPr lang="zh-CN" altLang="en-US" dirty="0"/>
              <a:t>相比具有多个优势。通过删除</a:t>
            </a:r>
            <a:r>
              <a:rPr lang="en-US" altLang="zh-CN" dirty="0"/>
              <a:t>Hadoop</a:t>
            </a:r>
            <a:r>
              <a:rPr lang="zh-CN" altLang="en-US" dirty="0"/>
              <a:t>中的大部分样板代码，</a:t>
            </a:r>
            <a:r>
              <a:rPr lang="en-US" altLang="zh-CN" dirty="0"/>
              <a:t>Spark</a:t>
            </a:r>
            <a:r>
              <a:rPr lang="zh-CN" altLang="en-US" dirty="0"/>
              <a:t>提供了更大的简单性。此外，由于</a:t>
            </a:r>
            <a:r>
              <a:rPr lang="en-US" altLang="zh-CN" dirty="0"/>
              <a:t>Spark</a:t>
            </a:r>
            <a:r>
              <a:rPr lang="zh-CN" altLang="en-US" dirty="0"/>
              <a:t>处理内存中的大多数操作，因此它通常比</a:t>
            </a:r>
            <a:r>
              <a:rPr lang="en-US" altLang="zh-CN" dirty="0"/>
              <a:t>MapReduce</a:t>
            </a:r>
            <a:r>
              <a:rPr lang="zh-CN" altLang="en-US" dirty="0"/>
              <a:t>更快，在每次操作之后将数据写入磁盘。</a:t>
            </a:r>
          </a:p>
          <a:p>
            <a:pPr marL="0" indent="0">
              <a:buNone/>
            </a:pPr>
            <a:r>
              <a:rPr lang="en-US" altLang="zh-CN" dirty="0" err="1"/>
              <a:t>PySpark</a:t>
            </a:r>
            <a:r>
              <a:rPr lang="zh-CN" altLang="en-US" dirty="0"/>
              <a:t>是</a:t>
            </a:r>
            <a:r>
              <a:rPr lang="en-US" altLang="zh-CN" dirty="0"/>
              <a:t>Spark</a:t>
            </a:r>
            <a:r>
              <a:rPr lang="zh-CN" altLang="en-US" dirty="0"/>
              <a:t>的</a:t>
            </a:r>
            <a:r>
              <a:rPr lang="en-US" altLang="zh-CN" dirty="0"/>
              <a:t>Python API</a:t>
            </a:r>
            <a:r>
              <a:rPr lang="zh-CN" altLang="en-US" dirty="0"/>
              <a:t>。本指南介绍如何在单个</a:t>
            </a:r>
            <a:r>
              <a:rPr lang="en-US" altLang="zh-CN" dirty="0" err="1"/>
              <a:t>Linode</a:t>
            </a:r>
            <a:r>
              <a:rPr lang="zh-CN" altLang="en-US" dirty="0"/>
              <a:t>上安装</a:t>
            </a:r>
            <a:r>
              <a:rPr lang="en-US" altLang="zh-CN" dirty="0" err="1"/>
              <a:t>PySpark</a:t>
            </a:r>
            <a:r>
              <a:rPr lang="zh-CN" altLang="en-US" dirty="0"/>
              <a:t>。</a:t>
            </a:r>
            <a:r>
              <a:rPr lang="en-US" altLang="zh-CN" dirty="0" err="1"/>
              <a:t>PySpark</a:t>
            </a:r>
            <a:r>
              <a:rPr lang="en-US" altLang="zh-CN" dirty="0"/>
              <a:t> API</a:t>
            </a:r>
            <a:r>
              <a:rPr lang="zh-CN" altLang="en-US" dirty="0"/>
              <a:t>将通过对文本文件的分析来介绍，通过计算得到每个总统就职演说中使用频率最高的五个词。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3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C3536-6981-0644-7816-2890044A4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cap="none" dirty="0"/>
              <a:t>练习</a:t>
            </a:r>
            <a:r>
              <a:rPr lang="en-US" altLang="zh-CN" sz="3600" cap="none" dirty="0"/>
              <a:t>2</a:t>
            </a:r>
            <a:r>
              <a:rPr lang="zh-CN" altLang="en-US" sz="3600" cap="none" dirty="0"/>
              <a:t> </a:t>
            </a:r>
            <a:r>
              <a:rPr lang="en-US" altLang="zh-CN" sz="3600" cap="none" dirty="0"/>
              <a:t>(Pandas &amp; </a:t>
            </a:r>
            <a:r>
              <a:rPr lang="en-US" altLang="zh-CN" sz="3600" cap="none" dirty="0" err="1"/>
              <a:t>PySpark</a:t>
            </a:r>
            <a:r>
              <a:rPr lang="en-US" altLang="zh-CN" sz="3600" cap="none" dirty="0"/>
              <a:t>)</a:t>
            </a:r>
            <a:endParaRPr 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423EF-6BC6-BB35-CCC9-645780234A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</a:t>
            </a:r>
            <a:r>
              <a:rPr lang="zh-CN" altLang="en-US" dirty="0"/>
              <a:t>生成对象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</a:t>
            </a:r>
            <a:r>
              <a:rPr lang="zh-CN" altLang="en-US" dirty="0"/>
              <a:t>查看数据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</a:t>
            </a:r>
            <a:r>
              <a:rPr lang="zh-CN" altLang="en-US" dirty="0"/>
              <a:t>选择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</a:t>
            </a:r>
            <a:r>
              <a:rPr lang="zh-CN" altLang="en-US" dirty="0"/>
              <a:t>运算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</a:t>
            </a:r>
            <a:r>
              <a:rPr lang="zh-CN" altLang="en-US" dirty="0"/>
              <a:t>合并分组 </a:t>
            </a:r>
            <a:r>
              <a:rPr lang="en-US" altLang="zh-CN" dirty="0"/>
              <a:t>(Merge &amp; Grouping)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   重塑 </a:t>
            </a:r>
            <a:r>
              <a:rPr lang="en-US" altLang="zh-CN" dirty="0"/>
              <a:t>(Reshaping)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</a:t>
            </a:r>
            <a:r>
              <a:rPr lang="zh-CN" altLang="en-US" dirty="0"/>
              <a:t>时间序列 </a:t>
            </a:r>
            <a:r>
              <a:rPr lang="en-US" altLang="zh-CN" dirty="0"/>
              <a:t>(</a:t>
            </a:r>
            <a:r>
              <a:rPr lang="en-US" altLang="zh-CN" dirty="0" err="1"/>
              <a:t>TimeSeries</a:t>
            </a:r>
            <a:r>
              <a:rPr lang="en-US" altLang="zh-CN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   数据输入 </a:t>
            </a:r>
            <a:r>
              <a:rPr lang="en-US" altLang="zh-CN" dirty="0"/>
              <a:t>/ </a:t>
            </a:r>
            <a:r>
              <a:rPr lang="zh-CN" altLang="en-US" dirty="0"/>
              <a:t>输出</a:t>
            </a:r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CE558B9C-159A-D14F-737E-97FE7D2F84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Optional: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</a:t>
            </a:r>
            <a:r>
              <a:rPr lang="zh-CN" altLang="en-US" dirty="0"/>
              <a:t>将数据读入</a:t>
            </a:r>
            <a:r>
              <a:rPr lang="en-US" dirty="0" err="1"/>
              <a:t>PySpark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</a:t>
            </a:r>
            <a:r>
              <a:rPr lang="zh-CN" altLang="en-US" dirty="0"/>
              <a:t>清理和标记数据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</a:t>
            </a:r>
            <a:r>
              <a:rPr lang="zh-CN" altLang="en-US" dirty="0"/>
              <a:t>过滤和聚合数据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</a:t>
            </a:r>
            <a:r>
              <a:rPr lang="en-US" dirty="0" err="1"/>
              <a:t>DataFrames，SQL</a:t>
            </a:r>
            <a:r>
              <a:rPr lang="en-US" dirty="0"/>
              <a:t>，</a:t>
            </a:r>
            <a:r>
              <a:rPr lang="zh-CN" altLang="en-US" dirty="0"/>
              <a:t>流媒体，以及机器学习模块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12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2D6EF23-3854-8B83-79D1-53139750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Python</a:t>
            </a:r>
            <a:r>
              <a:rPr lang="zh-CN" altLang="en-US" dirty="0"/>
              <a:t>爬虫</a:t>
            </a:r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988DD4-D9BC-4849-E46E-B412279C6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   什么是爬虫？</a:t>
            </a:r>
            <a:endParaRPr lang="en-US" altLang="zh-CN" dirty="0"/>
          </a:p>
          <a:p>
            <a:r>
              <a:rPr lang="zh-CN" altLang="en-US" dirty="0"/>
              <a:t>网络爬虫（又被称为网页蜘蛛，网络机器人）就是模拟浏览器发送网络请求，接收请求响应，一种按照一定的规则，自动地抓取互联网信息的程序。原则上</a:t>
            </a:r>
            <a:r>
              <a:rPr lang="en-US" altLang="zh-CN" dirty="0"/>
              <a:t>,</a:t>
            </a:r>
            <a:r>
              <a:rPr lang="zh-CN" altLang="en-US" dirty="0"/>
              <a:t>只要是浏览器</a:t>
            </a:r>
            <a:r>
              <a:rPr lang="en-US" altLang="zh-CN" dirty="0"/>
              <a:t>(</a:t>
            </a:r>
            <a:r>
              <a:rPr lang="zh-CN" altLang="en-US" dirty="0"/>
              <a:t>客户端</a:t>
            </a:r>
            <a:r>
              <a:rPr lang="en-US" altLang="zh-CN" dirty="0"/>
              <a:t>)</a:t>
            </a:r>
            <a:r>
              <a:rPr lang="zh-CN" altLang="en-US" dirty="0"/>
              <a:t>能做的事情，爬虫都能够做</a:t>
            </a:r>
            <a:endParaRPr lang="en-US" altLang="zh-CN" dirty="0"/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   </a:t>
            </a:r>
            <a:r>
              <a:rPr lang="zh-CN" altLang="en-US" dirty="0"/>
              <a:t>为什么我们需要爬虫？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通过相关技术合法的收集我们需要的信息，帮助改进我们的应用。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180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A2E9B-8F0D-9A0E-3891-A66CA41B0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Robots</a:t>
            </a:r>
            <a:r>
              <a:rPr lang="zh-CN" altLang="en-US" dirty="0"/>
              <a:t>协议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27466C-E564-8E50-5419-559FF0E56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几乎每一个网站都有一个名为 </a:t>
            </a:r>
            <a:r>
              <a:rPr lang="en-US" altLang="zh-CN" dirty="0"/>
              <a:t>robots.txt </a:t>
            </a:r>
            <a:r>
              <a:rPr lang="zh-CN" altLang="en-US" dirty="0"/>
              <a:t>的文档，当然也有部分网站没有设定 </a:t>
            </a:r>
            <a:r>
              <a:rPr lang="en-US" altLang="zh-CN" dirty="0"/>
              <a:t>robots.txt</a:t>
            </a:r>
            <a:r>
              <a:rPr lang="zh-CN" altLang="en-US" dirty="0"/>
              <a:t>。对于没有设定 </a:t>
            </a:r>
            <a:r>
              <a:rPr lang="en-US" altLang="zh-CN" dirty="0"/>
              <a:t>robots.txt </a:t>
            </a:r>
            <a:r>
              <a:rPr lang="zh-CN" altLang="en-US" dirty="0"/>
              <a:t>的网站可以通过网络爬虫获取没有口令加密的数据，也就是该网站所有页面数据都可以爬取。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淘宝：</a:t>
            </a:r>
            <a:r>
              <a:rPr lang="en-US" altLang="zh-CN" dirty="0">
                <a:hlinkClick r:id="rId2"/>
              </a:rPr>
              <a:t>https://www.taobao.com/robots.txt</a:t>
            </a:r>
            <a:endParaRPr lang="en-US" altLang="zh-CN" dirty="0"/>
          </a:p>
          <a:p>
            <a:r>
              <a:rPr lang="zh-CN" altLang="en-US" dirty="0"/>
              <a:t>百度：</a:t>
            </a:r>
            <a:r>
              <a:rPr lang="en-US" altLang="zh-CN" dirty="0">
                <a:hlinkClick r:id="rId3"/>
              </a:rPr>
              <a:t>https://www.baidu.com/robots.txt</a:t>
            </a:r>
            <a:endParaRPr lang="en-US" altLang="zh-CN" dirty="0"/>
          </a:p>
          <a:p>
            <a:r>
              <a:rPr lang="zh-CN" altLang="en-US" dirty="0"/>
              <a:t>腾讯：</a:t>
            </a:r>
            <a:r>
              <a:rPr lang="en-US" altLang="zh-CN" dirty="0">
                <a:hlinkClick r:id="rId4"/>
              </a:rPr>
              <a:t>https://www.qq.com/robots.txt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588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19522-733B-EB81-B66A-642D0238B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网页的三个组成部分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453025-CFE1-D5F7-BFAB-5FA06C2F9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</a:t>
            </a:r>
            <a:r>
              <a:rPr lang="en-US" altLang="zh-CN" dirty="0"/>
              <a:t>HTML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CSS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JScript</a:t>
            </a:r>
          </a:p>
        </p:txBody>
      </p:sp>
    </p:spTree>
    <p:extLst>
      <p:ext uri="{BB962C8B-B14F-4D97-AF65-F5344CB8AC3E}">
        <p14:creationId xmlns:p14="http://schemas.microsoft.com/office/powerpoint/2010/main" val="1246593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1957A-CA81-7E2E-3C5A-28CFA1FB6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/>
              <a:t>网页请求的过程分为两个环节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296FCB-F4BC-F08B-1354-60B818360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  Request </a:t>
            </a:r>
            <a:r>
              <a:rPr lang="zh-CN" altLang="en-US" dirty="0"/>
              <a:t>（请求）：每一个展示在用户面前的网页都必须经过这一步，也就是向服务器发送访问请求。</a:t>
            </a:r>
            <a:endParaRPr lang="en-US" altLang="zh-CN" dirty="0"/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  Response</a:t>
            </a:r>
            <a:r>
              <a:rPr lang="zh-CN" altLang="en-US" dirty="0"/>
              <a:t>（响应）：服务器在接收到用户的请求后，会验证请求的有效性，然后向用户（客户端）发送响应的内容，客户端接收服务器响应的内容，将内容展示出来，就是我们所熟悉的网页请求。</a:t>
            </a:r>
          </a:p>
        </p:txBody>
      </p:sp>
    </p:spTree>
    <p:extLst>
      <p:ext uri="{BB962C8B-B14F-4D97-AF65-F5344CB8AC3E}">
        <p14:creationId xmlns:p14="http://schemas.microsoft.com/office/powerpoint/2010/main" val="391597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78613-7C66-0CE4-7270-50B21AD9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网页请求的方式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9C0103-9281-1E8E-7720-38AC1C257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b="0" i="0" dirty="0">
                <a:effectLst/>
                <a:latin typeface="-apple-system"/>
              </a:rPr>
              <a:t>   GET</a:t>
            </a:r>
            <a:r>
              <a:rPr lang="zh-CN" altLang="en-US" b="0" i="0" dirty="0">
                <a:effectLst/>
                <a:latin typeface="-apple-system"/>
              </a:rPr>
              <a:t>：最常见的方式，一般用于获取或者查询资源信息，也是大多数网站使用的方式，响应速度快。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0" i="0" dirty="0">
                <a:effectLst/>
                <a:latin typeface="-apple-system"/>
              </a:rPr>
              <a:t>   POST</a:t>
            </a:r>
            <a:r>
              <a:rPr lang="zh-CN" altLang="en-US" b="0" i="0" dirty="0">
                <a:effectLst/>
                <a:latin typeface="-apple-system"/>
              </a:rPr>
              <a:t>：相比 </a:t>
            </a:r>
            <a:r>
              <a:rPr lang="en-US" altLang="zh-CN" b="0" i="0" dirty="0">
                <a:effectLst/>
                <a:latin typeface="-apple-system"/>
              </a:rPr>
              <a:t>GET </a:t>
            </a:r>
            <a:r>
              <a:rPr lang="zh-CN" altLang="en-US" b="0" i="0" dirty="0">
                <a:effectLst/>
                <a:latin typeface="-apple-system"/>
              </a:rPr>
              <a:t>方式，多了以表单形式上传参数的功能，因此除查询信息外，还可以修改信息。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130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8A191-E60A-D80C-7E58-9494EEC4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1 (GET</a:t>
            </a:r>
            <a:r>
              <a:rPr lang="zh-CN" altLang="en-US" dirty="0"/>
              <a:t>和</a:t>
            </a:r>
            <a:r>
              <a:rPr lang="en-US" altLang="zh-CN" dirty="0"/>
              <a:t>POST</a:t>
            </a:r>
            <a:r>
              <a:rPr lang="zh-CN" altLang="en-US" dirty="0"/>
              <a:t>请求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5DCF9-D2E4-4C3B-721E-65BAF4707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736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BF6EE-F394-97CC-7E1E-A3D4F4F28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/>
              <a:t>网页解析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9238EF-2EC1-6FC9-F44E-306CFBFF0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</a:t>
            </a:r>
            <a:r>
              <a:rPr lang="en-US" altLang="zh-CN" dirty="0"/>
              <a:t>requests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Beautiful Soup</a:t>
            </a:r>
          </a:p>
        </p:txBody>
      </p:sp>
    </p:spTree>
    <p:extLst>
      <p:ext uri="{BB962C8B-B14F-4D97-AF65-F5344CB8AC3E}">
        <p14:creationId xmlns:p14="http://schemas.microsoft.com/office/powerpoint/2010/main" val="3561108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1D5C4-F1C5-0CB9-3D62-13D62E736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反爬机制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2E9CD8-6686-878B-B16D-8EAAD32B3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header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检验</a:t>
            </a:r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限制 </a:t>
            </a:r>
            <a:r>
              <a:rPr lang="en-US" altLang="zh-CN" dirty="0">
                <a:solidFill>
                  <a:srgbClr val="000000"/>
                </a:solidFill>
                <a:latin typeface="-apple-system"/>
              </a:rPr>
              <a:t>IP 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的请求数量</a:t>
            </a:r>
            <a:endParaRPr lang="en-US" altLang="zh-CN" dirty="0">
              <a:solidFill>
                <a:srgbClr val="000000"/>
              </a:solidFill>
              <a:latin typeface="-apple-system"/>
            </a:endParaRPr>
          </a:p>
          <a:p>
            <a:endParaRPr lang="en-US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动态加载</a:t>
            </a:r>
            <a:endParaRPr lang="en-US" altLang="zh-CN" dirty="0">
              <a:solidFill>
                <a:srgbClr val="000000"/>
              </a:solidFill>
              <a:latin typeface="-apple-system"/>
            </a:endParaRPr>
          </a:p>
          <a:p>
            <a:endParaRPr lang="en-US" dirty="0">
              <a:solidFill>
                <a:srgbClr val="000000"/>
              </a:solidFill>
              <a:latin typeface="-apple-system"/>
            </a:endParaRPr>
          </a:p>
          <a:p>
            <a:endParaRPr lang="en-US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26397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9B8AC-909A-9F35-CC34-27037AF5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目录</a:t>
            </a:r>
            <a:endParaRPr 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781179-669A-AF1B-6A56-6CBE4C014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Python</a:t>
            </a:r>
            <a:r>
              <a:rPr lang="zh-CN" altLang="en-US" dirty="0"/>
              <a:t>基础及应用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Web</a:t>
            </a:r>
            <a:r>
              <a:rPr lang="zh-CN" altLang="en-US" dirty="0"/>
              <a:t>服务框架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自然语言处理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语言模型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综合练习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6073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F9F40-BB3E-7F40-3501-D42F85404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爬虫实战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349793-900F-93B8-DE5B-F7C1F16BD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Scrapy + </a:t>
            </a:r>
            <a:r>
              <a:rPr lang="en-US" dirty="0" err="1"/>
              <a:t>PhantomJS</a:t>
            </a:r>
            <a:r>
              <a:rPr lang="en-US" dirty="0"/>
              <a:t> + Selenium</a:t>
            </a:r>
          </a:p>
        </p:txBody>
      </p:sp>
    </p:spTree>
    <p:extLst>
      <p:ext uri="{BB962C8B-B14F-4D97-AF65-F5344CB8AC3E}">
        <p14:creationId xmlns:p14="http://schemas.microsoft.com/office/powerpoint/2010/main" val="1725701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6EE04B6-8F08-BA81-7953-5B82E77B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Flask</a:t>
            </a:r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6DE8DD-D75A-AA8E-E7B2-BC3C1EE1C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</a:t>
            </a:r>
            <a:r>
              <a:rPr lang="zh-CN" altLang="en-US" dirty="0"/>
              <a:t>轻量级</a:t>
            </a:r>
            <a:r>
              <a:rPr lang="en-US" altLang="zh-CN" dirty="0"/>
              <a:t>Python</a:t>
            </a:r>
            <a:r>
              <a:rPr lang="zh-CN" altLang="en-US" dirty="0"/>
              <a:t>服务框架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  </a:t>
            </a:r>
            <a:r>
              <a:rPr lang="zh-CN" altLang="en-US" dirty="0"/>
              <a:t>核心简单易于扩展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</a:t>
            </a:r>
            <a:r>
              <a:rPr lang="zh-CN" altLang="en-US" dirty="0"/>
              <a:t>网络应用的安全性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411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C097F-AAFE-80B7-2A25-52C2DEFC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Django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6F9277-CA91-2AC0-91D9-4F973FB59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MVC</a:t>
            </a:r>
            <a:r>
              <a:rPr lang="zh-CN" altLang="en-US" dirty="0"/>
              <a:t>和</a:t>
            </a:r>
            <a:r>
              <a:rPr lang="en-US" altLang="zh-CN" dirty="0"/>
              <a:t>MTV</a:t>
            </a:r>
            <a:r>
              <a:rPr lang="zh-CN" altLang="en-US" dirty="0"/>
              <a:t>的开发模式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</a:t>
            </a:r>
            <a:r>
              <a:rPr lang="zh-CN" altLang="en-US" dirty="0"/>
              <a:t>全局配置</a:t>
            </a:r>
            <a:r>
              <a:rPr lang="en-US" altLang="zh-CN" dirty="0"/>
              <a:t>settings</a:t>
            </a:r>
            <a:r>
              <a:rPr lang="zh-CN" altLang="en-US" dirty="0"/>
              <a:t>详解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  </a:t>
            </a:r>
            <a:r>
              <a:rPr lang="zh-CN" altLang="en-US" dirty="0"/>
              <a:t>路由配置系统</a:t>
            </a:r>
            <a:r>
              <a:rPr lang="en-US" altLang="zh-CN" dirty="0" err="1"/>
              <a:t>URLconf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  ORM</a:t>
            </a:r>
            <a:r>
              <a:rPr lang="zh-CN" altLang="en-US" dirty="0"/>
              <a:t>增删改操作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  </a:t>
            </a:r>
            <a:r>
              <a:rPr lang="zh-CN" altLang="en-US" dirty="0"/>
              <a:t>视图函数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  </a:t>
            </a:r>
            <a:r>
              <a:rPr lang="zh-CN" altLang="en-US" dirty="0"/>
              <a:t>管理后台与</a:t>
            </a:r>
            <a:r>
              <a:rPr lang="en-US" altLang="zh-CN" dirty="0"/>
              <a:t>model</a:t>
            </a:r>
            <a:r>
              <a:rPr lang="zh-CN" altLang="en-US" dirty="0"/>
              <a:t>模型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  </a:t>
            </a:r>
            <a:r>
              <a:rPr lang="zh-CN" altLang="en-US" dirty="0"/>
              <a:t>数据模型字段及属性详解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  ORM</a:t>
            </a:r>
            <a:r>
              <a:rPr lang="zh-CN" altLang="en-US" dirty="0"/>
              <a:t>之</a:t>
            </a:r>
            <a:r>
              <a:rPr lang="en-US" altLang="zh-CN" dirty="0" err="1"/>
              <a:t>QuerySet</a:t>
            </a:r>
            <a:r>
              <a:rPr lang="en-US" altLang="zh-CN" dirty="0"/>
              <a:t> 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  ORM </a:t>
            </a:r>
            <a:r>
              <a:rPr lang="en-US" altLang="zh-CN" dirty="0" err="1"/>
              <a:t>QuerySet</a:t>
            </a:r>
            <a:r>
              <a:rPr lang="zh-CN" altLang="en-US" dirty="0"/>
              <a:t>查询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2424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C3536-6981-0644-7816-2890044A4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cap="none" dirty="0"/>
              <a:t>练习 </a:t>
            </a:r>
            <a:r>
              <a:rPr lang="en-US" altLang="zh-CN" sz="3600" cap="none" dirty="0"/>
              <a:t>(Flask &amp; Django)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20673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453E3-B08F-7CFF-8ABC-512D63787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/>
              <a:t>自然语言处理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47AF8-06C2-16E1-65C9-8D9D7FF85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融行业的自然语言处理问题主要集中于实体抽取及情感分析，并以这二者为基础向其他业务扩散。其中实体抽取方面主要涉及事件抽取的应用，知识图谱、图谱对应的报告语料在这之中尤为重要，但是相关数据较难获取。情感分析主要关注股民及公司年报的情感分析，其中涉及词向量编码及隐语识别等问题，少数会进行偏计量的因果分析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57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6E2FA-9D5A-B173-61E6-A8C8842D5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cap="none" dirty="0"/>
              <a:t>业务中的应用</a:t>
            </a:r>
            <a:endParaRPr lang="en-US" sz="3600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AC6741-B34A-F0DA-1F38-9C73BDF8E4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9718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热点话题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zh-CN" altLang="en-US" dirty="0"/>
              <a:t>话题提取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zh-CN" altLang="en-US" dirty="0"/>
              <a:t>话题聚类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zh-CN" altLang="en-US" dirty="0"/>
              <a:t>关系提取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zh-CN" altLang="en-US" dirty="0"/>
              <a:t>金融主体识别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zh-CN" altLang="en-US" dirty="0"/>
              <a:t>实体识别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zh-CN" altLang="en-US" dirty="0"/>
              <a:t>实体消歧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zh-CN" altLang="en-US" dirty="0"/>
              <a:t>主体识别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7C83C5-133A-5C2A-14F0-5C38C54045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  <a:r>
              <a:rPr lang="zh-CN" altLang="en-US" dirty="0"/>
              <a:t>金融主体情感分析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zh-CN" altLang="en-US" dirty="0"/>
              <a:t>实体抽取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zh-CN" altLang="en-US" dirty="0"/>
              <a:t>情感分类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  <a:r>
              <a:rPr lang="zh-CN" altLang="en-US" dirty="0"/>
              <a:t>事件抽取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  </a:t>
            </a:r>
            <a:r>
              <a:rPr lang="zh-CN" altLang="en-US" dirty="0"/>
              <a:t>实体抽取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3385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3D14DAA-1C4E-5916-EABA-D99D05D1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任务分类</a:t>
            </a:r>
            <a:endParaRPr lang="en-US" dirty="0"/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BB7BB509-C462-CD9C-A48B-E02EDC4B8C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032313"/>
              </p:ext>
            </p:extLst>
          </p:nvPr>
        </p:nvGraphicFramePr>
        <p:xfrm>
          <a:off x="1023938" y="2286000"/>
          <a:ext cx="972026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862">
                  <a:extLst>
                    <a:ext uri="{9D8B030D-6E8A-4147-A177-3AD203B41FA5}">
                      <a16:colId xmlns:a16="http://schemas.microsoft.com/office/drawing/2014/main" val="2095807000"/>
                    </a:ext>
                  </a:extLst>
                </a:gridCol>
                <a:gridCol w="7010400">
                  <a:extLst>
                    <a:ext uri="{9D8B030D-6E8A-4147-A177-3AD203B41FA5}">
                      <a16:colId xmlns:a16="http://schemas.microsoft.com/office/drawing/2014/main" val="93830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类别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任务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39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序列标注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词性标注</a:t>
                      </a:r>
                      <a:r>
                        <a:rPr lang="en-US" altLang="zh-CN" dirty="0"/>
                        <a:t>POS</a:t>
                      </a:r>
                      <a:r>
                        <a:rPr lang="zh-CN" altLang="en-US" dirty="0"/>
                        <a:t>，</a:t>
                      </a:r>
                      <a:r>
                        <a:rPr lang="en-US" dirty="0"/>
                        <a:t> </a:t>
                      </a:r>
                      <a:r>
                        <a:rPr lang="zh-CN" altLang="en-US" dirty="0"/>
                        <a:t>实体识别</a:t>
                      </a:r>
                      <a:r>
                        <a:rPr lang="en-US" altLang="zh-CN" dirty="0"/>
                        <a:t>NER 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97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分类任务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文本分类，情感分析 </a:t>
                      </a:r>
                      <a:r>
                        <a:rPr lang="en-US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74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关系判断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句法分析，蕴涵关系判断 </a:t>
                      </a:r>
                      <a:r>
                        <a:rPr lang="en-US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474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生成任务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机器翻译，文本摘要，语言识别，对话系统</a:t>
                      </a:r>
                      <a:r>
                        <a:rPr lang="en-US" altLang="zh-CN" dirty="0"/>
                        <a:t> 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71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026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C3F59DE-B0CF-3317-4756-E449F596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序列标注</a:t>
            </a:r>
            <a:endParaRPr 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6ED2A970-F0E9-81BB-260B-87464C746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</a:t>
            </a:r>
            <a:r>
              <a:rPr lang="zh-CN" altLang="en-US" dirty="0"/>
              <a:t>分词（</a:t>
            </a:r>
            <a:r>
              <a:rPr lang="en-US" altLang="zh-CN" dirty="0"/>
              <a:t>Tokenization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</a:t>
            </a:r>
            <a:r>
              <a:rPr lang="zh-CN" altLang="en-US" dirty="0"/>
              <a:t>词性标注（</a:t>
            </a:r>
            <a:r>
              <a:rPr lang="en-US" altLang="zh-CN" dirty="0"/>
              <a:t>Part-of-Speech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</a:t>
            </a:r>
            <a:r>
              <a:rPr lang="zh-CN" altLang="en-US" dirty="0"/>
              <a:t>命名实体识别（</a:t>
            </a:r>
            <a:r>
              <a:rPr lang="en-US" altLang="zh-CN" dirty="0"/>
              <a:t>Named Entity Recognition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</a:t>
            </a:r>
            <a:r>
              <a:rPr lang="zh-CN" altLang="en-US" dirty="0"/>
              <a:t>语义角色标注 （</a:t>
            </a:r>
            <a:r>
              <a:rPr lang="en-US" altLang="zh-CN" dirty="0"/>
              <a:t>Semantic Role Labeling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193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C3F59DE-B0CF-3317-4756-E449F596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分类任务</a:t>
            </a:r>
            <a:endParaRPr 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6ED2A970-F0E9-81BB-260B-87464C746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</a:t>
            </a:r>
            <a:r>
              <a:rPr lang="zh-CN" altLang="en-US" dirty="0"/>
              <a:t>文本分类（</a:t>
            </a:r>
            <a:r>
              <a:rPr lang="en-US" altLang="zh-CN" dirty="0"/>
              <a:t>Classification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</a:t>
            </a:r>
            <a:r>
              <a:rPr lang="zh-CN" altLang="en-US" dirty="0"/>
              <a:t>情感分析（</a:t>
            </a:r>
            <a:r>
              <a:rPr lang="en-US" altLang="zh-CN" dirty="0"/>
              <a:t>Sentiment Analysis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971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C3F59DE-B0CF-3317-4756-E449F596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关系判断</a:t>
            </a:r>
            <a:endParaRPr 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6ED2A970-F0E9-81BB-260B-87464C746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</a:t>
            </a:r>
            <a:r>
              <a:rPr lang="zh-CN" altLang="en-US" dirty="0"/>
              <a:t>关系抽取（</a:t>
            </a:r>
            <a:r>
              <a:rPr lang="en-US" altLang="zh-CN" dirty="0"/>
              <a:t>Relation Extraction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   </a:t>
            </a:r>
            <a:r>
              <a:rPr lang="zh-CN" altLang="en-US" dirty="0"/>
              <a:t>语法解析树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   RNNGs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   </a:t>
            </a:r>
            <a:r>
              <a:rPr lang="zh-CN" altLang="en-US" dirty="0"/>
              <a:t>语言模型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194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7560C-2CDE-C34F-98CC-2B10FF5B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数据介绍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C2C39-9918-6210-9513-987DFAB3B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     银行的金融或者技术部门：投行的数据分析师通常会处理金融交易数据，包括外汇、股票、大宗贸易数据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     金融数据分析岗位：通常需要做很多的量化工作：数据分析在它们中的工作包括会计、客户管理、风控、业务方面的数据，它取决于你的具体业务，同时还包括数据研究，以及提供解决方案等。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     技术部门的数据分析岗位：技术部门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需要的数据分析，就会更加注重于用户的行为数据分析，包括聚类、分类分析，去解析用户的行为习惯。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313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C3F59DE-B0CF-3317-4756-E449F596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生成式任务</a:t>
            </a:r>
            <a:endParaRPr 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6ED2A970-F0E9-81BB-260B-87464C746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</a:t>
            </a:r>
            <a:r>
              <a:rPr lang="zh-CN" altLang="en-US" dirty="0"/>
              <a:t>机器翻译（</a:t>
            </a:r>
            <a:r>
              <a:rPr lang="en-US" altLang="zh-CN" dirty="0"/>
              <a:t>Machine Translation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</a:t>
            </a:r>
            <a:r>
              <a:rPr lang="zh-CN" altLang="en-US" dirty="0"/>
              <a:t>文本摘要（</a:t>
            </a:r>
            <a:r>
              <a:rPr lang="en-US" altLang="zh-CN" dirty="0"/>
              <a:t>Summarization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</a:t>
            </a:r>
            <a:r>
              <a:rPr lang="zh-CN" altLang="en-US" dirty="0"/>
              <a:t>语言识别（</a:t>
            </a:r>
            <a:r>
              <a:rPr lang="en-US" altLang="zh-CN" dirty="0"/>
              <a:t>Speech Recognition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</a:t>
            </a:r>
            <a:r>
              <a:rPr lang="zh-CN" altLang="en-US" dirty="0"/>
              <a:t>对话系统 （</a:t>
            </a:r>
            <a:r>
              <a:rPr lang="en-US" altLang="zh-CN" dirty="0"/>
              <a:t>Dialogue System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376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42D60-9697-395E-E195-3794D5F73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练习</a:t>
            </a:r>
            <a:r>
              <a:rPr lang="en-US" altLang="zh-CN" sz="3600" dirty="0"/>
              <a:t>2</a:t>
            </a:r>
            <a:r>
              <a:rPr lang="zh-CN" altLang="en-US" sz="3600" dirty="0"/>
              <a:t>（</a:t>
            </a:r>
            <a:r>
              <a:rPr lang="en-US" altLang="zh-CN" sz="3600" dirty="0"/>
              <a:t>TF-IDF </a:t>
            </a:r>
            <a:r>
              <a:rPr lang="en-US" altLang="zh-CN" sz="3600" cap="none" dirty="0"/>
              <a:t>and TextRank</a:t>
            </a:r>
            <a:r>
              <a:rPr lang="zh-CN" altLang="en-US" sz="3600" dirty="0"/>
              <a:t>）</a:t>
            </a:r>
            <a:endParaRPr lang="en-US" sz="36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4267A7-17E7-951C-80BF-664F7C7EC2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 TF-IDF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045FCA0-4C7A-3FBB-9F38-8545832C03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 TextRank</a:t>
            </a:r>
          </a:p>
        </p:txBody>
      </p:sp>
    </p:spTree>
    <p:extLst>
      <p:ext uri="{BB962C8B-B14F-4D97-AF65-F5344CB8AC3E}">
        <p14:creationId xmlns:p14="http://schemas.microsoft.com/office/powerpoint/2010/main" val="19824661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60CA4-004D-2A64-2BE5-16496757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2</a:t>
            </a:r>
            <a:r>
              <a:rPr lang="zh-CN" altLang="en-US" dirty="0"/>
              <a:t>（股票交易对话）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B7AA5EC-97B1-29E3-5846-E5D249226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917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B2E1B-CEAC-B36C-5CB2-3D49117C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深度学习及语言模型</a:t>
            </a:r>
            <a:endParaRPr lang="en-US" dirty="0"/>
          </a:p>
        </p:txBody>
      </p:sp>
      <p:pic>
        <p:nvPicPr>
          <p:cNvPr id="5" name="内容占位符 4" descr="图形用户界面, 网站&#10;&#10;描述已自动生成">
            <a:extLst>
              <a:ext uri="{FF2B5EF4-FFF2-40B4-BE49-F238E27FC236}">
                <a16:creationId xmlns:a16="http://schemas.microsoft.com/office/drawing/2014/main" id="{30592151-9044-A461-C7DE-24BFF9833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8863" y="1797596"/>
            <a:ext cx="8234274" cy="4631780"/>
          </a:xfrm>
        </p:spPr>
      </p:pic>
    </p:spTree>
    <p:extLst>
      <p:ext uri="{BB962C8B-B14F-4D97-AF65-F5344CB8AC3E}">
        <p14:creationId xmlns:p14="http://schemas.microsoft.com/office/powerpoint/2010/main" val="1831189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atural Language Processing Applications and Techniques">
            <a:extLst>
              <a:ext uri="{FF2B5EF4-FFF2-40B4-BE49-F238E27FC236}">
                <a16:creationId xmlns:a16="http://schemas.microsoft.com/office/drawing/2014/main" id="{77D9BD8E-98EB-3359-9342-654F2BFE88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2650" y="282179"/>
            <a:ext cx="11188700" cy="6293643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5030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6DC64DC-776F-02F4-94DD-0FD615208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语言模型简介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1478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29BAA-E8A3-46D7-0EC0-0C16E785A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Basic Embedding Model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823C9-3391-0098-B8D3-0620688B1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NNLM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Districted Representation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zh-CN" altLang="en-US" dirty="0"/>
              <a:t>词向量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  句向量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zh-CN" altLang="en-US" dirty="0"/>
              <a:t>文档向量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  <a:r>
              <a:rPr lang="en-US" dirty="0" err="1"/>
              <a:t>FastText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60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B4BDE-2864-EDF7-2615-FC73201BF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CNN-based Model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D2A57F-69FE-AD61-DA40-13F8082EC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  <a:r>
              <a:rPr lang="en-US" altLang="zh-CN" dirty="0" err="1"/>
              <a:t>TextCNN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DCNN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GCNN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TCN</a:t>
            </a:r>
          </a:p>
        </p:txBody>
      </p:sp>
    </p:spTree>
    <p:extLst>
      <p:ext uri="{BB962C8B-B14F-4D97-AF65-F5344CB8AC3E}">
        <p14:creationId xmlns:p14="http://schemas.microsoft.com/office/powerpoint/2010/main" val="10861206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32022-FDC2-1634-6846-A7B02388A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none" dirty="0"/>
              <a:t>RNN-based Model</a:t>
            </a:r>
            <a:endParaRPr 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F7D53C-7911-2D74-9333-DFA9B8C80F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RNN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LSTM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Bi-LSTM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RCNN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RNN/LSTM Seq2Seq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Tree-based LSTM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Stack LSTM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2C0812-1D42-EB6B-2FE2-F34ACDC268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RNN-based VAE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LSTM-CNN-based GAN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DMN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Bi-LSTM-CRF</a:t>
            </a:r>
          </a:p>
        </p:txBody>
      </p:sp>
    </p:spTree>
    <p:extLst>
      <p:ext uri="{BB962C8B-B14F-4D97-AF65-F5344CB8AC3E}">
        <p14:creationId xmlns:p14="http://schemas.microsoft.com/office/powerpoint/2010/main" val="26652192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985B7-2B20-7C20-5DDF-BD6E1C51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Attention-based Model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043AD-8122-037E-EEF2-B29F84197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Seq2Seq+Attention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ATAE-LSTM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ABCNN</a:t>
            </a:r>
          </a:p>
        </p:txBody>
      </p:sp>
    </p:spTree>
    <p:extLst>
      <p:ext uri="{BB962C8B-B14F-4D97-AF65-F5344CB8AC3E}">
        <p14:creationId xmlns:p14="http://schemas.microsoft.com/office/powerpoint/2010/main" val="3800122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F99FA-6847-BCAC-6B4E-08CB09D77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分析工具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9AA22A-9323-AEBF-AD5E-0FBD4D5FA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 </a:t>
            </a:r>
            <a:r>
              <a:rPr lang="en-US" dirty="0" err="1"/>
              <a:t>Numpy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 Matplotlib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 Pandas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 Scikit-learn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 </a:t>
            </a:r>
            <a:r>
              <a:rPr lang="en-US" dirty="0" err="1"/>
              <a:t>Pyspark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 ….</a:t>
            </a:r>
          </a:p>
        </p:txBody>
      </p:sp>
    </p:spTree>
    <p:extLst>
      <p:ext uri="{BB962C8B-B14F-4D97-AF65-F5344CB8AC3E}">
        <p14:creationId xmlns:p14="http://schemas.microsoft.com/office/powerpoint/2010/main" val="36737783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A3B4B-1D2B-8A02-4F46-71401224F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Transformer-based Model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649C56-2B7D-7D36-9883-F91B90EA1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Transformer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GP</a:t>
            </a:r>
            <a:r>
              <a:rPr lang="en-US" altLang="zh-CN" dirty="0"/>
              <a:t>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BERT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XLM</a:t>
            </a:r>
          </a:p>
        </p:txBody>
      </p:sp>
    </p:spTree>
    <p:extLst>
      <p:ext uri="{BB962C8B-B14F-4D97-AF65-F5344CB8AC3E}">
        <p14:creationId xmlns:p14="http://schemas.microsoft.com/office/powerpoint/2010/main" val="35797521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E9454-D2B9-8B6B-41E4-FA556835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练习（语言模型）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E0835A-E3BA-A9E5-7863-B828AEF3B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858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16425-5075-0A0E-343F-558DD7ED1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NumPy</a:t>
            </a:r>
            <a:endParaRPr 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AB0990D-20CB-8E82-8604-5A5C263AD8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149420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utoShape 2" descr="NumPy logo. ">
            <a:extLst>
              <a:ext uri="{FF2B5EF4-FFF2-40B4-BE49-F238E27FC236}">
                <a16:creationId xmlns:a16="http://schemas.microsoft.com/office/drawing/2014/main" id="{BAC13587-F0DE-5EEB-59AE-0E9D454EDB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13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B19BC-580A-260E-362C-62DDC1E4C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Matplotlib</a:t>
            </a:r>
            <a:endParaRPr lang="en-US" dirty="0"/>
          </a:p>
        </p:txBody>
      </p:sp>
      <p:pic>
        <p:nvPicPr>
          <p:cNvPr id="11" name="内容占位符 10" descr="图表, 雷达图&#10;&#10;描述已自动生成">
            <a:extLst>
              <a:ext uri="{FF2B5EF4-FFF2-40B4-BE49-F238E27FC236}">
                <a16:creationId xmlns:a16="http://schemas.microsoft.com/office/drawing/2014/main" id="{AAA8ED28-D593-4DE6-93DD-07D89D440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9373" y="2286000"/>
            <a:ext cx="8029391" cy="4022725"/>
          </a:xfrm>
        </p:spPr>
      </p:pic>
    </p:spTree>
    <p:extLst>
      <p:ext uri="{BB962C8B-B14F-4D97-AF65-F5344CB8AC3E}">
        <p14:creationId xmlns:p14="http://schemas.microsoft.com/office/powerpoint/2010/main" val="1812310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22622-C714-F6EC-939C-F599C0C0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scikit-learn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1FFB3A-5AB7-F707-5181-2FABDC5B4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 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-apple-system"/>
              </a:rPr>
              <a:t>简单有效的工具进行预测数据分析</a:t>
            </a:r>
            <a:endParaRPr lang="en-US" altLang="zh-CN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 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-apple-system"/>
              </a:rPr>
              <a:t>每个人都可以访问，并且可以在各种情况下重用</a:t>
            </a:r>
            <a:endParaRPr lang="en-US" altLang="zh-CN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 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-apple-system"/>
              </a:rPr>
              <a:t>基于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NumPy，SciPy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-apple-system"/>
              </a:rPr>
              <a:t>和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matplotlib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-apple-system"/>
              </a:rPr>
              <a:t>构建</a:t>
            </a:r>
          </a:p>
        </p:txBody>
      </p:sp>
    </p:spTree>
    <p:extLst>
      <p:ext uri="{BB962C8B-B14F-4D97-AF65-F5344CB8AC3E}">
        <p14:creationId xmlns:p14="http://schemas.microsoft.com/office/powerpoint/2010/main" val="2680123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C265907-1119-B574-3A05-7221EC6BB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cap="none" dirty="0"/>
              <a:t>练习</a:t>
            </a:r>
            <a:r>
              <a:rPr lang="en-US" altLang="zh-CN" sz="3600" cap="none" dirty="0"/>
              <a:t>1 (</a:t>
            </a:r>
            <a:r>
              <a:rPr lang="en-US" altLang="zh-CN" sz="3600" cap="none" dirty="0" err="1"/>
              <a:t>Numpy</a:t>
            </a:r>
            <a:r>
              <a:rPr lang="en-US" altLang="zh-CN" sz="3600" cap="none" dirty="0"/>
              <a:t>, Matplotlib, scikit-learn)</a:t>
            </a:r>
            <a:endParaRPr lang="en-US" sz="36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2892788-5700-9327-1E1F-F4DBD9C950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</a:t>
            </a:r>
            <a:r>
              <a:rPr lang="zh-CN" altLang="en-US" dirty="0"/>
              <a:t>数据类型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</a:t>
            </a:r>
            <a:r>
              <a:rPr lang="zh-CN" altLang="en-US" dirty="0"/>
              <a:t>创建数组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</a:t>
            </a:r>
            <a:r>
              <a:rPr lang="en-US" altLang="zh-CN" dirty="0"/>
              <a:t>NumPy</a:t>
            </a:r>
            <a:r>
              <a:rPr lang="zh-CN" altLang="en-US" dirty="0"/>
              <a:t>与输入输出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</a:t>
            </a:r>
            <a:r>
              <a:rPr lang="zh-CN" altLang="en-US" dirty="0"/>
              <a:t>索引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</a:t>
            </a:r>
            <a:r>
              <a:rPr lang="zh-CN" altLang="en-US" dirty="0"/>
              <a:t>广播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   字节交换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</a:t>
            </a:r>
            <a:r>
              <a:rPr lang="zh-CN" altLang="en-US" dirty="0"/>
              <a:t>结构化数组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</a:t>
            </a:r>
            <a:r>
              <a:rPr lang="zh-CN" altLang="en-US" dirty="0"/>
              <a:t>自定义数组容器</a:t>
            </a:r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28B4FC-E3FD-94F0-9DB4-7D31B9D3A0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</a:t>
            </a:r>
            <a:r>
              <a:rPr lang="zh-CN" altLang="en-US" dirty="0"/>
              <a:t>分类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</a:t>
            </a:r>
            <a:r>
              <a:rPr lang="zh-CN" altLang="en-US" dirty="0"/>
              <a:t>回归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   聚类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</a:t>
            </a:r>
            <a:r>
              <a:rPr lang="zh-CN" altLang="en-US" dirty="0"/>
              <a:t>可视化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779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4DB16-F53F-DBF0-9714-6CB766D6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Pandas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805121-3D80-25DF-A9E7-794D3B6B0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Pandas</a:t>
            </a:r>
            <a:r>
              <a:rPr lang="zh-CN" altLang="en-US" dirty="0"/>
              <a:t>适合处理的数据类型：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与 </a:t>
            </a:r>
            <a:r>
              <a:rPr lang="en-US" b="0" i="0" dirty="0">
                <a:solidFill>
                  <a:srgbClr val="2C3E50"/>
                </a:solidFill>
                <a:effectLst/>
                <a:latin typeface="-apple-system"/>
              </a:rPr>
              <a:t>SQL 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或 </a:t>
            </a:r>
            <a:r>
              <a:rPr lang="en-US" b="0" i="0" dirty="0">
                <a:solidFill>
                  <a:srgbClr val="2C3E50"/>
                </a:solidFill>
                <a:effectLst/>
                <a:latin typeface="-apple-system"/>
              </a:rPr>
              <a:t>Excel 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表类似的，含异构列的表格数据</a:t>
            </a:r>
            <a:r>
              <a:rPr lang="en-US" altLang="zh-CN" b="0" i="0" dirty="0">
                <a:solidFill>
                  <a:srgbClr val="2C3E50"/>
                </a:solidFill>
                <a:effectLst/>
                <a:latin typeface="-apple-system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有序和无序（非固定频率）的时间序列数据</a:t>
            </a:r>
            <a:r>
              <a:rPr lang="en-US" altLang="zh-CN" b="0" i="0" dirty="0">
                <a:solidFill>
                  <a:srgbClr val="2C3E50"/>
                </a:solidFill>
                <a:effectLst/>
                <a:latin typeface="-apple-system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  带行列标签的矩阵数据，包括同构或异构型数据</a:t>
            </a:r>
            <a:r>
              <a:rPr lang="en-US" altLang="zh-CN" b="0" i="0" dirty="0">
                <a:solidFill>
                  <a:srgbClr val="2C3E50"/>
                </a:solidFill>
                <a:effectLst/>
                <a:latin typeface="-apple-system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任意其它形式的观测、统计数据集</a:t>
            </a:r>
            <a:r>
              <a:rPr lang="en-US" altLang="zh-CN" b="0" i="0" dirty="0">
                <a:solidFill>
                  <a:srgbClr val="2C3E50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数据转入 </a:t>
            </a:r>
            <a:r>
              <a:rPr lang="en-US" altLang="zh-CN" b="0" i="0" dirty="0">
                <a:solidFill>
                  <a:srgbClr val="2C3E50"/>
                </a:solidFill>
                <a:effectLst/>
                <a:latin typeface="-apple-system"/>
              </a:rPr>
              <a:t>Pandas 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数据结构时不必事先标</a:t>
            </a:r>
            <a:r>
              <a:rPr lang="en-US" altLang="zh-CN" dirty="0">
                <a:solidFill>
                  <a:srgbClr val="2C3E50"/>
                </a:solidFill>
                <a:latin typeface="-apple-system"/>
              </a:rPr>
              <a:t>  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记。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66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​​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079_TF22378848.potx" id="{F62FB227-606A-4DCF-9454-C7C2A6DCEDA3}" vid="{FF5F72B6-EF16-44B6-9476-2E94BA64039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整体设计</Template>
  <TotalTime>406</TotalTime>
  <Words>1310</Words>
  <Application>Microsoft Office PowerPoint</Application>
  <PresentationFormat>宽屏</PresentationFormat>
  <Paragraphs>235</Paragraphs>
  <Slides>41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8" baseType="lpstr">
      <vt:lpstr>-apple-system</vt:lpstr>
      <vt:lpstr>Microsoft YaHei UI</vt:lpstr>
      <vt:lpstr>Arial</vt:lpstr>
      <vt:lpstr>Tw Cen MT</vt:lpstr>
      <vt:lpstr>Wingdings</vt:lpstr>
      <vt:lpstr>Wingdings 3</vt:lpstr>
      <vt:lpstr>积分​​</vt:lpstr>
      <vt:lpstr>数据赋能-AI</vt:lpstr>
      <vt:lpstr>目录</vt:lpstr>
      <vt:lpstr>数据介绍</vt:lpstr>
      <vt:lpstr>分析工具</vt:lpstr>
      <vt:lpstr>NumPy</vt:lpstr>
      <vt:lpstr>Matplotlib</vt:lpstr>
      <vt:lpstr>scikit-learn</vt:lpstr>
      <vt:lpstr>练习1 (Numpy, Matplotlib, scikit-learn)</vt:lpstr>
      <vt:lpstr>Pandas</vt:lpstr>
      <vt:lpstr>PySpark</vt:lpstr>
      <vt:lpstr>练习2 (Pandas &amp; PySpark)</vt:lpstr>
      <vt:lpstr>Python爬虫</vt:lpstr>
      <vt:lpstr>Robots协议</vt:lpstr>
      <vt:lpstr>网页的三个组成部分</vt:lpstr>
      <vt:lpstr>网页请求的过程分为两个环节</vt:lpstr>
      <vt:lpstr>网页请求的方式</vt:lpstr>
      <vt:lpstr>练习1 (GET和POST请求)</vt:lpstr>
      <vt:lpstr>网页解析</vt:lpstr>
      <vt:lpstr>反爬机制</vt:lpstr>
      <vt:lpstr>爬虫实战</vt:lpstr>
      <vt:lpstr>Flask</vt:lpstr>
      <vt:lpstr>Django</vt:lpstr>
      <vt:lpstr>练习 (Flask &amp; Django)</vt:lpstr>
      <vt:lpstr>自然语言处理</vt:lpstr>
      <vt:lpstr>业务中的应用</vt:lpstr>
      <vt:lpstr>任务分类</vt:lpstr>
      <vt:lpstr>序列标注</vt:lpstr>
      <vt:lpstr>分类任务</vt:lpstr>
      <vt:lpstr>关系判断</vt:lpstr>
      <vt:lpstr>生成式任务</vt:lpstr>
      <vt:lpstr>练习2（TF-IDF and TextRank）</vt:lpstr>
      <vt:lpstr>练习2（股票交易对话）</vt:lpstr>
      <vt:lpstr>深度学习及语言模型</vt:lpstr>
      <vt:lpstr>PowerPoint 演示文稿</vt:lpstr>
      <vt:lpstr>语言模型简介</vt:lpstr>
      <vt:lpstr>Basic Embedding Model</vt:lpstr>
      <vt:lpstr>CNN-based Model</vt:lpstr>
      <vt:lpstr>RNN-based Model</vt:lpstr>
      <vt:lpstr>Attention-based Model</vt:lpstr>
      <vt:lpstr>Transformer-based Model</vt:lpstr>
      <vt:lpstr>练习（语言模型）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数据赋能-AI</dc:title>
  <dc:creator>陈 津桥</dc:creator>
  <cp:lastModifiedBy>陈 津桥</cp:lastModifiedBy>
  <cp:revision>7</cp:revision>
  <dcterms:created xsi:type="dcterms:W3CDTF">2022-06-05T13:47:21Z</dcterms:created>
  <dcterms:modified xsi:type="dcterms:W3CDTF">2022-06-06T05:42:40Z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