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4CF85F-4924-418C-A93E-C4832C061FF1}">
          <p14:sldIdLst>
            <p14:sldId id="256"/>
          </p14:sldIdLst>
        </p14:section>
        <p14:section name="Introduction" id="{6E6CF05C-BA90-49D5-B38D-A0F3C091B16F}">
          <p14:sldIdLst>
            <p14:sldId id="257"/>
            <p14:sldId id="258"/>
            <p14:sldId id="259"/>
            <p14:sldId id="260"/>
          </p14:sldIdLst>
        </p14:section>
        <p14:section name="技术概述" id="{DBBBAC4F-F610-4EDE-B696-FD32151E9F04}">
          <p14:sldIdLst>
            <p14:sldId id="261"/>
            <p14:sldId id="262"/>
            <p14:sldId id="263"/>
            <p14:sldId id="264"/>
          </p14:sldIdLst>
        </p14:section>
        <p14:section name="案例分析" id="{3E84C510-464F-4313-83B8-7595B8BA25A3}">
          <p14:sldIdLst>
            <p14:sldId id="265"/>
            <p14:sldId id="266"/>
            <p14:sldId id="267"/>
          </p14:sldIdLst>
        </p14:section>
        <p14:section name="NLP基础知识" id="{C2691133-7868-4B82-B515-93C8BB18B5BC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Embedding" id="{64B00232-EFA0-48BB-87D7-6E344EF14492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</p14:sldIdLst>
        </p14:section>
        <p14:section name="NLP任务及算法" id="{537AE33C-A7FE-4FCF-9D17-9BB27D272FDC}">
          <p14:sldIdLst>
            <p14:sldId id="281"/>
            <p14:sldId id="283"/>
            <p14:sldId id="284"/>
            <p14:sldId id="285"/>
            <p14:sldId id="286"/>
          </p14:sldIdLst>
        </p14:section>
        <p14:section name="序列标注" id="{0EDB4449-0774-4136-8155-54344D40A901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2022/7/2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pic>
        <p:nvPicPr>
          <p:cNvPr id="1028" name="Picture 4" descr="Citibank India - Wikipedia">
            <a:extLst>
              <a:ext uri="{FF2B5EF4-FFF2-40B4-BE49-F238E27FC236}">
                <a16:creationId xmlns:a16="http://schemas.microsoft.com/office/drawing/2014/main" id="{B9E8CD6F-A530-F11A-08DA-9704AE1B06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98" y="5740400"/>
            <a:ext cx="875302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2022/7/2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</a:rPr>
              <a:t>自然语言处理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Jinqiao Chen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53BA9-7649-5894-8AF9-E579D4A4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风险监控行业发展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27C45-5BD2-5DC1-ED28-D3DA7A7D8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1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6FD53D-2EB6-3EB0-9DC2-7AD20C97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舆情系统设计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52DE5-998C-D9EC-6245-26DA2631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热点话题聚类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金融主体识别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金融主体情感分类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事件要素抽取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2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3D36B-3FDB-EFDB-B607-4834F596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小组讨论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06494-29DD-3095-7F0F-85324672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情景：假设你正在开发一个智能股票投资策略系统。假定软件硬件无限制，而且公司其他部门为我们提供了实时的股市信息、新闻、公告、热搜词、用户信息等。请同学们考虑从前端（会以什么样的形式来展示你的系统）、后端（后端服务的使用）、系统结构角度分析设计这样的一个系统。请从前端、后端、数据角度来分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4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D7153-F557-3294-CC0D-B75A598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词干提取 </a:t>
            </a:r>
            <a:r>
              <a:rPr lang="en-US" altLang="zh-CN" dirty="0"/>
              <a:t>(Stemming)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D0CB7-AC9C-7026-321E-399E2EFB0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词干提取是去除单词的前后缀得到词根的过程。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大家常见的前后词缀有「名词的复数」、「进行式」、「过去分词」</a:t>
            </a:r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5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48D2-74CD-2A85-C8D4-E05332CD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词形还原 </a:t>
            </a:r>
            <a:r>
              <a:rPr lang="en-US" altLang="zh-CN" dirty="0"/>
              <a:t>(</a:t>
            </a:r>
            <a:r>
              <a:rPr lang="en-US" dirty="0"/>
              <a:t>Lemmatization)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09408-4D7D-F6A4-21DF-E2819A50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词形还原是基于词典，将单词的复杂形态转变成最基础的形态。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词形还原不是简单地将前后缀去掉，而是会根据词典将单词进行转换。比如「</a:t>
            </a:r>
            <a:r>
              <a:rPr lang="en-US" altLang="zh-CN" dirty="0"/>
              <a:t>drove</a:t>
            </a:r>
            <a:r>
              <a:rPr lang="zh-CN" altLang="en-US" dirty="0"/>
              <a:t>」会转换为「</a:t>
            </a:r>
            <a:r>
              <a:rPr lang="en-US" altLang="zh-CN" dirty="0"/>
              <a:t>drive</a:t>
            </a:r>
            <a:r>
              <a:rPr lang="zh-CN" altLang="en-US" dirty="0"/>
              <a:t>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5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1712-256D-77B9-059F-D4C04B32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停用词过滤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DAE14-F7A2-993B-7CA0-CE3A44B4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在文本处理过程中，对于有些词需要做过滤。这些被过滤掉的单词可认为是对语义理解帮助不大，或者反而影响语义理解的单词。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B531-142F-E7F4-EDF3-484E4BF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F9F31-A4E2-9B32-12B1-0768E791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词干提取算法：</a:t>
            </a:r>
            <a:endParaRPr lang="en-US" altLang="zh-CN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Porter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Snowball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Lancaster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dirty="0"/>
              <a:t> 词形还原方法：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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WordNet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"/>
              <a:tabLst/>
              <a:defRPr/>
            </a:pP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zh-CN" altLang="en-US" dirty="0"/>
              <a:t> 停用词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1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EC7B9-9A0B-25A1-0D17-B170FDA2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 </a:t>
            </a:r>
            <a:r>
              <a:rPr lang="en-US" altLang="zh-CN" dirty="0"/>
              <a:t>(Tokenization)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CF3C-D12B-9657-DB77-017F21CD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分词就是将句子、段落、文章这种长文本，分解为以字词为单位的数据结构，方便后续的处理分析工作。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1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805DB-04A3-B6D6-AC41-29BA5AA0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54DE-9385-AB94-0B2F-D4AD709B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英文分词工具：</a:t>
            </a:r>
            <a:endParaRPr lang="en-US" altLang="zh-CN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Keras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Spacy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Gensim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NLTK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中文分词工具：</a:t>
            </a:r>
            <a:endParaRPr lang="en-US" altLang="zh-CN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Hanlp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Stanford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分词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ansj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分词器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哈工大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LTP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KCWS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分词器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jieba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7FD7-3441-0014-5FAA-1CDFE845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8186-9314-AF45-CA8B-8CDDC461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文本是一种非结构化的数据信息，是不可以直接被计算的。文本表示的作用就是将这些非结构化的信息转化为结构化的信息，这样就可以针对文本信息做计算，来完成我们日常所能见到的文本分类，情感判断等任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A2BE3-6E07-EAC2-9EA1-135D44B9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NLP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E3BBC-53EB-6E61-A6EB-8A6B55AB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自然语言处理就是机器通过一些方法来理解人类语言，从而提供智能文本处理能力。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3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DB9E-B126-E1C7-0A5F-B9A42F5E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独热编码 </a:t>
            </a:r>
            <a:r>
              <a:rPr lang="en-US" altLang="zh-CN" dirty="0"/>
              <a:t>(one-hot)</a:t>
            </a:r>
            <a:endParaRPr lang="en-US" dirty="0"/>
          </a:p>
        </p:txBody>
      </p:sp>
      <p:pic>
        <p:nvPicPr>
          <p:cNvPr id="2050" name="Picture 2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23E74BA3-8403-661D-06E3-DDB5D715CA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70749"/>
            <a:ext cx="9720262" cy="272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77CCC-0149-E5B5-CFC1-1EC62AD0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整数编码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CE70A-A224-A0A6-5736-80586110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用一种数字来代表一个词，将句子里的每个词拼起来就是可以表示一句话的向量。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3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4D16F-5EEA-040E-673F-DF4A388E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 </a:t>
            </a:r>
            <a:r>
              <a:rPr lang="en-US" altLang="zh-CN" dirty="0"/>
              <a:t>(word Embedding)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764D2-5F65-9B75-71E7-005BB4F8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Word embedding</a:t>
            </a:r>
            <a:r>
              <a:rPr lang="zh-CN" altLang="en-US" dirty="0"/>
              <a:t>通过一个低维向量来表达我们的单词。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2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C41A-BA22-2916-46A3-A4D7EDB6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en-US" dirty="0"/>
          </a:p>
        </p:txBody>
      </p:sp>
      <p:pic>
        <p:nvPicPr>
          <p:cNvPr id="3074" name="Picture 2" descr="Word2Vec Models Revisited - Lei Mao's Log Book">
            <a:extLst>
              <a:ext uri="{FF2B5EF4-FFF2-40B4-BE49-F238E27FC236}">
                <a16:creationId xmlns:a16="http://schemas.microsoft.com/office/drawing/2014/main" id="{650E17EB-120D-9773-F7DF-15F7EF8BD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32" y="2286000"/>
            <a:ext cx="667207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CD0F-40EA-2F94-95CA-755EF4AB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76004-B964-2349-5F6B-0AE83547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GloVe </a:t>
            </a:r>
            <a:r>
              <a:rPr lang="zh-CN" altLang="en-US" dirty="0"/>
              <a:t>是对 </a:t>
            </a:r>
            <a:r>
              <a:rPr lang="en-US" dirty="0"/>
              <a:t>Word2vec </a:t>
            </a:r>
            <a:r>
              <a:rPr lang="zh-CN" altLang="en-US" dirty="0"/>
              <a:t>方法的扩展，它将全局统计和 </a:t>
            </a:r>
            <a:r>
              <a:rPr lang="en-US" dirty="0"/>
              <a:t>Word2vec </a:t>
            </a:r>
            <a:r>
              <a:rPr lang="zh-CN" altLang="en-US" dirty="0"/>
              <a:t>的基于上下文的学习结合了起来。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基于全局词频统计（</a:t>
            </a:r>
            <a:r>
              <a:rPr lang="en-US" dirty="0"/>
              <a:t>count-based &amp; overall statistics）</a:t>
            </a:r>
            <a:r>
              <a:rPr lang="zh-CN" altLang="en-US" dirty="0"/>
              <a:t>的词表征（</a:t>
            </a:r>
            <a:r>
              <a:rPr lang="en-US" dirty="0"/>
              <a:t>word representation）</a:t>
            </a:r>
            <a:r>
              <a:rPr lang="zh-CN" altLang="en-US" dirty="0"/>
              <a:t>工具，它可以把一个单词表达成一个由实数组成的向量，这些向量捕捉到了单词之间一些语义特性，比如相似性（</a:t>
            </a:r>
            <a:r>
              <a:rPr lang="en-US" dirty="0"/>
              <a:t>similarity）、</a:t>
            </a:r>
            <a:r>
              <a:rPr lang="zh-CN" altLang="en-US" dirty="0"/>
              <a:t>类比性（</a:t>
            </a:r>
            <a:r>
              <a:rPr lang="en-US" dirty="0"/>
              <a:t>analogy）</a:t>
            </a:r>
            <a:r>
              <a:rPr lang="zh-CN" altLang="en-US" dirty="0"/>
              <a:t>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8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7D017-CC3C-9AD2-2FD0-CACB9AE2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预训练模型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A61A0-B954-0249-5506-F61F414C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ELMo</a:t>
            </a:r>
          </a:p>
          <a:p>
            <a:endParaRPr lang="en-US" dirty="0"/>
          </a:p>
          <a:p>
            <a:r>
              <a:rPr lang="en-US" dirty="0"/>
              <a:t>GPT</a:t>
            </a:r>
          </a:p>
          <a:p>
            <a:endParaRPr lang="en-US" dirty="0"/>
          </a:p>
          <a:p>
            <a:r>
              <a:rPr lang="en-US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70447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44B6C-E272-15A0-9522-D0E92F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2695D-22AF-87F2-7EFE-71404E07E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Word2Vec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GloVe</a:t>
            </a:r>
          </a:p>
        </p:txBody>
      </p:sp>
    </p:spTree>
    <p:extLst>
      <p:ext uri="{BB962C8B-B14F-4D97-AF65-F5344CB8AC3E}">
        <p14:creationId xmlns:p14="http://schemas.microsoft.com/office/powerpoint/2010/main" val="2061296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4558F-9F30-5F51-A572-D0CE1B44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任务概述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DB14D-70B8-BD47-BC97-AB646180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序列标注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分类任务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句对关系判断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生成式任务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78D4-B39A-2239-5FCC-9CFBF701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D1D48-7C59-50AD-3DDE-AA5CD07B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分词、词性标注（</a:t>
            </a:r>
            <a:r>
              <a:rPr lang="en-US" dirty="0"/>
              <a:t>POS tagging）、</a:t>
            </a:r>
            <a:r>
              <a:rPr lang="zh-CN" altLang="en-US" dirty="0"/>
              <a:t>命名实体识别（</a:t>
            </a:r>
            <a:r>
              <a:rPr lang="en-US" dirty="0"/>
              <a:t>Named Entity </a:t>
            </a:r>
            <a:r>
              <a:rPr lang="en-US" dirty="0" err="1"/>
              <a:t>Recognition，NER</a:t>
            </a:r>
            <a:r>
              <a:rPr lang="en-US" dirty="0"/>
              <a:t>）、</a:t>
            </a:r>
            <a:r>
              <a:rPr lang="zh-CN" altLang="en-US" dirty="0"/>
              <a:t>语义角色标注（</a:t>
            </a:r>
            <a:r>
              <a:rPr lang="en-US" dirty="0"/>
              <a:t>Semantic Role Labeling）</a:t>
            </a:r>
            <a:r>
              <a:rPr lang="zh-CN" altLang="en-US" dirty="0"/>
              <a:t>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0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21DF6-553A-793A-B2B8-C8A3AADB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分类任务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F4A75-3D80-490E-A380-E5E65F6C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文本分类任务是</a:t>
            </a:r>
            <a:r>
              <a:rPr lang="en-US" altLang="zh-CN" dirty="0"/>
              <a:t>NLP</a:t>
            </a:r>
            <a:r>
              <a:rPr lang="zh-CN" altLang="en-US" dirty="0"/>
              <a:t>中的经典问题，包括主题分析和情感分析等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8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F8E31-37E6-C33D-471B-6970B3F9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2001 </a:t>
            </a:r>
            <a:r>
              <a:rPr lang="en-US" altLang="zh-CN" dirty="0"/>
              <a:t>– </a:t>
            </a:r>
            <a:r>
              <a:rPr lang="zh-CN" altLang="en-US" dirty="0"/>
              <a:t>至今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483D1-CE1D-F66E-E5D4-B6141D9A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  <a:p>
            <a:endParaRPr lang="en-US" dirty="0"/>
          </a:p>
          <a:p>
            <a:r>
              <a:rPr lang="en-US" dirty="0"/>
              <a:t>CNN/RNN</a:t>
            </a:r>
          </a:p>
          <a:p>
            <a:endParaRPr lang="en-US" dirty="0"/>
          </a:p>
          <a:p>
            <a:r>
              <a:rPr lang="en-US" dirty="0"/>
              <a:t>LSTM</a:t>
            </a:r>
          </a:p>
          <a:p>
            <a:endParaRPr lang="en-US" dirty="0"/>
          </a:p>
          <a:p>
            <a:r>
              <a:rPr lang="en-US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86538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307A1-865D-8741-698E-E79BBACC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句对关系判断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612BB-1337-87A2-CA31-B1F7AB7F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文本分类任务是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NLP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中的经典问题，包括主题分析和情感分析等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语义相似度、语义关系推理（蕴含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中立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矛盾）、问答对匹配、搜索相关性排序等</a:t>
            </a:r>
            <a:r>
              <a:rPr lang="zh-CN" alt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90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72AA1-C104-0A64-E550-E0F3CF15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生成式任务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4D054-12D9-25B9-7183-14D2CB3F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生成式的任务包括对话生成、摘要生成、机器翻译等。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8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BC2D4-E5B4-6D7A-D1AF-FE2655F0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3D436-4789-BF74-A0A6-CC2E6D2D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序列标注是一个比较广泛的任务，包括分词，词性标注，命名实体识别，关系抽取等等。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9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19872-A167-5DF0-EF28-FA9F61E2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隐式马尔科夫模型 </a:t>
            </a:r>
            <a:r>
              <a:rPr lang="en-US" altLang="zh-CN" dirty="0"/>
              <a:t>(HMM)</a:t>
            </a:r>
            <a:endParaRPr lang="en-US" dirty="0"/>
          </a:p>
        </p:txBody>
      </p:sp>
      <p:pic>
        <p:nvPicPr>
          <p:cNvPr id="4098" name="Picture 2" descr="Hidden Markov Models (HMMs) | Mastering Machine Learning Algorithms">
            <a:extLst>
              <a:ext uri="{FF2B5EF4-FFF2-40B4-BE49-F238E27FC236}">
                <a16:creationId xmlns:a16="http://schemas.microsoft.com/office/drawing/2014/main" id="{CC4347CC-3A7D-17C1-018B-3D8E2F0A5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035302"/>
            <a:ext cx="9720262" cy="25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750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4B69-2C92-6528-2997-EC0DBC9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</a:t>
            </a:r>
            <a:r>
              <a:rPr lang="zh-CN" altLang="en-US" dirty="0"/>
              <a:t>算法</a:t>
            </a:r>
            <a:endParaRPr lang="en-US" dirty="0"/>
          </a:p>
        </p:txBody>
      </p:sp>
      <p:pic>
        <p:nvPicPr>
          <p:cNvPr id="5122" name="Picture 2" descr="Implement Viterbi Algorithm in Hidden Markov Model using Python and R - A  Developer Diary">
            <a:extLst>
              <a:ext uri="{FF2B5EF4-FFF2-40B4-BE49-F238E27FC236}">
                <a16:creationId xmlns:a16="http://schemas.microsoft.com/office/drawing/2014/main" id="{83100DA9-1E9D-6871-8744-8553F5DD4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97" y="2084832"/>
            <a:ext cx="9486005" cy="378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833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F6CBD-EBB9-560F-CE21-94C2FAB0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条件随机场 </a:t>
            </a:r>
            <a:r>
              <a:rPr lang="en-US" altLang="zh-CN" dirty="0"/>
              <a:t>(CRF)</a:t>
            </a:r>
            <a:endParaRPr lang="en-US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985BEEC-882B-0A3F-00D7-31595C9B2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829" y="2470910"/>
            <a:ext cx="6244342" cy="28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34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6F39-6FEA-B75B-4DBC-CEDB98E8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pic>
        <p:nvPicPr>
          <p:cNvPr id="7170" name="Picture 2" descr="Introduction to Recurrent Neural Network | by Pranoy Radhakrishnan |  Towards Data Science">
            <a:extLst>
              <a:ext uri="{FF2B5EF4-FFF2-40B4-BE49-F238E27FC236}">
                <a16:creationId xmlns:a16="http://schemas.microsoft.com/office/drawing/2014/main" id="{1E4576ED-4983-860D-6DD6-03188AD46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022834"/>
            <a:ext cx="9720262" cy="25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711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E1E9-BFD2-02DD-2AA2-F7A4DFC1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8194" name="Picture 2" descr="LSTM networks for time series data | Keras Deep Learning Cookbook">
            <a:extLst>
              <a:ext uri="{FF2B5EF4-FFF2-40B4-BE49-F238E27FC236}">
                <a16:creationId xmlns:a16="http://schemas.microsoft.com/office/drawing/2014/main" id="{12FF2CFA-3C72-C838-3121-430E3045C1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80" y="2286000"/>
            <a:ext cx="600917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43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4095B-4C22-2113-BF39-5BE426E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zh-CN" altLang="en-US" dirty="0"/>
              <a:t>难点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3CAE2-22B7-E7CB-983F-9364B9C4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歧义性：例子 （长长长长长长长、长长长长长长长）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同义性：例子 （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Increase, Add, Raise, Enhance, etc.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共指消解：例子 （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David said it is raining now. He will go home later.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上下文关联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8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23EE-054F-4CAD-63B4-503882AE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在金融领域的应用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16AF5-BE11-C411-FD1B-A40D4B9C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风险评估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舆情分析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智能客服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投资选择及优化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股票分析及预测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9B054-CB9D-2C73-5BA5-1E4A49D8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技术分类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AAA79-911A-B75F-CDCF-8241C6E6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启发式方法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机器学习方法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深度学习方法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23C81-297E-D446-D467-1AAB3211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机器学习及深度学习</a:t>
            </a:r>
            <a:endParaRPr lang="en-US" dirty="0"/>
          </a:p>
        </p:txBody>
      </p:sp>
      <p:pic>
        <p:nvPicPr>
          <p:cNvPr id="5" name="Picture 2" descr="Natural Language Processing Applications and Techniques">
            <a:extLst>
              <a:ext uri="{FF2B5EF4-FFF2-40B4-BE49-F238E27FC236}">
                <a16:creationId xmlns:a16="http://schemas.microsoft.com/office/drawing/2014/main" id="{64D270C8-B371-3D5D-0561-B4C4F5B3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7844" y="2286000"/>
            <a:ext cx="7152640" cy="4023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987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537A0-44B5-CE59-E4AE-DDF61141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深度学习模型</a:t>
            </a:r>
            <a:r>
              <a:rPr lang="en-US" altLang="zh-CN" dirty="0"/>
              <a:t>2021</a:t>
            </a:r>
            <a:endParaRPr lang="en-US" dirty="0"/>
          </a:p>
        </p:txBody>
      </p:sp>
      <p:pic>
        <p:nvPicPr>
          <p:cNvPr id="6" name="内容占位符 4" descr="图形用户界面, 网站&#10;&#10;描述已自动生成">
            <a:extLst>
              <a:ext uri="{FF2B5EF4-FFF2-40B4-BE49-F238E27FC236}">
                <a16:creationId xmlns:a16="http://schemas.microsoft.com/office/drawing/2014/main" id="{E54DF21F-8484-EE02-83D6-6822831A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57579"/>
            <a:ext cx="10059273" cy="5658342"/>
          </a:xfrm>
        </p:spPr>
      </p:pic>
    </p:spTree>
    <p:extLst>
      <p:ext uri="{BB962C8B-B14F-4D97-AF65-F5344CB8AC3E}">
        <p14:creationId xmlns:p14="http://schemas.microsoft.com/office/powerpoint/2010/main" val="42916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FC069-32ED-B9AB-0839-41CBF35F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技术的选择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48E05-5D16-3B0C-997E-CE952129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基于数据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基于任务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基于硬件设备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基于解释性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23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3738</TotalTime>
  <Words>825</Words>
  <Application>Microsoft Office PowerPoint</Application>
  <PresentationFormat>宽屏</PresentationFormat>
  <Paragraphs>192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Microsoft YaHei UI</vt:lpstr>
      <vt:lpstr>Arial</vt:lpstr>
      <vt:lpstr>Calibri</vt:lpstr>
      <vt:lpstr>Tw Cen MT</vt:lpstr>
      <vt:lpstr>Wingdings</vt:lpstr>
      <vt:lpstr>Wingdings 3</vt:lpstr>
      <vt:lpstr>积分​​</vt:lpstr>
      <vt:lpstr>自然语言处理</vt:lpstr>
      <vt:lpstr>什么是NLP？</vt:lpstr>
      <vt:lpstr>2001 – 至今</vt:lpstr>
      <vt:lpstr>NLP难点</vt:lpstr>
      <vt:lpstr>NLP在金融领域的应用</vt:lpstr>
      <vt:lpstr>技术分类</vt:lpstr>
      <vt:lpstr>机器学习及深度学习</vt:lpstr>
      <vt:lpstr>深度学习模型2021</vt:lpstr>
      <vt:lpstr>技术的选择</vt:lpstr>
      <vt:lpstr>风险监控行业发展</vt:lpstr>
      <vt:lpstr>舆情系统设计</vt:lpstr>
      <vt:lpstr>小组讨论</vt:lpstr>
      <vt:lpstr>词干提取 (Stemming)</vt:lpstr>
      <vt:lpstr>词形还原 (Lemmatization)</vt:lpstr>
      <vt:lpstr>停用词过滤</vt:lpstr>
      <vt:lpstr>练习</vt:lpstr>
      <vt:lpstr>分词 (Tokenization)</vt:lpstr>
      <vt:lpstr>练习</vt:lpstr>
      <vt:lpstr>文本表示</vt:lpstr>
      <vt:lpstr>独热编码 (one-hot)</vt:lpstr>
      <vt:lpstr>整数编码</vt:lpstr>
      <vt:lpstr>词嵌入 (word Embedding)</vt:lpstr>
      <vt:lpstr>Word2vec</vt:lpstr>
      <vt:lpstr>GloVe</vt:lpstr>
      <vt:lpstr>预训练模型</vt:lpstr>
      <vt:lpstr>练习</vt:lpstr>
      <vt:lpstr>NLP任务概述</vt:lpstr>
      <vt:lpstr>序列标注</vt:lpstr>
      <vt:lpstr>分类任务</vt:lpstr>
      <vt:lpstr>句对关系判断</vt:lpstr>
      <vt:lpstr>生成式任务</vt:lpstr>
      <vt:lpstr>序列标注</vt:lpstr>
      <vt:lpstr>隐式马尔科夫模型 (HMM)</vt:lpstr>
      <vt:lpstr>Viterbi算法</vt:lpstr>
      <vt:lpstr>条件随机场 (CRF)</vt:lpstr>
      <vt:lpstr>RNN</vt:lpstr>
      <vt:lpstr>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陈 津桥</dc:creator>
  <cp:lastModifiedBy>陈 津桥</cp:lastModifiedBy>
  <cp:revision>10</cp:revision>
  <dcterms:created xsi:type="dcterms:W3CDTF">2022-06-27T00:45:28Z</dcterms:created>
  <dcterms:modified xsi:type="dcterms:W3CDTF">2022-07-02T09:10:50Z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