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7" r:id="rId17"/>
    <p:sldId id="268" r:id="rId18"/>
    <p:sldId id="269" r:id="rId19"/>
    <p:sldId id="271" r:id="rId20"/>
    <p:sldId id="272" r:id="rId21"/>
    <p:sldId id="273" r:id="rId2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4CF85F-4924-418C-A93E-C4832C061FF1}">
          <p14:sldIdLst>
            <p14:sldId id="256"/>
          </p14:sldIdLst>
        </p14:section>
        <p14:section name="Introduction" id="{6E6CF05C-BA90-49D5-B38D-A0F3C091B16F}">
          <p14:sldIdLst>
            <p14:sldId id="257"/>
          </p14:sldIdLst>
        </p14:section>
        <p14:section name="Flask" id="{EF550B33-E8FB-448B-B0DF-C7B69F324D8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</p14:sldIdLst>
        </p14:section>
        <p14:section name="Django" id="{B8B73FA1-8CF6-4B50-AFC5-ABD12765B0FF}">
          <p14:sldIdLst>
            <p14:sldId id="266"/>
            <p14:sldId id="267"/>
            <p14:sldId id="268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pic>
        <p:nvPicPr>
          <p:cNvPr id="1028" name="Picture 4" descr="Citibank India - Wikipedia">
            <a:extLst>
              <a:ext uri="{FF2B5EF4-FFF2-40B4-BE49-F238E27FC236}">
                <a16:creationId xmlns:a16="http://schemas.microsoft.com/office/drawing/2014/main" id="{B9E8CD6F-A530-F11A-08DA-9704AE1B06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98" y="5740400"/>
            <a:ext cx="875302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2022/6/28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</a:rPr>
              <a:t>Flask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and Django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Jinqiao Chen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E9CC9-0719-AB69-E84D-740640B2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重定向和错误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C9C5-4913-FE68-188A-FA499FD3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使用 </a:t>
            </a:r>
            <a:r>
              <a:rPr lang="en-US" dirty="0"/>
              <a:t>redirect() </a:t>
            </a:r>
            <a:r>
              <a:rPr lang="zh-CN" altLang="en-US" dirty="0"/>
              <a:t>函数可以重定向。使用 </a:t>
            </a:r>
            <a:r>
              <a:rPr lang="en-US" dirty="0"/>
              <a:t>abort() </a:t>
            </a:r>
            <a:r>
              <a:rPr lang="zh-CN" altLang="en-US" dirty="0"/>
              <a:t>可以 更早退出请求，并返回错误代码。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E354-7381-5F2C-64B1-45AAC06D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A35F7-CA2E-8A45-0F80-B7BBDA4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并不原生支持数据库，而是通过</a:t>
            </a:r>
            <a:r>
              <a:rPr lang="en-US" altLang="zh-CN" dirty="0"/>
              <a:t>Python</a:t>
            </a:r>
            <a:r>
              <a:rPr lang="zh-CN" altLang="en-US" dirty="0"/>
              <a:t>包以及</a:t>
            </a:r>
            <a:r>
              <a:rPr lang="en-US" altLang="zh-CN" dirty="0"/>
              <a:t>Flask</a:t>
            </a:r>
            <a:r>
              <a:rPr lang="zh-CN" altLang="en-US" dirty="0"/>
              <a:t>数据库插件。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592C-69A4-BA7C-2489-67DA1BC9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Django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616AB-C5C2-F98C-D1D0-EDF4F641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Django </a:t>
            </a:r>
            <a:r>
              <a:rPr lang="zh-CN" altLang="en-US" dirty="0"/>
              <a:t>最初被设计用于具有快速开发需求的新闻类站点，目的是要实现简单快捷的网站开发。</a:t>
            </a:r>
            <a:r>
              <a:rPr lang="en-US" altLang="zh-CN" dirty="0"/>
              <a:t>Django</a:t>
            </a:r>
            <a:r>
              <a:rPr lang="zh-CN" altLang="en-US" dirty="0"/>
              <a:t>是一个由</a:t>
            </a:r>
            <a:r>
              <a:rPr lang="en-US" altLang="zh-CN" dirty="0"/>
              <a:t>Python</a:t>
            </a:r>
            <a:r>
              <a:rPr lang="zh-CN" altLang="en-US" dirty="0"/>
              <a:t>写成的</a:t>
            </a:r>
            <a:r>
              <a:rPr lang="en-US" altLang="zh-CN" dirty="0"/>
              <a:t>Web</a:t>
            </a:r>
            <a:r>
              <a:rPr lang="zh-CN" altLang="en-US" dirty="0"/>
              <a:t>应用框架。</a:t>
            </a:r>
            <a:r>
              <a:rPr lang="en-US" altLang="zh-CN" dirty="0"/>
              <a:t>Django</a:t>
            </a:r>
            <a:r>
              <a:rPr lang="zh-CN" altLang="en-US" dirty="0"/>
              <a:t>的主要目的是简便、快速的开发数据库驱动的网站。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4072B-F454-31A9-D029-CB47FE0A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/>
              <a:t>MTV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C97D9-0A87-5F6D-1D31-0DBBCA52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MVC:</a:t>
            </a:r>
          </a:p>
          <a:p>
            <a:r>
              <a:rPr lang="zh-CN" altLang="en-US" dirty="0"/>
              <a:t>模型（</a:t>
            </a:r>
            <a:r>
              <a:rPr lang="en-US" dirty="0"/>
              <a:t>Model）、</a:t>
            </a:r>
            <a:r>
              <a:rPr lang="zh-CN" altLang="en-US" dirty="0"/>
              <a:t>视图（</a:t>
            </a:r>
            <a:r>
              <a:rPr lang="en-US" dirty="0"/>
              <a:t>View）</a:t>
            </a:r>
            <a:r>
              <a:rPr lang="zh-CN" altLang="en-US" dirty="0"/>
              <a:t>和控制器（</a:t>
            </a:r>
            <a:r>
              <a:rPr lang="en-US" dirty="0"/>
              <a:t>Controller）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MTV:</a:t>
            </a:r>
          </a:p>
          <a:p>
            <a:r>
              <a:rPr lang="zh-CN" altLang="en-US" dirty="0"/>
              <a:t>模型（</a:t>
            </a:r>
            <a:r>
              <a:rPr lang="en-US" dirty="0"/>
              <a:t>Model）、Template</a:t>
            </a:r>
            <a:r>
              <a:rPr lang="zh-CN" altLang="en-US" dirty="0"/>
              <a:t>（模板）、视图（</a:t>
            </a:r>
            <a:r>
              <a:rPr lang="en-US" dirty="0"/>
              <a:t>View）</a:t>
            </a:r>
          </a:p>
        </p:txBody>
      </p:sp>
    </p:spTree>
    <p:extLst>
      <p:ext uri="{BB962C8B-B14F-4D97-AF65-F5344CB8AC3E}">
        <p14:creationId xmlns:p14="http://schemas.microsoft.com/office/powerpoint/2010/main" val="215392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CE89-1694-4FE3-A46D-E2DBEC54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6FDAF-FA80-3207-7282-F0C0183D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manage.py</a:t>
            </a:r>
          </a:p>
          <a:p>
            <a:r>
              <a:rPr lang="en-US" dirty="0"/>
              <a:t>settings.py</a:t>
            </a:r>
          </a:p>
          <a:p>
            <a:r>
              <a:rPr lang="en-US" dirty="0"/>
              <a:t>urls.py</a:t>
            </a:r>
          </a:p>
          <a:p>
            <a:r>
              <a:rPr lang="en-US" dirty="0"/>
              <a:t>asgi.py</a:t>
            </a:r>
          </a:p>
          <a:p>
            <a:r>
              <a:rPr lang="en-US" dirty="0"/>
              <a:t>wsgi.py</a:t>
            </a:r>
          </a:p>
        </p:txBody>
      </p:sp>
    </p:spTree>
    <p:extLst>
      <p:ext uri="{BB962C8B-B14F-4D97-AF65-F5344CB8AC3E}">
        <p14:creationId xmlns:p14="http://schemas.microsoft.com/office/powerpoint/2010/main" val="281088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3097-5ACD-0F0E-1B58-D4812290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078F7-2854-5EEE-823E-65AD5CC3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Django </a:t>
            </a:r>
            <a:r>
              <a:rPr lang="zh-CN" altLang="en-US" dirty="0"/>
              <a:t>里写一个数据库驱动的 </a:t>
            </a:r>
            <a:r>
              <a:rPr lang="en-US" altLang="zh-CN" dirty="0"/>
              <a:t>Web </a:t>
            </a:r>
            <a:r>
              <a:rPr lang="zh-CN" altLang="en-US" dirty="0"/>
              <a:t>应用的第一步是定义模型 </a:t>
            </a:r>
            <a:r>
              <a:rPr lang="en-US" altLang="zh-CN" dirty="0"/>
              <a:t>- </a:t>
            </a:r>
            <a:r>
              <a:rPr lang="zh-CN" altLang="en-US" dirty="0"/>
              <a:t>也就是数据库结构设计和附加的其它元数据。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3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E8449-B378-7C6A-64D3-98E8DEE9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管理页面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2647B-B999-F9AD-34F4-E3CA650A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Django </a:t>
            </a:r>
            <a:r>
              <a:rPr lang="zh-CN" altLang="en-US" dirty="0"/>
              <a:t>全自动地根据模型创建后台界面。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0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D97E3-3CDC-2BCB-06E1-9315ECFA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视图与模板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3AA73-7757-0E08-5CE3-AFD05E26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视图</a:t>
            </a:r>
            <a:r>
              <a:rPr lang="en-US" altLang="zh-CN" dirty="0" err="1"/>
              <a:t>url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通用视图模板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2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15AE3-CDC1-007F-A6B3-E82E8345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8D770-AE97-B2F2-668A-70F427B8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Django </a:t>
            </a:r>
            <a:r>
              <a:rPr lang="zh-CN" altLang="en-US" dirty="0"/>
              <a:t>应用的测试应该写在应用的 </a:t>
            </a:r>
            <a:r>
              <a:rPr lang="en-US" altLang="zh-CN" dirty="0"/>
              <a:t>tests.py </a:t>
            </a:r>
            <a:r>
              <a:rPr lang="zh-CN" altLang="en-US" dirty="0"/>
              <a:t>文件里。测试系统会自动的在所有以 </a:t>
            </a:r>
            <a:r>
              <a:rPr lang="en-US" altLang="zh-CN" dirty="0"/>
              <a:t>tests </a:t>
            </a:r>
            <a:r>
              <a:rPr lang="zh-CN" altLang="en-US" dirty="0"/>
              <a:t>开头的文件里寻找并执行测试代码。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20C7-E2B3-1770-D9AC-1D62DB1C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框架对比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25B56-E50A-E677-6032-13E7426C6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ACEEE-8974-4ED3-7130-30A76C2868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“重”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Django</a:t>
            </a:r>
            <a:r>
              <a:rPr lang="zh-CN" altLang="en-US" dirty="0"/>
              <a:t>的</a:t>
            </a:r>
            <a:r>
              <a:rPr lang="en-US" altLang="zh-CN" dirty="0"/>
              <a:t>ORM</a:t>
            </a:r>
            <a:r>
              <a:rPr lang="zh-CN" altLang="en-US" dirty="0"/>
              <a:t>非常优秀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Django</a:t>
            </a:r>
            <a:r>
              <a:rPr lang="zh-CN" altLang="en-US" dirty="0"/>
              <a:t>支持各类模板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稳定、成熟、完善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D593C4-2A16-A951-E701-61637B600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CB43C-3FE1-8C76-7262-A9BE6208AB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很“轻”</a:t>
            </a:r>
            <a:endParaRPr lang="en-US" altLang="zh-CN" dirty="0"/>
          </a:p>
          <a:p>
            <a:r>
              <a:rPr lang="zh-CN" altLang="en-US" dirty="0"/>
              <a:t>扩展性强</a:t>
            </a:r>
            <a:endParaRPr lang="en-US" altLang="zh-CN" dirty="0"/>
          </a:p>
          <a:p>
            <a:r>
              <a:rPr lang="zh-CN" altLang="en-US" dirty="0"/>
              <a:t>入门简单</a:t>
            </a:r>
            <a:endParaRPr lang="en-US" altLang="zh-CN" dirty="0"/>
          </a:p>
          <a:p>
            <a:r>
              <a:rPr lang="zh-CN" altLang="en-US" dirty="0"/>
              <a:t>适合开发</a:t>
            </a:r>
            <a:r>
              <a:rPr lang="en-US" altLang="zh-CN" dirty="0"/>
              <a:t>Web</a:t>
            </a:r>
            <a:r>
              <a:rPr lang="zh-CN" altLang="en-US" dirty="0"/>
              <a:t>服务的</a:t>
            </a:r>
            <a:r>
              <a:rPr lang="en-US" altLang="zh-CN" dirty="0"/>
              <a:t>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6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09085-90AA-C62E-214C-E8D9EB25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31DF6-C49A-A125-D6D3-C6D134D6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诞生于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Flask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微型</a:t>
            </a:r>
            <a:r>
              <a:rPr lang="en-US" altLang="zh-CN" dirty="0"/>
              <a:t>web</a:t>
            </a:r>
            <a:r>
              <a:rPr lang="zh-CN" altLang="en-US" dirty="0"/>
              <a:t>框架，适合快速开发</a:t>
            </a:r>
            <a:r>
              <a:rPr lang="en-US" altLang="zh-CN" dirty="0"/>
              <a:t>web </a:t>
            </a:r>
            <a:r>
              <a:rPr lang="zh-CN" altLang="en-US" dirty="0"/>
              <a:t>适用于做小网站以及</a:t>
            </a:r>
            <a:r>
              <a:rPr lang="en-US" altLang="zh-CN" dirty="0"/>
              <a:t>web</a:t>
            </a:r>
            <a:r>
              <a:rPr lang="zh-CN" altLang="en-US" dirty="0"/>
              <a:t>服务的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ED10-58A1-8DD4-1DA4-6D70C75F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什么是路由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B89C3-1848-E189-DF40-52F60273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所谓路由，就是处理</a:t>
            </a:r>
            <a:r>
              <a:rPr lang="en-US" dirty="0"/>
              <a:t>URL</a:t>
            </a:r>
            <a:r>
              <a:rPr lang="zh-CN" altLang="en-US" dirty="0"/>
              <a:t>和函数之间关系的程序，</a:t>
            </a:r>
            <a:r>
              <a:rPr lang="en-US" dirty="0"/>
              <a:t>Flask</a:t>
            </a:r>
            <a:r>
              <a:rPr lang="zh-CN" altLang="en-US" dirty="0"/>
              <a:t>中也是对</a:t>
            </a:r>
            <a:r>
              <a:rPr lang="en-US" dirty="0"/>
              <a:t>URL</a:t>
            </a:r>
            <a:r>
              <a:rPr lang="zh-CN" altLang="en-US" dirty="0"/>
              <a:t>规则进行统一管理的，使用</a:t>
            </a:r>
            <a:r>
              <a:rPr lang="en-US" altLang="zh-CN" dirty="0"/>
              <a:t>@</a:t>
            </a:r>
            <a:r>
              <a:rPr lang="en-US" dirty="0"/>
              <a:t>app.route</a:t>
            </a:r>
            <a:r>
              <a:rPr lang="zh-CN" altLang="en-US" dirty="0"/>
              <a:t>修饰器将一个函数注册为路由。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8AE4B-6C04-F5AF-CE78-2C0A1946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请求类型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3208D-F7F5-DBFE-A304-04AACD32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“GET”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5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25D8C-F2D4-3B69-D9D4-9EB093F4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变量名称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17726-415F-75A6-25D7-0C1AB736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3359A7-5683-2025-3C51-83406549E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97163"/>
              </p:ext>
            </p:extLst>
          </p:nvPr>
        </p:nvGraphicFramePr>
        <p:xfrm>
          <a:off x="2155336" y="2286000"/>
          <a:ext cx="7457655" cy="3614685"/>
        </p:xfrm>
        <a:graphic>
          <a:graphicData uri="http://schemas.openxmlformats.org/drawingml/2006/table">
            <a:tbl>
              <a:tblPr firstRow="1" firstCol="1" bandRow="1"/>
              <a:tblGrid>
                <a:gridCol w="2586762">
                  <a:extLst>
                    <a:ext uri="{9D8B030D-6E8A-4147-A177-3AD203B41FA5}">
                      <a16:colId xmlns:a16="http://schemas.microsoft.com/office/drawing/2014/main" val="2392094536"/>
                    </a:ext>
                  </a:extLst>
                </a:gridCol>
                <a:gridCol w="4870893">
                  <a:extLst>
                    <a:ext uri="{9D8B030D-6E8A-4147-A177-3AD203B41FA5}">
                      <a16:colId xmlns:a16="http://schemas.microsoft.com/office/drawing/2014/main" val="3087911646"/>
                    </a:ext>
                  </a:extLst>
                </a:gridCol>
              </a:tblGrid>
              <a:tr h="722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string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接受任何不包含斜杠的文本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41281"/>
                  </a:ext>
                </a:extLst>
              </a:tr>
              <a:tr h="722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接受正整数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65240"/>
                  </a:ext>
                </a:extLst>
              </a:tr>
              <a:tr h="722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float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接受正浮点数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46469"/>
                  </a:ext>
                </a:extLst>
              </a:tr>
              <a:tr h="722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path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类似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string </a:t>
                      </a:r>
                      <a:r>
                        <a:rPr lang="zh-CN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，但可以包含斜杠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73492"/>
                  </a:ext>
                </a:extLst>
              </a:tr>
              <a:tr h="722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uuid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接受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 UUID </a:t>
                      </a:r>
                      <a:r>
                        <a:rPr lang="zh-CN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字符串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0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40F0-7517-AD93-E787-D2FE3BB9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D5182-9F32-AA4E-7E31-A787F5C9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Web </a:t>
            </a:r>
            <a:r>
              <a:rPr lang="zh-CN" altLang="en-US" dirty="0"/>
              <a:t>应用使用不同的 </a:t>
            </a:r>
            <a:r>
              <a:rPr lang="en-US" altLang="zh-CN" dirty="0"/>
              <a:t>HTTP </a:t>
            </a:r>
            <a:r>
              <a:rPr lang="zh-CN" altLang="en-US" dirty="0"/>
              <a:t>方法处理 </a:t>
            </a:r>
            <a:r>
              <a:rPr lang="en-US" altLang="zh-CN" dirty="0"/>
              <a:t>URL </a:t>
            </a:r>
            <a:r>
              <a:rPr lang="zh-CN" altLang="en-US" dirty="0"/>
              <a:t>。当你使用 </a:t>
            </a:r>
            <a:r>
              <a:rPr lang="en-US" altLang="zh-CN" dirty="0"/>
              <a:t>Flask </a:t>
            </a:r>
            <a:r>
              <a:rPr lang="zh-CN" altLang="en-US" dirty="0"/>
              <a:t>时，应当熟悉 </a:t>
            </a:r>
            <a:r>
              <a:rPr lang="en-US" altLang="zh-CN" dirty="0"/>
              <a:t>HTTP </a:t>
            </a:r>
            <a:r>
              <a:rPr lang="zh-CN" altLang="en-US" dirty="0"/>
              <a:t>方法。 缺省情况下，一个路由只回应 </a:t>
            </a:r>
            <a:r>
              <a:rPr lang="en-US" altLang="zh-CN" dirty="0"/>
              <a:t>GET </a:t>
            </a:r>
            <a:r>
              <a:rPr lang="zh-CN" altLang="en-US" dirty="0"/>
              <a:t>请求。 可以使用 </a:t>
            </a:r>
            <a:r>
              <a:rPr lang="en-US" altLang="zh-CN" dirty="0"/>
              <a:t>route() </a:t>
            </a:r>
            <a:r>
              <a:rPr lang="zh-CN" altLang="en-US" dirty="0"/>
              <a:t>装饰器的 </a:t>
            </a:r>
            <a:r>
              <a:rPr lang="en-US" altLang="zh-CN" dirty="0"/>
              <a:t>methods </a:t>
            </a:r>
            <a:r>
              <a:rPr lang="zh-CN" altLang="en-US" dirty="0"/>
              <a:t>参数来处理不同的 </a:t>
            </a:r>
            <a:r>
              <a:rPr lang="en-US" altLang="zh-CN" dirty="0"/>
              <a:t>HTTP </a:t>
            </a:r>
            <a:r>
              <a:rPr lang="zh-CN" altLang="en-US" dirty="0"/>
              <a:t>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F2199-E022-5529-CD4F-17F30F5F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渲染模板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F3970-4AA3-000C-3718-17276D0A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内部生成 </a:t>
            </a:r>
            <a:r>
              <a:rPr lang="en-US" altLang="zh-CN" dirty="0"/>
              <a:t>HTML </a:t>
            </a:r>
            <a:r>
              <a:rPr lang="zh-CN" altLang="en-US" dirty="0"/>
              <a:t>不好玩，且相当笨拙。因为你必须自己负责 </a:t>
            </a:r>
            <a:r>
              <a:rPr lang="en-US" altLang="zh-CN" dirty="0"/>
              <a:t>HTML </a:t>
            </a:r>
            <a:r>
              <a:rPr lang="zh-CN" altLang="en-US" dirty="0"/>
              <a:t>转义， 以确保应用的安全。因此， </a:t>
            </a:r>
            <a:r>
              <a:rPr lang="en-US" altLang="zh-CN" dirty="0"/>
              <a:t>Flask </a:t>
            </a:r>
            <a:r>
              <a:rPr lang="zh-CN" altLang="en-US" dirty="0"/>
              <a:t>自动为你配置 </a:t>
            </a:r>
            <a:r>
              <a:rPr lang="en-US" altLang="zh-CN" dirty="0"/>
              <a:t>Jinja2 </a:t>
            </a:r>
            <a:r>
              <a:rPr lang="zh-CN" altLang="en-US" dirty="0"/>
              <a:t>模板引擎。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70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D9BFC-7D02-2EF2-E441-CE8704DC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请求对象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9D3B-EF5A-CAE7-957B-D63BED7E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 </a:t>
            </a:r>
            <a:r>
              <a:rPr lang="en-US" altLang="zh-CN" dirty="0"/>
              <a:t>method </a:t>
            </a:r>
            <a:r>
              <a:rPr lang="zh-CN" altLang="en-US" dirty="0"/>
              <a:t>属性可以操作当前请求方法，通过使用 </a:t>
            </a:r>
            <a:r>
              <a:rPr lang="en-US" altLang="zh-CN" dirty="0"/>
              <a:t>form </a:t>
            </a:r>
            <a:r>
              <a:rPr lang="zh-CN" altLang="en-US" dirty="0"/>
              <a:t>属性处理表单数据（在 </a:t>
            </a:r>
            <a:r>
              <a:rPr lang="en-US" altLang="zh-CN" dirty="0"/>
              <a:t>POST </a:t>
            </a:r>
            <a:r>
              <a:rPr lang="zh-CN" altLang="en-US" dirty="0"/>
              <a:t>或者 </a:t>
            </a:r>
            <a:r>
              <a:rPr lang="en-US" altLang="zh-CN" dirty="0"/>
              <a:t>PUT </a:t>
            </a:r>
            <a:r>
              <a:rPr lang="zh-CN" altLang="en-US" dirty="0"/>
              <a:t>请求 中传输的数据）。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5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3001</TotalTime>
  <Words>503</Words>
  <Application>Microsoft Office PowerPoint</Application>
  <PresentationFormat>宽屏</PresentationFormat>
  <Paragraphs>97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 UI</vt:lpstr>
      <vt:lpstr>Calibri</vt:lpstr>
      <vt:lpstr>Tw Cen MT</vt:lpstr>
      <vt:lpstr>Wingdings</vt:lpstr>
      <vt:lpstr>Wingdings 3</vt:lpstr>
      <vt:lpstr>积分​​</vt:lpstr>
      <vt:lpstr>Flask and Django</vt:lpstr>
      <vt:lpstr>框架对比</vt:lpstr>
      <vt:lpstr>什么是Flask</vt:lpstr>
      <vt:lpstr>什么是路由</vt:lpstr>
      <vt:lpstr>请求类型</vt:lpstr>
      <vt:lpstr>变量名称</vt:lpstr>
      <vt:lpstr>HTTP方法</vt:lpstr>
      <vt:lpstr>渲染模板</vt:lpstr>
      <vt:lpstr>请求对象</vt:lpstr>
      <vt:lpstr>重定向和错误</vt:lpstr>
      <vt:lpstr>数据库</vt:lpstr>
      <vt:lpstr>什么是Django</vt:lpstr>
      <vt:lpstr>MVC和MTV</vt:lpstr>
      <vt:lpstr>Django目录</vt:lpstr>
      <vt:lpstr>数据库</vt:lpstr>
      <vt:lpstr>Django管理页面</vt:lpstr>
      <vt:lpstr>视图与模板</vt:lpstr>
      <vt:lpstr>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陈 津桥</dc:creator>
  <cp:lastModifiedBy>陈 津桥</cp:lastModifiedBy>
  <cp:revision>6</cp:revision>
  <dcterms:created xsi:type="dcterms:W3CDTF">2022-06-27T00:45:28Z</dcterms:created>
  <dcterms:modified xsi:type="dcterms:W3CDTF">2022-06-29T09:31:05Z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