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6858000" cy="9144000"/>
  <p:defaultTextStyle>
    <a:defPPr rtl="0"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A4CF85F-4924-418C-A93E-C4832C061FF1}">
          <p14:sldIdLst>
            <p14:sldId id="256"/>
          </p14:sldIdLst>
        </p14:section>
        <p14:section name="Introduction" id="{6E6CF05C-BA90-49D5-B38D-A0F3C091B16F}">
          <p14:sldIdLst>
            <p14:sldId id="257"/>
            <p14:sldId id="258"/>
            <p14:sldId id="259"/>
            <p14:sldId id="260"/>
          </p14:sldIdLst>
        </p14:section>
        <p14:section name="Pandas Series" id="{C729C294-1D7F-47DC-B1FB-BA0C9E8D358B}">
          <p14:sldIdLst>
            <p14:sldId id="261"/>
            <p14:sldId id="262"/>
            <p14:sldId id="263"/>
            <p14:sldId id="264"/>
          </p14:sldIdLst>
        </p14:section>
        <p14:section name="Pandas DataFrame" id="{E81A8CAA-DB56-41C2-A753-CB2C0AD74994}">
          <p14:sldIdLst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9422830-C8D1-4D1C-AE5C-AA2D2E64D1C3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2022/6/27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CCCEA71-DC42-43D1-8340-DB07629004C9}" type="datetime1">
              <a:rPr lang="zh-CN" altLang="en-US" smtClean="0"/>
              <a:pPr/>
              <a:t>2022/6/27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B725628-3A68-42F4-BA86-981817953149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椭圆形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fld id="{CFDCE838-61FF-4427-8D5E-B539F46A3E2E}" type="datetime1">
              <a:rPr lang="zh-CN" altLang="en-US" smtClean="0"/>
              <a:pPr/>
              <a:t>2022/6/27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cxnSp>
        <p:nvCxnSpPr>
          <p:cNvPr id="8" name="直接连接符​​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FECC429-F404-46B9-831C-5739463A7C5F}" type="datetime1">
              <a:rPr lang="zh-CN" altLang="en-US" smtClean="0"/>
              <a:pPr/>
              <a:t>2022/6/27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A46D3E3-3D6A-4243-B027-BC771AD4E1BC}" type="datetime1">
              <a:rPr lang="zh-CN" altLang="en-US" smtClean="0"/>
              <a:pPr/>
              <a:t>2022/6/27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cxnSp>
        <p:nvCxnSpPr>
          <p:cNvPr id="7" name="直接连接符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DF37EDC-76D2-4347-9B2E-FDFCA3EE6FFD}" type="datetime1">
              <a:rPr lang="zh-CN" altLang="en-US" smtClean="0"/>
              <a:pPr/>
              <a:t>2022/6/27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pic>
        <p:nvPicPr>
          <p:cNvPr id="1028" name="Picture 4" descr="Citibank India - Wikipedia">
            <a:extLst>
              <a:ext uri="{FF2B5EF4-FFF2-40B4-BE49-F238E27FC236}">
                <a16:creationId xmlns:a16="http://schemas.microsoft.com/office/drawing/2014/main" id="{B9E8CD6F-A530-F11A-08DA-9704AE1B060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898" y="5740400"/>
            <a:ext cx="875302" cy="56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椭圆形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898D43E-598C-470D-A0B0-0CC259052850}" type="datetime1">
              <a:rPr lang="zh-CN" altLang="en-US" smtClean="0"/>
              <a:pPr/>
              <a:t>2022/6/27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cxnSp>
        <p:nvCxnSpPr>
          <p:cNvPr id="8" name="直接连接符​​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F3AB81A-738D-4D93-B356-2E61115064D5}" type="datetime1">
              <a:rPr lang="zh-CN" altLang="en-US" smtClean="0"/>
              <a:pPr/>
              <a:t>2022/6/27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6B9EECF-3901-48EF-97E4-996676A9B35D}" type="datetime1">
              <a:rPr lang="zh-CN" altLang="en-US" smtClean="0"/>
              <a:pPr/>
              <a:t>2022/6/27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4BE058F-D340-43DA-A96B-105C64DCFDB9}" type="datetime1">
              <a:rPr lang="zh-CN" altLang="en-US" smtClean="0"/>
              <a:pPr/>
              <a:t>2022/6/27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8CBA0CD-516B-402D-98B7-7C2E92C48ECD}" type="datetime1">
              <a:rPr lang="zh-CN" altLang="en-US" smtClean="0"/>
              <a:pPr/>
              <a:t>2022/6/27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C24FBB4-ED5D-45D4-B793-03DC4D31C84D}" type="datetime1">
              <a:rPr lang="zh-CN" altLang="en-US" smtClean="0"/>
              <a:pPr/>
              <a:t>2022/6/27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9CFE0BF-9F8B-43D7-ABDE-1F2A229BF7D3}" type="datetime1">
              <a:rPr lang="zh-CN" altLang="en-US" smtClean="0"/>
              <a:pPr/>
              <a:t>2022/6/27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cxnSp>
        <p:nvCxnSpPr>
          <p:cNvPr id="8" name="直接连接符​​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9E7AE09-8028-4979-91B9-67A4CC4592AA}" type="datetime1">
              <a:rPr lang="zh-CN" altLang="en-US" smtClean="0"/>
              <a:pPr/>
              <a:t>2022/6/27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长方形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长方形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en-US" altLang="zh-CN" dirty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Pandas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en-US" altLang="zh-CN" dirty="0">
                <a:solidFill>
                  <a:srgbClr val="FFFFFF"/>
                </a:solidFill>
              </a:rPr>
              <a:t>Jinqiao Chen</a:t>
            </a:r>
            <a:endParaRPr lang="zh-CN" altLang="en-US" dirty="0">
              <a:solidFill>
                <a:srgbClr val="FF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3" name="直接连接符​​(S)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51AD2-06A1-11F3-09C9-EF8DBAF3C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DataFrame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2EE05B-6C63-EEFD-1FB6-BEE365F51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DataFrame</a:t>
            </a:r>
            <a:r>
              <a:rPr lang="zh-CN" altLang="en-US" dirty="0"/>
              <a:t>是一个表格型的数据结构，</a:t>
            </a:r>
            <a:r>
              <a:rPr lang="en-US" dirty="0"/>
              <a:t>DataFrame</a:t>
            </a:r>
            <a:r>
              <a:rPr lang="zh-CN" altLang="en-US" dirty="0"/>
              <a:t>由按一定顺序排列的多列数据组成。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945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504020-3015-BE9B-1FB8-6FF089A35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创建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136338-C9C2-4ABE-73FE-3EC7A3EBE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 使用</a:t>
            </a:r>
            <a:r>
              <a:rPr lang="en-US" altLang="zh-CN" dirty="0"/>
              <a:t>ndarry</a:t>
            </a:r>
            <a:r>
              <a:rPr lang="zh-CN" altLang="en-US" dirty="0"/>
              <a:t>创建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zh-CN" altLang="en-US" dirty="0"/>
              <a:t>使用字典创建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783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5E0339-4C20-3D7C-CF89-0E8F1E2E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的索引和切片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B38FA0-5FD0-B570-8D66-7EE607464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索引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Pandas</a:t>
            </a:r>
            <a:r>
              <a:rPr lang="zh-CN" altLang="en-US" dirty="0"/>
              <a:t>隐式索引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altLang="zh-CN" dirty="0"/>
              <a:t>Pandas</a:t>
            </a:r>
            <a:r>
              <a:rPr lang="zh-CN" altLang="en-US" dirty="0"/>
              <a:t>显示索引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457200" indent="-457200">
              <a:buFont typeface="+mj-lt"/>
              <a:buAutoNum type="arabicPeriod" startAt="2"/>
            </a:pPr>
            <a:r>
              <a:rPr lang="zh-CN" altLang="en-US" dirty="0"/>
              <a:t>切片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altLang="zh-CN" dirty="0"/>
              <a:t>Pandas</a:t>
            </a:r>
            <a:r>
              <a:rPr lang="zh-CN" altLang="en-US" dirty="0"/>
              <a:t>隐式切片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Pandas</a:t>
            </a:r>
            <a:r>
              <a:rPr lang="zh-CN" altLang="en-US" dirty="0"/>
              <a:t>显示切片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880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D7F18-84D3-D132-D667-ADF298325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Dataframe</a:t>
            </a:r>
            <a:r>
              <a:rPr lang="zh-CN" altLang="en-US" dirty="0"/>
              <a:t>的属性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C17A8F-7D80-5407-FCE0-FF9C8728E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df.values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df.columns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df.index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df.shape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df.size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449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D9FB77-7F0B-84FE-A0FA-6B28D7080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Dataframe</a:t>
            </a:r>
            <a:r>
              <a:rPr lang="zh-CN" altLang="en-US" dirty="0"/>
              <a:t>的级联与合并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AFF16A-7C20-9C81-9EB0-52E58914B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 </a:t>
            </a:r>
            <a:r>
              <a:rPr lang="zh-CN" altLang="en-US" dirty="0"/>
              <a:t>级联</a:t>
            </a:r>
            <a:endParaRPr lang="en-US" altLang="zh-CN" dirty="0"/>
          </a:p>
          <a:p>
            <a:r>
              <a:rPr lang="zh-CN" altLang="en-US" dirty="0"/>
              <a:t>根据指定的行或列进行值的拼接，不参与任何计算，只是把多个</a:t>
            </a:r>
            <a:r>
              <a:rPr lang="en-US" altLang="zh-CN" dirty="0" err="1"/>
              <a:t>df</a:t>
            </a:r>
            <a:r>
              <a:rPr lang="zh-CN" altLang="en-US" dirty="0"/>
              <a:t>变成</a:t>
            </a:r>
            <a:r>
              <a:rPr lang="en-US" altLang="zh-CN" dirty="0"/>
              <a:t>1</a:t>
            </a:r>
            <a:r>
              <a:rPr lang="zh-CN" altLang="en-US" dirty="0"/>
              <a:t>个。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zh-CN" altLang="en-US" dirty="0"/>
              <a:t>合并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跟</a:t>
            </a:r>
            <a:r>
              <a:rPr lang="en-US" altLang="zh-CN" dirty="0"/>
              <a:t>SQL</a:t>
            </a:r>
            <a:r>
              <a:rPr lang="zh-CN" altLang="en-US" dirty="0"/>
              <a:t>中的连表查询很像，需要根据合并条件进行两表合并，也就是两个</a:t>
            </a:r>
            <a:r>
              <a:rPr lang="en-US" altLang="zh-CN" dirty="0"/>
              <a:t>DataFrame</a:t>
            </a:r>
            <a:r>
              <a:rPr lang="zh-CN" altLang="en-US" dirty="0"/>
              <a:t>需要具有相同的列，然后再进行条件连接合并。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931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A46FAE-61C9-5108-15FF-F63127632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dataframe</a:t>
            </a:r>
            <a:r>
              <a:rPr lang="zh-CN" altLang="en-US" dirty="0"/>
              <a:t>的基本操作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94667F-4F15-9720-2C30-62930E68F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zh-CN" altLang="en-US" dirty="0"/>
              <a:t>缺失值的处理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zh-CN" altLang="en-US" dirty="0"/>
              <a:t>重复值的处理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zh-CN" altLang="en-US" dirty="0"/>
              <a:t>排序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zh-CN" altLang="en-US" dirty="0"/>
              <a:t>替换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zh-CN" altLang="en-US" dirty="0"/>
              <a:t>映射与运算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633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C403B-2E16-407C-DE98-6D3FA23D8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dataframe</a:t>
            </a:r>
            <a:r>
              <a:rPr lang="zh-CN" altLang="en-US" dirty="0"/>
              <a:t>的分组聚合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CEEC59-98FE-D0E9-7EB9-375B51456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altLang="zh-CN" dirty="0" err="1"/>
              <a:t>df.groupby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df.aggregate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014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08E3E-2EA4-4764-88E6-3472853F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数据透视表与交叉表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04A365-8319-1FCD-CBAA-C0DAAF924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altLang="zh-CN" dirty="0" err="1"/>
              <a:t>df.pivot_table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en-US" altLang="zh-CN" dirty="0" err="1"/>
              <a:t>df.crosstab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08244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920C7-E2B3-1770-D9AC-1D62DB1C0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  <a:r>
              <a:rPr lang="zh-CN" altLang="en-US" dirty="0"/>
              <a:t>简介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5ACEEE-8974-4ED3-7130-30A76C286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  什么是</a:t>
            </a:r>
            <a:r>
              <a:rPr lang="en-US" altLang="zh-CN" dirty="0"/>
              <a:t>Pandas?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0" indent="0">
              <a:buNone/>
            </a:pPr>
            <a:r>
              <a:rPr lang="en-US" dirty="0"/>
              <a:t>Pandas</a:t>
            </a:r>
            <a:r>
              <a:rPr lang="zh-CN" altLang="en-US" dirty="0"/>
              <a:t>，</a:t>
            </a:r>
            <a:r>
              <a:rPr lang="en-US" altLang="zh-CN" dirty="0" err="1"/>
              <a:t>Python+Data+Analysis</a:t>
            </a:r>
            <a:r>
              <a:rPr lang="zh-CN" altLang="en-US" dirty="0"/>
              <a:t>的组合缩写。是</a:t>
            </a:r>
            <a:r>
              <a:rPr lang="en-US" altLang="zh-CN" dirty="0"/>
              <a:t>Python</a:t>
            </a:r>
            <a:r>
              <a:rPr lang="zh-CN" altLang="en-US" dirty="0"/>
              <a:t>中基于</a:t>
            </a:r>
            <a:r>
              <a:rPr lang="en-US" altLang="zh-CN" dirty="0"/>
              <a:t>NumPy</a:t>
            </a:r>
            <a:r>
              <a:rPr lang="zh-CN" altLang="en-US" dirty="0"/>
              <a:t>和</a:t>
            </a:r>
            <a:r>
              <a:rPr lang="en-US" altLang="zh-CN" dirty="0"/>
              <a:t>Matplotlib</a:t>
            </a:r>
            <a:r>
              <a:rPr lang="zh-CN" altLang="en-US" dirty="0"/>
              <a:t>的第三方数据分析库，与后两者共同构成了</a:t>
            </a:r>
            <a:r>
              <a:rPr lang="en-US" altLang="zh-CN" dirty="0"/>
              <a:t>Python</a:t>
            </a:r>
            <a:r>
              <a:rPr lang="zh-CN" altLang="en-US" dirty="0"/>
              <a:t>数据分析的基础工具包。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46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A6D99-8A6E-175C-46B3-510D0B9B7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219D5-BE52-66F4-586E-0C1A551AB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Series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DataFrame</a:t>
            </a:r>
          </a:p>
        </p:txBody>
      </p:sp>
    </p:spTree>
    <p:extLst>
      <p:ext uri="{BB962C8B-B14F-4D97-AF65-F5344CB8AC3E}">
        <p14:creationId xmlns:p14="http://schemas.microsoft.com/office/powerpoint/2010/main" val="2464082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DB062-98EF-EDC9-32C3-3A5F0DB73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功能定位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85B0AE-A5DB-1F64-5A70-F59B092C8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数据读写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数值计算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数据处理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数据分析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数据可视化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4232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B59076-283D-DFA0-9EF0-9011364C5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功能特点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D929E6-2CED-BF38-520D-F6CFD90CE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便捷的数据读写操作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类比</a:t>
            </a:r>
            <a:r>
              <a:rPr lang="en-US" altLang="zh-CN" dirty="0"/>
              <a:t>SQL</a:t>
            </a:r>
            <a:r>
              <a:rPr lang="zh-CN" altLang="en-US" dirty="0"/>
              <a:t>的</a:t>
            </a:r>
            <a:r>
              <a:rPr lang="en-US" altLang="zh-CN" dirty="0"/>
              <a:t>join</a:t>
            </a:r>
            <a:r>
              <a:rPr lang="zh-CN" altLang="en-US" dirty="0"/>
              <a:t>和</a:t>
            </a:r>
            <a:r>
              <a:rPr lang="en-US" altLang="zh-CN" dirty="0"/>
              <a:t>groupby</a:t>
            </a:r>
            <a:r>
              <a:rPr lang="zh-CN" altLang="en-US" dirty="0"/>
              <a:t>功能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类比</a:t>
            </a:r>
            <a:r>
              <a:rPr lang="en-US" altLang="zh-CN" dirty="0"/>
              <a:t>Excel</a:t>
            </a:r>
            <a:r>
              <a:rPr lang="zh-CN" altLang="en-US" dirty="0"/>
              <a:t>的数据透视表功能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自带正则表达式的字符串向量化操作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丰富的时间序列向量化处理接口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常用的数据分析与统计功能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集成</a:t>
            </a:r>
            <a:r>
              <a:rPr lang="en-US" altLang="zh-CN" dirty="0"/>
              <a:t>Matplotlib</a:t>
            </a:r>
            <a:r>
              <a:rPr lang="zh-CN" altLang="en-US" dirty="0"/>
              <a:t>的重用可视化接口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863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65838-F3D3-E399-E95A-344F794B2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dirty="0"/>
              <a:t>Series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46B368-371E-C421-07BF-9F2048957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Series </a:t>
            </a:r>
            <a:r>
              <a:rPr lang="zh-CN" altLang="en-US" dirty="0"/>
              <a:t>是带标签的一维数组，可存储整数、浮点数、字符串、</a:t>
            </a:r>
            <a:r>
              <a:rPr lang="en-US" altLang="zh-CN" dirty="0"/>
              <a:t>Python </a:t>
            </a:r>
            <a:r>
              <a:rPr lang="zh-CN" altLang="en-US" dirty="0"/>
              <a:t>对象等类型的数据。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777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504020-3015-BE9B-1FB8-6FF089A35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Series</a:t>
            </a:r>
            <a:r>
              <a:rPr lang="zh-CN" altLang="en-US" dirty="0"/>
              <a:t>创建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136338-C9C2-4ABE-73FE-3EC7A3EBE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zh-CN" altLang="en-US" dirty="0"/>
              <a:t>列表创建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altLang="zh-CN" dirty="0"/>
              <a:t>NumPy</a:t>
            </a:r>
            <a:r>
              <a:rPr lang="zh-CN" altLang="en-US" dirty="0"/>
              <a:t>创建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zh-CN" altLang="en-US" dirty="0"/>
              <a:t>字典创建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538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5E0339-4C20-3D7C-CF89-0E8F1E2E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Series</a:t>
            </a:r>
            <a:r>
              <a:rPr lang="zh-CN" altLang="en-US" dirty="0"/>
              <a:t>的索引和切片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B38FA0-5FD0-B570-8D66-7EE607464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索引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Series</a:t>
            </a:r>
            <a:r>
              <a:rPr lang="zh-CN" altLang="en-US" dirty="0"/>
              <a:t>隐式索引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altLang="zh-CN" dirty="0"/>
              <a:t>Series</a:t>
            </a:r>
            <a:r>
              <a:rPr lang="zh-CN" altLang="en-US" dirty="0"/>
              <a:t>显示索引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457200" indent="-457200">
              <a:buFont typeface="+mj-lt"/>
              <a:buAutoNum type="arabicPeriod" startAt="2"/>
            </a:pPr>
            <a:r>
              <a:rPr lang="zh-CN" altLang="en-US" dirty="0"/>
              <a:t>切片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altLang="zh-CN" dirty="0"/>
              <a:t>Series</a:t>
            </a:r>
            <a:r>
              <a:rPr lang="zh-CN" altLang="en-US" dirty="0"/>
              <a:t>隐式切片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Series</a:t>
            </a:r>
            <a:r>
              <a:rPr lang="zh-CN" altLang="en-US" dirty="0"/>
              <a:t>显示切片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89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35E94-3990-A9BD-F288-6163EF458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Series</a:t>
            </a:r>
            <a:r>
              <a:rPr lang="zh-CN" altLang="en-US" dirty="0"/>
              <a:t>的基本操作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C2EFDF-58F4-3D9A-5738-0E16181FD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zh-CN" altLang="en-US" dirty="0"/>
              <a:t>数据显示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Series</a:t>
            </a:r>
            <a:r>
              <a:rPr lang="zh-CN" altLang="en-US" dirty="0"/>
              <a:t>去重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altLang="zh-CN" dirty="0"/>
              <a:t>Series</a:t>
            </a:r>
            <a:r>
              <a:rPr lang="zh-CN" altLang="en-US" dirty="0"/>
              <a:t>的相加运算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altLang="zh-CN" dirty="0"/>
              <a:t>Series</a:t>
            </a:r>
            <a:r>
              <a:rPr lang="zh-CN" altLang="en-US" dirty="0"/>
              <a:t>缺失值操作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42785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​​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4079_TF22378848.potx" id="{F62FB227-606A-4DCF-9454-C7C2A6DCEDA3}" vid="{FF5F72B6-EF16-44B6-9476-2E94BA64039B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整体设计</Template>
  <TotalTime>528</TotalTime>
  <Words>392</Words>
  <Application>Microsoft Office PowerPoint</Application>
  <PresentationFormat>宽屏</PresentationFormat>
  <Paragraphs>106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Microsoft YaHei UI</vt:lpstr>
      <vt:lpstr>Arial</vt:lpstr>
      <vt:lpstr>Tw Cen MT</vt:lpstr>
      <vt:lpstr>Wingdings</vt:lpstr>
      <vt:lpstr>Wingdings 3</vt:lpstr>
      <vt:lpstr>积分​​</vt:lpstr>
      <vt:lpstr>Pandas</vt:lpstr>
      <vt:lpstr>Pandas简介</vt:lpstr>
      <vt:lpstr>数据结构</vt:lpstr>
      <vt:lpstr>功能定位</vt:lpstr>
      <vt:lpstr>功能特点</vt:lpstr>
      <vt:lpstr>什么是Series</vt:lpstr>
      <vt:lpstr>Series创建</vt:lpstr>
      <vt:lpstr>Series的索引和切片</vt:lpstr>
      <vt:lpstr>Series的基本操作</vt:lpstr>
      <vt:lpstr>什么是DataFrame</vt:lpstr>
      <vt:lpstr>pandas创建</vt:lpstr>
      <vt:lpstr>pandas的索引和切片</vt:lpstr>
      <vt:lpstr>Dataframe的属性</vt:lpstr>
      <vt:lpstr>Dataframe的级联与合并</vt:lpstr>
      <vt:lpstr>dataframe的基本操作</vt:lpstr>
      <vt:lpstr>dataframe的分组聚合</vt:lpstr>
      <vt:lpstr>数据透视表与交叉表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</dc:title>
  <dc:creator>陈 津桥</dc:creator>
  <cp:lastModifiedBy>陈 津桥</cp:lastModifiedBy>
  <cp:revision>1</cp:revision>
  <dcterms:created xsi:type="dcterms:W3CDTF">2022-06-27T00:45:28Z</dcterms:created>
  <dcterms:modified xsi:type="dcterms:W3CDTF">2022-06-27T09:33:37Z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