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A4CF85F-4924-418C-A93E-C4832C061FF1}">
          <p14:sldIdLst>
            <p14:sldId id="256"/>
          </p14:sldIdLst>
        </p14:section>
        <p14:section name="知识回顾" id="{F8184558-9518-49BE-A868-0329AB116BF7}">
          <p14:sldIdLst>
            <p14:sldId id="257"/>
            <p14:sldId id="258"/>
            <p14:sldId id="259"/>
            <p14:sldId id="260"/>
          </p14:sldIdLst>
        </p14:section>
        <p14:section name="语言模型" id="{98C313FD-E747-4EF0-9893-6B2666265FA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命名实体识别" id="{9C9193CC-C657-4CE2-AEBE-FD638343EE3D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70" d="100"/>
          <a:sy n="170" d="100"/>
        </p:scale>
        <p:origin x="140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2023/5/10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beginner/nlp/advanced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</a:rPr>
              <a:t>深度学习语言模型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Jinqiao Chen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F3473-5ACE-B87F-4FFA-0BCAC70E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CA491-C08C-B96C-2E9E-4C89CC66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RNN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LSTM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Bi-LSTM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427181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E7173-B3B5-FA59-581B-7AE04025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dirty="0"/>
              <a:t>RNN</a:t>
            </a:r>
          </a:p>
        </p:txBody>
      </p:sp>
      <p:pic>
        <p:nvPicPr>
          <p:cNvPr id="4" name="图片 3" descr="Introduction to Recurrent Neural Network | by Pranoy Radhakrishnan |  Towards Data Science">
            <a:extLst>
              <a:ext uri="{FF2B5EF4-FFF2-40B4-BE49-F238E27FC236}">
                <a16:creationId xmlns:a16="http://schemas.microsoft.com/office/drawing/2014/main" id="{674A4A2E-BD3B-1A53-0FA4-FDD2AB256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6971" y="2558281"/>
            <a:ext cx="8738058" cy="2293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01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4A611-F870-1746-DA22-2EC417DA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dirty="0"/>
              <a:t>LSTM</a:t>
            </a:r>
          </a:p>
        </p:txBody>
      </p:sp>
      <p:pic>
        <p:nvPicPr>
          <p:cNvPr id="4" name="图片 3" descr="Understanding LSTM Networks -- colah's blog">
            <a:extLst>
              <a:ext uri="{FF2B5EF4-FFF2-40B4-BE49-F238E27FC236}">
                <a16:creationId xmlns:a16="http://schemas.microsoft.com/office/drawing/2014/main" id="{8BF11EE9-8FB2-3CAC-7B5F-1C6A867418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793" y="2286000"/>
            <a:ext cx="5174742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41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09C4-DA16-69D3-96D2-C223F493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Bi-LSTM</a:t>
            </a:r>
            <a:endParaRPr lang="en-US" dirty="0"/>
          </a:p>
        </p:txBody>
      </p:sp>
      <p:pic>
        <p:nvPicPr>
          <p:cNvPr id="2058" name="Picture 10" descr="Differences Between Bidirectional and Unidirectional LSTM | Baeldung on  Computer Science">
            <a:extLst>
              <a:ext uri="{FF2B5EF4-FFF2-40B4-BE49-F238E27FC236}">
                <a16:creationId xmlns:a16="http://schemas.microsoft.com/office/drawing/2014/main" id="{DE69227C-2908-5108-777F-42E5A349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6357" y="2384426"/>
            <a:ext cx="6919286" cy="259473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7299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01A7B-FA2D-3093-318D-940D2A17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seq2seq</a:t>
            </a:r>
            <a:endParaRPr lang="en-US" dirty="0"/>
          </a:p>
        </p:txBody>
      </p:sp>
      <p:pic>
        <p:nvPicPr>
          <p:cNvPr id="3076" name="Picture 4" descr="Google AI Blog: Introducing tf-seq2seq: An Open Source Sequence-to-Sequence  Framework in TensorFlow">
            <a:extLst>
              <a:ext uri="{FF2B5EF4-FFF2-40B4-BE49-F238E27FC236}">
                <a16:creationId xmlns:a16="http://schemas.microsoft.com/office/drawing/2014/main" id="{78E8D5F8-0CAA-D0F7-8C04-DC512DDF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9252" y="2286000"/>
            <a:ext cx="6709824" cy="402336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0321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5E56F-17A7-0370-A43C-C5D1ED84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altLang="zh-CN" cap="none" dirty="0"/>
              <a:t>Attention</a:t>
            </a:r>
            <a:r>
              <a:rPr lang="zh-CN" altLang="en-US" cap="none" dirty="0"/>
              <a:t>机制</a:t>
            </a:r>
            <a:endParaRPr lang="en-US" dirty="0"/>
          </a:p>
        </p:txBody>
      </p:sp>
      <p:pic>
        <p:nvPicPr>
          <p:cNvPr id="4" name="内容占位符 3" descr="All you need to know about 'Attention' and 'Transformers' — In-depth  Understanding — Part 1 | by Arjun Sarkar | Towards Data Science">
            <a:extLst>
              <a:ext uri="{FF2B5EF4-FFF2-40B4-BE49-F238E27FC236}">
                <a16:creationId xmlns:a16="http://schemas.microsoft.com/office/drawing/2014/main" id="{D42D4CEB-EC63-B886-F008-A41975B45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9564" y="2286000"/>
            <a:ext cx="5029200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05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D381-3E32-729D-053E-B5986D15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Transformer</a:t>
            </a:r>
            <a:endParaRPr lang="en-US" dirty="0"/>
          </a:p>
        </p:txBody>
      </p:sp>
      <p:pic>
        <p:nvPicPr>
          <p:cNvPr id="4" name="内容占位符 3" descr="Language Modeling with nn.Transformer and TorchText — PyTorch Tutorials  1.12.1+cu102 documentation">
            <a:extLst>
              <a:ext uri="{FF2B5EF4-FFF2-40B4-BE49-F238E27FC236}">
                <a16:creationId xmlns:a16="http://schemas.microsoft.com/office/drawing/2014/main" id="{71413D10-3EEF-B951-9496-35266765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7628" y="1873347"/>
            <a:ext cx="2976743" cy="4063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69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7697-1F91-2A6B-29CB-6C0797F4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3BAF9-8B2C-60EA-B2D5-567282F7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命名实体识别（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Named Entity Recognition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，简称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），又称作“专名识别”，是指识别文本中具有特定意义的实体，主要包括人名、地名、机构名、专有名词等。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我们的项目需求是希望通过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提取出一段交易对话记录中的交易信息，并根据这些信息生成一条交易数据返回给前端。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780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1D439-F439-E968-3562-9839CF89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BiLSTM+CRF</a:t>
            </a:r>
            <a:endParaRPr 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102FF-53B2-DC65-C618-33229FDB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https://pytorch.org/tutorials/beginner/nlp/advanced_tutorial.html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5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1F01-AD83-C4AD-79AA-B4141722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E766C-82AE-014C-7F41-09EBCF85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NumPy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</a:t>
            </a:r>
            <a:r>
              <a:rPr lang="zh-CN" altLang="en-US" dirty="0"/>
              <a:t>数组基础属性、数组创建、数组的基本操作、通用函数、索引切片迭代、形状控制、数组堆叠、数组拆分、深拷贝浅拷贝、广播规则。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dirty="0"/>
              <a:t>Matplotlib</a:t>
            </a:r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Pandas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altLang="zh-CN" dirty="0"/>
              <a:t>Pandas Series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Pandas DataFrame</a:t>
            </a:r>
          </a:p>
        </p:txBody>
      </p:sp>
    </p:spTree>
    <p:extLst>
      <p:ext uri="{BB962C8B-B14F-4D97-AF65-F5344CB8AC3E}">
        <p14:creationId xmlns:p14="http://schemas.microsoft.com/office/powerpoint/2010/main" val="39350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2E71A-361A-6F37-BFB4-A625C5DC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数据抓取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7CA1D-644E-8197-C66E-7016E549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网页的组成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Web</a:t>
            </a:r>
            <a:r>
              <a:rPr lang="zh-CN" altLang="en-US" dirty="0"/>
              <a:t>请求过程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Requests</a:t>
            </a:r>
            <a:r>
              <a:rPr lang="zh-CN" altLang="en-US" dirty="0"/>
              <a:t>包的应用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线程、进程和协程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4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F7BE4-713D-31E4-960B-5A6D5D0F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Web</a:t>
            </a:r>
            <a:r>
              <a:rPr lang="zh-CN" altLang="en-US" dirty="0"/>
              <a:t>服务框架（</a:t>
            </a:r>
            <a:r>
              <a:rPr lang="en-US" altLang="zh-CN" cap="none" dirty="0"/>
              <a:t>Python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96DC6-5B94-A0E7-CD65-29CB42AE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Flask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18764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DF5C-981A-4C4C-0937-49622C11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自然语言处理基础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91F38-68F7-B767-DE38-7EA208C3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NLP</a:t>
            </a:r>
            <a:r>
              <a:rPr lang="zh-CN" altLang="en-US" dirty="0"/>
              <a:t>技术概述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NLP</a:t>
            </a:r>
            <a:r>
              <a:rPr lang="zh-CN" altLang="en-US" dirty="0"/>
              <a:t>基础知识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词嵌入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714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2FE2-6AB3-6EF1-7C22-9CA65DFD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4C555-C8F9-36D1-3E8E-E10CE0E6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近年来，基于深度学习的语言模型在各项</a:t>
            </a:r>
            <a:r>
              <a:rPr lang="en-US" altLang="zh-CN" dirty="0" err="1"/>
              <a:t>nlp</a:t>
            </a:r>
            <a:r>
              <a:rPr lang="zh-CN" altLang="en-US" dirty="0"/>
              <a:t>任务中取得了</a:t>
            </a:r>
            <a:r>
              <a:rPr lang="en-US" altLang="zh-CN" dirty="0"/>
              <a:t>SOTA</a:t>
            </a:r>
            <a:r>
              <a:rPr lang="zh-CN" altLang="en-US" dirty="0"/>
              <a:t>的表现。最为吸睛的</a:t>
            </a:r>
            <a:r>
              <a:rPr lang="en-US" altLang="zh-CN" dirty="0"/>
              <a:t>EMLo</a:t>
            </a:r>
            <a:r>
              <a:rPr lang="zh-CN" altLang="en-US" dirty="0"/>
              <a:t>、</a:t>
            </a:r>
            <a:r>
              <a:rPr lang="en-US" altLang="zh-CN" dirty="0"/>
              <a:t>GPT</a:t>
            </a:r>
            <a:r>
              <a:rPr lang="zh-CN" altLang="en-US" dirty="0"/>
              <a:t>和</a:t>
            </a:r>
            <a:r>
              <a:rPr lang="en-US" altLang="zh-CN" dirty="0"/>
              <a:t>BERT</a:t>
            </a:r>
            <a:r>
              <a:rPr lang="zh-CN" altLang="en-US" dirty="0"/>
              <a:t>模型，便是</a:t>
            </a:r>
            <a:r>
              <a:rPr lang="en-US" altLang="zh-CN" dirty="0" err="1"/>
              <a:t>nlp</a:t>
            </a:r>
            <a:r>
              <a:rPr lang="zh-CN" altLang="en-US" dirty="0"/>
              <a:t>深度学习语言模型的优秀代表。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2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D384B-2101-6BAD-0491-FA521318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基础模型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2C455-7238-9BF3-72EE-666CBD5B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NNLM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7366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6160-1E0B-7B8C-AD8D-F85B8319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dirty="0"/>
              <a:t>NNLM</a:t>
            </a:r>
          </a:p>
        </p:txBody>
      </p:sp>
      <p:pic>
        <p:nvPicPr>
          <p:cNvPr id="4" name="图片 3" descr="Detailed explanation of word vector generation (NNLM) based on neural  network language model">
            <a:extLst>
              <a:ext uri="{FF2B5EF4-FFF2-40B4-BE49-F238E27FC236}">
                <a16:creationId xmlns:a16="http://schemas.microsoft.com/office/drawing/2014/main" id="{9187F6EB-E81D-272C-AED5-C3E5E87F0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8515" y="2286000"/>
            <a:ext cx="4611299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02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EFFB-55E3-FA02-88EF-E4929CB9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Word2Vec</a:t>
            </a:r>
            <a:endParaRPr lang="en-US" dirty="0"/>
          </a:p>
        </p:txBody>
      </p:sp>
      <p:pic>
        <p:nvPicPr>
          <p:cNvPr id="1028" name="Picture 4" descr="glove vs cbow Cheaper Than Retail Price&gt; Buy Clothing, Accessories and  lifestyle products for women &amp; men -">
            <a:extLst>
              <a:ext uri="{FF2B5EF4-FFF2-40B4-BE49-F238E27FC236}">
                <a16:creationId xmlns:a16="http://schemas.microsoft.com/office/drawing/2014/main" id="{DD058F47-9213-E0E0-4833-9E7C8A6C78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9789" y="2286000"/>
            <a:ext cx="6568750" cy="402336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7318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4895</TotalTime>
  <Words>239</Words>
  <Application>Microsoft Office PowerPoint</Application>
  <PresentationFormat>宽屏</PresentationFormat>
  <Paragraphs>69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Helvetica Neue</vt:lpstr>
      <vt:lpstr>Microsoft YaHei UI</vt:lpstr>
      <vt:lpstr>Tw Cen MT</vt:lpstr>
      <vt:lpstr>Wingdings</vt:lpstr>
      <vt:lpstr>Wingdings 3</vt:lpstr>
      <vt:lpstr>积分​​</vt:lpstr>
      <vt:lpstr>深度学习语言模型</vt:lpstr>
      <vt:lpstr>Python基础</vt:lpstr>
      <vt:lpstr>数据抓取</vt:lpstr>
      <vt:lpstr>Web服务框架（Python）</vt:lpstr>
      <vt:lpstr>自然语言处理基础</vt:lpstr>
      <vt:lpstr>背景</vt:lpstr>
      <vt:lpstr>基础模型</vt:lpstr>
      <vt:lpstr>NNLM</vt:lpstr>
      <vt:lpstr>Word2Vec</vt:lpstr>
      <vt:lpstr>RNN模型</vt:lpstr>
      <vt:lpstr>RNN</vt:lpstr>
      <vt:lpstr>LSTM</vt:lpstr>
      <vt:lpstr>Bi-LSTM</vt:lpstr>
      <vt:lpstr>seq2seq</vt:lpstr>
      <vt:lpstr>Attention机制</vt:lpstr>
      <vt:lpstr>Transformer</vt:lpstr>
      <vt:lpstr>背景</vt:lpstr>
      <vt:lpstr>BiLSTM+CRF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陈 津桥</dc:creator>
  <cp:lastModifiedBy>陈 津桥</cp:lastModifiedBy>
  <cp:revision>18</cp:revision>
  <dcterms:created xsi:type="dcterms:W3CDTF">2022-06-27T00:45:28Z</dcterms:created>
  <dcterms:modified xsi:type="dcterms:W3CDTF">2023-05-10T12:32:59Z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