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91" r:id="rId4"/>
    <p:sldId id="295" r:id="rId5"/>
    <p:sldId id="296" r:id="rId6"/>
    <p:sldId id="292" r:id="rId7"/>
    <p:sldId id="293" r:id="rId8"/>
    <p:sldId id="294" r:id="rId9"/>
    <p:sldId id="297" r:id="rId10"/>
    <p:sldId id="298" r:id="rId11"/>
  </p:sldIdLst>
  <p:sldSz cx="12192000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650"/>
    <a:srgbClr val="FFE770"/>
    <a:srgbClr val="CC8830"/>
    <a:srgbClr val="663300"/>
    <a:srgbClr val="F8CA6B"/>
    <a:srgbClr val="FFFCF3"/>
    <a:srgbClr val="FFFFF7"/>
    <a:srgbClr val="E6B85C"/>
    <a:srgbClr val="FFC55A"/>
    <a:srgbClr val="4C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6" autoAdjust="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9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8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7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8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8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0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88F7-27FB-485F-8B7E-249F47D908AB}" type="datetimeFigureOut">
              <a:rPr lang="ko-KR" altLang="en-US" smtClean="0"/>
              <a:t>2018-01-26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80D7-5723-48AA-ADF7-6C804D9A5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winnya7" TargetMode="External"/><Relationship Id="rId2" Type="http://schemas.openxmlformats.org/officeDocument/2006/relationships/hyperlink" Target="https://blog.naver.com/winnya7/15011205555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cyon24" TargetMode="External"/><Relationship Id="rId2" Type="http://schemas.openxmlformats.org/officeDocument/2006/relationships/hyperlink" Target="https://blog.naver.com/cyon24/20367474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주식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현재가격</a:t>
            </a:r>
            <a:r>
              <a:rPr lang="ko-KR" altLang="en-US" dirty="0" smtClean="0"/>
              <a:t> 가져오는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재무정보</a:t>
            </a:r>
            <a:r>
              <a:rPr lang="en-US" altLang="ko-KR" dirty="0" smtClean="0"/>
              <a:t>. PBR </a:t>
            </a:r>
            <a:r>
              <a:rPr lang="ko-KR" altLang="en-US" dirty="0" smtClean="0"/>
              <a:t>가져오는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80975" y="0"/>
            <a:ext cx="3305175" cy="409575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ko-KR" sz="2000" dirty="0" smtClean="0"/>
              <a:t>Revision History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72066"/>
              </p:ext>
            </p:extLst>
          </p:nvPr>
        </p:nvGraphicFramePr>
        <p:xfrm>
          <a:off x="507666" y="627697"/>
          <a:ext cx="11176668" cy="630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수정일자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대메뉴</a:t>
                      </a:r>
                      <a:r>
                        <a:rPr lang="ko-KR" altLang="en-US" dirty="0" smtClean="0"/>
                        <a:t> 구분 밑 서브메뉴 분류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새로운 파일로 지정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스토리보드</a:t>
                      </a:r>
                      <a:r>
                        <a:rPr lang="en-US" altLang="ko-KR" dirty="0" smtClean="0"/>
                        <a:t>_20180104)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2018.01.04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0" y="409575"/>
            <a:ext cx="415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0975" y="0"/>
            <a:ext cx="3305175" cy="409575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ko-KR" sz="2000" dirty="0" smtClean="0"/>
              <a:t>Keyword Layout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131979" y="571500"/>
            <a:ext cx="8554822" cy="689464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744627" y="571500"/>
            <a:ext cx="3373579" cy="689464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79450"/>
              </p:ext>
            </p:extLst>
          </p:nvPr>
        </p:nvGraphicFramePr>
        <p:xfrm>
          <a:off x="8782727" y="600561"/>
          <a:ext cx="3294974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실시간 </a:t>
                      </a:r>
                      <a:r>
                        <a:rPr lang="ko-KR" altLang="en-US" dirty="0" err="1" smtClean="0"/>
                        <a:t>검색어</a:t>
                      </a:r>
                      <a:r>
                        <a:rPr lang="ko-KR" altLang="en-US" dirty="0" smtClean="0"/>
                        <a:t> 순위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지난해 </a:t>
                      </a:r>
                      <a:r>
                        <a:rPr lang="ko-KR" altLang="en-US" dirty="0" err="1" smtClean="0"/>
                        <a:t>검색어</a:t>
                      </a:r>
                      <a:r>
                        <a:rPr lang="ko-KR" altLang="en-US" dirty="0" smtClean="0"/>
                        <a:t> 순위를 </a:t>
                      </a:r>
                      <a:r>
                        <a:rPr lang="ko-KR" altLang="en-US" dirty="0" err="1" smtClean="0"/>
                        <a:t>일자별로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시</a:t>
                      </a:r>
                      <a:r>
                        <a:rPr lang="en-US" altLang="ko-KR" dirty="0" smtClean="0"/>
                        <a:t>, 17</a:t>
                      </a:r>
                      <a:r>
                        <a:rPr lang="ko-KR" altLang="en-US" dirty="0" smtClean="0"/>
                        <a:t>시를 수집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수집된 검색어의 트렌드 수를 파악하여 </a:t>
                      </a:r>
                      <a:r>
                        <a:rPr lang="en-US" altLang="ko-KR" dirty="0" smtClean="0"/>
                        <a:t>TOP 100 </a:t>
                      </a:r>
                      <a:r>
                        <a:rPr lang="ko-KR" altLang="en-US" dirty="0" smtClean="0"/>
                        <a:t>지정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랜덤하게</a:t>
                      </a:r>
                      <a:r>
                        <a:rPr lang="ko-KR" altLang="en-US" dirty="0" smtClean="0"/>
                        <a:t> 배치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최근 </a:t>
                      </a:r>
                      <a:r>
                        <a:rPr lang="en-US" altLang="ko-KR" dirty="0" smtClean="0"/>
                        <a:t>1, 3, 6 </a:t>
                      </a:r>
                      <a:r>
                        <a:rPr lang="ko-KR" altLang="en-US" dirty="0" smtClean="0"/>
                        <a:t>개월 </a:t>
                      </a:r>
                      <a:r>
                        <a:rPr lang="ko-KR" altLang="en-US" dirty="0" err="1" smtClean="0"/>
                        <a:t>검색어</a:t>
                      </a:r>
                      <a:r>
                        <a:rPr lang="ko-KR" altLang="en-US" dirty="0" smtClean="0"/>
                        <a:t> 추이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그래프</a:t>
                      </a:r>
                      <a:r>
                        <a:rPr lang="en-US" altLang="ko-KR" dirty="0" smtClean="0"/>
                        <a:t>. TOP30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34" name="직선 연결선 133"/>
          <p:cNvCxnSpPr/>
          <p:nvPr/>
        </p:nvCxnSpPr>
        <p:spPr>
          <a:xfrm>
            <a:off x="0" y="409575"/>
            <a:ext cx="415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80974" y="600560"/>
            <a:ext cx="2304000" cy="68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2800" y="600560"/>
            <a:ext cx="6084000" cy="33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42800" y="4020560"/>
            <a:ext cx="6084000" cy="338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0974" y="57149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3969" y="53898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2799" y="401882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2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0975" y="0"/>
            <a:ext cx="3305175" cy="409575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ko-KR" sz="2000" dirty="0" smtClean="0"/>
              <a:t>Keyword Layout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131979" y="571500"/>
            <a:ext cx="8554822" cy="689464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744627" y="571500"/>
            <a:ext cx="3373579" cy="689464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55755"/>
              </p:ext>
            </p:extLst>
          </p:nvPr>
        </p:nvGraphicFramePr>
        <p:xfrm>
          <a:off x="8782727" y="600561"/>
          <a:ext cx="329497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</a:t>
                      </a:r>
                      <a:r>
                        <a:rPr lang="ko-KR" altLang="en-US" dirty="0" err="1" smtClean="0"/>
                        <a:t>가상화폐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현재가격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한국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외국</a:t>
                      </a:r>
                      <a:r>
                        <a:rPr lang="ko-KR" altLang="en-US" baseline="0" dirty="0" smtClean="0"/>
                        <a:t> 차이</a:t>
                      </a:r>
                      <a:endParaRPr lang="en-US" altLang="ko-KR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비트코인 기준 가격</a:t>
                      </a:r>
                      <a:r>
                        <a:rPr lang="en-US" altLang="ko-KR" dirty="0" smtClean="0"/>
                        <a:t>,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원화 가격</a:t>
                      </a:r>
                      <a:r>
                        <a:rPr lang="en-US" altLang="ko-KR" dirty="0" smtClean="0"/>
                        <a:t>,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차이 퍼센트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가격 표시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가상화폐</a:t>
                      </a:r>
                      <a:r>
                        <a:rPr lang="ko-KR" altLang="en-US" dirty="0" smtClean="0"/>
                        <a:t> 관련 뉴스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광고 배너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5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388769"/>
                  </a:ext>
                </a:extLst>
              </a:tr>
            </a:tbl>
          </a:graphicData>
        </a:graphic>
      </p:graphicFrame>
      <p:cxnSp>
        <p:nvCxnSpPr>
          <p:cNvPr id="134" name="직선 연결선 133"/>
          <p:cNvCxnSpPr/>
          <p:nvPr/>
        </p:nvCxnSpPr>
        <p:spPr>
          <a:xfrm>
            <a:off x="0" y="409575"/>
            <a:ext cx="415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80974" y="600560"/>
            <a:ext cx="8460000" cy="3525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0974" y="57149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0974" y="4155290"/>
            <a:ext cx="4208146" cy="3228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0820" y="4155290"/>
            <a:ext cx="4208146" cy="3228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9274" y="412757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8037" y="407293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1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0975" y="0"/>
            <a:ext cx="3305175" cy="409575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ko-KR" sz="2000" dirty="0" smtClean="0"/>
              <a:t>Keyword Layout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131979" y="571500"/>
            <a:ext cx="8554822" cy="689464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744627" y="571500"/>
            <a:ext cx="3373579" cy="689464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20185"/>
              </p:ext>
            </p:extLst>
          </p:nvPr>
        </p:nvGraphicFramePr>
        <p:xfrm>
          <a:off x="8782727" y="600561"/>
          <a:ext cx="329497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주식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현재가</a:t>
                      </a:r>
                      <a:endParaRPr lang="en-US" altLang="ko-KR" baseline="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거래량</a:t>
                      </a:r>
                      <a:endParaRPr lang="en-US" altLang="ko-KR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최저가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최고가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PBR, PER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네이버 링크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주식 관련 뉴스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광고 배너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5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388769"/>
                  </a:ext>
                </a:extLst>
              </a:tr>
            </a:tbl>
          </a:graphicData>
        </a:graphic>
      </p:graphicFrame>
      <p:cxnSp>
        <p:nvCxnSpPr>
          <p:cNvPr id="134" name="직선 연결선 133"/>
          <p:cNvCxnSpPr/>
          <p:nvPr/>
        </p:nvCxnSpPr>
        <p:spPr>
          <a:xfrm>
            <a:off x="0" y="409575"/>
            <a:ext cx="415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80974" y="600560"/>
            <a:ext cx="8460000" cy="3525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0974" y="57149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0974" y="4155290"/>
            <a:ext cx="4208146" cy="3228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0820" y="4155290"/>
            <a:ext cx="4208146" cy="3228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9274" y="4127579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8037" y="407293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4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- </a:t>
            </a:r>
            <a:r>
              <a:rPr lang="en-US" altLang="ko-KR" b="1" dirty="0" err="1"/>
              <a:t>CronTrigger</a:t>
            </a:r>
            <a:r>
              <a:rPr lang="ko-KR" altLang="en-US" b="1" dirty="0"/>
              <a:t>에서 </a:t>
            </a:r>
            <a:r>
              <a:rPr lang="ko-KR" altLang="en-US" b="1" dirty="0" err="1"/>
              <a:t>작업주기</a:t>
            </a:r>
            <a:r>
              <a:rPr lang="ko-KR" altLang="en-US" b="1" dirty="0"/>
              <a:t> 설정하기</a:t>
            </a:r>
            <a:endParaRPr lang="ko-KR" altLang="en-US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Seconde</a:t>
            </a:r>
            <a:r>
              <a:rPr lang="en-US" altLang="ko-KR" dirty="0"/>
              <a:t>(0-59) - * /</a:t>
            </a:r>
          </a:p>
          <a:p>
            <a:r>
              <a:rPr lang="en-US" altLang="ko-KR" dirty="0"/>
              <a:t>2. Minutes (0-59) - * /</a:t>
            </a:r>
          </a:p>
          <a:p>
            <a:r>
              <a:rPr lang="en-US" altLang="ko-KR" dirty="0"/>
              <a:t>3. Hours (0-23) - * /</a:t>
            </a:r>
          </a:p>
          <a:p>
            <a:r>
              <a:rPr lang="en-US" altLang="ko-KR" dirty="0"/>
              <a:t>4. Day-of-month (1-31) - * ? / L W C</a:t>
            </a:r>
          </a:p>
          <a:p>
            <a:r>
              <a:rPr lang="en-US" altLang="ko-KR" dirty="0"/>
              <a:t>5. Month (1-23 or JAN-DEC) - * /</a:t>
            </a:r>
          </a:p>
          <a:p>
            <a:r>
              <a:rPr lang="en-US" altLang="ko-KR" dirty="0"/>
              <a:t>6. Day-of-week (1-7 or SUN-SAT) - * ? / L C #</a:t>
            </a:r>
          </a:p>
          <a:p>
            <a:r>
              <a:rPr lang="en-US" altLang="ko-KR" dirty="0"/>
              <a:t>7. Year (optional, empty, 1970-2099) - * /</a:t>
            </a:r>
          </a:p>
          <a:p>
            <a:r>
              <a:rPr lang="en-US" altLang="ko-KR" b="1" dirty="0"/>
              <a:t>[</a:t>
            </a:r>
            <a:r>
              <a:rPr lang="ko-KR" altLang="en-US" b="1" dirty="0"/>
              <a:t>출처</a:t>
            </a:r>
            <a:r>
              <a:rPr lang="en-US" altLang="ko-KR" b="1" dirty="0"/>
              <a:t>]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[Spring Scheduler] </a:t>
            </a:r>
            <a:r>
              <a:rPr lang="ko-KR" altLang="en-US" dirty="0">
                <a:hlinkClick r:id="rId2"/>
              </a:rPr>
              <a:t>스프링 프레임워크에서 스케줄러 설정</a:t>
            </a:r>
            <a:r>
              <a:rPr lang="en-US" altLang="ko-KR" dirty="0"/>
              <a:t>|</a:t>
            </a:r>
            <a:r>
              <a:rPr lang="ko-KR" altLang="en-US" b="1" dirty="0"/>
              <a:t>작성자</a:t>
            </a:r>
            <a:r>
              <a:rPr lang="ko-KR" altLang="en-US" dirty="0"/>
              <a:t> </a:t>
            </a:r>
            <a:r>
              <a:rPr lang="ko-KR" altLang="en-US" dirty="0" err="1">
                <a:hlinkClick r:id="rId3"/>
              </a:rPr>
              <a:t>적향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72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572544"/>
            <a:ext cx="6200775" cy="3676650"/>
          </a:xfrm>
        </p:spPr>
      </p:pic>
    </p:spTree>
    <p:extLst>
      <p:ext uri="{BB962C8B-B14F-4D97-AF65-F5344CB8AC3E}">
        <p14:creationId xmlns:p14="http://schemas.microsoft.com/office/powerpoint/2010/main" val="197368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6133"/>
              </p:ext>
            </p:extLst>
          </p:nvPr>
        </p:nvGraphicFramePr>
        <p:xfrm>
          <a:off x="284348" y="1980089"/>
          <a:ext cx="4165601" cy="3017520"/>
        </p:xfrm>
        <a:graphic>
          <a:graphicData uri="http://schemas.openxmlformats.org/drawingml/2006/table">
            <a:tbl>
              <a:tblPr/>
              <a:tblGrid>
                <a:gridCol w="995470">
                  <a:extLst>
                    <a:ext uri="{9D8B030D-6E8A-4147-A177-3AD203B41FA5}">
                      <a16:colId xmlns:a16="http://schemas.microsoft.com/office/drawing/2014/main" val="3260476887"/>
                    </a:ext>
                  </a:extLst>
                </a:gridCol>
                <a:gridCol w="3170131">
                  <a:extLst>
                    <a:ext uri="{9D8B030D-6E8A-4147-A177-3AD203B41FA5}">
                      <a16:colId xmlns:a16="http://schemas.microsoft.com/office/drawing/2014/main" val="230182256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>
                          <a:effectLst/>
                        </a:rPr>
                        <a:t> Seconds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0 ~ 59</a:t>
                      </a:r>
                      <a:br>
                        <a:rPr lang="en-US" altLang="ko-KR">
                          <a:effectLst/>
                        </a:rPr>
                      </a:br>
                      <a:endParaRPr lang="en-US" altLang="ko-KR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79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>
                          <a:effectLst/>
                        </a:rPr>
                        <a:t> Minutes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0 ~ 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8979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latinLnBrk="1"/>
                      <a:r>
                        <a:rPr lang="en-US">
                          <a:effectLst/>
                        </a:rPr>
                        <a:t> Hours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0 ~ 23 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488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>
                          <a:effectLst/>
                        </a:rPr>
                        <a:t> Day of Month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1 ~ 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4867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>
                          <a:effectLst/>
                        </a:rPr>
                        <a:t> Month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1 ~ 12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9818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>
                          <a:effectLst/>
                        </a:rPr>
                        <a:t> Day of Week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ffectLst/>
                        </a:rPr>
                        <a:t> </a:t>
                      </a:r>
                      <a:r>
                        <a:rPr lang="en-US" altLang="ko-KR">
                          <a:effectLst/>
                        </a:rPr>
                        <a:t>1 ~ 7 (1 =&gt; </a:t>
                      </a:r>
                      <a:r>
                        <a:rPr lang="ko-KR" altLang="en-US">
                          <a:effectLst/>
                        </a:rPr>
                        <a:t>일요일</a:t>
                      </a:r>
                      <a:r>
                        <a:rPr lang="en-US" altLang="ko-KR">
                          <a:effectLst/>
                        </a:rPr>
                        <a:t>, 7=&gt; </a:t>
                      </a:r>
                      <a:r>
                        <a:rPr lang="ko-KR" altLang="en-US">
                          <a:effectLst/>
                        </a:rPr>
                        <a:t>토요일 </a:t>
                      </a:r>
                      <a:r>
                        <a:rPr lang="en-US" altLang="ko-KR">
                          <a:effectLst/>
                        </a:rPr>
                        <a:t>/ MON,SUN...)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2926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>
                          <a:effectLst/>
                        </a:rPr>
                        <a:t> Years(optional)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1970 ~ 2099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0525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10510"/>
              </p:ext>
            </p:extLst>
          </p:nvPr>
        </p:nvGraphicFramePr>
        <p:xfrm>
          <a:off x="4840384" y="1980089"/>
          <a:ext cx="5035135" cy="4800369"/>
        </p:xfrm>
        <a:graphic>
          <a:graphicData uri="http://schemas.openxmlformats.org/drawingml/2006/table">
            <a:tbl>
              <a:tblPr/>
              <a:tblGrid>
                <a:gridCol w="690885">
                  <a:extLst>
                    <a:ext uri="{9D8B030D-6E8A-4147-A177-3AD203B41FA5}">
                      <a16:colId xmlns:a16="http://schemas.microsoft.com/office/drawing/2014/main" val="498483486"/>
                    </a:ext>
                  </a:extLst>
                </a:gridCol>
                <a:gridCol w="4344250">
                  <a:extLst>
                    <a:ext uri="{9D8B030D-6E8A-4147-A177-3AD203B41FA5}">
                      <a16:colId xmlns:a16="http://schemas.microsoft.com/office/drawing/2014/main" val="3882985355"/>
                    </a:ext>
                  </a:extLst>
                </a:gridCol>
              </a:tblGrid>
              <a:tr h="330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*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모든수를 의미</a:t>
                      </a:r>
                      <a:r>
                        <a:rPr lang="en-US" altLang="ko-KR" sz="1100">
                          <a:effectLst/>
                        </a:rPr>
                        <a:t>, Minutes </a:t>
                      </a:r>
                      <a:r>
                        <a:rPr lang="ko-KR" altLang="en-US" sz="1100">
                          <a:effectLst/>
                        </a:rPr>
                        <a:t>위치에 사용될 경우 매분마다 라는 뜻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90386"/>
                  </a:ext>
                </a:extLst>
              </a:tr>
              <a:tr h="330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</a:t>
                      </a:r>
                      <a:r>
                        <a:rPr lang="en-US" altLang="ko-KR" sz="1100">
                          <a:effectLst/>
                        </a:rPr>
                        <a:t>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>
                          <a:effectLst/>
                        </a:rPr>
                        <a:t> Day of Month, Day of Week</a:t>
                      </a:r>
                      <a:r>
                        <a:rPr lang="ko-KR" altLang="en-US" sz="1100">
                          <a:effectLst/>
                        </a:rPr>
                        <a:t>에만 사용 가능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특별한 값이 없다는 뜻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660263"/>
                  </a:ext>
                </a:extLst>
              </a:tr>
              <a:tr h="330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</a:t>
                      </a:r>
                      <a:r>
                        <a:rPr lang="en-US" altLang="ko-KR" sz="1100">
                          <a:effectLst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기간을 설정</a:t>
                      </a:r>
                      <a:r>
                        <a:rPr lang="en-US" altLang="ko-KR" sz="1100">
                          <a:effectLst/>
                        </a:rPr>
                        <a:t>, Hour </a:t>
                      </a:r>
                      <a:r>
                        <a:rPr lang="ko-KR" altLang="en-US" sz="1100">
                          <a:effectLst/>
                        </a:rPr>
                        <a:t>위치에 </a:t>
                      </a:r>
                      <a:r>
                        <a:rPr lang="en-US" altLang="ko-KR" sz="1100">
                          <a:effectLst/>
                        </a:rPr>
                        <a:t>10 - 12 </a:t>
                      </a:r>
                      <a:r>
                        <a:rPr lang="ko-KR" altLang="en-US" sz="1100">
                          <a:effectLst/>
                        </a:rPr>
                        <a:t>라고 쓰면 </a:t>
                      </a:r>
                      <a:r>
                        <a:rPr lang="en-US" altLang="ko-KR" sz="1100">
                          <a:effectLst/>
                        </a:rPr>
                        <a:t>10, 11, 12dp </a:t>
                      </a:r>
                      <a:r>
                        <a:rPr lang="ko-KR" altLang="en-US" sz="1100">
                          <a:effectLst/>
                        </a:rPr>
                        <a:t>동작하라는 뜻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721783"/>
                  </a:ext>
                </a:extLst>
              </a:tr>
              <a:tr h="496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</a:t>
                      </a:r>
                      <a:r>
                        <a:rPr lang="en-US" altLang="ko-KR" sz="1100">
                          <a:effectLst/>
                        </a:rPr>
                        <a:t>,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특정 시간을 설정</a:t>
                      </a:r>
                      <a:r>
                        <a:rPr lang="en-US" altLang="ko-KR" sz="1100">
                          <a:effectLst/>
                        </a:rPr>
                        <a:t>. Day of Week </a:t>
                      </a:r>
                      <a:r>
                        <a:rPr lang="ko-KR" altLang="en-US" sz="1100">
                          <a:effectLst/>
                        </a:rPr>
                        <a:t>위치에 </a:t>
                      </a:r>
                      <a:r>
                        <a:rPr lang="en-US" altLang="ko-KR" sz="1100">
                          <a:effectLst/>
                        </a:rPr>
                        <a:t>2, 4, 6 </a:t>
                      </a:r>
                      <a:r>
                        <a:rPr lang="ko-KR" altLang="en-US" sz="1100">
                          <a:effectLst/>
                        </a:rPr>
                        <a:t>이라고 쓰면 월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수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금에만 동작하라는 뜻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390832"/>
                  </a:ext>
                </a:extLst>
              </a:tr>
              <a:tr h="66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</a:t>
                      </a:r>
                      <a:r>
                        <a:rPr lang="en-US" altLang="ko-KR" sz="1100">
                          <a:effectLst/>
                        </a:rPr>
                        <a:t>/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증가를 표현</a:t>
                      </a:r>
                      <a:r>
                        <a:rPr lang="en-US" altLang="ko-KR" sz="1100">
                          <a:effectLst/>
                        </a:rPr>
                        <a:t>, Seconds </a:t>
                      </a:r>
                      <a:r>
                        <a:rPr lang="ko-KR" altLang="en-US" sz="1100">
                          <a:effectLst/>
                        </a:rPr>
                        <a:t>위치에 </a:t>
                      </a:r>
                      <a:r>
                        <a:rPr lang="en-US" altLang="ko-KR" sz="1100">
                          <a:effectLst/>
                        </a:rPr>
                        <a:t>0/15</a:t>
                      </a:r>
                      <a:r>
                        <a:rPr lang="ko-KR" altLang="en-US" sz="1100">
                          <a:effectLst/>
                        </a:rPr>
                        <a:t>로 설정되어 있으면</a:t>
                      </a:r>
                      <a:r>
                        <a:rPr lang="en-US" altLang="ko-KR" sz="1100">
                          <a:effectLst/>
                        </a:rPr>
                        <a:t>, 0</a:t>
                      </a:r>
                      <a:r>
                        <a:rPr lang="ko-KR" altLang="en-US" sz="1100">
                          <a:effectLst/>
                        </a:rPr>
                        <a:t>초에 시작해서 </a:t>
                      </a:r>
                      <a:r>
                        <a:rPr lang="en-US" altLang="ko-KR" sz="1100">
                          <a:effectLst/>
                        </a:rPr>
                        <a:t>15</a:t>
                      </a:r>
                      <a:r>
                        <a:rPr lang="ko-KR" altLang="en-US" sz="1100">
                          <a:effectLst/>
                        </a:rPr>
                        <a:t>초 간격으로 동작</a:t>
                      </a:r>
                    </a:p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하라는 뜻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78421"/>
                  </a:ext>
                </a:extLst>
              </a:tr>
              <a:tr h="661495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>
                          <a:effectLst/>
                        </a:rPr>
                        <a:t> L</a:t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</a:t>
                      </a:r>
                      <a:r>
                        <a:rPr lang="en-US" altLang="ko-KR" sz="1100">
                          <a:effectLst/>
                        </a:rPr>
                        <a:t>Day Of Month </a:t>
                      </a:r>
                      <a:r>
                        <a:rPr lang="ko-KR" altLang="en-US" sz="1100">
                          <a:effectLst/>
                        </a:rPr>
                        <a:t>에서만 사용하며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마지막 날의 의미 </a:t>
                      </a:r>
                      <a:r>
                        <a:rPr lang="en-US" altLang="ko-KR" sz="1100">
                          <a:effectLst/>
                        </a:rPr>
                        <a:t>Day of Month </a:t>
                      </a:r>
                      <a:r>
                        <a:rPr lang="ko-KR" altLang="en-US" sz="1100">
                          <a:effectLst/>
                        </a:rPr>
                        <a:t>에 </a:t>
                      </a:r>
                      <a:r>
                        <a:rPr lang="en-US" altLang="ko-KR" sz="1100">
                          <a:effectLst/>
                        </a:rPr>
                        <a:t>L</a:t>
                      </a:r>
                      <a:r>
                        <a:rPr lang="ko-KR" altLang="en-US" sz="1100">
                          <a:effectLst/>
                        </a:rPr>
                        <a:t>로 설정되어 있으면 그달</a:t>
                      </a:r>
                    </a:p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의 마지막날에 실행하라는 의미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658778"/>
                  </a:ext>
                </a:extLst>
              </a:tr>
              <a:tr h="132299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>
                          <a:effectLst/>
                        </a:rPr>
                        <a:t> 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</a:t>
                      </a:r>
                      <a:r>
                        <a:rPr lang="en-US" altLang="ko-KR" sz="1100">
                          <a:effectLst/>
                        </a:rPr>
                        <a:t>Day of Month </a:t>
                      </a:r>
                      <a:r>
                        <a:rPr lang="ko-KR" altLang="en-US" sz="1100">
                          <a:effectLst/>
                        </a:rPr>
                        <a:t>에만 사용하며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가장 가까운 평일을 의미</a:t>
                      </a:r>
                      <a:r>
                        <a:rPr lang="en-US" altLang="ko-KR" sz="1100">
                          <a:effectLst/>
                        </a:rPr>
                        <a:t>. 15W</a:t>
                      </a:r>
                      <a:r>
                        <a:rPr lang="ko-KR" altLang="en-US" sz="1100">
                          <a:effectLst/>
                        </a:rPr>
                        <a:t>로 설정되어 있고 </a:t>
                      </a:r>
                      <a:r>
                        <a:rPr lang="en-US" altLang="ko-KR" sz="1100">
                          <a:effectLst/>
                        </a:rPr>
                        <a:t>15</a:t>
                      </a:r>
                      <a:r>
                        <a:rPr lang="ko-KR" altLang="en-US" sz="1100">
                          <a:effectLst/>
                        </a:rPr>
                        <a:t>일이 토요일</a:t>
                      </a:r>
                    </a:p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이며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가장 가까운 평일인 </a:t>
                      </a:r>
                      <a:r>
                        <a:rPr lang="en-US" altLang="ko-KR" sz="1100">
                          <a:effectLst/>
                        </a:rPr>
                        <a:t>14</a:t>
                      </a:r>
                      <a:r>
                        <a:rPr lang="ko-KR" altLang="en-US" sz="1100">
                          <a:effectLst/>
                        </a:rPr>
                        <a:t>일 금요일에 실행</a:t>
                      </a:r>
                      <a:r>
                        <a:rPr lang="en-US" altLang="ko-KR" sz="1100">
                          <a:effectLst/>
                        </a:rPr>
                        <a:t>, 15</a:t>
                      </a:r>
                      <a:r>
                        <a:rPr lang="ko-KR" altLang="en-US" sz="1100">
                          <a:effectLst/>
                        </a:rPr>
                        <a:t>일이 일요일이면 </a:t>
                      </a:r>
                      <a:r>
                        <a:rPr lang="en-US" altLang="ko-KR" sz="1100">
                          <a:effectLst/>
                        </a:rPr>
                        <a:t>16</a:t>
                      </a:r>
                      <a:r>
                        <a:rPr lang="ko-KR" altLang="en-US" sz="1100">
                          <a:effectLst/>
                        </a:rPr>
                        <a:t>일 월요일에 실행된다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100">
                          <a:effectLst/>
                        </a:rPr>
                        <a:t> 15</a:t>
                      </a:r>
                      <a:r>
                        <a:rPr lang="ko-KR" altLang="en-US" sz="1100">
                          <a:effectLst/>
                        </a:rPr>
                        <a:t>일이 평일이면 그날 그대로 실행됨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56564"/>
                  </a:ext>
                </a:extLst>
              </a:tr>
              <a:tr h="33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>
                          <a:effectLst/>
                        </a:rPr>
                        <a:t> LW</a:t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</a:t>
                      </a:r>
                      <a:r>
                        <a:rPr lang="en-US" altLang="ko-KR" sz="1100">
                          <a:effectLst/>
                        </a:rPr>
                        <a:t>L</a:t>
                      </a:r>
                      <a:r>
                        <a:rPr lang="ko-KR" altLang="en-US" sz="1100">
                          <a:effectLst/>
                        </a:rPr>
                        <a:t>과 </a:t>
                      </a:r>
                      <a:r>
                        <a:rPr lang="en-US" altLang="ko-KR" sz="1100">
                          <a:effectLst/>
                        </a:rPr>
                        <a:t>W</a:t>
                      </a:r>
                      <a:r>
                        <a:rPr lang="ko-KR" altLang="en-US" sz="1100">
                          <a:effectLst/>
                        </a:rPr>
                        <a:t>를 결합하여 사용</a:t>
                      </a:r>
                      <a:r>
                        <a:rPr lang="en-US" altLang="ko-KR" sz="1100">
                          <a:effectLst/>
                        </a:rPr>
                        <a:t>, </a:t>
                      </a:r>
                      <a:r>
                        <a:rPr lang="ko-KR" altLang="en-US" sz="1100">
                          <a:effectLst/>
                        </a:rPr>
                        <a:t>그달의 마지막 평일의 의미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399199"/>
                  </a:ext>
                </a:extLst>
              </a:tr>
              <a:tr h="330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effectLst/>
                        </a:rPr>
                        <a:t> </a:t>
                      </a:r>
                      <a:r>
                        <a:rPr lang="en-US" altLang="ko-KR" sz="1100">
                          <a:effectLst/>
                        </a:rPr>
                        <a:t>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effectLst/>
                        </a:rPr>
                        <a:t> </a:t>
                      </a:r>
                      <a:r>
                        <a:rPr lang="en-US" altLang="ko-KR" sz="1100" dirty="0">
                          <a:effectLst/>
                        </a:rPr>
                        <a:t>Day of Week</a:t>
                      </a:r>
                      <a:r>
                        <a:rPr lang="ko-KR" altLang="en-US" sz="1100" dirty="0">
                          <a:effectLst/>
                        </a:rPr>
                        <a:t>에 사용</a:t>
                      </a:r>
                      <a:r>
                        <a:rPr lang="en-US" altLang="ko-KR" sz="1100" dirty="0">
                          <a:effectLst/>
                        </a:rPr>
                        <a:t>, 6#3 </a:t>
                      </a:r>
                      <a:r>
                        <a:rPr lang="ko-KR" altLang="en-US" sz="1100" dirty="0">
                          <a:effectLst/>
                        </a:rPr>
                        <a:t>의 경우 </a:t>
                      </a:r>
                      <a:r>
                        <a:rPr lang="en-US" altLang="ko-KR" sz="1100" dirty="0">
                          <a:effectLst/>
                        </a:rPr>
                        <a:t>3</a:t>
                      </a:r>
                      <a:r>
                        <a:rPr lang="ko-KR" altLang="en-US" sz="1100" dirty="0">
                          <a:effectLst/>
                        </a:rPr>
                        <a:t>번째 주 금요일에 실행된다</a:t>
                      </a:r>
                      <a:r>
                        <a:rPr lang="en-US" altLang="ko-KR" sz="1100" dirty="0">
                          <a:effectLst/>
                        </a:rPr>
                        <a:t>.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75081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13315" y="4997609"/>
            <a:ext cx="2444553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3)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Cron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 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Expression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왼쪽부터 오른쪽순으로 다음과 같은 의미가 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 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사용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특수문자의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 사용은 아래와 같은 의미가 있다.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사용 예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0 0 12 * * *           ==&gt; 매일 12시에 실행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0 15 10 * * *         ==&gt; 매일 10시 15분에 실행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0 * 14 * * *           ==&gt; 매일 14시에 실행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0 0/5 14 18 * * *    ==&gt; 매일 14시, 18시에 시작해서 5분간격으로 실행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A837E"/>
                </a:solidFill>
                <a:effectLst/>
                <a:latin typeface="Arial" panose="020B0604020202020204" pitchFamily="34" charset="0"/>
                <a:ea typeface="&amp;quot"/>
              </a:rPr>
              <a:t>0 0-5 14 * * *        ==&gt; 매일 14시에 시작해서 0분동안 실행 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[출처]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Spring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Scheduler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(스프링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스케쥴러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) 설정방법 및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사용방법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|</a:t>
            </a:r>
            <a:r>
              <a:rPr kumimoji="0" lang="ko-KR" altLang="ko-KR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작성자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레츠비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3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가상화폐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en-US" altLang="ko-KR" u="sng" dirty="0" err="1"/>
              <a:t>upbitURL</a:t>
            </a:r>
            <a:r>
              <a:rPr lang="en-US" altLang="ko-KR" u="sng" dirty="0"/>
              <a:t> = "https://crix-api-endpoint.upbit.com/v1/</a:t>
            </a:r>
            <a:r>
              <a:rPr lang="en-US" altLang="ko-KR" u="sng" dirty="0" err="1"/>
              <a:t>crix</a:t>
            </a:r>
            <a:r>
              <a:rPr lang="en-US" altLang="ko-KR" u="sng" dirty="0"/>
              <a:t>/candles/minutes/1?code=CRIX.UPBIT.KRW-XLM";</a:t>
            </a:r>
          </a:p>
          <a:p>
            <a:r>
              <a:rPr lang="en-US" altLang="ko-KR" dirty="0"/>
              <a:t>String </a:t>
            </a:r>
            <a:r>
              <a:rPr lang="en-US" altLang="ko-KR" u="sng" dirty="0" err="1"/>
              <a:t>coinnestURL</a:t>
            </a:r>
            <a:r>
              <a:rPr lang="en-US" altLang="ko-KR" u="sng" dirty="0"/>
              <a:t> = "https://api.coinnest.co.kr/</a:t>
            </a:r>
            <a:r>
              <a:rPr lang="en-US" altLang="ko-KR" u="sng" dirty="0" err="1"/>
              <a:t>api</a:t>
            </a:r>
            <a:r>
              <a:rPr lang="en-US" altLang="ko-KR" u="sng" dirty="0"/>
              <a:t>/pub/</a:t>
            </a:r>
            <a:r>
              <a:rPr lang="en-US" altLang="ko-KR" u="sng" dirty="0" err="1"/>
              <a:t>ticker?coin</a:t>
            </a:r>
            <a:r>
              <a:rPr lang="en-US" altLang="ko-KR" u="sng" dirty="0"/>
              <a:t>=</a:t>
            </a:r>
            <a:r>
              <a:rPr lang="en-US" altLang="ko-KR" u="sng" dirty="0" err="1"/>
              <a:t>tron</a:t>
            </a:r>
            <a:r>
              <a:rPr lang="en-US" altLang="ko-KR" u="sng" dirty="0"/>
              <a:t>";</a:t>
            </a:r>
          </a:p>
          <a:p>
            <a:r>
              <a:rPr lang="en-US" altLang="ko-KR" dirty="0"/>
              <a:t>String </a:t>
            </a:r>
            <a:r>
              <a:rPr lang="en-US" altLang="ko-KR" u="sng" dirty="0" err="1"/>
              <a:t>binanceURL</a:t>
            </a:r>
            <a:r>
              <a:rPr lang="ko-KR" altLang="en-US" u="sng" dirty="0"/>
              <a:t> </a:t>
            </a:r>
            <a:r>
              <a:rPr lang="en-US" altLang="ko-KR" u="sng" dirty="0"/>
              <a:t>= "https://api.binance.com/</a:t>
            </a:r>
            <a:r>
              <a:rPr lang="en-US" altLang="ko-KR" u="sng" dirty="0" err="1"/>
              <a:t>api</a:t>
            </a:r>
            <a:r>
              <a:rPr lang="en-US" altLang="ko-KR" u="sng" dirty="0"/>
              <a:t>/v1/ticker/price";//symbol=BTCUSDT </a:t>
            </a:r>
            <a:r>
              <a:rPr lang="ko-KR" altLang="en-US" u="sng" dirty="0"/>
              <a:t>추가하면 하나씩 받아올 수 </a:t>
            </a:r>
            <a:r>
              <a:rPr lang="ko-KR" altLang="en-US" u="sng" dirty="0" smtClean="0"/>
              <a:t>있음</a:t>
            </a:r>
            <a:endParaRPr lang="en-US" altLang="ko-KR" u="sng" dirty="0" smtClean="0"/>
          </a:p>
          <a:p>
            <a:r>
              <a:rPr lang="en-US" altLang="ko-KR" dirty="0"/>
              <a:t>https://coinmarketcap.com/exchanges/volume/24-hour/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99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14543</TotalTime>
  <Words>223</Words>
  <Application>Microsoft Office PowerPoint</Application>
  <PresentationFormat>사용자 지정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&amp;quot</vt:lpstr>
      <vt:lpstr>돋움</vt:lpstr>
      <vt:lpstr>맑은 고딕</vt:lpstr>
      <vt:lpstr>Arial</vt:lpstr>
      <vt:lpstr>Calibri</vt:lpstr>
      <vt:lpstr>Calibri Light</vt:lpstr>
      <vt:lpstr>Office 테마</vt:lpstr>
      <vt:lpstr>스토리보드</vt:lpstr>
      <vt:lpstr>Revision History</vt:lpstr>
      <vt:lpstr>Keyword Layout</vt:lpstr>
      <vt:lpstr>Keyword Layout</vt:lpstr>
      <vt:lpstr>Keyword Layout</vt:lpstr>
      <vt:lpstr>PowerPoint 프레젠테이션</vt:lpstr>
      <vt:lpstr>PowerPoint 프레젠테이션</vt:lpstr>
      <vt:lpstr>PowerPoint 프레젠테이션</vt:lpstr>
      <vt:lpstr>가상화폐 api</vt:lpstr>
      <vt:lpstr>주식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벽보 스토리보드</dc:title>
  <dc:creator>이진섭</dc:creator>
  <cp:lastModifiedBy>Windows 사용자</cp:lastModifiedBy>
  <cp:revision>179</cp:revision>
  <dcterms:created xsi:type="dcterms:W3CDTF">2015-02-02T00:28:26Z</dcterms:created>
  <dcterms:modified xsi:type="dcterms:W3CDTF">2018-01-26T00:55:09Z</dcterms:modified>
</cp:coreProperties>
</file>