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293" r:id="rId5"/>
    <p:sldId id="257" r:id="rId6"/>
    <p:sldId id="497" r:id="rId7"/>
    <p:sldId id="499" r:id="rId8"/>
    <p:sldId id="498" r:id="rId9"/>
    <p:sldId id="496" r:id="rId10"/>
    <p:sldId id="500" r:id="rId11"/>
    <p:sldId id="494" r:id="rId12"/>
    <p:sldId id="401" r:id="rId13"/>
    <p:sldId id="501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2" r:id="rId44"/>
    <p:sldId id="533" r:id="rId45"/>
    <p:sldId id="534" r:id="rId46"/>
    <p:sldId id="535" r:id="rId47"/>
    <p:sldId id="536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179A3-63E8-4AFD-843A-987F07F5CADC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A6E7-4E22-43B4-9D09-E5F5BF834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FB626-2309-4F7C-A633-201F6916F2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8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381C-6162-480B-9EC2-F6EE9B200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E8242-0759-45F4-808B-8F722DFE0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11070-E21F-4FB6-8F50-9252998E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57123-6948-481D-8733-5ACED9D5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339C1-3949-4F72-A299-0EE6DF33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4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FE05-3B29-4125-B2DE-8B02051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F8ACE-811C-4D6C-AB59-9A69F08D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AE015-711C-44EA-972B-B3635285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03A2B-C47F-49CF-AB16-227C50DF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B35A0-DBB8-4DC6-9A1E-250824A8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D13E-05C4-4C41-9362-4690BF94A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3C110E-32FF-4BEC-BCF2-AB3A76E0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BF075-1FF4-4F8F-8AB4-B7BB5BBA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7F7C9-EAB9-4E25-BF29-FCED6C15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D123-3432-40E2-AAF5-2542E100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3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26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EAAAD-8E1C-47B2-8C98-081EED39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E9E6C-0749-47C1-AF24-2BDA1652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BD2F3-69FE-459F-A48A-CF5E56D5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22B0-4FE3-4B86-9EFE-F003AFE1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E123B-2327-45B2-AAB9-78704A51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FF92E-7219-4B90-BFA1-FFE91506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48C87-3976-40BD-9A33-8ED9FE082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D100-7B16-43F8-985D-AD3D3190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02E92-D009-423E-949D-CB41E144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03E00B-059D-41DC-9303-A3AF80C4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4E491-BA86-43CB-AC9D-279C5F02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3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930F-A438-4040-B0D4-C3170597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FE150-60A1-4121-9ED0-513A096E2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032CC-82E7-4D47-A7D4-8A4AAA7EC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69A53E-4FDE-48E0-B555-420E2014E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79D8B-24AF-4EBC-9BC8-DF6CE5833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A24326-675C-47C9-B46F-A668330C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3F55E8-FDA1-47A5-ADCA-54F46EBF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DFF387-804C-4D6A-AA9C-659AD710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217E-0AC1-4B7E-BD33-0E6001B7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CC8D5E-9B5C-416E-B4CB-E12974F9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326849-E8C3-4BD0-90E3-1A31D2A7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5B3564-FD7C-412D-9686-B4D49F25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3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A29288-8D14-4992-8C3F-CFBFC9A1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805A7-8B22-403A-A064-E4739FE6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41CC4-860E-4F6D-BB3C-591729A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2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263F3-312C-4EB0-8999-8AADBD39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05006-A8C8-40D5-A977-CDBECE712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285EA-7A16-4A73-9E99-735EC629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69C7A-3EB7-4285-836E-A14D63D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AD372-0340-4E6E-8707-E3C81BC4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4D268B-A400-48C6-821D-E4D5464B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DF24-CA23-4F56-8657-34C91942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6A3901-D08F-4CD2-A34D-7816EEF0D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EC86C7-ECA6-4BF6-ACD3-6B4CFC4C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EDFB4-CE87-46D7-A7F6-D71543E3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30326-F920-4C1A-8C3F-F82C283E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3091B-5707-4CAA-B935-05566198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2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0DF8B1-C7A7-443F-8292-0E361633341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947E97-8843-4FC4-90C5-53BC43AE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2F9D7-433F-4B0C-B549-C8E0DF64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FD1AB-0E36-40DC-9EAF-87D2302D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91EA-E825-4C7F-BD05-1CFBF7C9DBE0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0A56B-A9B8-44CA-8238-0A44A8725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BCFDA-433D-47DA-8B78-F5F7A4171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1487-43BE-4A1F-A1FA-EB8B6D04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" y="18184"/>
            <a:ext cx="12191998" cy="6839817"/>
          </a:xfrm>
          <a:prstGeom prst="rect">
            <a:avLst/>
          </a:prstGeom>
        </p:spPr>
      </p:pic>
      <p:pic>
        <p:nvPicPr>
          <p:cNvPr id="36" name="Picture 4" descr="클라우드 png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21"/>
          <a:stretch/>
        </p:blipFill>
        <p:spPr bwMode="auto">
          <a:xfrm>
            <a:off x="379814" y="1494683"/>
            <a:ext cx="1031443" cy="5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2" y="1755965"/>
            <a:ext cx="4442593" cy="4569104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0" y="6285942"/>
            <a:ext cx="12192000" cy="572058"/>
          </a:xfrm>
          <a:prstGeom prst="rect">
            <a:avLst/>
          </a:prstGeom>
          <a:solidFill>
            <a:srgbClr val="1E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0" y="0"/>
            <a:ext cx="12192000" cy="109382"/>
          </a:xfrm>
          <a:prstGeom prst="rect">
            <a:avLst/>
          </a:prstGeom>
          <a:solidFill>
            <a:srgbClr val="1E3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957052" y="3252041"/>
            <a:ext cx="6191250" cy="1520495"/>
            <a:chOff x="3317457" y="4778102"/>
            <a:chExt cx="6191250" cy="1270447"/>
          </a:xfrm>
        </p:grpSpPr>
        <p:sp>
          <p:nvSpPr>
            <p:cNvPr id="52" name="직사각형 51"/>
            <p:cNvSpPr/>
            <p:nvPr/>
          </p:nvSpPr>
          <p:spPr>
            <a:xfrm>
              <a:off x="3317457" y="5148481"/>
              <a:ext cx="6191250" cy="900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kumimoji="1" lang="ko-KR" altLang="en-US" sz="3200" b="1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2">
                      <a:lumMod val="2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객체지향 프로그래밍</a:t>
              </a:r>
              <a:endParaRPr kumimoji="1" lang="en-US" altLang="ko-KR" sz="3200" b="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  <a:p>
              <a:pPr algn="r"/>
              <a:r>
                <a:rPr kumimoji="1" lang="ko-KR" altLang="en-US" sz="3200" b="1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2">
                      <a:lumMod val="2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기말 프로젝트</a:t>
              </a:r>
              <a:endParaRPr kumimoji="1" lang="en-US" altLang="en-US" sz="3200" b="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516923" y="4778102"/>
              <a:ext cx="953531" cy="2571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ko-KR" sz="1400" b="1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>
                      <a:lumMod val="50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10708-03</a:t>
              </a:r>
            </a:p>
          </p:txBody>
        </p:sp>
        <p:cxnSp>
          <p:nvCxnSpPr>
            <p:cNvPr id="54" name="직선 연결선 53"/>
            <p:cNvCxnSpPr>
              <a:cxnSpLocks/>
            </p:cNvCxnSpPr>
            <p:nvPr/>
          </p:nvCxnSpPr>
          <p:spPr>
            <a:xfrm>
              <a:off x="5793956" y="5097168"/>
              <a:ext cx="3608150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연결선 56"/>
          <p:cNvCxnSpPr>
            <a:cxnSpLocks/>
          </p:cNvCxnSpPr>
          <p:nvPr/>
        </p:nvCxnSpPr>
        <p:spPr>
          <a:xfrm flipV="1">
            <a:off x="0" y="6389169"/>
            <a:ext cx="12192000" cy="16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계명대학교 pn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3" y="182234"/>
            <a:ext cx="642329" cy="6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935D753-3A72-443A-83EB-6853669741DC}"/>
              </a:ext>
            </a:extLst>
          </p:cNvPr>
          <p:cNvGrpSpPr/>
          <p:nvPr/>
        </p:nvGrpSpPr>
        <p:grpSpPr>
          <a:xfrm>
            <a:off x="7675325" y="1291563"/>
            <a:ext cx="2828925" cy="1808172"/>
            <a:chOff x="5907491" y="1180616"/>
            <a:chExt cx="2828925" cy="1808172"/>
          </a:xfrm>
        </p:grpSpPr>
        <p:grpSp>
          <p:nvGrpSpPr>
            <p:cNvPr id="39" name="그룹 38"/>
            <p:cNvGrpSpPr/>
            <p:nvPr/>
          </p:nvGrpSpPr>
          <p:grpSpPr>
            <a:xfrm>
              <a:off x="5907491" y="1180616"/>
              <a:ext cx="2828925" cy="1808172"/>
              <a:chOff x="5428484" y="555185"/>
              <a:chExt cx="3440909" cy="2322039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5428484" y="922350"/>
                <a:ext cx="899687" cy="899687"/>
              </a:xfrm>
              <a:prstGeom prst="ellipse">
                <a:avLst/>
              </a:prstGeom>
              <a:solidFill>
                <a:srgbClr val="1E3A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4491" y="1096692"/>
                <a:ext cx="567673" cy="567673"/>
              </a:xfrm>
              <a:prstGeom prst="rect">
                <a:avLst/>
              </a:prstGeom>
            </p:spPr>
          </p:pic>
          <p:sp>
            <p:nvSpPr>
              <p:cNvPr id="42" name="타원 41"/>
              <p:cNvSpPr/>
              <p:nvPr/>
            </p:nvSpPr>
            <p:spPr>
              <a:xfrm>
                <a:off x="7909947" y="555185"/>
                <a:ext cx="959446" cy="959446"/>
              </a:xfrm>
              <a:prstGeom prst="ellipse">
                <a:avLst/>
              </a:prstGeom>
              <a:solidFill>
                <a:srgbClr val="4273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6469" y="767475"/>
                <a:ext cx="534865" cy="534865"/>
              </a:xfrm>
              <a:prstGeom prst="rect">
                <a:avLst/>
              </a:prstGeom>
            </p:spPr>
          </p:pic>
          <p:sp>
            <p:nvSpPr>
              <p:cNvPr id="44" name="타원 43"/>
              <p:cNvSpPr/>
              <p:nvPr/>
            </p:nvSpPr>
            <p:spPr>
              <a:xfrm>
                <a:off x="7581375" y="1841248"/>
                <a:ext cx="870631" cy="870631"/>
              </a:xfrm>
              <a:prstGeom prst="ellipse">
                <a:avLst/>
              </a:prstGeom>
              <a:solidFill>
                <a:srgbClr val="1B33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6745985" y="1165784"/>
                <a:ext cx="736770" cy="736770"/>
              </a:xfrm>
              <a:prstGeom prst="ellipse">
                <a:avLst/>
              </a:prstGeom>
              <a:solidFill>
                <a:srgbClr val="2C54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pic>
            <p:nvPicPr>
              <p:cNvPr id="47" name="그림 4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5170" y="1300071"/>
                <a:ext cx="468195" cy="468195"/>
              </a:xfrm>
              <a:prstGeom prst="rect">
                <a:avLst/>
              </a:prstGeom>
            </p:spPr>
          </p:pic>
          <p:sp>
            <p:nvSpPr>
              <p:cNvPr id="48" name="타원 47"/>
              <p:cNvSpPr/>
              <p:nvPr/>
            </p:nvSpPr>
            <p:spPr>
              <a:xfrm>
                <a:off x="6218608" y="2138616"/>
                <a:ext cx="738608" cy="738608"/>
              </a:xfrm>
              <a:prstGeom prst="ellipse">
                <a:avLst/>
              </a:prstGeom>
              <a:solidFill>
                <a:srgbClr val="284D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5029" y="2303007"/>
                <a:ext cx="405762" cy="405762"/>
              </a:xfrm>
              <a:prstGeom prst="rect">
                <a:avLst/>
              </a:prstGeom>
            </p:spPr>
          </p:pic>
        </p:grpSp>
        <p:pic>
          <p:nvPicPr>
            <p:cNvPr id="6" name="그림 5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id="{52819F41-A073-49C3-AF9C-7D1C11A1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262" y="2233739"/>
              <a:ext cx="538425" cy="53842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6CAB1DB-6A5D-4080-A26E-D73BF76BCFEC}"/>
              </a:ext>
            </a:extLst>
          </p:cNvPr>
          <p:cNvSpPr txBox="1"/>
          <p:nvPr/>
        </p:nvSpPr>
        <p:spPr>
          <a:xfrm>
            <a:off x="1524000" y="6516901"/>
            <a:ext cx="9594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Copyright 2021. </a:t>
            </a:r>
            <a:r>
              <a:rPr lang="en-US" altLang="ko-KR" sz="1200" dirty="0" err="1">
                <a:solidFill>
                  <a:schemeClr val="bg1"/>
                </a:solidFill>
              </a:rPr>
              <a:t>Sumyung</a:t>
            </a:r>
            <a:r>
              <a:rPr lang="en-US" altLang="ko-KR" sz="1200" dirty="0">
                <a:solidFill>
                  <a:schemeClr val="bg1"/>
                </a:solidFill>
              </a:rPr>
              <a:t>, Gang all rights reserved. / </a:t>
            </a:r>
            <a:r>
              <a:rPr lang="ko-KR" altLang="en-US" sz="1200" dirty="0">
                <a:solidFill>
                  <a:schemeClr val="bg1"/>
                </a:solidFill>
              </a:rPr>
              <a:t>교재 내 자료의 원 출처는 각 장과 최종장에 표기 하였으며 </a:t>
            </a:r>
            <a:r>
              <a:rPr lang="ko-KR" altLang="en-US" sz="1200" dirty="0" err="1">
                <a:solidFill>
                  <a:schemeClr val="bg1"/>
                </a:solidFill>
              </a:rPr>
              <a:t>재배포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무단수정 엄금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856D8FD5-C661-4DE4-8B6A-6805651AEFCB}"/>
              </a:ext>
            </a:extLst>
          </p:cNvPr>
          <p:cNvSpPr txBox="1">
            <a:spLocks/>
          </p:cNvSpPr>
          <p:nvPr/>
        </p:nvSpPr>
        <p:spPr>
          <a:xfrm>
            <a:off x="780357" y="115718"/>
            <a:ext cx="5663730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0" prst="artDeco"/>
              <a:contourClr>
                <a:schemeClr val="bg2"/>
              </a:contourClr>
            </a:sp3d>
          </a:bodyPr>
          <a:lstStyle>
            <a:defPPr>
              <a:defRPr lang="ko-KR"/>
            </a:defPPr>
            <a:lvl1pPr>
              <a:defRPr kumimoji="1" b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 파일은 여러분들의 발표 </a:t>
            </a:r>
            <a:r>
              <a:rPr lang="en-US" altLang="ko-KR" dirty="0"/>
              <a:t>ppt</a:t>
            </a:r>
            <a:r>
              <a:rPr lang="ko-KR" altLang="en-US" dirty="0"/>
              <a:t>와 함께 꼭 </a:t>
            </a:r>
            <a:r>
              <a:rPr lang="ko-KR" altLang="en-US" dirty="0" err="1"/>
              <a:t>제출해야합니다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E9A6A2-3857-42C3-81AC-4ED7F9E69CE3}"/>
              </a:ext>
            </a:extLst>
          </p:cNvPr>
          <p:cNvSpPr txBox="1"/>
          <p:nvPr/>
        </p:nvSpPr>
        <p:spPr>
          <a:xfrm>
            <a:off x="8795338" y="5051166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이름을 작성하세요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학번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학번을 작성하세요</a:t>
            </a: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FEC0F4DB-CB04-4BC2-A140-8BEE6FACF3F3}"/>
              </a:ext>
            </a:extLst>
          </p:cNvPr>
          <p:cNvSpPr/>
          <p:nvPr/>
        </p:nvSpPr>
        <p:spPr>
          <a:xfrm>
            <a:off x="5262755" y="5309601"/>
            <a:ext cx="3015761" cy="389913"/>
          </a:xfrm>
          <a:prstGeom prst="wedgeRoundRectCallout">
            <a:avLst>
              <a:gd name="adj1" fmla="val 65749"/>
              <a:gd name="adj2" fmla="val -57002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빨간색 부분 작성하세요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7845A2-D93F-461F-9CFE-F9576C3D842C}"/>
              </a:ext>
            </a:extLst>
          </p:cNvPr>
          <p:cNvSpPr/>
          <p:nvPr/>
        </p:nvSpPr>
        <p:spPr>
          <a:xfrm>
            <a:off x="758052" y="493338"/>
            <a:ext cx="7675499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0" prst="artDeco"/>
              <a:contourClr>
                <a:schemeClr val="bg2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b="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파일에 </a:t>
            </a:r>
            <a:r>
              <a:rPr lang="ko-KR" altLang="en-US" b="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코드를 </a:t>
            </a:r>
            <a:r>
              <a:rPr lang="ko-KR" altLang="en-US" b="1" dirty="0" err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붙여넣어</a:t>
            </a:r>
            <a:r>
              <a:rPr lang="ko-KR" altLang="en-US" b="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저장 후</a:t>
            </a:r>
            <a:r>
              <a:rPr lang="en-US" altLang="ko-KR" b="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제출 폴더에 넣어 같이 압축 하여 제출하세요</a:t>
            </a:r>
            <a:endParaRPr lang="en-US" altLang="ko-KR" b="1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473936-B997-4BE4-83F3-5F51100822F5}"/>
              </a:ext>
            </a:extLst>
          </p:cNvPr>
          <p:cNvSpPr txBox="1"/>
          <p:nvPr/>
        </p:nvSpPr>
        <p:spPr>
          <a:xfrm>
            <a:off x="8312925" y="3259027"/>
            <a:ext cx="2980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문의사항 </a:t>
            </a:r>
            <a:r>
              <a:rPr lang="en-US" altLang="ko-KR" sz="1200" b="1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 smgang.kmu@gmail.com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52114"/>
              </p:ext>
            </p:extLst>
          </p:nvPr>
        </p:nvGraphicFramePr>
        <p:xfrm>
          <a:off x="850391" y="965950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코드 주석 달기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43126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49963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변수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64785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26692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float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변수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58069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52189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double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변수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92136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3247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bool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변수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 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84184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72539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long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변수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 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283104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145630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문자로 변환 혹은 문자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-&gt;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숫자로변환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262309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70059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 class 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사용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42882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16572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 class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기능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문자열 자르기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문자열 찾기 등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 사용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(7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번과 중복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81913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66459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If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 사용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24711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E6C48F4-D6DD-4876-B198-0624D8B6E9CB}"/>
              </a:ext>
            </a:extLst>
          </p:cNvPr>
          <p:cNvSpPr txBox="1">
            <a:spLocks/>
          </p:cNvSpPr>
          <p:nvPr/>
        </p:nvSpPr>
        <p:spPr>
          <a:xfrm>
            <a:off x="11899900" y="6492875"/>
            <a:ext cx="2921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11487-43BE-4A1F-A1FA-EB8B6D04C57B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898CA8-D743-4DC0-8B04-CAD21059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8" y="1968500"/>
            <a:ext cx="11678023" cy="16256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EC73A-F9AA-450E-B0CA-C1434E7DF7E8}"/>
              </a:ext>
            </a:extLst>
          </p:cNvPr>
          <p:cNvSpPr/>
          <p:nvPr/>
        </p:nvSpPr>
        <p:spPr>
          <a:xfrm>
            <a:off x="0" y="803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우리 수업 성적 비율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874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94834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for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 사용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99012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6017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swich</a:t>
                      </a: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 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6820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92666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 class 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814122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08844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Random class </a:t>
                      </a: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29013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743251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Math class 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257416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58994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Class </a:t>
                      </a: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직접 본인이 생성하여 </a:t>
                      </a:r>
                      <a:r>
                        <a:rPr lang="en-US" altLang="ko-K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 사용 </a:t>
                      </a:r>
                      <a:r>
                        <a:rPr lang="en-US" altLang="ko-K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(Unity, Winform</a:t>
                      </a:r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자동 생성하는거 해당 안됨</a:t>
                      </a:r>
                      <a:r>
                        <a:rPr lang="en-US" altLang="ko-KR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664834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080694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스코어 등을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txt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저장하여 재시작 시 데이터 로딩하기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 사용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유니티 자동 저장 해당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2865628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65456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고급 예외처리 사용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Try catch)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13810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70280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고급 예외처리 시 발생한 오류 로그를 저장하기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확장자 관계없음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024282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90451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형변환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강제형변환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함수사용 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형변환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관계 없음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1811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E6C48F4-D6DD-4876-B198-0624D8B6E9CB}"/>
              </a:ext>
            </a:extLst>
          </p:cNvPr>
          <p:cNvSpPr txBox="1">
            <a:spLocks/>
          </p:cNvSpPr>
          <p:nvPr/>
        </p:nvSpPr>
        <p:spPr>
          <a:xfrm>
            <a:off x="11899900" y="6492875"/>
            <a:ext cx="2921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11487-43BE-4A1F-A1FA-EB8B6D04C57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EC73A-F9AA-450E-B0CA-C1434E7DF7E8}"/>
              </a:ext>
            </a:extLst>
          </p:cNvPr>
          <p:cNvSpPr/>
          <p:nvPr/>
        </p:nvSpPr>
        <p:spPr>
          <a:xfrm>
            <a:off x="0" y="803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기말 프로젝트 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49F97BD-5F29-47B5-BEC4-EF8996129378}"/>
              </a:ext>
            </a:extLst>
          </p:cNvPr>
          <p:cNvSpPr txBox="1">
            <a:spLocks/>
          </p:cNvSpPr>
          <p:nvPr/>
        </p:nvSpPr>
        <p:spPr>
          <a:xfrm>
            <a:off x="190499" y="806935"/>
            <a:ext cx="11420475" cy="5361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온라인 강의 특성 상 지필고사에 부정행위 원천차단 불가능</a:t>
            </a:r>
            <a:endParaRPr lang="en-US" altLang="ko-KR" sz="2400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C#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언어를 배운 것을 최대한 활용 가능한 기말 프로젝트를 출제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자유롭게 프로젝트를 개발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Winform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Unity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혹은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C#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사용하는 여러 엔진 사용 가능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C#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언어를 배운 것을 활용 하기 위해 제한사항을 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설명 함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총점 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 중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설명 프레젠테이션 </a:t>
            </a:r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(ppt, pdf </a:t>
            </a:r>
            <a:r>
              <a:rPr lang="ko-KR" altLang="en-US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모두 가능</a:t>
            </a:r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: </a:t>
            </a:r>
            <a:r>
              <a:rPr lang="ko-KR" altLang="en-US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반드시 제출</a:t>
            </a:r>
            <a:r>
              <a:rPr lang="en-US" altLang="ko-KR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미제출시 기말고사 불응시로 간주</a:t>
            </a:r>
            <a:endParaRPr lang="en-US" altLang="ko-KR" sz="2000" b="1" dirty="0">
              <a:solidFill>
                <a:srgbClr val="FF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 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빌드 된 실행 파일과 프로젝트 파일 압축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(15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발표 동영상과 발표용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최대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(15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-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파일 함께 압축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가급적 해상도 </a:t>
            </a:r>
            <a:r>
              <a:rPr lang="ko-KR" altLang="en-US" sz="16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고화질로요망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70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점 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설명 되어 있음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문제를 보고 개별 프로젝트 내의 코드를 문법에 맞추어 개발하기 바람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433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208501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As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혹은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Is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사용하기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번과 중복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X)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50654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62329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상속 사용하기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윈폼이나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유니티에서 자동으로 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상속받는경우는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불가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(5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31793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17255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오버로딩 사용하기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오버로딩의 뜻을 몰라서 틀리는 경우 점수 없음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71059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09302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오버라이딩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오버라이딩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뜻 몰라서 틀리는 경우 점수 없음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930498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592395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구조체 사용하기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직접 만들어서 사용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334004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64687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out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키워드 사용하기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930964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57906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델리게이터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람다 기능 사용하기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067852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7190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Linq</a:t>
                      </a: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441768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36882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인터페이스 사용하기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만들어져있는것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클래스에 활용해도 좋음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2374258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45640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인터페이스 직접 만들어서 사용하기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68886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E6C48F4-D6DD-4876-B198-0624D8B6E9CB}"/>
              </a:ext>
            </a:extLst>
          </p:cNvPr>
          <p:cNvSpPr txBox="1">
            <a:spLocks/>
          </p:cNvSpPr>
          <p:nvPr/>
        </p:nvSpPr>
        <p:spPr>
          <a:xfrm>
            <a:off x="11899900" y="6492875"/>
            <a:ext cx="2921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11487-43BE-4A1F-A1FA-EB8B6D04C57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EC73A-F9AA-450E-B0CA-C1434E7DF7E8}"/>
              </a:ext>
            </a:extLst>
          </p:cNvPr>
          <p:cNvSpPr/>
          <p:nvPr/>
        </p:nvSpPr>
        <p:spPr>
          <a:xfrm>
            <a:off x="0" y="803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공지사항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49F97BD-5F29-47B5-BEC4-EF8996129378}"/>
              </a:ext>
            </a:extLst>
          </p:cNvPr>
          <p:cNvSpPr txBox="1">
            <a:spLocks/>
          </p:cNvSpPr>
          <p:nvPr/>
        </p:nvSpPr>
        <p:spPr>
          <a:xfrm>
            <a:off x="190499" y="806935"/>
            <a:ext cx="11420475" cy="5361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내에 완성 가능한 분량으로 제작하기 바람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제작 완성도가 점수와 직결되지 않음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 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내의 문제만 잘 해결해도 높은 성적을 받을 수 있음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학기에 유니티 사용자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Winform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 성적 차등이 크지 않았음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학기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등의 경우 유니티 사용자였으나 나머지 점수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발표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ppt,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설명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b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지시사항을 모두 맞추었음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800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53898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게임의 배경음악 넣기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2850205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22030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내 그래픽 소스 사용하기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2187485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15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내 스코어 표시 등 텍스트 사용하기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3998152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82715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다른 유저와 비교기능 넣기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</p:spTree>
    <p:extLst>
      <p:ext uri="{BB962C8B-B14F-4D97-AF65-F5344CB8AC3E}">
        <p14:creationId xmlns:p14="http://schemas.microsoft.com/office/powerpoint/2010/main" val="1971882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31EB4D-D20E-473B-B31E-52A19305D8F6}"/>
              </a:ext>
            </a:extLst>
          </p:cNvPr>
          <p:cNvSpPr/>
          <p:nvPr/>
        </p:nvSpPr>
        <p:spPr>
          <a:xfrm>
            <a:off x="25400" y="41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문제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2A5CFFDF-096D-4E1C-8D99-25A9688F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20300"/>
              </p:ext>
            </p:extLst>
          </p:nvPr>
        </p:nvGraphicFramePr>
        <p:xfrm>
          <a:off x="850391" y="927197"/>
          <a:ext cx="100069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590">
                  <a:extLst>
                    <a:ext uri="{9D8B030D-6E8A-4147-A177-3AD203B41FA5}">
                      <a16:colId xmlns:a16="http://schemas.microsoft.com/office/drawing/2014/main" val="3802211231"/>
                    </a:ext>
                  </a:extLst>
                </a:gridCol>
                <a:gridCol w="7668607">
                  <a:extLst>
                    <a:ext uri="{9D8B030D-6E8A-4147-A177-3AD203B41FA5}">
                      <a16:colId xmlns:a16="http://schemas.microsoft.com/office/drawing/2014/main" val="891760545"/>
                    </a:ext>
                  </a:extLst>
                </a:gridCol>
                <a:gridCol w="1324780">
                  <a:extLst>
                    <a:ext uri="{9D8B030D-6E8A-4147-A177-3AD203B41FA5}">
                      <a16:colId xmlns:a16="http://schemas.microsoft.com/office/drawing/2014/main" val="2159370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4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자율 문제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기본점수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+ 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참신성 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61361"/>
                  </a:ext>
                </a:extLst>
              </a:tr>
            </a:tbl>
          </a:graphicData>
        </a:graphic>
      </p:graphicFrame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1385A6BA-E5C6-4479-A27C-8DD91D4E2F42}"/>
              </a:ext>
            </a:extLst>
          </p:cNvPr>
          <p:cNvSpPr txBox="1">
            <a:spLocks/>
          </p:cNvSpPr>
          <p:nvPr/>
        </p:nvSpPr>
        <p:spPr>
          <a:xfrm>
            <a:off x="7602220" y="269434"/>
            <a:ext cx="4564380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kumimoji="0" lang="ko-KR" altLang="en-US" dirty="0"/>
              <a:t>필요 없는 문제 페이지는 삭제해도 좋습니다</a:t>
            </a:r>
            <a:r>
              <a:rPr kumimoji="0" lang="en-US" altLang="ko-KR" dirty="0"/>
              <a:t>.</a:t>
            </a:r>
            <a:endParaRPr kumimoji="0"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92234C3-D5BA-4237-817F-58FAC64B79DD}"/>
              </a:ext>
            </a:extLst>
          </p:cNvPr>
          <p:cNvSpPr txBox="1">
            <a:spLocks/>
          </p:cNvSpPr>
          <p:nvPr/>
        </p:nvSpPr>
        <p:spPr>
          <a:xfrm>
            <a:off x="2311400" y="3429000"/>
            <a:ext cx="7289800" cy="38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작성한 코드를 캡쳐 후 붙여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02D9A2-AF10-455B-A63F-2FBCAF750FC0}"/>
              </a:ext>
            </a:extLst>
          </p:cNvPr>
          <p:cNvSpPr txBox="1">
            <a:spLocks/>
          </p:cNvSpPr>
          <p:nvPr/>
        </p:nvSpPr>
        <p:spPr>
          <a:xfrm>
            <a:off x="850391" y="6096000"/>
            <a:ext cx="10490709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kumimoji="0" lang="ko-KR" altLang="en-US" dirty="0"/>
              <a:t>전체 코드와 무관한 코드는 허용 안됨</a:t>
            </a:r>
            <a:r>
              <a:rPr kumimoji="0" lang="en-US" altLang="ko-KR" dirty="0"/>
              <a:t>, </a:t>
            </a:r>
            <a:r>
              <a:rPr kumimoji="0" lang="ko-KR" altLang="en-US" dirty="0"/>
              <a:t>선언된 것이 어디서 사용되었는지 함께 캡쳐 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4740BBF-A38B-41A0-91ED-3109A6EE236D}"/>
              </a:ext>
            </a:extLst>
          </p:cNvPr>
          <p:cNvSpPr txBox="1">
            <a:spLocks/>
          </p:cNvSpPr>
          <p:nvPr/>
        </p:nvSpPr>
        <p:spPr>
          <a:xfrm>
            <a:off x="6350184" y="1755140"/>
            <a:ext cx="5816416" cy="381000"/>
          </a:xfrm>
          <a:prstGeom prst="rect">
            <a:avLst/>
          </a:prstGeom>
        </p:spPr>
        <p:txBody>
          <a:bodyPr/>
          <a:lstStyle>
            <a:lvl1pPr marL="257175" marR="0" indent="-257175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18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1pPr>
            <a:lvl2pPr marL="404813" marR="0" indent="-136922" algn="l" defTabSz="6858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225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2pPr>
            <a:lvl3pPr marL="607219" marR="0" indent="-136922" algn="l" defTabSz="6858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25"/>
              </a:spcAft>
              <a:buClr>
                <a:srgbClr val="ADB9AD"/>
              </a:buClr>
              <a:buSzTx/>
              <a:buFontTx/>
              <a:buChar char="•"/>
              <a:tabLst/>
              <a:defRPr sz="1350" kern="1200">
                <a:solidFill>
                  <a:schemeClr val="tx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+mn-cs"/>
              </a:defRPr>
            </a:lvl3pPr>
            <a:lvl4pPr marL="12001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543050" indent="-1714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ko-KR" altLang="en-US" dirty="0"/>
              <a:t>참신한 문제는 다음 강의 때 사용될 수 있음을 고지합니다</a:t>
            </a:r>
            <a:r>
              <a:rPr kumimoji="0"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참신성의 판단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1)</a:t>
            </a:r>
            <a:r>
              <a:rPr lang="ko-KR" altLang="en-US" dirty="0"/>
              <a:t> 기존 문제에 없는 문제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2) </a:t>
            </a:r>
            <a:r>
              <a:rPr lang="ko-KR" altLang="en-US" dirty="0"/>
              <a:t>난이도가 중</a:t>
            </a:r>
            <a:r>
              <a:rPr lang="en-US" altLang="ko-KR" dirty="0"/>
              <a:t>/</a:t>
            </a:r>
            <a:r>
              <a:rPr lang="ko-KR" altLang="en-US" dirty="0"/>
              <a:t>상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648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E6C48F4-D6DD-4876-B198-0624D8B6E9CB}"/>
              </a:ext>
            </a:extLst>
          </p:cNvPr>
          <p:cNvSpPr txBox="1">
            <a:spLocks/>
          </p:cNvSpPr>
          <p:nvPr/>
        </p:nvSpPr>
        <p:spPr>
          <a:xfrm>
            <a:off x="11899900" y="6492875"/>
            <a:ext cx="2921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11487-43BE-4A1F-A1FA-EB8B6D04C57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EC73A-F9AA-450E-B0CA-C1434E7DF7E8}"/>
              </a:ext>
            </a:extLst>
          </p:cNvPr>
          <p:cNvSpPr/>
          <p:nvPr/>
        </p:nvSpPr>
        <p:spPr>
          <a:xfrm>
            <a:off x="0" y="803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공지사항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49F97BD-5F29-47B5-BEC4-EF8996129378}"/>
              </a:ext>
            </a:extLst>
          </p:cNvPr>
          <p:cNvSpPr txBox="1">
            <a:spLocks/>
          </p:cNvSpPr>
          <p:nvPr/>
        </p:nvSpPr>
        <p:spPr>
          <a:xfrm>
            <a:off x="190499" y="806935"/>
            <a:ext cx="11420475" cy="5361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수업시간 프로젝트 코드 사용 가능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일부 감점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필수 코드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예시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감점 되지 않음 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IF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FOR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 그 자체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문법 자체는 해당 없음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키보드 키를 가지고 오는 경우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인풋 정보를 가지고 오는 경우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사운드를 플레이 하는 경우에 필요한 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DLL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 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이름이 수업시간에 배운 내용과 같은 경우 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감점 되는 경우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수업 프로젝트와 거의 유사하며 음악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이미지만 바꿔서 내는 경우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수업 프로젝트의 함수를 사용 할 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사용에 이유가 없이 점수 때문에 넣은 경우 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수업 프로젝트의 함수를 사용 할 때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불필요한 부분이 그대로 들어간 경우 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</a:t>
            </a:r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코드의 이해도나 합당한 사유 없이 </a:t>
            </a:r>
            <a:r>
              <a:rPr lang="ko-KR" altLang="en-US" sz="1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붙여넣어</a:t>
            </a:r>
            <a:r>
              <a:rPr lang="ko-KR" altLang="en-US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효율성이 떨어지는 경우</a:t>
            </a: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온라인 공개 프로젝트 코드 사용 불가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 사유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1)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경우는 교수가 수강 대상이 아닌 타인의 코드를 채점 및 평가할 수 없음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2)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학교가 아니라 직장이라면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… </a:t>
            </a: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저작권 문제 등을 생각하기 바람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파트타임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외주나라 절대 안됨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 수업 프로젝트 코드 사용 불가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학생 간 형평성 고려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2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CBF14024-1908-41B5-9884-69369F24F761}"/>
              </a:ext>
            </a:extLst>
          </p:cNvPr>
          <p:cNvSpPr/>
          <p:nvPr/>
        </p:nvSpPr>
        <p:spPr>
          <a:xfrm>
            <a:off x="330959" y="1071492"/>
            <a:ext cx="500133" cy="500133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E6C48F4-D6DD-4876-B198-0624D8B6E9CB}"/>
              </a:ext>
            </a:extLst>
          </p:cNvPr>
          <p:cNvSpPr txBox="1">
            <a:spLocks/>
          </p:cNvSpPr>
          <p:nvPr/>
        </p:nvSpPr>
        <p:spPr>
          <a:xfrm>
            <a:off x="11899900" y="6492875"/>
            <a:ext cx="2921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11487-43BE-4A1F-A1FA-EB8B6D04C57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EC73A-F9AA-450E-B0CA-C1434E7DF7E8}"/>
              </a:ext>
            </a:extLst>
          </p:cNvPr>
          <p:cNvSpPr/>
          <p:nvPr/>
        </p:nvSpPr>
        <p:spPr>
          <a:xfrm>
            <a:off x="0" y="803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제출 방법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51ADF34-BAE0-412C-BE80-6BBCB507E99D}"/>
              </a:ext>
            </a:extLst>
          </p:cNvPr>
          <p:cNvSpPr txBox="1">
            <a:spLocks/>
          </p:cNvSpPr>
          <p:nvPr/>
        </p:nvSpPr>
        <p:spPr>
          <a:xfrm>
            <a:off x="190499" y="806935"/>
            <a:ext cx="11420475" cy="5361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1)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폴더 생성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학번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2)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폴더 안에 들어가 있어야 하는 것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1) 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압축파일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프로젝트파일 압축 </a:t>
            </a:r>
            <a:b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            (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소스코드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빌드된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부분 모두 있도록 생성한 프로젝트파일 그대로 압축해서 넣을 것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2)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압축파일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게임이 실행되는 실행 파일 담은 폴더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(.exe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필요한 데이터들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3) ppt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혹은 본인 프로젝트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 발표 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ppt(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본인이 만든 것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4) 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파일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혹은 본인 프로젝트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설명하는 발표 동영상 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(10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 초과하지 </a:t>
            </a:r>
            <a:r>
              <a:rPr lang="ko-KR" altLang="en-US" sz="1400" b="1" dirty="0" err="1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말것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5) ppt</a:t>
            </a:r>
            <a:r>
              <a:rPr lang="ko-KR" altLang="en-US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파일 </a:t>
            </a:r>
            <a:r>
              <a:rPr lang="en-US" altLang="ko-KR" sz="1400" b="1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 이 </a:t>
            </a:r>
            <a:r>
              <a:rPr lang="en-US" altLang="ko-KR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ppt</a:t>
            </a:r>
            <a:r>
              <a:rPr lang="ko-KR" altLang="en-US" sz="1400" b="1" dirty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본인 코드를 붙여 넣은 후 저장해서 폴더 안에 집어넣기</a:t>
            </a:r>
            <a:endParaRPr lang="en-US" altLang="ko-KR" sz="1400" b="1" dirty="0">
              <a:solidFill>
                <a:srgbClr val="0070C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>
              <a:lnSpc>
                <a:spcPct val="100000"/>
              </a:lnSpc>
            </a:pPr>
            <a:endParaRPr lang="en-US" altLang="ko-KR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3)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폴더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압축파일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ppt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동영상 파일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개가 들어있음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압축</a:t>
            </a:r>
            <a:b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압축파일명 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학번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_</a:t>
            </a:r>
            <a:r>
              <a:rPr lang="ko-KR" altLang="en-US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이름</a:t>
            </a:r>
            <a:r>
              <a:rPr lang="en-US" altLang="ko-KR" sz="16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.zip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4)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본인의 구글드라이브에 업로드 할 것 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5)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업로드 한 압축파일의 마우스 </a:t>
            </a:r>
            <a:r>
              <a:rPr lang="ko-KR" altLang="en-US" sz="16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우클릭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하면 우측 그림이 나옴</a:t>
            </a:r>
            <a:b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공유를 눌러서  링크 생성 할 것 </a:t>
            </a: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6)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링크가 있는 모든 사용자에게 공개하고</a:t>
            </a:r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링크를 복사해서 </a:t>
            </a:r>
            <a:r>
              <a:rPr lang="en-US" altLang="ko-KR" sz="16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ctl</a:t>
            </a:r>
            <a:r>
              <a:rPr lang="ko-KR" altLang="en-US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넣고 업로드 할 것</a:t>
            </a:r>
            <a:endParaRPr lang="en-US" altLang="ko-KR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7) 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제출시 </a:t>
            </a: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2~3</a:t>
            </a:r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체크해서 확인 하길 바람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7F8319-90D4-43BD-8C46-FB249BD3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4181475"/>
            <a:ext cx="1781175" cy="6948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B5566-9157-4DD6-9C19-A11BDFAE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427" y="4007131"/>
            <a:ext cx="3800473" cy="216151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4D6D91A-B7A5-4C10-8098-B2F40580745D}"/>
              </a:ext>
            </a:extLst>
          </p:cNvPr>
          <p:cNvSpPr/>
          <p:nvPr/>
        </p:nvSpPr>
        <p:spPr>
          <a:xfrm>
            <a:off x="8214361" y="5360488"/>
            <a:ext cx="2348864" cy="536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4CADB0C-3969-412F-982F-04AF0CEE314A}"/>
              </a:ext>
            </a:extLst>
          </p:cNvPr>
          <p:cNvSpPr/>
          <p:nvPr/>
        </p:nvSpPr>
        <p:spPr>
          <a:xfrm>
            <a:off x="11210925" y="5036263"/>
            <a:ext cx="590548" cy="536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498D7-BC50-4315-992B-8BDF3AE6CD39}"/>
              </a:ext>
            </a:extLst>
          </p:cNvPr>
          <p:cNvSpPr txBox="1"/>
          <p:nvPr/>
        </p:nvSpPr>
        <p:spPr>
          <a:xfrm>
            <a:off x="4179442" y="350238"/>
            <a:ext cx="8069838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0" prst="artDeco"/>
              <a:contourClr>
                <a:schemeClr val="bg2"/>
              </a:contourClr>
            </a:sp3d>
          </a:bodyPr>
          <a:lstStyle>
            <a:defPPr>
              <a:defRPr lang="ko-KR"/>
            </a:defPPr>
            <a:lvl1pPr>
              <a:defRPr kumimoji="1" b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부득이 구글드라이브를 사용 못하는 경우 제출시간 전까지 반드시 메일로 연락 바람</a:t>
            </a:r>
          </a:p>
        </p:txBody>
      </p:sp>
    </p:spTree>
    <p:extLst>
      <p:ext uri="{BB962C8B-B14F-4D97-AF65-F5344CB8AC3E}">
        <p14:creationId xmlns:p14="http://schemas.microsoft.com/office/powerpoint/2010/main" val="209393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E6C48F4-D6DD-4876-B198-0624D8B6E9CB}"/>
              </a:ext>
            </a:extLst>
          </p:cNvPr>
          <p:cNvSpPr txBox="1">
            <a:spLocks/>
          </p:cNvSpPr>
          <p:nvPr/>
        </p:nvSpPr>
        <p:spPr>
          <a:xfrm>
            <a:off x="11899900" y="6492875"/>
            <a:ext cx="2921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11487-43BE-4A1F-A1FA-EB8B6D04C57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CEC73A-F9AA-450E-B0CA-C1434E7DF7E8}"/>
              </a:ext>
            </a:extLst>
          </p:cNvPr>
          <p:cNvSpPr/>
          <p:nvPr/>
        </p:nvSpPr>
        <p:spPr>
          <a:xfrm>
            <a:off x="0" y="80303"/>
            <a:ext cx="55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공지사항</a:t>
            </a:r>
            <a:endParaRPr lang="ko-KR" altLang="en-US" sz="5400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49F97BD-5F29-47B5-BEC4-EF8996129378}"/>
              </a:ext>
            </a:extLst>
          </p:cNvPr>
          <p:cNvSpPr txBox="1">
            <a:spLocks/>
          </p:cNvSpPr>
          <p:nvPr/>
        </p:nvSpPr>
        <p:spPr>
          <a:xfrm>
            <a:off x="190499" y="806935"/>
            <a:ext cx="11420475" cy="5361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지난 학기에 발생한 문제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다운로드 안됨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공유문제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반드시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링크가있는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모든사용자에게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공개해야함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다운로드 한 압축파일 안에 파일이 없음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반드시 자신의 압축파일이 제대로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업로드되었는지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확인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압축파일이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깨져있음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압축파일 다운받아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확인할것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압축파일 안에 몇개 파일이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빠져있음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타인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온라인 공개코드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코드를 사용하여 감점 받음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84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" y="0"/>
            <a:ext cx="1219199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4271" y="2265908"/>
            <a:ext cx="68034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badi" panose="020B0604020202020204" pitchFamily="34" charset="0"/>
                <a:ea typeface="옥션고딕 B" panose="02000000000000000000" pitchFamily="2" charset="-127"/>
              </a:rPr>
              <a:t>Thank you</a:t>
            </a:r>
          </a:p>
          <a:p>
            <a:pPr algn="ctr"/>
            <a:r>
              <a:rPr lang="en-US" altLang="ko-KR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badi" panose="020B0604020202020204" pitchFamily="34" charset="0"/>
                <a:ea typeface="옥션고딕 B" panose="02000000000000000000" pitchFamily="2" charset="-127"/>
              </a:rPr>
              <a:t>For your Attention</a:t>
            </a:r>
            <a:endParaRPr lang="ko-KR" alt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badi" panose="020B0604020202020204" pitchFamily="34" charset="0"/>
              <a:ea typeface="옥션고딕 B" panose="02000000000000000000" pitchFamily="2" charset="-127"/>
            </a:endParaRPr>
          </a:p>
        </p:txBody>
      </p:sp>
      <p:pic>
        <p:nvPicPr>
          <p:cNvPr id="14" name="Picture 2" descr="계명대학교 png에 대한 이미지 검색결과">
            <a:extLst>
              <a:ext uri="{FF2B5EF4-FFF2-40B4-BE49-F238E27FC236}">
                <a16:creationId xmlns:a16="http://schemas.microsoft.com/office/drawing/2014/main" id="{876F1F87-C549-4DAF-B5F2-9375B60F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65" y="2054065"/>
            <a:ext cx="1001636" cy="10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3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CCD7F16-C4DC-41D8-912B-5EFE0BF7A6B1}"/>
              </a:ext>
            </a:extLst>
          </p:cNvPr>
          <p:cNvCxnSpPr/>
          <p:nvPr/>
        </p:nvCxnSpPr>
        <p:spPr>
          <a:xfrm>
            <a:off x="97666" y="3508828"/>
            <a:ext cx="838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77FF76-954C-496B-B941-945533A33338}"/>
              </a:ext>
            </a:extLst>
          </p:cNvPr>
          <p:cNvSpPr/>
          <p:nvPr/>
        </p:nvSpPr>
        <p:spPr>
          <a:xfrm>
            <a:off x="317499" y="2702842"/>
            <a:ext cx="8681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학생 선택 문제</a:t>
            </a:r>
            <a:r>
              <a:rPr lang="en-US" altLang="ko-KR" sz="3600" b="1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 (</a:t>
            </a:r>
            <a:r>
              <a:rPr lang="ko-KR" altLang="en-US" sz="3600" b="1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이후 페이지 중 </a:t>
            </a:r>
            <a:r>
              <a:rPr lang="en-US" altLang="ko-KR" sz="3600" b="1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60</a:t>
            </a:r>
            <a:r>
              <a:rPr lang="ko-KR" altLang="en-US" sz="3600" b="1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점 선택</a:t>
            </a:r>
            <a:r>
              <a:rPr lang="en-US" altLang="ko-KR" sz="3600" b="1" spc="-15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5400" b="1" spc="-15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AF8DB-735E-4C51-896D-8E230CD350E4}"/>
              </a:ext>
            </a:extLst>
          </p:cNvPr>
          <p:cNvSpPr txBox="1"/>
          <p:nvPr/>
        </p:nvSpPr>
        <p:spPr>
          <a:xfrm>
            <a:off x="317500" y="3668484"/>
            <a:ext cx="8563563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 h="0" prst="artDeco"/>
              <a:contourClr>
                <a:schemeClr val="bg2"/>
              </a:contourClr>
            </a:sp3d>
          </a:bodyPr>
          <a:lstStyle>
            <a:defPPr>
              <a:defRPr lang="ko-KR"/>
            </a:defPPr>
            <a:lvl1pPr>
              <a:defRPr kumimoji="1" b="1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이후 </a:t>
            </a:r>
            <a:r>
              <a:rPr lang="en-US" altLang="ko-KR" dirty="0"/>
              <a:t>PPT</a:t>
            </a:r>
            <a:r>
              <a:rPr lang="ko-KR" altLang="en-US" dirty="0"/>
              <a:t>는 모두 작성 후 빈 페이지를 그대로 두어도 되고</a:t>
            </a:r>
            <a:r>
              <a:rPr lang="en-US" altLang="ko-KR" dirty="0"/>
              <a:t>, </a:t>
            </a:r>
            <a:r>
              <a:rPr lang="ko-KR" altLang="en-US" dirty="0"/>
              <a:t>필요 없는 것은 지워도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반드시 하단부는 작성되어야 함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8F128F16-50FF-4102-982B-4F51A38A93B3}"/>
              </a:ext>
            </a:extLst>
          </p:cNvPr>
          <p:cNvSpPr txBox="1">
            <a:spLocks/>
          </p:cNvSpPr>
          <p:nvPr/>
        </p:nvSpPr>
        <p:spPr>
          <a:xfrm>
            <a:off x="11557000" y="6492875"/>
            <a:ext cx="6350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4611487-43BE-4A1F-A1FA-EB8B6D04C57B}" type="slidenum">
              <a:rPr lang="ko-KR" altLang="en-US" smtClean="0"/>
              <a:pPr algn="r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7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99E741FAFE1B46B72FCD61A9054426" ma:contentTypeVersion="8" ma:contentTypeDescription="새 문서를 만듭니다." ma:contentTypeScope="" ma:versionID="7783dea03a9a34b98e23673a2200e1ed">
  <xsd:schema xmlns:xsd="http://www.w3.org/2001/XMLSchema" xmlns:xs="http://www.w3.org/2001/XMLSchema" xmlns:p="http://schemas.microsoft.com/office/2006/metadata/properties" xmlns:ns3="ecaa67dd-ea93-4dfb-ae7d-d47c242feec1" targetNamespace="http://schemas.microsoft.com/office/2006/metadata/properties" ma:root="true" ma:fieldsID="0af2b0b4456d61c2d6a3af82b8e0f5b5" ns3:_="">
    <xsd:import namespace="ecaa67dd-ea93-4dfb-ae7d-d47c242fee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aa67dd-ea93-4dfb-ae7d-d47c242fee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32CA00-893A-476F-8672-5CA0F39008EB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ecaa67dd-ea93-4dfb-ae7d-d47c242fee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5BB9A0-1C07-42D0-80EA-DD5A89E7A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aa67dd-ea93-4dfb-ae7d-d47c242fee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183F53-93CF-4B78-B729-4EC821C43A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2167</Words>
  <Application>Microsoft Office PowerPoint</Application>
  <PresentationFormat>와이드스크린</PresentationFormat>
  <Paragraphs>438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08서울남산체 B</vt:lpstr>
      <vt:lpstr>10X10 Bold</vt:lpstr>
      <vt:lpstr>HY헤드라인M</vt:lpstr>
      <vt:lpstr>나눔스퀘어라운드 Bold</vt:lpstr>
      <vt:lpstr>Abadi</vt:lpstr>
      <vt:lpstr>Arial</vt:lpstr>
      <vt:lpstr>Wingdings</vt:lpstr>
      <vt:lpstr>나눔스퀘어 ExtraBold</vt:lpstr>
      <vt:lpstr>나눔스퀘어OTF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 최종 기말 프로젝트</dc:title>
  <dc:creator>Gang Rebeca</dc:creator>
  <cp:lastModifiedBy>Rebeca Gang</cp:lastModifiedBy>
  <cp:revision>24</cp:revision>
  <dcterms:created xsi:type="dcterms:W3CDTF">2020-06-21T08:20:15Z</dcterms:created>
  <dcterms:modified xsi:type="dcterms:W3CDTF">2021-06-10T14:40:46Z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0x010100DB99E741FAFE1B46B72FCD61A9054426</vt:lpwstr>
  </property>
</Properties>
</file>