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268" r:id="rId4"/>
    <p:sldId id="269" r:id="rId5"/>
    <p:sldId id="270" r:id="rId6"/>
    <p:sldId id="271" r:id="rId7"/>
    <p:sldId id="272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0029"/>
    <a:srgbClr val="D6CABC"/>
    <a:srgbClr val="600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6" autoAdjust="0"/>
    <p:restoredTop sz="94660"/>
  </p:normalViewPr>
  <p:slideViewPr>
    <p:cSldViewPr snapToGrid="0">
      <p:cViewPr>
        <p:scale>
          <a:sx n="66" d="100"/>
          <a:sy n="66" d="100"/>
        </p:scale>
        <p:origin x="13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3A290-4A6E-4223-B8D3-03A53E3AB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BCA1D1-6E42-4DF5-A20B-028F2988A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C85464-EC6C-44B5-B7A7-B4D88DC1D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F86B-58A8-4035-9850-F97A8556425B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FCE02F-B538-4454-B6E5-CEBDEB24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CCBCF-BCFC-4E09-A0AA-28154ACE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2037-B680-4AB5-A446-DCE51827B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36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D74F1-9FE6-4A4A-9D37-11D9D9B92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AE5B55-D2B3-42A1-BA7E-D034F9E89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8E90A-CD3A-4DBD-9957-E81B4392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F86B-58A8-4035-9850-F97A8556425B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40B7B-78D3-4AFB-8DCD-439A31239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181923-1287-4A7E-8990-6E77E8760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2037-B680-4AB5-A446-DCE51827B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49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F61916-D078-4182-8CC9-C5CD13290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D7D7D5-7180-4ADC-AA85-39BECCC55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ED0318-7518-47D6-B262-A86002BD5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F86B-58A8-4035-9850-F97A8556425B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208C5-3354-4C20-B65C-C068FEC3E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BA248F-7DF6-4AB7-80CF-0D9B6053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2037-B680-4AB5-A446-DCE51827B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76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E8335-5EAA-45E0-AF09-B81A1400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2099FF-C2AA-43DF-B400-1BFD9EF3D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B13543-CB8C-4F92-B565-9F061A116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F86B-58A8-4035-9850-F97A8556425B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54348D-A3EB-42E6-99EE-ABE8280D6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625C9-0C94-4A05-B8B3-E13E93ED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2037-B680-4AB5-A446-DCE51827B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95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3C12D-6909-4DF7-8123-713DA72D1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D7AA90-F2B5-4B8F-8CF6-34D45361D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0E6DFA-06A8-4267-B246-F00291CD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F86B-58A8-4035-9850-F97A8556425B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7870B7-E166-4FE6-8D13-F33CC27A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54EF04-E41F-4382-BB55-18B8F325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2037-B680-4AB5-A446-DCE51827B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3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E225E-C1CF-46C0-94D2-64BB69BA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E7644-94CB-4EBD-AFA9-C48175664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05F868-AB63-438D-9421-18D958BA3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111787-A844-47FD-B54E-CE976461D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F86B-58A8-4035-9850-F97A8556425B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6F7BBD-7BF9-402B-87B8-FE1358364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817E12-4CAD-4D61-911D-007A1F29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2037-B680-4AB5-A446-DCE51827B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37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C64CC-8475-4EC1-BF47-B0732F3E0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2946F0-385C-49F5-9EA0-D17839288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274590-9ACF-4FE0-94D0-CD7D03B08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63F870-6DA2-4254-A84D-35CCB2460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30067C-62D8-469D-A4CD-67119CB4D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82C66C-BF9E-4D31-8B3D-5BE5D790F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F86B-58A8-4035-9850-F97A8556425B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D97F7D-38E8-4D83-BD54-B112491C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29763E-3ED0-4AC6-B36B-CC6F930B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2037-B680-4AB5-A446-DCE51827B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39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3B073-8609-41D2-B16D-22AC18CF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F2977D-390C-4FE6-8B72-CC271B32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F86B-58A8-4035-9850-F97A8556425B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F4EA37-CDFD-4408-974A-AA96717CE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1C9233-A439-4304-9DD3-D28FAD2A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2037-B680-4AB5-A446-DCE51827B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644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87BF61-622F-44EE-AD9F-5072E9E42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F86B-58A8-4035-9850-F97A8556425B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02AD52-CD00-4EF0-9441-CE3FBEE53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C5B9B-76B3-48B3-81F8-12EB6B20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2037-B680-4AB5-A446-DCE51827B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1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CF989-216F-4521-9FF1-092D1E576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4F6275-D5A4-4301-8E16-4F07F928B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D15602-1EEA-4B07-A78B-6C063BCAE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081F4D-F3AD-4A68-9799-1841BB84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F86B-58A8-4035-9850-F97A8556425B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12F886-7022-4ADD-B275-62EB0632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539A96-4319-4CF8-8A1C-83305815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2037-B680-4AB5-A446-DCE51827B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70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CEB1B-237B-4310-B3C7-994A432CC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EEB29F-BE18-4B9A-AEBE-0DCB51A0A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411044-3CC8-4738-9D1E-AF8682DEC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891CDD-6EB8-4E04-B20B-1BACA9F0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F86B-58A8-4035-9850-F97A8556425B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7EC8C1-D6CC-4AFB-A8AA-FDACD097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826122-38D3-4B72-960C-335B849D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2037-B680-4AB5-A446-DCE51827B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29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BA4C93-C662-43C2-A1E6-C3A22BBE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F2F6E6-3000-438C-A7BB-CD5FE7C67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7EB0B-E25F-4B52-9BCB-A61C3330B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6F86B-58A8-4035-9850-F97A8556425B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A27940-F7A1-4D09-89D2-B2CE2DB76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901443-16B7-4ECD-8542-034840DD9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52037-B680-4AB5-A446-DCE51827B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8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0859CBB-357B-4946-85A8-A018ADAC7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016" y="5409204"/>
            <a:ext cx="673676" cy="90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D8A3269-C39C-4402-B4DA-5600E5838E69}"/>
              </a:ext>
            </a:extLst>
          </p:cNvPr>
          <p:cNvSpPr/>
          <p:nvPr/>
        </p:nvSpPr>
        <p:spPr>
          <a:xfrm rot="5400000">
            <a:off x="3554597" y="-3554597"/>
            <a:ext cx="5082806" cy="12192000"/>
          </a:xfrm>
          <a:prstGeom prst="rect">
            <a:avLst/>
          </a:prstGeom>
          <a:solidFill>
            <a:srgbClr val="8B0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CB0678-29BA-B3B0-75F1-F9D0C5D44939}"/>
              </a:ext>
            </a:extLst>
          </p:cNvPr>
          <p:cNvSpPr txBox="1"/>
          <p:nvPr/>
        </p:nvSpPr>
        <p:spPr>
          <a:xfrm>
            <a:off x="1772044" y="1448796"/>
            <a:ext cx="1055659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ko-KR" altLang="en-US" sz="1200" b="0" i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5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35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HW1: LiDAR-based 3D Object Detection</a:t>
            </a:r>
          </a:p>
          <a:p>
            <a:endParaRPr lang="en-US" altLang="ko-KR" sz="3500" b="1" dirty="0">
              <a:solidFill>
                <a:srgbClr val="00000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3500" b="1" dirty="0">
              <a:solidFill>
                <a:srgbClr val="00000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2200" b="1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2019170609 </a:t>
            </a:r>
            <a:r>
              <a:rPr lang="ko-KR" altLang="en-US" sz="2200" b="1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정진성</a:t>
            </a:r>
            <a:endParaRPr lang="en-US" altLang="ko-KR" sz="2200" b="1" dirty="0">
              <a:solidFill>
                <a:srgbClr val="00000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l"/>
            <a:endParaRPr lang="ko-KR" altLang="en-US" sz="1800" b="0" i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 i="0" u="none" strike="noStrike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COSE416 (2024 Fall)</a:t>
            </a:r>
            <a:endParaRPr lang="en-US" altLang="ko-KR" sz="3500" b="1" i="0" u="none" strike="noStrike" baseline="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ko-KR" altLang="en-US" sz="3500" dirty="0">
              <a:solidFill>
                <a:srgbClr val="8B0029"/>
              </a:solidFill>
              <a:latin typeface="Arial" panose="020B0604020202020204" pitchFamily="34" charset="0"/>
              <a:ea typeface="고려대학교B" panose="02020603020101020101" pitchFamily="18" charset="-127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54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ADC79-9CB4-B39C-B178-FFA7790F2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D853B82-72DB-7694-E12E-AFBA365DE281}"/>
              </a:ext>
            </a:extLst>
          </p:cNvPr>
          <p:cNvSpPr/>
          <p:nvPr/>
        </p:nvSpPr>
        <p:spPr>
          <a:xfrm rot="5400000">
            <a:off x="5547200" y="-5547197"/>
            <a:ext cx="1097603" cy="12192000"/>
          </a:xfrm>
          <a:prstGeom prst="rect">
            <a:avLst/>
          </a:prstGeom>
          <a:solidFill>
            <a:srgbClr val="8B0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41D134-4573-D62F-FACC-7C23454E7693}"/>
              </a:ext>
            </a:extLst>
          </p:cNvPr>
          <p:cNvSpPr txBox="1"/>
          <p:nvPr/>
        </p:nvSpPr>
        <p:spPr>
          <a:xfrm>
            <a:off x="145141" y="1039545"/>
            <a:ext cx="11827566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ko-KR" altLang="en-US" sz="1900" b="0" i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900" b="1" dirty="0" err="1"/>
              <a:t>VoxelNeXt</a:t>
            </a:r>
            <a:r>
              <a:rPr lang="en-US" altLang="ko-KR" sz="1900" b="1" dirty="0"/>
              <a:t> : </a:t>
            </a:r>
            <a:r>
              <a:rPr lang="en-US" altLang="ko-KR" sz="1900" dirty="0"/>
              <a:t>a cutting-edge model that introduces a </a:t>
            </a:r>
            <a:r>
              <a:rPr lang="en-US" altLang="ko-KR" sz="1900" b="1" dirty="0"/>
              <a:t>fully sparse </a:t>
            </a:r>
            <a:r>
              <a:rPr lang="en-US" altLang="ko-KR" sz="1900" b="1" dirty="0" err="1"/>
              <a:t>VoxelNet</a:t>
            </a:r>
            <a:r>
              <a:rPr lang="en-US" altLang="ko-KR" sz="1900" b="1" dirty="0"/>
              <a:t> architecture </a:t>
            </a:r>
            <a:r>
              <a:rPr lang="en-US" altLang="ko-KR" sz="1900" dirty="0"/>
              <a:t>for 3D </a:t>
            </a:r>
            <a:br>
              <a:rPr lang="en-US" altLang="ko-KR" sz="1900" dirty="0"/>
            </a:br>
            <a:r>
              <a:rPr lang="en-US" altLang="ko-KR" sz="1900" dirty="0"/>
              <a:t>object detection based on LiDAR</a:t>
            </a:r>
          </a:p>
          <a:p>
            <a:endParaRPr lang="en-US" altLang="ko-KR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1200" b="1" dirty="0"/>
              <a:t>Fully Sparse Convolutional Network</a:t>
            </a:r>
            <a:r>
              <a:rPr lang="en-US" altLang="ko-KR" sz="1200" dirty="0"/>
              <a:t>: Eliminates the need for dense operations, leading to significant computational savings.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1200" b="1" dirty="0"/>
              <a:t>Direct Voxel-Based Prediction</a:t>
            </a:r>
            <a:r>
              <a:rPr lang="en-US" altLang="ko-KR" sz="1200" dirty="0"/>
              <a:t>: Predicts objects directly from sparse voxel features without relying on anchors or center proxies.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1200" b="1" dirty="0"/>
              <a:t>No Need for Non-Maximum Suppression (NMS)</a:t>
            </a:r>
            <a:r>
              <a:rPr lang="en-US" altLang="ko-KR" sz="1200" dirty="0"/>
              <a:t>: Due to its sparse representation, </a:t>
            </a:r>
            <a:r>
              <a:rPr lang="en-US" altLang="ko-KR" sz="1200" dirty="0" err="1"/>
              <a:t>VoxelNeXt</a:t>
            </a:r>
            <a:r>
              <a:rPr lang="en-US" altLang="ko-KR" sz="1200" dirty="0"/>
              <a:t> can forgo NMS post-processing.</a:t>
            </a:r>
          </a:p>
          <a:p>
            <a:pPr lvl="1"/>
            <a:endParaRPr lang="en-US" altLang="ko-KR" sz="1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1900" b="1" dirty="0"/>
              <a:t>Additional Down-Sampling Layers</a:t>
            </a:r>
            <a:r>
              <a:rPr lang="en-US" altLang="ko-KR" sz="1900" dirty="0"/>
              <a:t>: Expands the receptive field to capture more contextual information with minimal computational overhead.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9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1900" b="1" dirty="0"/>
              <a:t>Sparse Height Compression</a:t>
            </a:r>
            <a:r>
              <a:rPr lang="en-US" altLang="ko-KR" sz="1900" dirty="0"/>
              <a:t>: Efficiently compresses the 3D voxel features along the height dimension, converting them into a 2D sparse representation without significant loss of information.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9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1900" b="1" dirty="0"/>
              <a:t>Spatial Voxel Pruning</a:t>
            </a:r>
            <a:r>
              <a:rPr lang="en-US" altLang="ko-KR" sz="1900" dirty="0"/>
              <a:t>: Reduces the number of voxels by pruning those with lower significance, effectively decreasing the number of computations required in the sparse CNN backbone.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00000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ko-KR" altLang="en-US" sz="3500" dirty="0">
              <a:solidFill>
                <a:srgbClr val="8B0029"/>
              </a:solidFill>
              <a:latin typeface="Arial" panose="020B0604020202020204" pitchFamily="34" charset="0"/>
              <a:ea typeface="고려대학교B" panose="02020603020101020101" pitchFamily="18" charset="-127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E59DC1-1DD2-161F-91AA-04BAB3C5CB0E}"/>
              </a:ext>
            </a:extLst>
          </p:cNvPr>
          <p:cNvSpPr txBox="1"/>
          <p:nvPr/>
        </p:nvSpPr>
        <p:spPr>
          <a:xfrm>
            <a:off x="416210" y="233329"/>
            <a:ext cx="103316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err="1">
                <a:latin typeface="Arial" panose="020B0604020202020204" pitchFamily="34" charset="0"/>
                <a:cs typeface="Arial" panose="020B0604020202020204" pitchFamily="34" charset="0"/>
              </a:rPr>
              <a:t>VoxelNeXt</a:t>
            </a:r>
            <a:r>
              <a:rPr lang="en-US" altLang="ko-KR" sz="3500" b="1" dirty="0">
                <a:latin typeface="Arial" panose="020B0604020202020204" pitchFamily="34" charset="0"/>
                <a:cs typeface="Arial" panose="020B0604020202020204" pitchFamily="34" charset="0"/>
              </a:rPr>
              <a:t> - Method</a:t>
            </a:r>
            <a:endParaRPr lang="ko-KR" altLang="en-US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13EB1C7-B9CD-978A-947D-0A6882126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98911"/>
            <a:ext cx="8418787" cy="138580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5A0AC07-0DC0-84ED-15AB-C0FB6246C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266" y="5443316"/>
            <a:ext cx="3634202" cy="134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8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F9E367-10A8-E580-4FB4-A1733369D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F0B0032-3468-EC86-308D-FB7B8FF6EF59}"/>
              </a:ext>
            </a:extLst>
          </p:cNvPr>
          <p:cNvSpPr/>
          <p:nvPr/>
        </p:nvSpPr>
        <p:spPr>
          <a:xfrm rot="5400000">
            <a:off x="5474840" y="-5474838"/>
            <a:ext cx="1242323" cy="12192000"/>
          </a:xfrm>
          <a:prstGeom prst="rect">
            <a:avLst/>
          </a:prstGeom>
          <a:solidFill>
            <a:srgbClr val="8B0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9D6F3-4963-5401-3FF0-0843EA3997D8}"/>
              </a:ext>
            </a:extLst>
          </p:cNvPr>
          <p:cNvSpPr txBox="1"/>
          <p:nvPr/>
        </p:nvSpPr>
        <p:spPr>
          <a:xfrm>
            <a:off x="182217" y="1416361"/>
            <a:ext cx="1182756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00000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ko-KR" altLang="en-US" sz="3500" dirty="0">
              <a:solidFill>
                <a:srgbClr val="8B0029"/>
              </a:solidFill>
              <a:latin typeface="Arial" panose="020B0604020202020204" pitchFamily="34" charset="0"/>
              <a:ea typeface="고려대학교B" panose="02020603020101020101" pitchFamily="18" charset="-127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8E4946-D35E-ED6E-17BA-5C182A52BF71}"/>
              </a:ext>
            </a:extLst>
          </p:cNvPr>
          <p:cNvSpPr txBox="1"/>
          <p:nvPr/>
        </p:nvSpPr>
        <p:spPr>
          <a:xfrm>
            <a:off x="416210" y="233330"/>
            <a:ext cx="113595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err="1">
                <a:latin typeface="Arial" panose="020B0604020202020204" pitchFamily="34" charset="0"/>
                <a:cs typeface="Arial" panose="020B0604020202020204" pitchFamily="34" charset="0"/>
              </a:rPr>
              <a:t>VoxelNeXt</a:t>
            </a:r>
            <a:r>
              <a:rPr lang="en-US" altLang="ko-KR" sz="3500" b="1" dirty="0">
                <a:latin typeface="Arial" panose="020B0604020202020204" pitchFamily="34" charset="0"/>
                <a:cs typeface="Arial" panose="020B0604020202020204" pitchFamily="34" charset="0"/>
              </a:rPr>
              <a:t> - Efficiency and Performance</a:t>
            </a:r>
            <a:endParaRPr lang="ko-KR" altLang="en-US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08067F-F6D4-252E-CBA9-46D9042EF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16" y="5580388"/>
            <a:ext cx="4862848" cy="6353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1D92E0-554C-D3DD-E7D3-A3132FFE9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50" y="4244471"/>
            <a:ext cx="7812486" cy="12157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80F57DA-1874-78A0-6103-419CF6C5A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643" y="5563751"/>
            <a:ext cx="3319417" cy="6915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176544B-6FF3-404C-DEB7-F9C5F368A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336" y="5509813"/>
            <a:ext cx="3491453" cy="7059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BAADCFF-6F07-E83D-C70E-5292959E0663}"/>
              </a:ext>
            </a:extLst>
          </p:cNvPr>
          <p:cNvSpPr txBox="1"/>
          <p:nvPr/>
        </p:nvSpPr>
        <p:spPr>
          <a:xfrm>
            <a:off x="182216" y="1277612"/>
            <a:ext cx="118275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ko-KR" altLang="en-US" sz="19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Computational Efficiency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: Achieves lower FLOPs and latency compared to traditional methods like CenterPoint.</a:t>
            </a:r>
          </a:p>
          <a:p>
            <a:pPr lvl="1"/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Model Size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: The pretrained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VoxelNeXt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model trained with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nuSence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has a size of approximately 30 MB of parameters, which is efficient for deployment.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00000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Inference Speed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: Tested on an RTX 3090 GPU,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VoxelNeXt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achieves about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20 FPS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on batch 1, significantly exceeding the required 6 FPS, making it suitable for real-time applications.</a:t>
            </a:r>
            <a:endParaRPr lang="en-US" altLang="ko-KR" sz="2000" b="1" dirty="0">
              <a:solidFill>
                <a:srgbClr val="00000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ko-KR" altLang="en-US" sz="3500" dirty="0">
              <a:solidFill>
                <a:srgbClr val="8B0029"/>
              </a:solidFill>
              <a:latin typeface="Arial" panose="020B0604020202020204" pitchFamily="34" charset="0"/>
              <a:ea typeface="고려대학교B" panose="02020603020101020101" pitchFamily="18" charset="-127"/>
              <a:cs typeface="Arial" panose="020B0604020202020204" pitchFamily="34" charset="0"/>
            </a:endParaRPr>
          </a:p>
          <a:p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F1CA5D9-41B3-B17D-3C87-4B57E8FE48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5666" y="4393606"/>
            <a:ext cx="3648730" cy="90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9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0EC93-0A8C-A091-9137-7109CB781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9EF8723-FF97-A406-2200-251E17D6648A}"/>
              </a:ext>
            </a:extLst>
          </p:cNvPr>
          <p:cNvSpPr/>
          <p:nvPr/>
        </p:nvSpPr>
        <p:spPr>
          <a:xfrm rot="5400000">
            <a:off x="5474840" y="-5474838"/>
            <a:ext cx="1242323" cy="12192000"/>
          </a:xfrm>
          <a:prstGeom prst="rect">
            <a:avLst/>
          </a:prstGeom>
          <a:solidFill>
            <a:srgbClr val="8B0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786E1-83BA-A08F-75E7-824885204793}"/>
              </a:ext>
            </a:extLst>
          </p:cNvPr>
          <p:cNvSpPr txBox="1"/>
          <p:nvPr/>
        </p:nvSpPr>
        <p:spPr>
          <a:xfrm>
            <a:off x="182217" y="1416361"/>
            <a:ext cx="1182756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00000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ko-KR" altLang="en-US" sz="3500" dirty="0">
              <a:solidFill>
                <a:srgbClr val="8B0029"/>
              </a:solidFill>
              <a:latin typeface="Arial" panose="020B0604020202020204" pitchFamily="34" charset="0"/>
              <a:ea typeface="고려대학교B" panose="02020603020101020101" pitchFamily="18" charset="-127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B21528-72C6-561A-F9C6-C196120B61D1}"/>
              </a:ext>
            </a:extLst>
          </p:cNvPr>
          <p:cNvSpPr txBox="1"/>
          <p:nvPr/>
        </p:nvSpPr>
        <p:spPr>
          <a:xfrm>
            <a:off x="416210" y="233330"/>
            <a:ext cx="11359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Results</a:t>
            </a:r>
            <a:endParaRPr lang="ko-KR" altLang="en-US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0E98AF-C14D-C10A-66F0-92BE28066332}"/>
              </a:ext>
            </a:extLst>
          </p:cNvPr>
          <p:cNvSpPr txBox="1"/>
          <p:nvPr/>
        </p:nvSpPr>
        <p:spPr>
          <a:xfrm>
            <a:off x="182216" y="1277612"/>
            <a:ext cx="1182756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ko-KR" altLang="en-US" sz="19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Scenario 1, 2, 3 (High Illumination Environment)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Achieved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better detection performance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for pedestrians in various postures.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ko-KR" altLang="en-US" sz="19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Scenario 4, 5, 6, 7 (Low Illumination Environment)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Observed a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decrease in detection performance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compared to high illumination conditions.</a:t>
            </a:r>
          </a:p>
          <a:p>
            <a:pPr lvl="1"/>
            <a:endParaRPr lang="en-US" altLang="ko-KR" sz="2000" dirty="0">
              <a:solidFill>
                <a:srgbClr val="8B0029"/>
              </a:solidFill>
              <a:latin typeface="Arial" panose="020B0604020202020204" pitchFamily="34" charset="0"/>
              <a:ea typeface="고려대학교B" panose="02020603020101020101" pitchFamily="18" charset="-127"/>
              <a:cs typeface="Arial" panose="020B0604020202020204" pitchFamily="34" charset="0"/>
            </a:endParaRPr>
          </a:p>
          <a:p>
            <a:pPr lvl="1"/>
            <a:endParaRPr lang="en-US" altLang="ko-KR" sz="2000" dirty="0">
              <a:solidFill>
                <a:srgbClr val="8B0029"/>
              </a:solidFill>
              <a:latin typeface="Arial" panose="020B0604020202020204" pitchFamily="34" charset="0"/>
              <a:ea typeface="고려대학교B" panose="02020603020101020101" pitchFamily="18" charset="-127"/>
              <a:cs typeface="Arial" panose="020B0604020202020204" pitchFamily="34" charset="0"/>
            </a:endParaRPr>
          </a:p>
          <a:p>
            <a:pPr lvl="1"/>
            <a:endParaRPr lang="en-US" altLang="ko-KR" sz="2000" dirty="0">
              <a:solidFill>
                <a:srgbClr val="8B0029"/>
              </a:solidFill>
              <a:latin typeface="Arial" panose="020B0604020202020204" pitchFamily="34" charset="0"/>
              <a:ea typeface="고려대학교B" panose="02020603020101020101" pitchFamily="18" charset="-127"/>
              <a:cs typeface="Arial" panose="020B0604020202020204" pitchFamily="34" charset="0"/>
            </a:endParaRPr>
          </a:p>
          <a:p>
            <a:pPr lvl="1"/>
            <a:endParaRPr lang="en-US" altLang="ko-KR" sz="2000" dirty="0">
              <a:solidFill>
                <a:srgbClr val="8B0029"/>
              </a:solidFill>
              <a:latin typeface="Arial" panose="020B0604020202020204" pitchFamily="34" charset="0"/>
              <a:ea typeface="고려대학교B" panose="02020603020101020101" pitchFamily="18" charset="-127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ko-KR" sz="2200" b="1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appears to have been primarily </a:t>
            </a:r>
            <a:r>
              <a:rPr lang="en-US" altLang="ko-KR" sz="2200" b="1" dirty="0">
                <a:latin typeface="Arial" panose="020B0604020202020204" pitchFamily="34" charset="0"/>
                <a:cs typeface="Arial" panose="020B0604020202020204" pitchFamily="34" charset="0"/>
              </a:rPr>
              <a:t>trained on data collected similar with high illumination conditions.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2200" b="1" dirty="0">
                <a:latin typeface="Arial" panose="020B0604020202020204" pitchFamily="34" charset="0"/>
                <a:cs typeface="Arial" panose="020B0604020202020204" pitchFamily="34" charset="0"/>
              </a:rPr>
              <a:t>Variability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in Pedestrian </a:t>
            </a:r>
            <a:r>
              <a:rPr lang="en-US" altLang="ko-KR" sz="2200" b="1" dirty="0">
                <a:latin typeface="Arial" panose="020B0604020202020204" pitchFamily="34" charset="0"/>
                <a:cs typeface="Arial" panose="020B0604020202020204" pitchFamily="34" charset="0"/>
              </a:rPr>
              <a:t>Postures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Pedestrians in </a:t>
            </a: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unusual postures </a:t>
            </a:r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(e.g., crawling) </a:t>
            </a: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may not be detected due to limited representation in the training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pretrained model </a:t>
            </a:r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was trained to </a:t>
            </a: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predict 11 categories</a:t>
            </a:r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not focusing exclusively on pedestrians</a:t>
            </a:r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93584CE-005C-F819-0463-EC3A5FD45EE1}"/>
              </a:ext>
            </a:extLst>
          </p:cNvPr>
          <p:cNvSpPr/>
          <p:nvPr/>
        </p:nvSpPr>
        <p:spPr>
          <a:xfrm rot="5400000">
            <a:off x="5726097" y="3806597"/>
            <a:ext cx="739804" cy="58055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048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57DC9-B90B-86D5-8A6A-0EAE5CC4D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CAAD794-EF13-C82B-28A7-264EB0ABDD18}"/>
              </a:ext>
            </a:extLst>
          </p:cNvPr>
          <p:cNvSpPr/>
          <p:nvPr/>
        </p:nvSpPr>
        <p:spPr>
          <a:xfrm rot="5400000">
            <a:off x="5474840" y="-5474838"/>
            <a:ext cx="1242323" cy="12192000"/>
          </a:xfrm>
          <a:prstGeom prst="rect">
            <a:avLst/>
          </a:prstGeom>
          <a:solidFill>
            <a:srgbClr val="8B0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684AE-3115-84A0-D8A7-CDA09EED3B1E}"/>
              </a:ext>
            </a:extLst>
          </p:cNvPr>
          <p:cNvSpPr txBox="1"/>
          <p:nvPr/>
        </p:nvSpPr>
        <p:spPr>
          <a:xfrm>
            <a:off x="182217" y="1416361"/>
            <a:ext cx="1182756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00000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ko-KR" altLang="en-US" sz="3500" dirty="0">
              <a:solidFill>
                <a:srgbClr val="8B0029"/>
              </a:solidFill>
              <a:latin typeface="Arial" panose="020B0604020202020204" pitchFamily="34" charset="0"/>
              <a:ea typeface="고려대학교B" panose="02020603020101020101" pitchFamily="18" charset="-127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9038B8-50F6-2CEA-21F4-CB93051F41BC}"/>
              </a:ext>
            </a:extLst>
          </p:cNvPr>
          <p:cNvSpPr txBox="1"/>
          <p:nvPr/>
        </p:nvSpPr>
        <p:spPr>
          <a:xfrm>
            <a:off x="416210" y="233330"/>
            <a:ext cx="11359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Improvement ways</a:t>
            </a:r>
            <a:endParaRPr lang="ko-KR" altLang="en-US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B217E4-C3B4-7AB8-AFA4-52EEF1B6E594}"/>
              </a:ext>
            </a:extLst>
          </p:cNvPr>
          <p:cNvSpPr txBox="1"/>
          <p:nvPr/>
        </p:nvSpPr>
        <p:spPr>
          <a:xfrm>
            <a:off x="182216" y="1277612"/>
            <a:ext cx="11827566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ko-KR" altLang="en-US" sz="19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Fine-Tuning for only Pedestrian Detection</a:t>
            </a:r>
            <a:r>
              <a:rPr lang="en-US" altLang="ko-KR" sz="20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Finetunning</a:t>
            </a:r>
            <a:r>
              <a:rPr lang="en-US" altLang="ko-KR" sz="2000" dirty="0"/>
              <a:t> or fine-tune </a:t>
            </a:r>
            <a:r>
              <a:rPr lang="en-US" altLang="ko-KR" sz="2000" dirty="0" err="1"/>
              <a:t>VoxelNeXt</a:t>
            </a:r>
            <a:r>
              <a:rPr lang="en-US" altLang="ko-KR" sz="2000" dirty="0"/>
              <a:t> specifically on datasets containing diverse pedestrian postures and various lighting conditions.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Incorporate more samples of low illumination data to improve robustness.</a:t>
            </a:r>
          </a:p>
          <a:p>
            <a:pPr lvl="1"/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19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Integration with LiDAR-Based Human Pose Estimation</a:t>
            </a:r>
            <a:r>
              <a:rPr lang="en-US" altLang="ko-KR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Combine methodologies from human pose estimation to enhance the model's ability to detect and recognize pedestrians in different postures.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This integration can help the model learn a wider range of pedestrian shapes and movements.</a:t>
            </a:r>
            <a:endParaRPr lang="en-US" altLang="ko-KR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995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C2B28-18A2-49DD-EF76-F0BAC6742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14B690-3981-577D-ACF1-5A24BE642492}"/>
              </a:ext>
            </a:extLst>
          </p:cNvPr>
          <p:cNvSpPr/>
          <p:nvPr/>
        </p:nvSpPr>
        <p:spPr>
          <a:xfrm rot="5400000">
            <a:off x="5474840" y="-5474838"/>
            <a:ext cx="1242323" cy="12192000"/>
          </a:xfrm>
          <a:prstGeom prst="rect">
            <a:avLst/>
          </a:prstGeom>
          <a:solidFill>
            <a:srgbClr val="8B0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69403F-E422-70B3-CF90-4CF2A5F629BC}"/>
              </a:ext>
            </a:extLst>
          </p:cNvPr>
          <p:cNvSpPr txBox="1"/>
          <p:nvPr/>
        </p:nvSpPr>
        <p:spPr>
          <a:xfrm>
            <a:off x="182217" y="1416361"/>
            <a:ext cx="1182756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00000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ko-KR" altLang="en-US" sz="3500" dirty="0">
              <a:solidFill>
                <a:srgbClr val="8B0029"/>
              </a:solidFill>
              <a:latin typeface="Arial" panose="020B0604020202020204" pitchFamily="34" charset="0"/>
              <a:ea typeface="고려대학교B" panose="02020603020101020101" pitchFamily="18" charset="-127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CB7EF2-17D2-1987-386B-F9DB312681B2}"/>
              </a:ext>
            </a:extLst>
          </p:cNvPr>
          <p:cNvSpPr txBox="1"/>
          <p:nvPr/>
        </p:nvSpPr>
        <p:spPr>
          <a:xfrm>
            <a:off x="416210" y="233330"/>
            <a:ext cx="11359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Improvement ways</a:t>
            </a:r>
            <a:endParaRPr lang="ko-KR" altLang="en-US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E5D2C4-23AE-2965-F50E-691DD34C6C92}"/>
              </a:ext>
            </a:extLst>
          </p:cNvPr>
          <p:cNvSpPr txBox="1"/>
          <p:nvPr/>
        </p:nvSpPr>
        <p:spPr>
          <a:xfrm>
            <a:off x="182216" y="1277612"/>
            <a:ext cx="118275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Integration with LiDAR-Based Human Pose Estimation</a:t>
            </a:r>
            <a:r>
              <a:rPr lang="en-US" altLang="ko-KR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81C4D7-A89D-C0D2-7FD7-2EDF86108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35" y="1931262"/>
            <a:ext cx="4471099" cy="2385678"/>
          </a:xfrm>
          <a:prstGeom prst="rect">
            <a:avLst/>
          </a:prstGeom>
        </p:spPr>
      </p:pic>
      <p:pic>
        <p:nvPicPr>
          <p:cNvPr id="5122" name="Picture 2" descr="More Info Is Coming">
            <a:extLst>
              <a:ext uri="{FF2B5EF4-FFF2-40B4-BE49-F238E27FC236}">
                <a16:creationId xmlns:a16="http://schemas.microsoft.com/office/drawing/2014/main" id="{B4D79418-4916-E0C0-5E3A-5296C47C0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498" y="1982100"/>
            <a:ext cx="4229195" cy="224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DAAF4F-4019-1559-A414-B121BDA57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216" y="5200563"/>
            <a:ext cx="6117685" cy="10070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85FB629-0DE4-903B-C0C3-8E366BE88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6872" y="5230532"/>
            <a:ext cx="2977677" cy="1099077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EF107C24-E481-B6BF-3950-0ABFB4C8167B}"/>
              </a:ext>
            </a:extLst>
          </p:cNvPr>
          <p:cNvSpPr/>
          <p:nvPr/>
        </p:nvSpPr>
        <p:spPr>
          <a:xfrm>
            <a:off x="9635884" y="5489665"/>
            <a:ext cx="699989" cy="4288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십자형 11">
            <a:extLst>
              <a:ext uri="{FF2B5EF4-FFF2-40B4-BE49-F238E27FC236}">
                <a16:creationId xmlns:a16="http://schemas.microsoft.com/office/drawing/2014/main" id="{E26F93AE-7FCD-7CB6-555C-EC38D9EF0DDA}"/>
              </a:ext>
            </a:extLst>
          </p:cNvPr>
          <p:cNvSpPr/>
          <p:nvPr/>
        </p:nvSpPr>
        <p:spPr>
          <a:xfrm>
            <a:off x="4887311" y="4524819"/>
            <a:ext cx="447740" cy="46786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130D93-D3D0-FA80-3800-AEE0FBB7945B}"/>
              </a:ext>
            </a:extLst>
          </p:cNvPr>
          <p:cNvSpPr txBox="1"/>
          <p:nvPr/>
        </p:nvSpPr>
        <p:spPr>
          <a:xfrm>
            <a:off x="9478229" y="2051026"/>
            <a:ext cx="2818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Data to predict</a:t>
            </a: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not only bounding box</a:t>
            </a: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but also pose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78350E-9505-7E65-D7B6-0791A5DF9EB1}"/>
              </a:ext>
            </a:extLst>
          </p:cNvPr>
          <p:cNvSpPr txBox="1"/>
          <p:nvPr/>
        </p:nvSpPr>
        <p:spPr>
          <a:xfrm>
            <a:off x="3737871" y="6415469"/>
            <a:ext cx="48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Model that enable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realtime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estimate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5D202B-8B3A-CE11-EA60-97748F550F38}"/>
              </a:ext>
            </a:extLst>
          </p:cNvPr>
          <p:cNvSpPr txBox="1"/>
          <p:nvPr/>
        </p:nvSpPr>
        <p:spPr>
          <a:xfrm>
            <a:off x="10490375" y="4578626"/>
            <a:ext cx="28188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</a:p>
          <a:p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Bounding Box</a:t>
            </a: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Pose Estimate</a:t>
            </a: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807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7ADFC-A064-F7D0-442E-3E11D6FAA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3A7F9C8-609D-CF50-5ABD-352A7915554F}"/>
              </a:ext>
            </a:extLst>
          </p:cNvPr>
          <p:cNvSpPr/>
          <p:nvPr/>
        </p:nvSpPr>
        <p:spPr>
          <a:xfrm rot="5400000">
            <a:off x="5474840" y="-5474838"/>
            <a:ext cx="1242323" cy="12192000"/>
          </a:xfrm>
          <a:prstGeom prst="rect">
            <a:avLst/>
          </a:prstGeom>
          <a:solidFill>
            <a:srgbClr val="8B0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75D8C5-C05C-46FE-69D3-773435671BF5}"/>
              </a:ext>
            </a:extLst>
          </p:cNvPr>
          <p:cNvSpPr txBox="1"/>
          <p:nvPr/>
        </p:nvSpPr>
        <p:spPr>
          <a:xfrm>
            <a:off x="182217" y="1416361"/>
            <a:ext cx="1182756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00000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ko-KR" altLang="en-US" sz="3500" dirty="0">
              <a:solidFill>
                <a:srgbClr val="8B0029"/>
              </a:solidFill>
              <a:latin typeface="Arial" panose="020B0604020202020204" pitchFamily="34" charset="0"/>
              <a:ea typeface="고려대학교B" panose="02020603020101020101" pitchFamily="18" charset="-127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72A628-9720-D3DE-CEC6-B5DCC8797842}"/>
              </a:ext>
            </a:extLst>
          </p:cNvPr>
          <p:cNvSpPr txBox="1"/>
          <p:nvPr/>
        </p:nvSpPr>
        <p:spPr>
          <a:xfrm>
            <a:off x="416210" y="233330"/>
            <a:ext cx="11359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endParaRPr lang="ko-KR" altLang="en-US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0A90FA-2F45-6E6E-6BEB-140C22A316ED}"/>
              </a:ext>
            </a:extLst>
          </p:cNvPr>
          <p:cNvSpPr txBox="1"/>
          <p:nvPr/>
        </p:nvSpPr>
        <p:spPr>
          <a:xfrm>
            <a:off x="182216" y="1277612"/>
            <a:ext cx="1182756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Chen, Y., Liu, J., Zhang, X., Qi, X., &amp; Jia, J. (2023). </a:t>
            </a:r>
            <a:r>
              <a:rPr lang="en-US" altLang="ko-K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VoxelNeXt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: Fully Sparse </a:t>
            </a:r>
            <a:r>
              <a:rPr lang="en-US" altLang="ko-K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VoxelNet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 for 3D Object Detection and Tracking. Proceedings of the IEEE/CVF Conference on Computer Vision and Pattern Recognition (CVPR).</a:t>
            </a:r>
            <a:endParaRPr lang="en-US" altLang="ko-KR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543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D6B8C83-D259-40D8-BA63-315EEE0DA92C}"/>
              </a:ext>
            </a:extLst>
          </p:cNvPr>
          <p:cNvSpPr/>
          <p:nvPr/>
        </p:nvSpPr>
        <p:spPr>
          <a:xfrm>
            <a:off x="233361" y="233363"/>
            <a:ext cx="11725275" cy="6391275"/>
          </a:xfrm>
          <a:prstGeom prst="rect">
            <a:avLst/>
          </a:prstGeom>
          <a:solidFill>
            <a:srgbClr val="D6C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4FDD44-D6BF-4DF9-93B4-580CBBBFC608}"/>
              </a:ext>
            </a:extLst>
          </p:cNvPr>
          <p:cNvSpPr txBox="1"/>
          <p:nvPr/>
        </p:nvSpPr>
        <p:spPr>
          <a:xfrm>
            <a:off x="5338760" y="3136609"/>
            <a:ext cx="1514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rgbClr val="8B0029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Q &amp; A</a:t>
            </a:r>
            <a:endParaRPr lang="ko-KR" altLang="en-US" sz="3200">
              <a:solidFill>
                <a:srgbClr val="8B0029"/>
              </a:solidFill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908B471C-2EAE-446B-A23A-7066640D1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153" y="2778247"/>
            <a:ext cx="967690" cy="130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195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531</Words>
  <Application>Microsoft Office PowerPoint</Application>
  <PresentationFormat>와이드스크린</PresentationFormat>
  <Paragraphs>73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고려대학교B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정진성</dc:creator>
  <cp:lastModifiedBy>진성 정</cp:lastModifiedBy>
  <cp:revision>2</cp:revision>
  <dcterms:created xsi:type="dcterms:W3CDTF">2021-03-07T11:30:15Z</dcterms:created>
  <dcterms:modified xsi:type="dcterms:W3CDTF">2024-11-30T18:57:32Z</dcterms:modified>
</cp:coreProperties>
</file>