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3" r:id="rId17"/>
    <p:sldId id="272" r:id="rId18"/>
    <p:sldId id="282" r:id="rId19"/>
    <p:sldId id="281" r:id="rId20"/>
    <p:sldId id="276" r:id="rId21"/>
    <p:sldId id="283" r:id="rId22"/>
    <p:sldId id="277" r:id="rId23"/>
    <p:sldId id="284" r:id="rId24"/>
    <p:sldId id="278" r:id="rId25"/>
    <p:sldId id="290" r:id="rId26"/>
    <p:sldId id="291" r:id="rId27"/>
    <p:sldId id="292" r:id="rId28"/>
    <p:sldId id="286" r:id="rId29"/>
    <p:sldId id="287" r:id="rId30"/>
    <p:sldId id="288" r:id="rId31"/>
    <p:sldId id="289" r:id="rId32"/>
    <p:sldId id="279" r:id="rId33"/>
    <p:sldId id="293" r:id="rId34"/>
    <p:sldId id="294" r:id="rId35"/>
    <p:sldId id="295" r:id="rId36"/>
    <p:sldId id="296" r:id="rId37"/>
    <p:sldId id="297" r:id="rId38"/>
    <p:sldId id="298" r:id="rId39"/>
    <p:sldId id="301" r:id="rId40"/>
    <p:sldId id="300" r:id="rId41"/>
    <p:sldId id="299" r:id="rId42"/>
    <p:sldId id="302" r:id="rId43"/>
    <p:sldId id="28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EF6BA-4749-AA6B-541D-35B462F2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A8E859-F9FC-5D37-5DFE-7A2855ABF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A4125-6D65-5713-B1C2-5C5AD1A2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F97F1-77BB-26E5-A315-D9922F85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459EA-0EAD-2601-735E-7D1B345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3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790C9-6A49-8EB4-BCD4-8019474D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5681D-FBEC-FE36-5713-88D940932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0ABBF-CAB2-A081-5DD1-547C0CC1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79B92-1755-CCE6-74FD-2CEBC227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1DA43-49EE-0713-01C9-8063303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FD674-03CC-1B2E-C0CF-85B28DEB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B04DE-2F2B-0366-2F93-4E282AE8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CC747-D21C-B2D4-03B7-23CD1635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4B062-FB6E-475D-9C20-A05E145E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4883D-72D1-9ED7-C86D-8E6DD0C8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9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50F3E-2FED-8228-C771-2CCB9D43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376F6-C594-28AF-1143-16D62791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8884F-3376-4CDE-9268-B31C58CD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E84D4-ED01-DA29-47ED-395BEB9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8BCC0-E149-A292-EA03-873BA34A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6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C0DDE-3C3A-4A41-0BE1-3960EAD7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05034-3EBD-DE4D-7AC7-56F5FACB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B9BEF-28A4-4E4D-84CE-A4D190C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F7955-0A46-A9D2-3818-EB9C3B1F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64CC0-6526-F651-DE94-23DB443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27447-6381-736B-3D57-E4E7FB9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C1F2E-0F56-89ED-4D19-B797722A1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C15EC4-A3B3-7DEA-B2AA-33292D74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1E8B6-3576-B640-AD1E-D07E6AB1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59FC9-F741-936C-DB5A-5E0277BD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990A1-2D18-D96E-0282-0C583695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1B4ED-D416-AEFA-034E-24850D7E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255F7-4808-5AD5-8482-9DEFCAC9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F10EA5-D58A-300E-4499-C2A9CBE4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19D1D9-5D2E-04D8-2A7C-E20C294AC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235B25-1F9A-AD22-7840-6199EFD81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B9827D-19C8-B3EF-83AC-5B11C7CF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DB9DEA-D057-139B-EBF7-2EB67191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70E4B1-1B0F-4894-4553-C14340E9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8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C5B2-A6FE-523E-E394-A6A3B1C2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01E7B8-F48C-E17D-5594-3757EB8F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5AA2E-A8F2-F96B-1FA5-24DBD5A1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908669-2E48-8E3C-5610-78579212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1D2F91-803B-BC09-DB25-F1CA680F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1F57C-0310-9D4A-EF47-E5075531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F5EED-CFCE-13E2-C678-12E6528B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8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0080-E340-62A2-824F-9EADCD2D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E94BA-D654-31D5-F09A-10DB2C4C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35BA7-7BB0-49F8-CAF2-7E5F560EB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2B9A3-E4B2-4DCF-E6EF-42D89DCF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B232A-C556-D001-11AB-5660E465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93C33-25C3-F98F-C8DD-50BDD6B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FCA8-F31E-3A41-0FA3-504971DA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87FF8-ACA5-A575-BD00-65CE27B7C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34C61-A029-93C6-0E4D-ECE1DEE1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774E1-27EF-FD08-5CB9-95BE97C7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55050-F3C9-87BF-93CE-00B64DE9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34567-C274-B69A-5176-222BAD63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8B365-1173-D80F-9629-4886AFE8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0E741-2857-D99E-D4C0-22332894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F448F-473E-3283-8031-656C51D76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E9F4B-AEB3-41AE-ADF9-2C0497B5ADF6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E541F-C5BC-E6EB-991F-6E2DA3F4A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13904-97DA-2EE6-DE49-6081D9CDC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D7229-CF17-4C29-8E2F-CE1C6C029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턴테이블에서 재생 중인 레코드의 클로즈업">
            <a:extLst>
              <a:ext uri="{FF2B5EF4-FFF2-40B4-BE49-F238E27FC236}">
                <a16:creationId xmlns:a16="http://schemas.microsoft.com/office/drawing/2014/main" id="{B298CE31-206F-5609-AA5C-DC38637A3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92A51B-CAA5-37CC-812F-24454086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37434"/>
            <a:ext cx="9616911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ko-KR" altLang="en-US" sz="5400" dirty="0">
                <a:solidFill>
                  <a:srgbClr val="FFFFFF"/>
                </a:solidFill>
              </a:rPr>
              <a:t>생산성을 높여주는 </a:t>
            </a:r>
            <a:r>
              <a:rPr lang="en-US" altLang="ko-KR" sz="5400" dirty="0">
                <a:solidFill>
                  <a:srgbClr val="FFFFFF"/>
                </a:solidFill>
              </a:rPr>
              <a:t>CI/CD</a:t>
            </a:r>
            <a:br>
              <a:rPr lang="en-US" altLang="ko-KR" sz="5400" dirty="0">
                <a:solidFill>
                  <a:srgbClr val="FFFFFF"/>
                </a:solidFill>
              </a:rPr>
            </a:br>
            <a:r>
              <a:rPr lang="en-US" altLang="ko-KR" sz="5400" dirty="0">
                <a:solidFill>
                  <a:srgbClr val="FFFFFF"/>
                </a:solidFill>
              </a:rPr>
              <a:t>With Django, GitHub 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D29F7-137D-CFF2-CFAB-42DC41AF6B54}"/>
              </a:ext>
            </a:extLst>
          </p:cNvPr>
          <p:cNvSpPr txBox="1"/>
          <p:nvPr/>
        </p:nvSpPr>
        <p:spPr>
          <a:xfrm>
            <a:off x="9375394" y="4510508"/>
            <a:ext cx="5334000" cy="108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3200" dirty="0">
                <a:solidFill>
                  <a:srgbClr val="FFFFFF"/>
                </a:solidFill>
              </a:rPr>
              <a:t>김 승주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8D0D92-A316-0E13-2996-9AB62EB68B75}"/>
              </a:ext>
            </a:extLst>
          </p:cNvPr>
          <p:cNvSpPr txBox="1"/>
          <p:nvPr/>
        </p:nvSpPr>
        <p:spPr>
          <a:xfrm>
            <a:off x="-483042" y="387828"/>
            <a:ext cx="60946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CI(Continuous Integration)</a:t>
            </a:r>
          </a:p>
        </p:txBody>
      </p:sp>
      <p:sp>
        <p:nvSpPr>
          <p:cNvPr id="10" name="AutoShape 10" descr="여러 개발자가 코드 변경을 요청하는 방식과 기본 코드 저장소에 병합되기 전에 CI 시스템에서 이를 확인하는 방법을 보여주는 다이어그램">
            <a:extLst>
              <a:ext uri="{FF2B5EF4-FFF2-40B4-BE49-F238E27FC236}">
                <a16:creationId xmlns:a16="http://schemas.microsoft.com/office/drawing/2014/main" id="{3FC6855B-EE6A-F636-2B4B-A9737C7653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F103ED-CF19-7F59-35E0-120ED1FE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35" y="1009816"/>
            <a:ext cx="8989822" cy="55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1C1CC-7AA5-4EEA-7868-738BA6E736B2}"/>
              </a:ext>
            </a:extLst>
          </p:cNvPr>
          <p:cNvSpPr txBox="1"/>
          <p:nvPr/>
        </p:nvSpPr>
        <p:spPr>
          <a:xfrm>
            <a:off x="2832930" y="1413546"/>
            <a:ext cx="6094674" cy="138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/>
              <a:t>CI(Continuous Integration)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dirty="0"/>
              <a:t>지속적 통합</a:t>
            </a:r>
            <a:endParaRPr lang="en-US" altLang="ko-KR" sz="30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BD10DE-30C8-95FF-6FB8-9DF1F4B7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41" y="3117409"/>
            <a:ext cx="10426251" cy="179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“</a:t>
            </a:r>
            <a:r>
              <a:rPr kumimoji="0" lang="ko-KR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새로운 코드 변경 사항이 정기적으로 빌드 및 테스트 되어 </a:t>
            </a:r>
            <a:br>
              <a:rPr kumimoji="0" lang="ko-KR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공유 </a:t>
            </a:r>
            <a:r>
              <a:rPr kumimoji="0" lang="ko-KR" altLang="ko-KR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레포지토리에</a:t>
            </a:r>
            <a:r>
              <a:rPr kumimoji="0" lang="ko-KR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통합</a:t>
            </a:r>
            <a:r>
              <a:rPr kumimoji="0" lang="ko-KR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하</a:t>
            </a:r>
            <a:r>
              <a:rPr kumimoji="0" lang="ko-KR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는 </a:t>
            </a:r>
            <a:r>
              <a:rPr kumimoji="0" lang="ko-KR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과정</a:t>
            </a:r>
            <a:r>
              <a:rPr kumimoji="0" lang="ko-KR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을 의</a:t>
            </a:r>
            <a:r>
              <a:rPr lang="ko-KR" altLang="en-US" sz="3000" b="1" dirty="0">
                <a:latin typeface="+mn-ea"/>
              </a:rPr>
              <a:t>미</a:t>
            </a:r>
            <a:r>
              <a:rPr lang="en-US" altLang="ko-KR" sz="3000" b="1" dirty="0">
                <a:latin typeface="+mn-ea"/>
              </a:rPr>
              <a:t>”</a:t>
            </a:r>
            <a:r>
              <a:rPr kumimoji="0" lang="ko-KR" altLang="ko-KR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6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1C1CC-7AA5-4EEA-7868-738BA6E736B2}"/>
              </a:ext>
            </a:extLst>
          </p:cNvPr>
          <p:cNvSpPr txBox="1"/>
          <p:nvPr/>
        </p:nvSpPr>
        <p:spPr>
          <a:xfrm>
            <a:off x="-594361" y="194930"/>
            <a:ext cx="87364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CD(Continuous Delivery &amp; Deployment)</a:t>
            </a:r>
            <a:endParaRPr lang="ko-KR" altLang="en-US" sz="3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9EA8C0-6A72-3611-5624-671AEE15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941826"/>
            <a:ext cx="5115612" cy="57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03ADE-BADF-5161-237E-E345FEFBD5B1}"/>
              </a:ext>
            </a:extLst>
          </p:cNvPr>
          <p:cNvSpPr txBox="1"/>
          <p:nvPr/>
        </p:nvSpPr>
        <p:spPr>
          <a:xfrm>
            <a:off x="5398073" y="929495"/>
            <a:ext cx="6268824" cy="267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Continuous Delivery </a:t>
            </a:r>
          </a:p>
          <a:p>
            <a:pPr algn="ctr">
              <a:lnSpc>
                <a:spcPct val="150000"/>
              </a:lnSpc>
            </a:pPr>
            <a:endParaRPr lang="en-US" altLang="ko-KR" sz="1800" b="1" dirty="0"/>
          </a:p>
          <a:p>
            <a:pPr algn="ctr">
              <a:lnSpc>
                <a:spcPct val="150000"/>
              </a:lnSpc>
            </a:pPr>
            <a:r>
              <a:rPr lang="ko-KR" altLang="en-US" sz="1800" dirty="0"/>
              <a:t>코</a:t>
            </a:r>
            <a:r>
              <a:rPr lang="ko-KR" altLang="en-US" b="0" i="0" dirty="0">
                <a:effectLst/>
                <a:latin typeface="Söhne"/>
              </a:rPr>
              <a:t>드 변경 사항들이 자동화된 테스트와 배포 준비 과정을 거쳐 언제든지 신뢰할 수 있는 방식으로 </a:t>
            </a:r>
            <a:r>
              <a:rPr lang="en-US" altLang="ko-KR" b="0" i="0" dirty="0">
                <a:effectLst/>
                <a:latin typeface="Söhne"/>
              </a:rPr>
              <a:t>“</a:t>
            </a:r>
            <a:r>
              <a:rPr lang="ko-KR" altLang="en-US" b="0" i="0" dirty="0">
                <a:effectLst/>
                <a:latin typeface="Söhne"/>
              </a:rPr>
              <a:t>배포할 준비</a:t>
            </a:r>
            <a:r>
              <a:rPr lang="en-US" altLang="ko-KR" b="0" i="0" dirty="0">
                <a:effectLst/>
                <a:latin typeface="Söhne"/>
              </a:rPr>
              <a:t>”</a:t>
            </a:r>
            <a:r>
              <a:rPr lang="ko-KR" altLang="en-US" b="0" i="0" dirty="0">
                <a:effectLst/>
                <a:latin typeface="Söhne"/>
              </a:rPr>
              <a:t>가 되어 있는 상태</a:t>
            </a:r>
            <a:endParaRPr lang="en-US" altLang="ko-KR" sz="1800" b="1" dirty="0"/>
          </a:p>
          <a:p>
            <a:pPr algn="ctr">
              <a:lnSpc>
                <a:spcPct val="150000"/>
              </a:lnSpc>
            </a:pPr>
            <a:r>
              <a:rPr lang="en-US" altLang="ko-KR" sz="1800" b="1" dirty="0"/>
              <a:t>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61881-DB1B-08D7-7D58-0050A95AB304}"/>
              </a:ext>
            </a:extLst>
          </p:cNvPr>
          <p:cNvSpPr txBox="1"/>
          <p:nvPr/>
        </p:nvSpPr>
        <p:spPr>
          <a:xfrm>
            <a:off x="5397295" y="3267235"/>
            <a:ext cx="6269602" cy="290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0" dirty="0">
                <a:effectLst/>
                <a:latin typeface="Söhne"/>
              </a:rPr>
              <a:t>Continuous Deployment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Söhne"/>
              </a:rPr>
              <a:t>코드 변경 사항이 테스트를 성공적으로 통과하면 자동으로 생산 환경에 배포되는 과정입니다</a:t>
            </a:r>
            <a:r>
              <a:rPr lang="en-US" altLang="ko-KR" sz="2000" b="0" i="0" dirty="0">
                <a:effectLst/>
                <a:latin typeface="Söhne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Söhne"/>
              </a:rPr>
              <a:t> </a:t>
            </a:r>
            <a:r>
              <a:rPr lang="ko-KR" altLang="en-US" sz="2000" b="0" i="0" dirty="0">
                <a:effectLst/>
                <a:latin typeface="Söhne"/>
              </a:rPr>
              <a:t>이 접근 방식에서는 </a:t>
            </a:r>
            <a:r>
              <a:rPr lang="en-US" altLang="ko-KR" sz="2000" dirty="0">
                <a:latin typeface="Söhne"/>
              </a:rPr>
              <a:t>“</a:t>
            </a:r>
            <a:r>
              <a:rPr lang="ko-KR" altLang="en-US" sz="2000" b="0" i="0" dirty="0">
                <a:effectLst/>
                <a:latin typeface="Söhne"/>
              </a:rPr>
              <a:t>수동 배포 과정이 없어</a:t>
            </a:r>
            <a:r>
              <a:rPr lang="en-US" altLang="ko-KR" sz="2000" b="0" i="0" dirty="0">
                <a:effectLst/>
                <a:latin typeface="Söhne"/>
              </a:rPr>
              <a:t>”, </a:t>
            </a:r>
            <a:r>
              <a:rPr lang="ko-KR" altLang="en-US" sz="2000" b="0" i="0" dirty="0">
                <a:effectLst/>
                <a:latin typeface="Söhne"/>
              </a:rPr>
              <a:t>변경 사항이 빠르게 서비스</a:t>
            </a:r>
            <a:r>
              <a:rPr lang="en-US" altLang="ko-KR" sz="2000" b="0" i="0" dirty="0">
                <a:effectLst/>
                <a:latin typeface="Söhne"/>
              </a:rPr>
              <a:t>(</a:t>
            </a:r>
            <a:r>
              <a:rPr lang="ko-KR" altLang="en-US" sz="2000" b="0" i="0" dirty="0">
                <a:effectLst/>
                <a:latin typeface="Söhne"/>
              </a:rPr>
              <a:t>애플리케이션</a:t>
            </a:r>
            <a:r>
              <a:rPr lang="en-US" altLang="ko-KR" sz="2000" b="0" i="0" dirty="0">
                <a:effectLst/>
                <a:latin typeface="Söhne"/>
              </a:rPr>
              <a:t>)</a:t>
            </a:r>
            <a:r>
              <a:rPr lang="ko-KR" altLang="en-US" sz="2000" b="0" i="0" dirty="0">
                <a:effectLst/>
                <a:latin typeface="Söhne"/>
              </a:rPr>
              <a:t>에 적용됩니다</a:t>
            </a:r>
            <a:r>
              <a:rPr lang="en-US" altLang="ko-KR" sz="2000" b="0" i="0" dirty="0">
                <a:effectLst/>
                <a:latin typeface="Söhne"/>
              </a:rPr>
              <a:t>.</a:t>
            </a:r>
            <a:endParaRPr lang="en-US" altLang="ko-KR" sz="20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5902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enkins">
            <a:extLst>
              <a:ext uri="{FF2B5EF4-FFF2-40B4-BE49-F238E27FC236}">
                <a16:creationId xmlns:a16="http://schemas.microsoft.com/office/drawing/2014/main" id="{3DB34B29-562D-CBCC-44A9-8DCE69D6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38" y="280996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06E945D2-EF82-C02B-0547-A546B016D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50" y="1473620"/>
            <a:ext cx="3501500" cy="17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D142D4-1068-0810-A64A-9933F5392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4" y="4459614"/>
            <a:ext cx="3028951" cy="1046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5C217-0678-8CBD-912C-82B343815A6C}"/>
              </a:ext>
            </a:extLst>
          </p:cNvPr>
          <p:cNvSpPr txBox="1"/>
          <p:nvPr/>
        </p:nvSpPr>
        <p:spPr>
          <a:xfrm>
            <a:off x="175440" y="281212"/>
            <a:ext cx="34727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/>
              <a:t>다양한 </a:t>
            </a:r>
            <a:r>
              <a:rPr lang="en-US" altLang="ko-KR" sz="3000" b="1" dirty="0"/>
              <a:t>CI/CD </a:t>
            </a:r>
            <a:r>
              <a:rPr lang="ko-KR" altLang="en-US" sz="3000" b="1" dirty="0"/>
              <a:t>툴</a:t>
            </a:r>
            <a:r>
              <a:rPr lang="en-US" altLang="ko-KR" sz="3000" b="1" dirty="0"/>
              <a:t> </a:t>
            </a:r>
            <a:endParaRPr lang="ko-KR" altLang="en-US" sz="30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F2EA62-C01F-F7A6-77B7-C52C590A4552}"/>
              </a:ext>
            </a:extLst>
          </p:cNvPr>
          <p:cNvSpPr/>
          <p:nvPr/>
        </p:nvSpPr>
        <p:spPr>
          <a:xfrm>
            <a:off x="4989553" y="930987"/>
            <a:ext cx="4776591" cy="30541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6700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</a:t>
            </a:r>
            <a:r>
              <a:rPr lang="ko-KR" altLang="en-US" sz="4000" b="1" dirty="0"/>
              <a:t>특징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장점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C55DE-2E84-D051-E7B9-A2B5C651D44B}"/>
              </a:ext>
            </a:extLst>
          </p:cNvPr>
          <p:cNvSpPr txBox="1"/>
          <p:nvPr/>
        </p:nvSpPr>
        <p:spPr>
          <a:xfrm>
            <a:off x="1327202" y="4307731"/>
            <a:ext cx="9383936" cy="169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>
                <a:effectLst/>
                <a:latin typeface="Söhne"/>
              </a:rPr>
              <a:t>통합된 환경</a:t>
            </a:r>
            <a:endParaRPr lang="en-US" altLang="ko-KR" sz="2400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0" i="0" dirty="0">
                <a:effectLst/>
                <a:latin typeface="Söhne"/>
              </a:rPr>
              <a:t>GitHub</a:t>
            </a:r>
            <a:r>
              <a:rPr lang="ko-KR" altLang="en-US" sz="2400" b="0" i="0" dirty="0">
                <a:effectLst/>
                <a:latin typeface="Söhne"/>
              </a:rPr>
              <a:t>에서 코드를 호스팅하면서 동시에 </a:t>
            </a:r>
            <a:r>
              <a:rPr lang="en-US" altLang="ko-KR" sz="2400" b="0" i="0" dirty="0">
                <a:effectLst/>
                <a:latin typeface="Söhne"/>
              </a:rPr>
              <a:t>CI/CD </a:t>
            </a:r>
            <a:r>
              <a:rPr lang="ko-KR" altLang="en-US" sz="2400" b="0" i="0" dirty="0">
                <a:effectLst/>
                <a:latin typeface="Söhne"/>
              </a:rPr>
              <a:t>파이프라인을</a:t>
            </a:r>
            <a:endParaRPr lang="en-US" altLang="ko-KR" sz="2400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Söhne"/>
              </a:rPr>
              <a:t> 구축할 수 있는 통합 환경을 제공</a:t>
            </a:r>
            <a:endParaRPr lang="en-US" altLang="ko-KR" sz="2400" b="0" i="0" dirty="0">
              <a:effectLst/>
              <a:latin typeface="Söhne"/>
            </a:endParaRPr>
          </a:p>
        </p:txBody>
      </p:sp>
      <p:pic>
        <p:nvPicPr>
          <p:cNvPr id="1026" name="Picture 2" descr="GITHUB 입문] Git과 GitHub의 차이">
            <a:extLst>
              <a:ext uri="{FF2B5EF4-FFF2-40B4-BE49-F238E27FC236}">
                <a16:creationId xmlns:a16="http://schemas.microsoft.com/office/drawing/2014/main" id="{CF29EDE9-0C11-35FD-81E6-9EEE4CAE4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18" y="14963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0B6A9214-8A84-AE81-4D68-D72241E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8375"/>
            <a:ext cx="3160107" cy="161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3A53AF2-AF8D-7429-1289-4AA589C62231}"/>
              </a:ext>
            </a:extLst>
          </p:cNvPr>
          <p:cNvSpPr/>
          <p:nvPr/>
        </p:nvSpPr>
        <p:spPr>
          <a:xfrm>
            <a:off x="3158836" y="1277364"/>
            <a:ext cx="5750896" cy="303036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1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6700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</a:t>
            </a:r>
            <a:r>
              <a:rPr lang="ko-KR" altLang="en-US" sz="4000" b="1" dirty="0"/>
              <a:t>특징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장점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C55DE-2E84-D051-E7B9-A2B5C651D44B}"/>
              </a:ext>
            </a:extLst>
          </p:cNvPr>
          <p:cNvSpPr txBox="1"/>
          <p:nvPr/>
        </p:nvSpPr>
        <p:spPr>
          <a:xfrm>
            <a:off x="511922" y="4320715"/>
            <a:ext cx="6213092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>
              <a:lnSpc>
                <a:spcPct val="150000"/>
              </a:lnSpc>
            </a:pPr>
            <a:r>
              <a:rPr lang="ko-KR" altLang="en-US" b="1" i="0" dirty="0">
                <a:effectLst/>
                <a:latin typeface="Söhne"/>
              </a:rPr>
              <a:t>간편한 접근성 및 관리</a:t>
            </a:r>
            <a:endParaRPr lang="en-US" altLang="ko-KR" b="1" i="0" dirty="0">
              <a:effectLst/>
              <a:latin typeface="Söhne"/>
            </a:endParaRPr>
          </a:p>
          <a:p>
            <a:pPr lvl="4" algn="ctr">
              <a:lnSpc>
                <a:spcPct val="150000"/>
              </a:lnSpc>
            </a:pPr>
            <a:endParaRPr lang="en-US" altLang="ko-KR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b="0" i="0" dirty="0">
                <a:effectLst/>
                <a:latin typeface="Söhne"/>
              </a:rPr>
              <a:t>워크플로우 파일을 손쉽게 추가하고 수정하여</a:t>
            </a:r>
            <a:r>
              <a:rPr lang="en-US" altLang="ko-KR" dirty="0">
                <a:latin typeface="Söhne"/>
              </a:rPr>
              <a:t> CI/CD</a:t>
            </a:r>
            <a:r>
              <a:rPr lang="ko-KR" altLang="en-US" dirty="0">
                <a:latin typeface="Söhne"/>
              </a:rPr>
              <a:t>를 구축 할 수 있습니다</a:t>
            </a:r>
            <a:r>
              <a:rPr lang="en-US" altLang="ko-KR" dirty="0">
                <a:latin typeface="Söhne"/>
              </a:rPr>
              <a:t>.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72CF9D-40BB-9E75-5923-D44A7439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40" y="1576926"/>
            <a:ext cx="4334480" cy="2524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94EA0C-A722-474D-BD6F-FF70B4A61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07" y="1184372"/>
            <a:ext cx="480127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6700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</a:t>
            </a:r>
            <a:r>
              <a:rPr lang="ko-KR" altLang="en-US" sz="4000" b="1" dirty="0"/>
              <a:t>특징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장점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C55DE-2E84-D051-E7B9-A2B5C651D44B}"/>
              </a:ext>
            </a:extLst>
          </p:cNvPr>
          <p:cNvSpPr txBox="1"/>
          <p:nvPr/>
        </p:nvSpPr>
        <p:spPr>
          <a:xfrm>
            <a:off x="6574612" y="1777241"/>
            <a:ext cx="5408471" cy="378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0" dirty="0" err="1">
                <a:effectLst/>
                <a:latin typeface="Söhne"/>
              </a:rPr>
              <a:t>마켓플레이스를</a:t>
            </a:r>
            <a:r>
              <a:rPr lang="ko-KR" altLang="en-US" b="1" i="0" dirty="0">
                <a:effectLst/>
                <a:latin typeface="Söhne"/>
              </a:rPr>
              <a:t> 통한 확장성</a:t>
            </a:r>
            <a:endParaRPr lang="en-US" altLang="ko-KR" b="1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en-US" altLang="ko-KR" b="0" i="0" dirty="0">
                <a:effectLst/>
                <a:latin typeface="Söhne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b="0" i="0" dirty="0">
                <a:effectLst/>
                <a:latin typeface="Söhne"/>
              </a:rPr>
              <a:t>GitHub Actions </a:t>
            </a:r>
            <a:r>
              <a:rPr lang="ko-KR" altLang="en-US" b="0" i="0" dirty="0" err="1">
                <a:effectLst/>
                <a:latin typeface="Söhne"/>
              </a:rPr>
              <a:t>마켓플레이스에서</a:t>
            </a:r>
            <a:r>
              <a:rPr lang="ko-KR" altLang="en-US" b="0" i="0" dirty="0">
                <a:effectLst/>
                <a:latin typeface="Söhne"/>
              </a:rPr>
              <a:t> 호스팅 환경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데이터베이스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배포 도구 등 다양한 서비스와 통합할 수 있는 준비된 액션들을 제공합니다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b="0" i="0" dirty="0">
                <a:effectLst/>
                <a:latin typeface="Söhne"/>
              </a:rPr>
              <a:t>이러한 액션들을 통해 복잡한 환경에서의 배포와 통합이 </a:t>
            </a:r>
            <a:r>
              <a:rPr lang="ko-KR" altLang="en-US" b="0" i="0" dirty="0" err="1">
                <a:effectLst/>
                <a:latin typeface="Söhne"/>
              </a:rPr>
              <a:t>용이해집니다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376086-98B2-9994-6259-176D0858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7" y="1345666"/>
            <a:ext cx="6176769" cy="50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1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6700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</a:t>
            </a:r>
            <a:r>
              <a:rPr lang="ko-KR" altLang="en-US" sz="4000" b="1" dirty="0"/>
              <a:t>특징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단점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16330-6FFB-8375-DD3A-CF7147778F37}"/>
              </a:ext>
            </a:extLst>
          </p:cNvPr>
          <p:cNvSpPr txBox="1"/>
          <p:nvPr/>
        </p:nvSpPr>
        <p:spPr>
          <a:xfrm>
            <a:off x="711620" y="4575932"/>
            <a:ext cx="10593688" cy="1755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Söhne"/>
              </a:rPr>
              <a:t>GitHub</a:t>
            </a:r>
            <a:r>
              <a:rPr lang="ko-KR" altLang="en-US" sz="2000" b="1" i="0" dirty="0">
                <a:effectLst/>
                <a:latin typeface="Söhne"/>
              </a:rPr>
              <a:t>에 종속</a:t>
            </a:r>
            <a:endParaRPr lang="en-US" altLang="ko-KR" sz="2000" b="1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endParaRPr lang="en-US" altLang="ko-KR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en-US" altLang="ko-KR" b="0" i="0" dirty="0">
                <a:effectLst/>
                <a:latin typeface="Söhne"/>
              </a:rPr>
              <a:t>GitHub Actions</a:t>
            </a:r>
            <a:r>
              <a:rPr lang="ko-KR" altLang="en-US" b="0" i="0" dirty="0">
                <a:effectLst/>
                <a:latin typeface="Söhne"/>
              </a:rPr>
              <a:t>는 </a:t>
            </a:r>
            <a:r>
              <a:rPr lang="en-US" altLang="ko-KR" b="0" i="0" dirty="0">
                <a:effectLst/>
                <a:latin typeface="Söhne"/>
              </a:rPr>
              <a:t>GitHub </a:t>
            </a:r>
            <a:r>
              <a:rPr lang="ko-KR" altLang="en-US" b="0" i="0" dirty="0">
                <a:effectLst/>
                <a:latin typeface="Söhne"/>
              </a:rPr>
              <a:t>플랫폼에 종속적입니다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dirty="0">
                <a:latin typeface="Söhne"/>
              </a:rPr>
              <a:t>결국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GitHub </a:t>
            </a:r>
            <a:r>
              <a:rPr lang="ko-KR" altLang="en-US" b="0" i="0" dirty="0">
                <a:effectLst/>
                <a:latin typeface="Söhne"/>
              </a:rPr>
              <a:t>외의 다른 코드 호스팅 서비스</a:t>
            </a:r>
            <a:r>
              <a:rPr lang="en-US" altLang="ko-KR" b="0" i="0" dirty="0">
                <a:effectLst/>
                <a:latin typeface="Söhne"/>
              </a:rPr>
              <a:t>(</a:t>
            </a:r>
            <a:r>
              <a:rPr lang="ko-KR" altLang="en-US" b="0" i="0" dirty="0">
                <a:effectLst/>
                <a:latin typeface="Söhne"/>
              </a:rPr>
              <a:t>예</a:t>
            </a:r>
            <a:r>
              <a:rPr lang="en-US" altLang="ko-KR" b="0" i="0" dirty="0">
                <a:effectLst/>
                <a:latin typeface="Söhne"/>
              </a:rPr>
              <a:t>: Bitbucket)</a:t>
            </a:r>
            <a:r>
              <a:rPr lang="ko-KR" altLang="en-US" b="0" i="0" dirty="0">
                <a:effectLst/>
                <a:latin typeface="Söhne"/>
              </a:rPr>
              <a:t>를 사용하는 경우</a:t>
            </a:r>
            <a:r>
              <a:rPr lang="en-US" altLang="ko-KR" b="0" i="0" dirty="0">
                <a:effectLst/>
                <a:latin typeface="Söhne"/>
              </a:rPr>
              <a:t>, GitHub Actions</a:t>
            </a:r>
            <a:r>
              <a:rPr lang="ko-KR" altLang="en-US" b="0" i="0" dirty="0">
                <a:effectLst/>
                <a:latin typeface="Söhne"/>
              </a:rPr>
              <a:t>를 직접 사용할 수 없다는 것을 의미합니다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</p:txBody>
      </p:sp>
      <p:pic>
        <p:nvPicPr>
          <p:cNvPr id="6" name="Picture 4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CC3EFE6B-30DB-0F54-F20F-2610B4F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05" y="2401135"/>
            <a:ext cx="3160107" cy="161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AFAA698-C648-26FE-3BB9-C7C895362AF7}"/>
              </a:ext>
            </a:extLst>
          </p:cNvPr>
          <p:cNvSpPr/>
          <p:nvPr/>
        </p:nvSpPr>
        <p:spPr>
          <a:xfrm>
            <a:off x="4027894" y="1836584"/>
            <a:ext cx="4163922" cy="260177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GITHUB 입문] Git과 GitHub의 차이">
            <a:extLst>
              <a:ext uri="{FF2B5EF4-FFF2-40B4-BE49-F238E27FC236}">
                <a16:creationId xmlns:a16="http://schemas.microsoft.com/office/drawing/2014/main" id="{981421D5-CC33-1DD4-2CF0-C8BAD7F7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36" y="1038836"/>
            <a:ext cx="1484728" cy="14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8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606F4F6-428F-00FF-C866-E4B3BE7EBDCD}"/>
              </a:ext>
            </a:extLst>
          </p:cNvPr>
          <p:cNvSpPr txBox="1"/>
          <p:nvPr/>
        </p:nvSpPr>
        <p:spPr>
          <a:xfrm>
            <a:off x="332644" y="330950"/>
            <a:ext cx="6946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CI/CD </a:t>
            </a:r>
            <a:r>
              <a:rPr lang="ko-KR" altLang="en-US" sz="4000" b="1" dirty="0"/>
              <a:t>구축을 위한 기술 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998D4-5AB5-1F6F-5415-F0B8C385DC01}"/>
              </a:ext>
            </a:extLst>
          </p:cNvPr>
          <p:cNvSpPr txBox="1"/>
          <p:nvPr/>
        </p:nvSpPr>
        <p:spPr>
          <a:xfrm>
            <a:off x="1458506" y="1186453"/>
            <a:ext cx="6401624" cy="4820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4000" b="1" dirty="0"/>
              <a:t> Django(WSGI)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4000" b="1" dirty="0"/>
              <a:t> </a:t>
            </a:r>
            <a:r>
              <a:rPr lang="en-US" altLang="ko-KR" sz="4000" b="1" dirty="0" err="1"/>
              <a:t>Gunicorn</a:t>
            </a:r>
            <a:endParaRPr lang="ko-KR" altLang="en-US" sz="4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4000" b="1" dirty="0"/>
              <a:t> Nginx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4000" b="1" dirty="0"/>
              <a:t> Server(Ubuntu) [Linux]</a:t>
            </a:r>
          </a:p>
        </p:txBody>
      </p:sp>
      <p:pic>
        <p:nvPicPr>
          <p:cNvPr id="2050" name="Picture 2" descr="Deploying Django Apps. Django with Nginx and Gunicorn on AWS… | by SHARON  ZACHARIA | Analytics Vidhya | Medium">
            <a:extLst>
              <a:ext uri="{FF2B5EF4-FFF2-40B4-BE49-F238E27FC236}">
                <a16:creationId xmlns:a16="http://schemas.microsoft.com/office/drawing/2014/main" id="{79474912-1516-0DD2-F4F1-EA005F57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87" y="2152469"/>
            <a:ext cx="6245601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5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411002" y="61479"/>
            <a:ext cx="8246425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4000" b="1" i="0" dirty="0">
                <a:effectLst/>
                <a:latin typeface="Söhne"/>
              </a:rPr>
              <a:t>WSGI (Web Server Gateway Interface)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1BEF3B-D050-EB86-C099-AF9C03A6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88" y="1312176"/>
            <a:ext cx="3993427" cy="2280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FB1EC2-F283-4897-D6B1-AC14E0AD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63" y="1330650"/>
            <a:ext cx="5744377" cy="8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EF035B-C641-97BD-C7EA-0644582299A1}"/>
              </a:ext>
            </a:extLst>
          </p:cNvPr>
          <p:cNvSpPr txBox="1"/>
          <p:nvPr/>
        </p:nvSpPr>
        <p:spPr>
          <a:xfrm>
            <a:off x="9555993" y="8904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settings.py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947AD-197B-0525-841E-908A33936245}"/>
              </a:ext>
            </a:extLst>
          </p:cNvPr>
          <p:cNvSpPr txBox="1"/>
          <p:nvPr/>
        </p:nvSpPr>
        <p:spPr>
          <a:xfrm>
            <a:off x="2537501" y="3775206"/>
            <a:ext cx="609456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0" dirty="0">
                <a:effectLst/>
                <a:latin typeface="Söhne"/>
              </a:rPr>
              <a:t>WSGI (Web Server Gateway Interface)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7A07B4-C5E5-65EE-F3C8-1CD10FD35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663" y="2606575"/>
            <a:ext cx="6559172" cy="1124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94580A-C65F-07A9-61CE-42D2AF0ACA8F}"/>
              </a:ext>
            </a:extLst>
          </p:cNvPr>
          <p:cNvSpPr txBox="1"/>
          <p:nvPr/>
        </p:nvSpPr>
        <p:spPr>
          <a:xfrm>
            <a:off x="10629330" y="22057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wsgi.py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D2AD1-5700-DCC4-13FA-087EA35C13E9}"/>
              </a:ext>
            </a:extLst>
          </p:cNvPr>
          <p:cNvSpPr txBox="1"/>
          <p:nvPr/>
        </p:nvSpPr>
        <p:spPr>
          <a:xfrm>
            <a:off x="1032268" y="4491581"/>
            <a:ext cx="9519963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0" i="0" dirty="0">
                <a:effectLst/>
                <a:latin typeface="Söhne"/>
              </a:rPr>
              <a:t>웹 서버와 웹 애플리케이션</a:t>
            </a:r>
            <a:r>
              <a:rPr lang="en-US" altLang="ko-KR" b="0" i="0" dirty="0">
                <a:effectLst/>
                <a:latin typeface="Söhne"/>
              </a:rPr>
              <a:t>(</a:t>
            </a:r>
            <a:r>
              <a:rPr lang="ko-KR" altLang="en-US" b="0" i="0" dirty="0">
                <a:effectLst/>
                <a:latin typeface="Söhne"/>
              </a:rPr>
              <a:t>또는 프레임워크</a:t>
            </a:r>
            <a:r>
              <a:rPr lang="en-US" altLang="ko-KR" b="0" i="0" dirty="0">
                <a:effectLst/>
                <a:latin typeface="Söhne"/>
              </a:rPr>
              <a:t>) </a:t>
            </a:r>
            <a:r>
              <a:rPr lang="ko-KR" altLang="en-US" b="0" i="0" dirty="0">
                <a:effectLst/>
                <a:latin typeface="Söhne"/>
              </a:rPr>
              <a:t>간의 표준 인터페이스를 정의합니다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en-US" altLang="ko-KR" b="0" i="0" dirty="0">
                <a:effectLst/>
                <a:latin typeface="Söhne"/>
              </a:rPr>
              <a:t>Python</a:t>
            </a:r>
            <a:r>
              <a:rPr lang="ko-KR" altLang="en-US" b="0" i="0" dirty="0">
                <a:effectLst/>
                <a:latin typeface="Söhne"/>
              </a:rPr>
              <a:t>기반</a:t>
            </a:r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웹 개발에서 </a:t>
            </a:r>
            <a:r>
              <a:rPr lang="ko-KR" altLang="en-US" dirty="0">
                <a:latin typeface="Söhne"/>
              </a:rPr>
              <a:t>자주</a:t>
            </a:r>
            <a:r>
              <a:rPr lang="ko-KR" altLang="en-US" b="0" i="0" dirty="0">
                <a:effectLst/>
                <a:latin typeface="Söhne"/>
              </a:rPr>
              <a:t> 사용되며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동기</a:t>
            </a:r>
            <a:r>
              <a:rPr lang="ko-KR" altLang="en-US" b="0" i="0" dirty="0">
                <a:effectLst/>
                <a:latin typeface="Söhne"/>
              </a:rPr>
              <a:t> 방식의 처리를 기본으로 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Django </a:t>
            </a:r>
            <a:r>
              <a:rPr lang="ko-KR" altLang="en-US" dirty="0"/>
              <a:t>애플리케이션을 웹 서버에 연결하는 방식을 정의하는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92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7560B-35F4-57D2-B18C-DE1C9FD4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19" y="78878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4FF03-F9F4-4316-5D0C-47C7434B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15" y="1404441"/>
            <a:ext cx="11479666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400" b="1" dirty="0"/>
              <a:t>CI/CD </a:t>
            </a:r>
            <a:r>
              <a:rPr lang="ko-KR" altLang="en-US" sz="3400" b="1" dirty="0"/>
              <a:t>를 프로젝트에 접목하기까지의 저의 과정</a:t>
            </a:r>
            <a:endParaRPr lang="en-US" altLang="ko-KR" sz="3400" b="1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400" b="1" dirty="0"/>
              <a:t>왜 실무에서 </a:t>
            </a:r>
            <a:r>
              <a:rPr lang="en-US" altLang="ko-KR" sz="3400" b="1" dirty="0"/>
              <a:t>CI/CD</a:t>
            </a:r>
            <a:r>
              <a:rPr lang="ko-KR" altLang="en-US" sz="3400" b="1" dirty="0"/>
              <a:t>를 쓰는가</a:t>
            </a:r>
            <a:r>
              <a:rPr lang="en-US" altLang="ko-KR" sz="3400" b="1" dirty="0"/>
              <a:t>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400" b="1" dirty="0"/>
              <a:t>Django</a:t>
            </a:r>
            <a:r>
              <a:rPr lang="ko-KR" altLang="en-US" sz="3400" b="1" dirty="0"/>
              <a:t>기반 </a:t>
            </a:r>
            <a:r>
              <a:rPr lang="en-US" altLang="ko-KR" sz="3400" b="1" dirty="0"/>
              <a:t>GitHub Actions</a:t>
            </a:r>
            <a:r>
              <a:rPr lang="ko-KR" altLang="en-US" sz="3400" b="1" dirty="0"/>
              <a:t>를 통한 </a:t>
            </a:r>
            <a:r>
              <a:rPr lang="en-US" altLang="ko-KR" sz="3400" b="1" dirty="0"/>
              <a:t>CI/CD </a:t>
            </a:r>
            <a:r>
              <a:rPr lang="ko-KR" altLang="en-US" sz="3400" b="1" dirty="0"/>
              <a:t>구축절차</a:t>
            </a:r>
          </a:p>
        </p:txBody>
      </p:sp>
    </p:spTree>
    <p:extLst>
      <p:ext uri="{BB962C8B-B14F-4D97-AF65-F5344CB8AC3E}">
        <p14:creationId xmlns:p14="http://schemas.microsoft.com/office/powerpoint/2010/main" val="402120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540788" y="306549"/>
            <a:ext cx="6313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err="1"/>
              <a:t>Gunicorn</a:t>
            </a:r>
            <a:r>
              <a:rPr lang="en-US" altLang="ko-KR" sz="4000" b="1" dirty="0"/>
              <a:t>(Green Unicorn)</a:t>
            </a:r>
            <a:endParaRPr lang="ko-KR" altLang="en-US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D2AD1-5700-DCC4-13FA-087EA35C13E9}"/>
              </a:ext>
            </a:extLst>
          </p:cNvPr>
          <p:cNvSpPr txBox="1"/>
          <p:nvPr/>
        </p:nvSpPr>
        <p:spPr>
          <a:xfrm>
            <a:off x="102753" y="3804837"/>
            <a:ext cx="11550178" cy="281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Söhne"/>
              </a:rPr>
              <a:t>Gunicorn</a:t>
            </a:r>
            <a:r>
              <a:rPr lang="ko-KR" altLang="en-US" sz="2000" dirty="0">
                <a:latin typeface="Söhne"/>
              </a:rPr>
              <a:t>은 </a:t>
            </a:r>
            <a:r>
              <a:rPr lang="en-US" altLang="ko-KR" sz="2000" dirty="0">
                <a:latin typeface="Söhne"/>
              </a:rPr>
              <a:t>Python </a:t>
            </a:r>
            <a:r>
              <a:rPr lang="ko-KR" altLang="en-US" sz="2000" dirty="0">
                <a:latin typeface="Söhne"/>
              </a:rPr>
              <a:t>기반의 애플리케이션을 위한 </a:t>
            </a:r>
            <a:r>
              <a:rPr lang="en-US" altLang="ko-KR" sz="2000" dirty="0">
                <a:latin typeface="Söhne"/>
              </a:rPr>
              <a:t>WSGI(Web Server Gateway Interface) </a:t>
            </a:r>
            <a:r>
              <a:rPr lang="ko-KR" altLang="en-US" sz="2000" dirty="0">
                <a:latin typeface="Söhne"/>
              </a:rPr>
              <a:t>웹 서버입니다</a:t>
            </a:r>
            <a:r>
              <a:rPr lang="en-US" altLang="ko-KR" sz="2000" dirty="0">
                <a:latin typeface="Söhne"/>
              </a:rPr>
              <a:t>.</a:t>
            </a:r>
            <a:endParaRPr lang="en-US" altLang="ko-KR" sz="2000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Söhne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Söhne"/>
              </a:rPr>
              <a:t>웹 브라우저나 다른 클라이언트의 </a:t>
            </a:r>
            <a:r>
              <a:rPr lang="en-US" altLang="ko-KR" sz="2000" b="0" i="0" dirty="0">
                <a:effectLst/>
                <a:latin typeface="Söhne"/>
              </a:rPr>
              <a:t>HTTP </a:t>
            </a:r>
            <a:r>
              <a:rPr lang="ko-KR" altLang="en-US" sz="2000" b="0" i="0" dirty="0">
                <a:effectLst/>
                <a:latin typeface="Söhne"/>
              </a:rPr>
              <a:t>요청을 받아</a:t>
            </a:r>
            <a:r>
              <a:rPr lang="en-US" altLang="ko-KR" sz="2000" b="0" i="0" dirty="0">
                <a:effectLst/>
                <a:latin typeface="Söhne"/>
              </a:rPr>
              <a:t>, </a:t>
            </a:r>
            <a:r>
              <a:rPr lang="ko-KR" altLang="en-US" sz="2000" b="0" i="0" dirty="0">
                <a:effectLst/>
                <a:latin typeface="Söhne"/>
              </a:rPr>
              <a:t>해당 요청을 </a:t>
            </a:r>
            <a:r>
              <a:rPr lang="en-US" altLang="ko-KR" sz="2000" b="0" i="0" dirty="0">
                <a:effectLst/>
                <a:latin typeface="Söhne"/>
              </a:rPr>
              <a:t>Python </a:t>
            </a:r>
            <a:r>
              <a:rPr lang="ko-KR" altLang="en-US" sz="2000" b="0" i="0" dirty="0">
                <a:effectLst/>
                <a:latin typeface="Söhne"/>
              </a:rPr>
              <a:t>웹 애플리케이션에 전달하고</a:t>
            </a:r>
            <a:r>
              <a:rPr lang="en-US" altLang="ko-KR" sz="2000" b="0" i="0" dirty="0">
                <a:effectLst/>
                <a:latin typeface="Söhne"/>
              </a:rPr>
              <a:t>, </a:t>
            </a:r>
            <a:r>
              <a:rPr lang="ko-KR" altLang="en-US" sz="2000" b="0" i="0" dirty="0">
                <a:effectLst/>
                <a:latin typeface="Söhne"/>
              </a:rPr>
              <a:t>애플리케이션의 응답을 클라이언트에 다시 </a:t>
            </a:r>
            <a:r>
              <a:rPr lang="ko-KR" altLang="en-US" sz="2000" dirty="0">
                <a:latin typeface="Söhne"/>
              </a:rPr>
              <a:t>전송합니다</a:t>
            </a:r>
            <a:r>
              <a:rPr lang="en-US" altLang="ko-KR" sz="2000" dirty="0">
                <a:latin typeface="Söhne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Söhne"/>
              </a:rPr>
              <a:t>이 과정에서 </a:t>
            </a:r>
            <a:r>
              <a:rPr lang="en-US" altLang="ko-KR" sz="2000" b="0" i="0" dirty="0" err="1">
                <a:effectLst/>
                <a:latin typeface="Söhne"/>
              </a:rPr>
              <a:t>Gunicorn</a:t>
            </a:r>
            <a:r>
              <a:rPr lang="ko-KR" altLang="en-US" sz="2000" b="0" i="0" dirty="0">
                <a:effectLst/>
                <a:latin typeface="Söhne"/>
              </a:rPr>
              <a:t>은 </a:t>
            </a:r>
            <a:r>
              <a:rPr lang="en-US" altLang="ko-KR" sz="2000" b="0" i="0" dirty="0">
                <a:effectLst/>
                <a:latin typeface="Söhne"/>
              </a:rPr>
              <a:t>WSGI </a:t>
            </a:r>
            <a:r>
              <a:rPr lang="ko-KR" altLang="en-US" sz="2000" b="0" i="0" dirty="0">
                <a:effectLst/>
                <a:latin typeface="Söhne"/>
              </a:rPr>
              <a:t>표준을 사용하여 웹 애플리케이션과의 통신을 처리합니다</a:t>
            </a:r>
            <a:r>
              <a:rPr lang="en-US" altLang="ko-KR" sz="2000" b="0" i="0" dirty="0">
                <a:effectLst/>
                <a:latin typeface="Söhne"/>
              </a:rPr>
              <a:t>.</a:t>
            </a:r>
            <a:endParaRPr lang="ko-KR" altLang="en-US" sz="2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6C69CE-D30C-F7CF-7A48-C9D406B7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73" y="2071910"/>
            <a:ext cx="1338014" cy="13332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14F6F5-42BB-CA7D-9168-2932AF89CD09}"/>
              </a:ext>
            </a:extLst>
          </p:cNvPr>
          <p:cNvSpPr txBox="1"/>
          <p:nvPr/>
        </p:nvSpPr>
        <p:spPr>
          <a:xfrm>
            <a:off x="3567227" y="1589401"/>
            <a:ext cx="1873718" cy="43088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WSGI Server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20F6D6-15ED-B4FD-1EDA-030AA5DB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146" y="2266163"/>
            <a:ext cx="1992524" cy="930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2399EC-D384-45D4-8AF3-452BC69C15F0}"/>
              </a:ext>
            </a:extLst>
          </p:cNvPr>
          <p:cNvSpPr txBox="1"/>
          <p:nvPr/>
        </p:nvSpPr>
        <p:spPr>
          <a:xfrm>
            <a:off x="913688" y="1342082"/>
            <a:ext cx="1969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Http Request</a:t>
            </a:r>
            <a:endParaRPr lang="ko-KR" altLang="en-US" sz="2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3C5B5-821F-D5F0-BA32-EC69EAB209E7}"/>
              </a:ext>
            </a:extLst>
          </p:cNvPr>
          <p:cNvSpPr txBox="1"/>
          <p:nvPr/>
        </p:nvSpPr>
        <p:spPr>
          <a:xfrm>
            <a:off x="6052972" y="1282584"/>
            <a:ext cx="1965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err="1"/>
              <a:t>wsgi</a:t>
            </a:r>
            <a:r>
              <a:rPr lang="en-US" altLang="ko-KR" sz="2200" b="1" dirty="0"/>
              <a:t> Request</a:t>
            </a:r>
            <a:endParaRPr lang="ko-KR" altLang="en-US" sz="2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6CD17-1A18-6643-5F78-E3C334654620}"/>
              </a:ext>
            </a:extLst>
          </p:cNvPr>
          <p:cNvSpPr txBox="1"/>
          <p:nvPr/>
        </p:nvSpPr>
        <p:spPr>
          <a:xfrm>
            <a:off x="5955188" y="3183329"/>
            <a:ext cx="2161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err="1"/>
              <a:t>wsgi</a:t>
            </a:r>
            <a:r>
              <a:rPr lang="en-US" altLang="ko-KR" sz="2200" b="1" dirty="0"/>
              <a:t> Response</a:t>
            </a:r>
            <a:endParaRPr lang="ko-KR" altLang="en-US" sz="22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621FCB-4FD8-E93B-6638-AF385D4F8134}"/>
              </a:ext>
            </a:extLst>
          </p:cNvPr>
          <p:cNvSpPr/>
          <p:nvPr/>
        </p:nvSpPr>
        <p:spPr>
          <a:xfrm>
            <a:off x="3385547" y="1413164"/>
            <a:ext cx="2164695" cy="21235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751427F-BF4C-7D55-2DCB-A1B78069099B}"/>
              </a:ext>
            </a:extLst>
          </p:cNvPr>
          <p:cNvSpPr/>
          <p:nvPr/>
        </p:nvSpPr>
        <p:spPr>
          <a:xfrm>
            <a:off x="8337263" y="1566818"/>
            <a:ext cx="2274665" cy="19251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03A932-B206-1D1A-40A4-9016715AA750}"/>
              </a:ext>
            </a:extLst>
          </p:cNvPr>
          <p:cNvSpPr txBox="1"/>
          <p:nvPr/>
        </p:nvSpPr>
        <p:spPr>
          <a:xfrm>
            <a:off x="8606294" y="1798242"/>
            <a:ext cx="1713931" cy="43088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Application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66FC0-1C2C-0D31-533F-3979C32C4284}"/>
              </a:ext>
            </a:extLst>
          </p:cNvPr>
          <p:cNvSpPr txBox="1"/>
          <p:nvPr/>
        </p:nvSpPr>
        <p:spPr>
          <a:xfrm>
            <a:off x="825246" y="3239875"/>
            <a:ext cx="216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Http Response</a:t>
            </a:r>
            <a:endParaRPr lang="ko-KR" altLang="en-US" sz="2200" b="1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AC193C-546A-18E5-2E44-913A17BB5D0D}"/>
              </a:ext>
            </a:extLst>
          </p:cNvPr>
          <p:cNvSpPr/>
          <p:nvPr/>
        </p:nvSpPr>
        <p:spPr>
          <a:xfrm>
            <a:off x="1186920" y="1917256"/>
            <a:ext cx="1466063" cy="430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5BAA4FF2-0B7F-69AA-5BBE-85FE018A2142}"/>
              </a:ext>
            </a:extLst>
          </p:cNvPr>
          <p:cNvSpPr/>
          <p:nvPr/>
        </p:nvSpPr>
        <p:spPr>
          <a:xfrm flipH="1">
            <a:off x="1151187" y="2713677"/>
            <a:ext cx="1466063" cy="430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0AF6161-5059-8C7E-95AA-808671C4414E}"/>
              </a:ext>
            </a:extLst>
          </p:cNvPr>
          <p:cNvSpPr/>
          <p:nvPr/>
        </p:nvSpPr>
        <p:spPr>
          <a:xfrm>
            <a:off x="6242318" y="1889812"/>
            <a:ext cx="1466063" cy="430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D2B0290-B282-F873-F226-E2FE7C56079B}"/>
              </a:ext>
            </a:extLst>
          </p:cNvPr>
          <p:cNvSpPr/>
          <p:nvPr/>
        </p:nvSpPr>
        <p:spPr>
          <a:xfrm flipH="1">
            <a:off x="6222491" y="2706689"/>
            <a:ext cx="1466063" cy="430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6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540788" y="306549"/>
            <a:ext cx="7520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err="1"/>
              <a:t>Gunicorn</a:t>
            </a:r>
            <a:r>
              <a:rPr lang="en-US" altLang="ko-KR" sz="4000" b="1" dirty="0"/>
              <a:t>(Green Unicorn) </a:t>
            </a:r>
            <a:r>
              <a:rPr lang="ko-KR" altLang="en-US" sz="4000" b="1" dirty="0"/>
              <a:t>특징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D2AD1-5700-DCC4-13FA-087EA35C13E9}"/>
              </a:ext>
            </a:extLst>
          </p:cNvPr>
          <p:cNvSpPr txBox="1"/>
          <p:nvPr/>
        </p:nvSpPr>
        <p:spPr>
          <a:xfrm>
            <a:off x="276564" y="5091182"/>
            <a:ext cx="11550178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Söhne"/>
              </a:rPr>
              <a:t>여러 개의 </a:t>
            </a:r>
            <a:r>
              <a:rPr lang="en-US" altLang="ko-KR" sz="2400" dirty="0">
                <a:latin typeface="Söhne"/>
              </a:rPr>
              <a:t>Worker Process</a:t>
            </a:r>
            <a:r>
              <a:rPr lang="ko-KR" altLang="en-US" sz="2400" dirty="0">
                <a:latin typeface="Söhne"/>
              </a:rPr>
              <a:t>를 사용하여 동시에 여러 </a:t>
            </a:r>
            <a:r>
              <a:rPr lang="en-US" altLang="ko-KR" sz="2400" dirty="0">
                <a:latin typeface="Söhne"/>
              </a:rPr>
              <a:t>HTTP </a:t>
            </a:r>
            <a:r>
              <a:rPr lang="ko-KR" altLang="en-US" sz="2400" dirty="0">
                <a:latin typeface="Söhne"/>
              </a:rPr>
              <a:t>요청을 처리할 수 있습니다</a:t>
            </a:r>
            <a:r>
              <a:rPr lang="en-US" altLang="ko-KR" sz="2400" dirty="0">
                <a:latin typeface="Söhne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527879-8B86-F8E8-5FFC-5D495C001F29}"/>
              </a:ext>
            </a:extLst>
          </p:cNvPr>
          <p:cNvSpPr/>
          <p:nvPr/>
        </p:nvSpPr>
        <p:spPr>
          <a:xfrm>
            <a:off x="1488735" y="1849923"/>
            <a:ext cx="5433500" cy="24802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19B53-62F1-947F-C2E0-028AB079FEFA}"/>
              </a:ext>
            </a:extLst>
          </p:cNvPr>
          <p:cNvSpPr txBox="1"/>
          <p:nvPr/>
        </p:nvSpPr>
        <p:spPr>
          <a:xfrm>
            <a:off x="2637402" y="1987353"/>
            <a:ext cx="313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Gunicorn</a:t>
            </a:r>
            <a:r>
              <a:rPr lang="en-US" altLang="ko-KR" sz="2000" b="1" dirty="0"/>
              <a:t> (WSGI Server)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BCF09E-2560-6223-69B7-8E1F41DDEE35}"/>
              </a:ext>
            </a:extLst>
          </p:cNvPr>
          <p:cNvSpPr/>
          <p:nvPr/>
        </p:nvSpPr>
        <p:spPr>
          <a:xfrm>
            <a:off x="2781436" y="3090049"/>
            <a:ext cx="1299808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3AB54C-C12F-4C11-4EF0-8141191D448F}"/>
              </a:ext>
            </a:extLst>
          </p:cNvPr>
          <p:cNvSpPr/>
          <p:nvPr/>
        </p:nvSpPr>
        <p:spPr>
          <a:xfrm>
            <a:off x="5056101" y="2466366"/>
            <a:ext cx="1299808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F9A771-D381-C7E5-2858-CCC5D45DA448}"/>
              </a:ext>
            </a:extLst>
          </p:cNvPr>
          <p:cNvSpPr/>
          <p:nvPr/>
        </p:nvSpPr>
        <p:spPr>
          <a:xfrm>
            <a:off x="5056101" y="3710112"/>
            <a:ext cx="1299808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812FC5-916A-85B2-966D-CAE31965F481}"/>
              </a:ext>
            </a:extLst>
          </p:cNvPr>
          <p:cNvSpPr/>
          <p:nvPr/>
        </p:nvSpPr>
        <p:spPr>
          <a:xfrm>
            <a:off x="5056101" y="3082809"/>
            <a:ext cx="1299808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014E50-2BAF-6BD2-6D5B-62DC516FB386}"/>
              </a:ext>
            </a:extLst>
          </p:cNvPr>
          <p:cNvCxnSpPr/>
          <p:nvPr/>
        </p:nvCxnSpPr>
        <p:spPr>
          <a:xfrm>
            <a:off x="7912205" y="1987353"/>
            <a:ext cx="0" cy="2350062"/>
          </a:xfrm>
          <a:prstGeom prst="line">
            <a:avLst/>
          </a:prstGeom>
          <a:ln w="5715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3236C0-525F-7853-F05F-9219E0E09878}"/>
              </a:ext>
            </a:extLst>
          </p:cNvPr>
          <p:cNvSpPr txBox="1"/>
          <p:nvPr/>
        </p:nvSpPr>
        <p:spPr>
          <a:xfrm>
            <a:off x="7500817" y="150379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9837FD-9F3E-EE4D-15F5-8579DF15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059" y="2866476"/>
            <a:ext cx="1992524" cy="93081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D06919-EBC6-55D1-47EA-15BD49AE83D9}"/>
              </a:ext>
            </a:extLst>
          </p:cNvPr>
          <p:cNvSpPr/>
          <p:nvPr/>
        </p:nvSpPr>
        <p:spPr>
          <a:xfrm>
            <a:off x="8902176" y="2167131"/>
            <a:ext cx="2274665" cy="19251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8400F-6A46-38F3-E333-7D431E4E6474}"/>
              </a:ext>
            </a:extLst>
          </p:cNvPr>
          <p:cNvSpPr txBox="1"/>
          <p:nvPr/>
        </p:nvSpPr>
        <p:spPr>
          <a:xfrm>
            <a:off x="9171207" y="2398555"/>
            <a:ext cx="1713931" cy="43088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Application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C15C77-6717-0E5F-453A-CB1D79A1763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081244" y="3290104"/>
            <a:ext cx="974857" cy="6200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AAC8EA-AFCE-DB25-D0E6-E3995EC42C7B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6355909" y="3129707"/>
            <a:ext cx="2546267" cy="7804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71F4BF-17E2-B602-D2A3-A88AF89A87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081244" y="2666421"/>
            <a:ext cx="974857" cy="62368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AC35086-843B-7C56-F3F1-394BB4CA055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081244" y="3282864"/>
            <a:ext cx="974857" cy="72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8FD310-AC99-8246-DC60-C201BC5E83ED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6355909" y="3129707"/>
            <a:ext cx="2546267" cy="1531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97511A-E4F1-74AF-A213-E9D5A135BB0E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6355909" y="2666421"/>
            <a:ext cx="2546267" cy="46328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D2519D1-9251-9F2A-D79A-562CA7247DB6}"/>
              </a:ext>
            </a:extLst>
          </p:cNvPr>
          <p:cNvSpPr/>
          <p:nvPr/>
        </p:nvSpPr>
        <p:spPr>
          <a:xfrm>
            <a:off x="738452" y="3456568"/>
            <a:ext cx="1401871" cy="61644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5EE075-F48F-AAD4-AF05-FCF38FD3A0B1}"/>
              </a:ext>
            </a:extLst>
          </p:cNvPr>
          <p:cNvSpPr txBox="1"/>
          <p:nvPr/>
        </p:nvSpPr>
        <p:spPr>
          <a:xfrm>
            <a:off x="276564" y="1414045"/>
            <a:ext cx="1969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Http Request</a:t>
            </a:r>
            <a:endParaRPr lang="ko-KR" altLang="en-US" sz="2200" b="1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8765553E-7739-4B60-0916-F7B8B576C008}"/>
              </a:ext>
            </a:extLst>
          </p:cNvPr>
          <p:cNvSpPr/>
          <p:nvPr/>
        </p:nvSpPr>
        <p:spPr>
          <a:xfrm>
            <a:off x="738452" y="2802340"/>
            <a:ext cx="1401871" cy="61644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06854F4-01AB-3F9D-FD72-9C7E56C151B7}"/>
              </a:ext>
            </a:extLst>
          </p:cNvPr>
          <p:cNvSpPr/>
          <p:nvPr/>
        </p:nvSpPr>
        <p:spPr>
          <a:xfrm>
            <a:off x="738452" y="2102216"/>
            <a:ext cx="1401871" cy="61644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4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430885" y="240266"/>
            <a:ext cx="164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Nginx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16330-6FFB-8375-DD3A-CF7147778F37}"/>
              </a:ext>
            </a:extLst>
          </p:cNvPr>
          <p:cNvSpPr txBox="1"/>
          <p:nvPr/>
        </p:nvSpPr>
        <p:spPr>
          <a:xfrm>
            <a:off x="722974" y="2973856"/>
            <a:ext cx="10593688" cy="20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200" b="1" i="0" dirty="0">
                <a:effectLst/>
                <a:latin typeface="Söhne"/>
              </a:rPr>
              <a:t>웹 서버</a:t>
            </a:r>
            <a:endParaRPr lang="en-US" altLang="ko-KR" sz="2200" b="1" i="0" dirty="0">
              <a:effectLst/>
              <a:latin typeface="Söhne"/>
            </a:endParaRP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200" b="1" i="0" dirty="0">
                <a:effectLst/>
                <a:latin typeface="Söhne"/>
              </a:rPr>
              <a:t>리버스 프록시 서버 </a:t>
            </a:r>
            <a:r>
              <a:rPr lang="en-US" altLang="ko-KR" sz="2200" b="1" i="0" dirty="0">
                <a:effectLst/>
                <a:latin typeface="Söhne"/>
              </a:rPr>
              <a:t>: </a:t>
            </a:r>
            <a:r>
              <a:rPr lang="ko-KR" altLang="en-US" sz="2200" b="1" i="0" dirty="0">
                <a:effectLst/>
                <a:latin typeface="Söhne"/>
              </a:rPr>
              <a:t>부하 분산</a:t>
            </a:r>
            <a:endParaRPr lang="en-US" altLang="ko-KR" sz="2200" b="1" dirty="0">
              <a:latin typeface="Söhne"/>
            </a:endParaRP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200" b="1" i="0" dirty="0">
                <a:effectLst/>
                <a:latin typeface="Söhne"/>
              </a:rPr>
              <a:t>정적 데이터 처리 </a:t>
            </a:r>
            <a:r>
              <a:rPr lang="en-US" altLang="ko-KR" sz="2200" b="1" i="0" dirty="0">
                <a:effectLst/>
                <a:latin typeface="Söhne"/>
              </a:rPr>
              <a:t>: </a:t>
            </a:r>
            <a:r>
              <a:rPr lang="ko-KR" altLang="en-US" sz="2200" b="1" i="0" dirty="0">
                <a:effectLst/>
                <a:latin typeface="Söhne"/>
              </a:rPr>
              <a:t>빠른 속도로 정적데이터 서빙</a:t>
            </a:r>
            <a:endParaRPr lang="en-US" altLang="ko-KR" sz="2200" b="1" i="0" dirty="0">
              <a:effectLst/>
              <a:latin typeface="Söhne"/>
            </a:endParaRPr>
          </a:p>
        </p:txBody>
      </p:sp>
      <p:pic>
        <p:nvPicPr>
          <p:cNvPr id="1026" name="Picture 2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B36C13B0-1690-4F3D-B950-F7E013FE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01" y="1089699"/>
            <a:ext cx="4700600" cy="18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25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4F8B74-B5AD-C695-FBD6-CC7A7DDDEC6A}"/>
              </a:ext>
            </a:extLst>
          </p:cNvPr>
          <p:cNvSpPr/>
          <p:nvPr/>
        </p:nvSpPr>
        <p:spPr>
          <a:xfrm>
            <a:off x="879133" y="3886578"/>
            <a:ext cx="4233970" cy="4308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430885" y="240266"/>
            <a:ext cx="10124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Nginx – </a:t>
            </a:r>
            <a:r>
              <a:rPr lang="en-US" altLang="ko-KR" sz="4000" b="1" dirty="0" err="1"/>
              <a:t>Gunicorn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통신 </a:t>
            </a:r>
            <a:r>
              <a:rPr lang="en-US" altLang="ko-KR" sz="4000" b="1" dirty="0"/>
              <a:t>With Unix Socket</a:t>
            </a:r>
            <a:endParaRPr lang="ko-KR" altLang="en-US" sz="4000" b="1" dirty="0"/>
          </a:p>
        </p:txBody>
      </p:sp>
      <p:pic>
        <p:nvPicPr>
          <p:cNvPr id="1026" name="Picture 2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B36C13B0-1690-4F3D-B950-F7E013FE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40" y="2195535"/>
            <a:ext cx="1785029" cy="7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B14F5-5633-BB89-0C97-EC9BAD3AB4D0}"/>
              </a:ext>
            </a:extLst>
          </p:cNvPr>
          <p:cNvSpPr txBox="1"/>
          <p:nvPr/>
        </p:nvSpPr>
        <p:spPr>
          <a:xfrm>
            <a:off x="-75580" y="5116391"/>
            <a:ext cx="12040880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/>
              <a:t>유닉스 소켓은 </a:t>
            </a:r>
            <a:r>
              <a:rPr lang="en-US" altLang="ko-KR" b="1" dirty="0"/>
              <a:t>TCP/UDP</a:t>
            </a:r>
            <a:r>
              <a:rPr lang="ko-KR" altLang="en-US" b="1" dirty="0"/>
              <a:t>를 통해 </a:t>
            </a:r>
            <a:r>
              <a:rPr lang="en-US" altLang="ko-KR" b="1" dirty="0"/>
              <a:t>Transport Layer</a:t>
            </a:r>
            <a:r>
              <a:rPr lang="ko-KR" altLang="en-US" b="1" dirty="0"/>
              <a:t>에서 통신하므로 데이터 전달에 있어 효율적입니다</a:t>
            </a:r>
            <a:r>
              <a:rPr lang="en-US" altLang="ko-KR" b="1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b="1" dirty="0"/>
              <a:t>아이피와 포트로 바인딩하면 </a:t>
            </a:r>
            <a:r>
              <a:rPr lang="en-US" altLang="ko-KR" b="1" dirty="0"/>
              <a:t>HTTP</a:t>
            </a:r>
            <a:r>
              <a:rPr lang="ko-KR" altLang="en-US" b="1" dirty="0"/>
              <a:t>를 통해 프로세스 간 </a:t>
            </a:r>
            <a:r>
              <a:rPr lang="en-US" altLang="ko-KR" b="1" dirty="0"/>
              <a:t>Application Layer</a:t>
            </a:r>
            <a:r>
              <a:rPr lang="ko-KR" altLang="en-US" b="1" dirty="0"/>
              <a:t>에서 통신하므로 </a:t>
            </a:r>
            <a:endParaRPr lang="en-US" altLang="ko-KR" b="1" dirty="0"/>
          </a:p>
          <a:p>
            <a:pPr algn="ctr">
              <a:lnSpc>
                <a:spcPct val="200000"/>
              </a:lnSpc>
            </a:pPr>
            <a:r>
              <a:rPr lang="ko-KR" altLang="en-US" b="1" dirty="0"/>
              <a:t>내부에서 </a:t>
            </a:r>
            <a:r>
              <a:rPr lang="ko-KR" altLang="en-US" b="1" dirty="0" err="1"/>
              <a:t>필요없는</a:t>
            </a:r>
            <a:r>
              <a:rPr lang="ko-KR" altLang="en-US" b="1" dirty="0"/>
              <a:t> 데이터까지 전달하기 때문입니다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99476-F788-FF67-25A3-036703B2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82" y="1966827"/>
            <a:ext cx="1040937" cy="10372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D469DC-7D15-ECC7-4D22-6807317EC261}"/>
              </a:ext>
            </a:extLst>
          </p:cNvPr>
          <p:cNvSpPr/>
          <p:nvPr/>
        </p:nvSpPr>
        <p:spPr>
          <a:xfrm>
            <a:off x="9180181" y="1285571"/>
            <a:ext cx="1913325" cy="1803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3F1E0F-A99D-47CC-16C5-9511E6503636}"/>
              </a:ext>
            </a:extLst>
          </p:cNvPr>
          <p:cNvSpPr/>
          <p:nvPr/>
        </p:nvSpPr>
        <p:spPr>
          <a:xfrm>
            <a:off x="6669334" y="1285572"/>
            <a:ext cx="1913324" cy="1803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442E6-034A-E07A-B6B5-A7944FEFF9B3}"/>
              </a:ext>
            </a:extLst>
          </p:cNvPr>
          <p:cNvSpPr txBox="1"/>
          <p:nvPr/>
        </p:nvSpPr>
        <p:spPr>
          <a:xfrm>
            <a:off x="7036171" y="1459204"/>
            <a:ext cx="1194814" cy="43088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Process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464AA-6EA3-A07D-9540-1D2408D6F3AE}"/>
              </a:ext>
            </a:extLst>
          </p:cNvPr>
          <p:cNvSpPr txBox="1"/>
          <p:nvPr/>
        </p:nvSpPr>
        <p:spPr>
          <a:xfrm>
            <a:off x="9572913" y="1459204"/>
            <a:ext cx="1194814" cy="43088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Process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pic>
        <p:nvPicPr>
          <p:cNvPr id="20" name="Picture 2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24373158-DA46-F906-6A0E-73D88FCD3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8" y="1957198"/>
            <a:ext cx="1785029" cy="7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045159-8E72-476E-B619-28AD500C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00" y="1728490"/>
            <a:ext cx="1040937" cy="103722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A93436-4274-EC9D-A8A8-B17A25E3A0DA}"/>
              </a:ext>
            </a:extLst>
          </p:cNvPr>
          <p:cNvSpPr/>
          <p:nvPr/>
        </p:nvSpPr>
        <p:spPr>
          <a:xfrm>
            <a:off x="3248099" y="1047234"/>
            <a:ext cx="1913325" cy="1803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5119DB-D027-648E-E327-E33261643D04}"/>
              </a:ext>
            </a:extLst>
          </p:cNvPr>
          <p:cNvSpPr/>
          <p:nvPr/>
        </p:nvSpPr>
        <p:spPr>
          <a:xfrm>
            <a:off x="737252" y="1047235"/>
            <a:ext cx="1913324" cy="1803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B8C8F-522A-A5F3-D8F8-245327AAA3D8}"/>
              </a:ext>
            </a:extLst>
          </p:cNvPr>
          <p:cNvSpPr txBox="1"/>
          <p:nvPr/>
        </p:nvSpPr>
        <p:spPr>
          <a:xfrm>
            <a:off x="1104089" y="1220867"/>
            <a:ext cx="1194814" cy="43088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Process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C666F-31B1-63E7-2E03-ED261192C388}"/>
              </a:ext>
            </a:extLst>
          </p:cNvPr>
          <p:cNvSpPr txBox="1"/>
          <p:nvPr/>
        </p:nvSpPr>
        <p:spPr>
          <a:xfrm>
            <a:off x="3640831" y="1220867"/>
            <a:ext cx="1194814" cy="43088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Process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BC2F99-7E36-8BB7-D2EE-0E10B4D05781}"/>
              </a:ext>
            </a:extLst>
          </p:cNvPr>
          <p:cNvSpPr/>
          <p:nvPr/>
        </p:nvSpPr>
        <p:spPr>
          <a:xfrm>
            <a:off x="6754708" y="3151563"/>
            <a:ext cx="1669333" cy="4322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Sokcet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A6564-6BC0-DE1D-CBDB-8C9DB7C7E9D5}"/>
              </a:ext>
            </a:extLst>
          </p:cNvPr>
          <p:cNvSpPr/>
          <p:nvPr/>
        </p:nvSpPr>
        <p:spPr>
          <a:xfrm>
            <a:off x="9281872" y="3151563"/>
            <a:ext cx="1669333" cy="4322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Sokcet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5C4B16-C6D4-6088-7561-82C18CB69D0E}"/>
              </a:ext>
            </a:extLst>
          </p:cNvPr>
          <p:cNvSpPr/>
          <p:nvPr/>
        </p:nvSpPr>
        <p:spPr>
          <a:xfrm>
            <a:off x="904501" y="2912789"/>
            <a:ext cx="1669333" cy="4322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Sokcet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ADD07A-0A02-D6FD-040C-9E2B00C62736}"/>
              </a:ext>
            </a:extLst>
          </p:cNvPr>
          <p:cNvSpPr/>
          <p:nvPr/>
        </p:nvSpPr>
        <p:spPr>
          <a:xfrm>
            <a:off x="3185765" y="2907052"/>
            <a:ext cx="1913324" cy="4322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Sokcet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C4B55E-3BC5-FDC0-49F2-8680697857AE}"/>
              </a:ext>
            </a:extLst>
          </p:cNvPr>
          <p:cNvSpPr/>
          <p:nvPr/>
        </p:nvSpPr>
        <p:spPr>
          <a:xfrm>
            <a:off x="894193" y="3398096"/>
            <a:ext cx="4233970" cy="43220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TCP</a:t>
            </a:r>
            <a:endParaRPr lang="ko-KR" altLang="en-US" dirty="0"/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B86628D6-1BD4-BC80-544E-88668E00571F}"/>
              </a:ext>
            </a:extLst>
          </p:cNvPr>
          <p:cNvCxnSpPr>
            <a:cxnSpLocks/>
          </p:cNvCxnSpPr>
          <p:nvPr/>
        </p:nvCxnSpPr>
        <p:spPr>
          <a:xfrm>
            <a:off x="4756010" y="2842446"/>
            <a:ext cx="427" cy="1593528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CDA4F542-135A-23B2-4DD4-354EAB1C6CD2}"/>
              </a:ext>
            </a:extLst>
          </p:cNvPr>
          <p:cNvSpPr/>
          <p:nvPr/>
        </p:nvSpPr>
        <p:spPr>
          <a:xfrm>
            <a:off x="6723536" y="3676782"/>
            <a:ext cx="4233970" cy="43220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 Transport Layer</a:t>
            </a:r>
            <a:endParaRPr lang="ko-KR" altLang="en-US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5889BCE-9C8C-6D90-82C6-B95E2C98C600}"/>
              </a:ext>
            </a:extLst>
          </p:cNvPr>
          <p:cNvSpPr txBox="1"/>
          <p:nvPr/>
        </p:nvSpPr>
        <p:spPr>
          <a:xfrm>
            <a:off x="1485042" y="4888707"/>
            <a:ext cx="290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TCP/IP </a:t>
            </a:r>
            <a:r>
              <a:rPr lang="ko-KR" altLang="en-US" sz="2200" dirty="0"/>
              <a:t>네트워크 방식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5B1CC64-7DCE-E943-091F-364DDCA73FDB}"/>
              </a:ext>
            </a:extLst>
          </p:cNvPr>
          <p:cNvSpPr txBox="1"/>
          <p:nvPr/>
        </p:nvSpPr>
        <p:spPr>
          <a:xfrm>
            <a:off x="7729561" y="4352664"/>
            <a:ext cx="2074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Unix </a:t>
            </a:r>
            <a:r>
              <a:rPr lang="ko-KR" altLang="en-US" sz="2200" dirty="0"/>
              <a:t>소켓 방식</a:t>
            </a:r>
          </a:p>
        </p:txBody>
      </p: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BB14D932-F5D0-2EF1-0DD5-A3D98F9D9358}"/>
              </a:ext>
            </a:extLst>
          </p:cNvPr>
          <p:cNvCxnSpPr>
            <a:cxnSpLocks/>
          </p:cNvCxnSpPr>
          <p:nvPr/>
        </p:nvCxnSpPr>
        <p:spPr>
          <a:xfrm>
            <a:off x="10578096" y="3080783"/>
            <a:ext cx="0" cy="1208113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4" name="직선 연결선 1043">
            <a:extLst>
              <a:ext uri="{FF2B5EF4-FFF2-40B4-BE49-F238E27FC236}">
                <a16:creationId xmlns:a16="http://schemas.microsoft.com/office/drawing/2014/main" id="{EDF24571-A2C7-7F2D-127A-DA6A9FB8FBE0}"/>
              </a:ext>
            </a:extLst>
          </p:cNvPr>
          <p:cNvCxnSpPr>
            <a:cxnSpLocks/>
          </p:cNvCxnSpPr>
          <p:nvPr/>
        </p:nvCxnSpPr>
        <p:spPr>
          <a:xfrm>
            <a:off x="7030867" y="3080784"/>
            <a:ext cx="12667" cy="1186198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C8EAC898-D456-DFAD-557E-7381FDFEF043}"/>
              </a:ext>
            </a:extLst>
          </p:cNvPr>
          <p:cNvCxnSpPr>
            <a:cxnSpLocks/>
          </p:cNvCxnSpPr>
          <p:nvPr/>
        </p:nvCxnSpPr>
        <p:spPr>
          <a:xfrm>
            <a:off x="7070698" y="4280566"/>
            <a:ext cx="3539646" cy="833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AFCF9109-D48A-422A-424B-F32CC75BC1BF}"/>
              </a:ext>
            </a:extLst>
          </p:cNvPr>
          <p:cNvSpPr/>
          <p:nvPr/>
        </p:nvSpPr>
        <p:spPr>
          <a:xfrm>
            <a:off x="887333" y="4364349"/>
            <a:ext cx="4233970" cy="5253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loopback(::1, 127.0.0.1)</a:t>
            </a:r>
            <a:endParaRPr lang="ko-KR" altLang="en-US" dirty="0"/>
          </a:p>
        </p:txBody>
      </p: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43EFBDB3-A0FE-0B39-F664-1E96C6C3B0A3}"/>
              </a:ext>
            </a:extLst>
          </p:cNvPr>
          <p:cNvCxnSpPr>
            <a:cxnSpLocks/>
          </p:cNvCxnSpPr>
          <p:nvPr/>
        </p:nvCxnSpPr>
        <p:spPr>
          <a:xfrm>
            <a:off x="1208781" y="2842447"/>
            <a:ext cx="0" cy="163236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EB8B69CC-17DF-0393-99E8-9DC6BE04D167}"/>
              </a:ext>
            </a:extLst>
          </p:cNvPr>
          <p:cNvCxnSpPr>
            <a:cxnSpLocks/>
          </p:cNvCxnSpPr>
          <p:nvPr/>
        </p:nvCxnSpPr>
        <p:spPr>
          <a:xfrm>
            <a:off x="1295999" y="4466483"/>
            <a:ext cx="3539646" cy="833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7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6907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err="1"/>
              <a:t>Gunicorn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설정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소켓 미사용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89B18E-19D9-E652-99B9-2D1AEB6B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8" y="1215270"/>
            <a:ext cx="11833058" cy="551078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9E8886-D2A0-94FD-6628-045ECFDB3F8D}"/>
              </a:ext>
            </a:extLst>
          </p:cNvPr>
          <p:cNvSpPr/>
          <p:nvPr/>
        </p:nvSpPr>
        <p:spPr>
          <a:xfrm>
            <a:off x="1527264" y="2455386"/>
            <a:ext cx="1933853" cy="6677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DD70EA-1EA4-4C83-853E-46BC2A30A3C5}"/>
              </a:ext>
            </a:extLst>
          </p:cNvPr>
          <p:cNvSpPr/>
          <p:nvPr/>
        </p:nvSpPr>
        <p:spPr>
          <a:xfrm>
            <a:off x="7876424" y="4534215"/>
            <a:ext cx="2680740" cy="328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6394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err="1"/>
              <a:t>Gunicorn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설정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소켓 사용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4F923-A272-3DD6-3180-8D417397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4" y="1399870"/>
            <a:ext cx="11821026" cy="486858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474B3D-087A-5F70-0006-D7647ADADCA2}"/>
              </a:ext>
            </a:extLst>
          </p:cNvPr>
          <p:cNvSpPr/>
          <p:nvPr/>
        </p:nvSpPr>
        <p:spPr>
          <a:xfrm>
            <a:off x="2592805" y="2568742"/>
            <a:ext cx="3212432" cy="6677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369BB47-FE31-C4A3-39AF-5F4A355ABD63}"/>
              </a:ext>
            </a:extLst>
          </p:cNvPr>
          <p:cNvSpPr/>
          <p:nvPr/>
        </p:nvSpPr>
        <p:spPr>
          <a:xfrm>
            <a:off x="7910763" y="4403558"/>
            <a:ext cx="3212432" cy="6677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5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D22413B-02CF-2728-65DF-6455226E3E1F}"/>
              </a:ext>
            </a:extLst>
          </p:cNvPr>
          <p:cNvSpPr txBox="1"/>
          <p:nvPr/>
        </p:nvSpPr>
        <p:spPr>
          <a:xfrm>
            <a:off x="226846" y="142024"/>
            <a:ext cx="533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err="1"/>
              <a:t>Gunicorn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서비스 등록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E8ED4-3A08-DF80-FF10-BD6ADA8F1A6C}"/>
              </a:ext>
            </a:extLst>
          </p:cNvPr>
          <p:cNvSpPr txBox="1"/>
          <p:nvPr/>
        </p:nvSpPr>
        <p:spPr>
          <a:xfrm>
            <a:off x="855053" y="961091"/>
            <a:ext cx="100058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 err="1">
                <a:effectLst/>
              </a:rPr>
              <a:t>sudo</a:t>
            </a:r>
            <a:r>
              <a:rPr lang="en-US" altLang="ko-KR" sz="3000" b="1" dirty="0">
                <a:effectLst/>
              </a:rPr>
              <a:t> </a:t>
            </a:r>
            <a:r>
              <a:rPr lang="en-US" altLang="ko-KR" sz="3000" b="1" dirty="0"/>
              <a:t>vim /</a:t>
            </a:r>
            <a:r>
              <a:rPr lang="en-US" altLang="ko-KR" sz="3000" b="1" dirty="0" err="1"/>
              <a:t>etc</a:t>
            </a:r>
            <a:r>
              <a:rPr lang="en-US" altLang="ko-KR" sz="3000" b="1" dirty="0"/>
              <a:t>/</a:t>
            </a:r>
            <a:r>
              <a:rPr lang="en-US" altLang="ko-KR" sz="3000" b="1" dirty="0" err="1"/>
              <a:t>systemd</a:t>
            </a:r>
            <a:r>
              <a:rPr lang="en-US" altLang="ko-KR" sz="3000" b="1" dirty="0"/>
              <a:t>/system/{</a:t>
            </a:r>
            <a:r>
              <a:rPr lang="ko-KR" altLang="en-US" sz="3000" b="1" dirty="0"/>
              <a:t>프로젝트명</a:t>
            </a:r>
            <a:r>
              <a:rPr lang="en-US" altLang="ko-KR" sz="3000" b="1" dirty="0"/>
              <a:t>}.service</a:t>
            </a:r>
            <a:endParaRPr lang="ko-KR" altLang="en-US" sz="3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9B3922-55B2-FB6C-EC0F-C458B4F2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15088"/>
            <a:ext cx="11887200" cy="520088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C8AE6B-E630-7655-EEA1-2801B62B50F5}"/>
              </a:ext>
            </a:extLst>
          </p:cNvPr>
          <p:cNvSpPr/>
          <p:nvPr/>
        </p:nvSpPr>
        <p:spPr>
          <a:xfrm>
            <a:off x="1405607" y="5191676"/>
            <a:ext cx="4012780" cy="30983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0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D22413B-02CF-2728-65DF-6455226E3E1F}"/>
              </a:ext>
            </a:extLst>
          </p:cNvPr>
          <p:cNvSpPr txBox="1"/>
          <p:nvPr/>
        </p:nvSpPr>
        <p:spPr>
          <a:xfrm>
            <a:off x="226846" y="142024"/>
            <a:ext cx="533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err="1"/>
              <a:t>Gunicorn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서비스 등록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B9E14-BBB3-B6B4-288C-E2F331CD4E44}"/>
              </a:ext>
            </a:extLst>
          </p:cNvPr>
          <p:cNvSpPr txBox="1"/>
          <p:nvPr/>
        </p:nvSpPr>
        <p:spPr>
          <a:xfrm>
            <a:off x="147673" y="780779"/>
            <a:ext cx="11894802" cy="277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b="1" dirty="0" err="1"/>
              <a:t>sudo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systemctl</a:t>
            </a:r>
            <a:r>
              <a:rPr lang="en-US" altLang="ko-KR" sz="3000" b="1" dirty="0"/>
              <a:t> </a:t>
            </a:r>
            <a:r>
              <a:rPr lang="en-US" altLang="ko-KR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altLang="ko-KR" sz="3000" b="1" dirty="0"/>
              <a:t> {</a:t>
            </a:r>
            <a:r>
              <a:rPr lang="ko-KR" altLang="en-US" sz="3000" b="1" dirty="0"/>
              <a:t>프로젝트 서비스 명</a:t>
            </a:r>
            <a:r>
              <a:rPr lang="en-US" altLang="ko-KR" sz="3000" b="1" dirty="0"/>
              <a:t>}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b="1" dirty="0" err="1"/>
              <a:t>sudo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systemctl</a:t>
            </a:r>
            <a:r>
              <a:rPr lang="en-US" altLang="ko-KR" sz="3000" b="1" dirty="0">
                <a:solidFill>
                  <a:schemeClr val="accent2">
                    <a:lumMod val="75000"/>
                  </a:schemeClr>
                </a:solidFill>
              </a:rPr>
              <a:t> status </a:t>
            </a:r>
            <a:r>
              <a:rPr lang="en-US" altLang="ko-KR" sz="3000" b="1" dirty="0"/>
              <a:t>{</a:t>
            </a:r>
            <a:r>
              <a:rPr lang="ko-KR" altLang="en-US" sz="3000" b="1" dirty="0"/>
              <a:t>서비스 파일명</a:t>
            </a:r>
            <a:r>
              <a:rPr lang="en-US" altLang="ko-KR" sz="3000" b="1" dirty="0"/>
              <a:t>} (.service </a:t>
            </a:r>
            <a:r>
              <a:rPr lang="ko-KR" altLang="en-US" sz="3000" b="1" dirty="0" err="1"/>
              <a:t>빼고입니다</a:t>
            </a:r>
            <a:r>
              <a:rPr lang="en-US" altLang="ko-KR" sz="3000" b="1" dirty="0"/>
              <a:t>.)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altLang="ko-KR" sz="3000" b="1" dirty="0" err="1"/>
              <a:t>sudo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systemctl</a:t>
            </a:r>
            <a:r>
              <a:rPr lang="en-US" altLang="ko-KR" sz="3000" b="1" dirty="0"/>
              <a:t> </a:t>
            </a:r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enable</a:t>
            </a:r>
            <a:r>
              <a:rPr lang="en-US" altLang="ko-KR" sz="3000" b="1" dirty="0"/>
              <a:t> {</a:t>
            </a:r>
            <a:r>
              <a:rPr lang="ko-KR" altLang="en-US" sz="3000" b="1" dirty="0"/>
              <a:t>서비스 파일명</a:t>
            </a:r>
            <a:r>
              <a:rPr lang="en-US" altLang="ko-KR" sz="3000" b="1" dirty="0"/>
              <a:t>} (.service </a:t>
            </a:r>
            <a:r>
              <a:rPr lang="ko-KR" altLang="en-US" sz="3000" b="1" dirty="0" err="1"/>
              <a:t>빼고입니다</a:t>
            </a:r>
            <a:r>
              <a:rPr lang="en-US" altLang="ko-KR" sz="3000" b="1" dirty="0"/>
              <a:t>.)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3000" b="1" i="1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51EEF14-CFAA-BB9C-3253-6B4F8CB0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3" y="2853662"/>
            <a:ext cx="11894801" cy="39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98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96815" y="264861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Nginx </a:t>
            </a:r>
            <a:r>
              <a:rPr lang="ko-KR" altLang="en-US" sz="4000" b="1" dirty="0"/>
              <a:t>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F79B4C-C153-6B3F-6C85-842C64E1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038836"/>
            <a:ext cx="11585275" cy="47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37F175-E92D-12D2-8E7C-BAAFC320EE88}"/>
              </a:ext>
            </a:extLst>
          </p:cNvPr>
          <p:cNvSpPr txBox="1"/>
          <p:nvPr/>
        </p:nvSpPr>
        <p:spPr>
          <a:xfrm>
            <a:off x="396815" y="5968793"/>
            <a:ext cx="11191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en-US" altLang="ko-KR" sz="2000" b="1" dirty="0" err="1"/>
              <a:t>proxy_pass</a:t>
            </a:r>
            <a:r>
              <a:rPr lang="en-US" altLang="ko-KR" sz="2000" b="1" dirty="0"/>
              <a:t> : Nginx</a:t>
            </a:r>
            <a:r>
              <a:rPr lang="ko-KR" altLang="en-US" sz="2000" b="1" dirty="0"/>
              <a:t>가 프론트의 요청을 전달해야 하는 </a:t>
            </a:r>
            <a:r>
              <a:rPr lang="ko-KR" altLang="en-US" sz="2000" b="1" dirty="0" err="1"/>
              <a:t>백엔드</a:t>
            </a:r>
            <a:r>
              <a:rPr lang="ko-KR" altLang="en-US" sz="2000" b="1" dirty="0"/>
              <a:t> 서버의 주소를 지정하는 명령어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6B0DBF-CA17-27AB-A9A6-2FEDC3555793}"/>
              </a:ext>
            </a:extLst>
          </p:cNvPr>
          <p:cNvSpPr/>
          <p:nvPr/>
        </p:nvSpPr>
        <p:spPr>
          <a:xfrm>
            <a:off x="2274664" y="4141250"/>
            <a:ext cx="5637541" cy="39296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294859" y="225152"/>
            <a:ext cx="664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 Actions Workflow </a:t>
            </a:r>
            <a:r>
              <a:rPr lang="ko-KR" altLang="en-US" sz="4000" b="1" dirty="0"/>
              <a:t>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963BB7-7C04-13E6-8C2C-B9FCBE850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18"/>
          <a:stretch/>
        </p:blipFill>
        <p:spPr>
          <a:xfrm>
            <a:off x="8628210" y="98511"/>
            <a:ext cx="3086462" cy="666097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28EC734-1EE8-C878-E540-41F898DB6953}"/>
              </a:ext>
            </a:extLst>
          </p:cNvPr>
          <p:cNvSpPr/>
          <p:nvPr/>
        </p:nvSpPr>
        <p:spPr>
          <a:xfrm>
            <a:off x="8826606" y="4692912"/>
            <a:ext cx="2741418" cy="1069533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6055488-ABE5-5C69-4BBD-58601E164F26}"/>
              </a:ext>
            </a:extLst>
          </p:cNvPr>
          <p:cNvSpPr/>
          <p:nvPr/>
        </p:nvSpPr>
        <p:spPr>
          <a:xfrm>
            <a:off x="9023088" y="4957408"/>
            <a:ext cx="2357791" cy="302281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D2690-56BD-955B-B69C-5102A5630604}"/>
              </a:ext>
            </a:extLst>
          </p:cNvPr>
          <p:cNvSpPr txBox="1"/>
          <p:nvPr/>
        </p:nvSpPr>
        <p:spPr>
          <a:xfrm>
            <a:off x="838830" y="856828"/>
            <a:ext cx="8805809" cy="381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b="1" dirty="0"/>
              <a:t>Repository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b="1" dirty="0"/>
              <a:t>Setting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500" b="1" dirty="0"/>
              <a:t>왼쪽 사이드바 </a:t>
            </a:r>
            <a:r>
              <a:rPr lang="en-US" altLang="ko-KR" sz="2500" b="1" dirty="0"/>
              <a:t>Secrets and variables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b="1" dirty="0"/>
              <a:t>Actions </a:t>
            </a:r>
            <a:r>
              <a:rPr lang="ko-KR" altLang="en-US" sz="2500" b="1" dirty="0"/>
              <a:t>클릭</a:t>
            </a:r>
            <a:endParaRPr lang="en-US" altLang="ko-KR" sz="25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b="1" dirty="0"/>
              <a:t>Repository secrets -&gt; new repository secret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EA0A1E-3BAC-E9FF-A59D-DA212E573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0" y="4788135"/>
            <a:ext cx="7878274" cy="94310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2F94731-39EC-36EB-6403-9AA3E2B5BD89}"/>
              </a:ext>
            </a:extLst>
          </p:cNvPr>
          <p:cNvSpPr/>
          <p:nvPr/>
        </p:nvSpPr>
        <p:spPr>
          <a:xfrm rot="10800000">
            <a:off x="7992864" y="4957408"/>
            <a:ext cx="597005" cy="50254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0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20D76-1B63-A928-CB48-6886410E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78" y="685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학부생 시절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2E3DE8-8422-528A-C135-B4AA435D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1" y="1091546"/>
            <a:ext cx="5927279" cy="4386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3AAAEE-F48D-ADF2-8412-FC98663C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8" y="5262984"/>
            <a:ext cx="6201640" cy="1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2F6A0-67E9-BD88-6C8E-B28480301804}"/>
              </a:ext>
            </a:extLst>
          </p:cNvPr>
          <p:cNvSpPr txBox="1"/>
          <p:nvPr/>
        </p:nvSpPr>
        <p:spPr>
          <a:xfrm>
            <a:off x="7944991" y="1091546"/>
            <a:ext cx="3008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git reset –hard </a:t>
            </a:r>
            <a:endParaRPr lang="ko-KR" altLang="en-US" sz="3000" b="1" dirty="0"/>
          </a:p>
        </p:txBody>
      </p:sp>
      <p:pic>
        <p:nvPicPr>
          <p:cNvPr id="1026" name="Picture 2" descr="아...아....안돼 - 유머/움짤/이슈 - 에펨코리아">
            <a:extLst>
              <a:ext uri="{FF2B5EF4-FFF2-40B4-BE49-F238E27FC236}">
                <a16:creationId xmlns:a16="http://schemas.microsoft.com/office/drawing/2014/main" id="{CF611AA7-C7E6-C873-D14E-3931AE41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18" y="1807927"/>
            <a:ext cx="5481578" cy="304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E30643-E1C6-4E88-77FE-CB4EEF5CC2A7}"/>
              </a:ext>
            </a:extLst>
          </p:cNvPr>
          <p:cNvSpPr txBox="1"/>
          <p:nvPr/>
        </p:nvSpPr>
        <p:spPr>
          <a:xfrm>
            <a:off x="6622986" y="5153268"/>
            <a:ext cx="5245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git</a:t>
            </a:r>
            <a:r>
              <a:rPr lang="ko-KR" altLang="en-US" sz="3000" b="1" dirty="0"/>
              <a:t>에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관련해서는</a:t>
            </a:r>
            <a:r>
              <a:rPr lang="en-US" altLang="ko-KR" sz="3000" b="1" dirty="0"/>
              <a:t> </a:t>
            </a:r>
          </a:p>
          <a:p>
            <a:pPr algn="ctr"/>
            <a:r>
              <a:rPr lang="ko-KR" altLang="en-US" sz="3000" b="1" dirty="0"/>
              <a:t>내가 다 </a:t>
            </a:r>
            <a:r>
              <a:rPr lang="ko-KR" altLang="en-US" sz="3000" b="1" dirty="0" err="1"/>
              <a:t>할게</a:t>
            </a:r>
            <a:r>
              <a:rPr lang="en-US" altLang="ko-KR" sz="3000" b="1" dirty="0"/>
              <a:t>…</a:t>
            </a:r>
            <a:r>
              <a:rPr lang="ko-KR" altLang="en-US" sz="3000" b="1" dirty="0" err="1"/>
              <a:t>ㅜㅜㅜ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506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7868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Secret Key</a:t>
            </a:r>
            <a:r>
              <a:rPr lang="ko-KR" altLang="en-US" sz="4000" b="1" dirty="0"/>
              <a:t> 추가</a:t>
            </a:r>
          </a:p>
        </p:txBody>
      </p:sp>
      <p:pic>
        <p:nvPicPr>
          <p:cNvPr id="10" name="그림 9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CBA5E7A-1C3D-2740-D74A-D4B489FBA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1" y="1697165"/>
            <a:ext cx="5531607" cy="2951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96A322-A84F-51D4-5DAA-AF1DF71F63C2}"/>
              </a:ext>
            </a:extLst>
          </p:cNvPr>
          <p:cNvSpPr txBox="1"/>
          <p:nvPr/>
        </p:nvSpPr>
        <p:spPr>
          <a:xfrm>
            <a:off x="2437372" y="2235914"/>
            <a:ext cx="150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</a:rPr>
              <a:t>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1921C-5196-001E-3198-9CAC1F05FD9F}"/>
              </a:ext>
            </a:extLst>
          </p:cNvPr>
          <p:cNvSpPr txBox="1"/>
          <p:nvPr/>
        </p:nvSpPr>
        <p:spPr>
          <a:xfrm>
            <a:off x="2437371" y="3297883"/>
            <a:ext cx="150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</a:rPr>
              <a:t>값</a:t>
            </a:r>
          </a:p>
        </p:txBody>
      </p:sp>
      <p:pic>
        <p:nvPicPr>
          <p:cNvPr id="1029" name="Picture 5" descr="image">
            <a:extLst>
              <a:ext uri="{FF2B5EF4-FFF2-40B4-BE49-F238E27FC236}">
                <a16:creationId xmlns:a16="http://schemas.microsoft.com/office/drawing/2014/main" id="{AE6EB260-6ECF-2076-89F6-199F798F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84" y="1697165"/>
            <a:ext cx="6236929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6DB7DB-A4DF-8602-0836-57E85C29A797}"/>
              </a:ext>
            </a:extLst>
          </p:cNvPr>
          <p:cNvSpPr txBox="1"/>
          <p:nvPr/>
        </p:nvSpPr>
        <p:spPr>
          <a:xfrm>
            <a:off x="5197337" y="4894855"/>
            <a:ext cx="686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값은 수정할 수 있으나 이전 값은 보지 못합니다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F9A6A0D-8361-8FF3-3C2A-D58829EFD388}"/>
              </a:ext>
            </a:extLst>
          </p:cNvPr>
          <p:cNvSpPr/>
          <p:nvPr/>
        </p:nvSpPr>
        <p:spPr>
          <a:xfrm>
            <a:off x="11131541" y="2174582"/>
            <a:ext cx="399570" cy="37651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27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6607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workflows</a:t>
            </a:r>
            <a:endParaRPr lang="ko-KR" altLang="en-US" sz="4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6B7B51-D74F-23F0-2D12-E1A6EF0F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3" y="1038836"/>
            <a:ext cx="11435583" cy="205198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F66072-5361-D9E0-AFD4-D325F3D4F8D8}"/>
              </a:ext>
            </a:extLst>
          </p:cNvPr>
          <p:cNvSpPr/>
          <p:nvPr/>
        </p:nvSpPr>
        <p:spPr>
          <a:xfrm>
            <a:off x="3219934" y="2584217"/>
            <a:ext cx="2070339" cy="4442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55753B-7E35-55F8-861D-85153452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1" y="3429000"/>
            <a:ext cx="11435583" cy="3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117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File</a:t>
            </a:r>
            <a:endParaRPr lang="ko-KR" altLang="en-US" sz="4000" b="1" dirty="0"/>
          </a:p>
        </p:txBody>
      </p:sp>
      <p:pic>
        <p:nvPicPr>
          <p:cNvPr id="8" name="그림 7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C783D8F-7F06-B132-1871-53441149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9" y="1038836"/>
            <a:ext cx="9636513" cy="4629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546F44-73F6-069D-F2EC-9E6C88BAF723}"/>
              </a:ext>
            </a:extLst>
          </p:cNvPr>
          <p:cNvSpPr txBox="1"/>
          <p:nvPr/>
        </p:nvSpPr>
        <p:spPr>
          <a:xfrm>
            <a:off x="2210541" y="5914862"/>
            <a:ext cx="735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루트 </a:t>
            </a:r>
            <a:r>
              <a:rPr lang="en-US" altLang="ko-KR" sz="2400" b="1" dirty="0"/>
              <a:t>-&gt; .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-&gt; .workflows </a:t>
            </a:r>
            <a:r>
              <a:rPr lang="ko-KR" altLang="en-US" sz="2400" b="1" dirty="0"/>
              <a:t>아래 존재</a:t>
            </a:r>
          </a:p>
        </p:txBody>
      </p:sp>
    </p:spTree>
    <p:extLst>
      <p:ext uri="{BB962C8B-B14F-4D97-AF65-F5344CB8AC3E}">
        <p14:creationId xmlns:p14="http://schemas.microsoft.com/office/powerpoint/2010/main" val="1402684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117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File</a:t>
            </a:r>
            <a:endParaRPr lang="ko-KR" altLang="en-US" sz="4000" b="1" dirty="0"/>
          </a:p>
        </p:txBody>
      </p:sp>
      <p:pic>
        <p:nvPicPr>
          <p:cNvPr id="8" name="그림 7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C783D8F-7F06-B132-1871-53441149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9" y="1038836"/>
            <a:ext cx="9636513" cy="4629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546F44-73F6-069D-F2EC-9E6C88BAF723}"/>
              </a:ext>
            </a:extLst>
          </p:cNvPr>
          <p:cNvSpPr txBox="1"/>
          <p:nvPr/>
        </p:nvSpPr>
        <p:spPr>
          <a:xfrm>
            <a:off x="2210541" y="5914862"/>
            <a:ext cx="735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루트 </a:t>
            </a:r>
            <a:r>
              <a:rPr lang="en-US" altLang="ko-KR" sz="2400" b="1" dirty="0"/>
              <a:t>-&gt; .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-&gt; .workflows </a:t>
            </a:r>
            <a:r>
              <a:rPr lang="ko-KR" altLang="en-US" sz="2400" b="1" dirty="0"/>
              <a:t>아래 존재</a:t>
            </a:r>
          </a:p>
        </p:txBody>
      </p:sp>
    </p:spTree>
    <p:extLst>
      <p:ext uri="{BB962C8B-B14F-4D97-AF65-F5344CB8AC3E}">
        <p14:creationId xmlns:p14="http://schemas.microsoft.com/office/powerpoint/2010/main" val="375217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160F1-F485-CD11-E7F6-41C80377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482" y="1298671"/>
            <a:ext cx="4744112" cy="2705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E7546-C6C7-0B18-0A1A-974602A664CE}"/>
              </a:ext>
            </a:extLst>
          </p:cNvPr>
          <p:cNvSpPr txBox="1"/>
          <p:nvPr/>
        </p:nvSpPr>
        <p:spPr>
          <a:xfrm>
            <a:off x="765482" y="4543559"/>
            <a:ext cx="96128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/>
              <a:t>메인 </a:t>
            </a:r>
            <a:r>
              <a:rPr lang="ko-KR" altLang="en-US" sz="2200" b="1" dirty="0" err="1"/>
              <a:t>브랜치에</a:t>
            </a:r>
            <a:r>
              <a:rPr lang="ko-KR" altLang="en-US" sz="2200" b="1" dirty="0"/>
              <a:t> 코드가 </a:t>
            </a:r>
            <a:r>
              <a:rPr lang="en-US" altLang="ko-KR" sz="2200" b="1" dirty="0"/>
              <a:t>push</a:t>
            </a:r>
            <a:r>
              <a:rPr lang="ko-KR" altLang="en-US" sz="2200" b="1" dirty="0"/>
              <a:t>또는 </a:t>
            </a:r>
            <a:r>
              <a:rPr lang="en-US" altLang="ko-KR" sz="2200" b="1" dirty="0" err="1"/>
              <a:t>pull_request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가 발생했을 때 </a:t>
            </a:r>
            <a:endParaRPr lang="en-US" altLang="ko-KR" sz="2200" b="1" dirty="0"/>
          </a:p>
          <a:p>
            <a:pPr algn="ctr"/>
            <a:endParaRPr lang="en-US" altLang="ko-KR" sz="2200" b="1" dirty="0"/>
          </a:p>
          <a:p>
            <a:pPr algn="ctr"/>
            <a:r>
              <a:rPr lang="ko-KR" altLang="en-US" sz="2200" b="1" dirty="0"/>
              <a:t>해당 파일이 수행됩니다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96913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107480" y="123916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9E47B-4E12-9025-EAC5-101241BA7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11" b="70159"/>
          <a:stretch/>
        </p:blipFill>
        <p:spPr>
          <a:xfrm>
            <a:off x="252252" y="2546503"/>
            <a:ext cx="4126302" cy="1456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299806-0A54-840D-B1BB-CA55F630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26" y="831802"/>
            <a:ext cx="7336030" cy="59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6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1BD564-0CBC-F36F-51E3-E871987CC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76"/>
          <a:stretch/>
        </p:blipFill>
        <p:spPr>
          <a:xfrm>
            <a:off x="2590657" y="1758311"/>
            <a:ext cx="6470664" cy="1662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560E0-F91D-4D05-A1C7-9FCA7B3EC2CA}"/>
              </a:ext>
            </a:extLst>
          </p:cNvPr>
          <p:cNvSpPr txBox="1"/>
          <p:nvPr/>
        </p:nvSpPr>
        <p:spPr>
          <a:xfrm>
            <a:off x="1062314" y="4082980"/>
            <a:ext cx="10067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steps </a:t>
            </a:r>
            <a:r>
              <a:rPr lang="ko-KR" altLang="en-US" sz="2500" b="1" dirty="0"/>
              <a:t>는 이 워크플로우가 진행되는 각 단계</a:t>
            </a:r>
            <a:r>
              <a:rPr lang="en-US" altLang="ko-KR" sz="2500" b="1" dirty="0"/>
              <a:t>(action)</a:t>
            </a:r>
            <a:r>
              <a:rPr lang="ko-KR" altLang="en-US" sz="2500" b="1" dirty="0"/>
              <a:t>들을 의미합니다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4985B-D5D9-CE27-5DE0-029817071245}"/>
              </a:ext>
            </a:extLst>
          </p:cNvPr>
          <p:cNvSpPr txBox="1"/>
          <p:nvPr/>
        </p:nvSpPr>
        <p:spPr>
          <a:xfrm>
            <a:off x="175761" y="5098768"/>
            <a:ext cx="120162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/>
              <a:t>actions/checkout@v3 </a:t>
            </a:r>
            <a:r>
              <a:rPr lang="ko-KR" altLang="en-US" sz="2500" b="1" dirty="0"/>
              <a:t>라는 액션을 사용하여 </a:t>
            </a:r>
            <a:r>
              <a:rPr lang="ko-KR" altLang="en-US" sz="2500" b="1" dirty="0" err="1"/>
              <a:t>레포지토리의</a:t>
            </a:r>
            <a:r>
              <a:rPr lang="ko-KR" altLang="en-US" sz="2500" b="1" dirty="0"/>
              <a:t> 코드를 체크아웃하고</a:t>
            </a:r>
            <a:r>
              <a:rPr lang="en-US" altLang="ko-KR" sz="2500" b="1" dirty="0"/>
              <a:t>, </a:t>
            </a:r>
          </a:p>
          <a:p>
            <a:pPr algn="ctr"/>
            <a:r>
              <a:rPr lang="ko-KR" altLang="en-US" sz="2500" b="1" dirty="0"/>
              <a:t>프로젝트 코드를 복사하는 역할을 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81312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626C0-88F5-1573-E57B-7F591160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60" y="1304845"/>
            <a:ext cx="5449060" cy="217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16282-3A83-0753-3C02-6EC94F7CA6F3}"/>
              </a:ext>
            </a:extLst>
          </p:cNvPr>
          <p:cNvSpPr txBox="1"/>
          <p:nvPr/>
        </p:nvSpPr>
        <p:spPr>
          <a:xfrm>
            <a:off x="1194337" y="3990803"/>
            <a:ext cx="98033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actions/setup-python@v3</a:t>
            </a:r>
            <a:r>
              <a:rPr lang="ko-KR" altLang="en-US" sz="2500" b="1" dirty="0"/>
              <a:t>를 사용하여 파이썬 환경을 설정합니다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15C0-A53A-6734-C361-9700A9C366EA}"/>
              </a:ext>
            </a:extLst>
          </p:cNvPr>
          <p:cNvSpPr txBox="1"/>
          <p:nvPr/>
        </p:nvSpPr>
        <p:spPr>
          <a:xfrm>
            <a:off x="1194337" y="4806961"/>
            <a:ext cx="99363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python-version: '3.11'</a:t>
            </a:r>
            <a:r>
              <a:rPr lang="ko-KR" altLang="en-US" sz="2500" b="1" dirty="0"/>
              <a:t>로 지정하여 파이썬 </a:t>
            </a:r>
            <a:r>
              <a:rPr lang="en-US" altLang="ko-KR" sz="2500" b="1" dirty="0"/>
              <a:t>3.11 </a:t>
            </a:r>
            <a:r>
              <a:rPr lang="ko-KR" altLang="en-US" sz="2500" b="1" dirty="0"/>
              <a:t>버전을 사용합니다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FCB30-00FE-B46C-0725-681ED0B6C90C}"/>
              </a:ext>
            </a:extLst>
          </p:cNvPr>
          <p:cNvSpPr txBox="1"/>
          <p:nvPr/>
        </p:nvSpPr>
        <p:spPr>
          <a:xfrm>
            <a:off x="1194337" y="5623119"/>
            <a:ext cx="99341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이 단계는 필요한 파이썬 버전을 설치하고 설정하는 역할을 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87602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AD94F-9D60-2CE2-F64C-267CA642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41" y="1351389"/>
            <a:ext cx="7401958" cy="2324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C138B-FB36-2307-5DB2-0CFBCE062AB8}"/>
              </a:ext>
            </a:extLst>
          </p:cNvPr>
          <p:cNvSpPr txBox="1"/>
          <p:nvPr/>
        </p:nvSpPr>
        <p:spPr>
          <a:xfrm>
            <a:off x="1305351" y="3886159"/>
            <a:ext cx="90124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pip</a:t>
            </a:r>
            <a:r>
              <a:rPr lang="ko-KR" altLang="en-US" sz="2500" b="1" dirty="0"/>
              <a:t>를 사용하여 애플리케이션에 필요한 의존성을 설치합니다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E945-CB3A-5712-B945-E6BB99ED320A}"/>
              </a:ext>
            </a:extLst>
          </p:cNvPr>
          <p:cNvSpPr txBox="1"/>
          <p:nvPr/>
        </p:nvSpPr>
        <p:spPr>
          <a:xfrm>
            <a:off x="1110404" y="4673127"/>
            <a:ext cx="99711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여기서 </a:t>
            </a:r>
            <a:r>
              <a:rPr lang="en-US" altLang="ko-KR" sz="2500" b="1" dirty="0"/>
              <a:t>requirements.txt </a:t>
            </a:r>
            <a:r>
              <a:rPr lang="ko-KR" altLang="en-US" sz="2500" b="1" dirty="0"/>
              <a:t>파일에 명시된 모든 패키지가 설치됩니다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0D1BF-AA4D-B0DE-8B77-0CC27EC1D49E}"/>
              </a:ext>
            </a:extLst>
          </p:cNvPr>
          <p:cNvSpPr txBox="1"/>
          <p:nvPr/>
        </p:nvSpPr>
        <p:spPr>
          <a:xfrm>
            <a:off x="1010312" y="5419850"/>
            <a:ext cx="10171374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이 단계는 프로젝트가 필요로 하는 모든 외부 라이브러리를 설치하여 </a:t>
            </a:r>
            <a:endParaRPr lang="en-US" altLang="ko-KR" sz="2500" b="1" dirty="0"/>
          </a:p>
          <a:p>
            <a:pPr algn="ctr">
              <a:lnSpc>
                <a:spcPct val="150000"/>
              </a:lnSpc>
            </a:pPr>
            <a:r>
              <a:rPr lang="ko-KR" altLang="en-US" sz="2500" b="1" dirty="0"/>
              <a:t>프로젝트가 올바르게 실행될 수 있도록 준비합니다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95165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7DBAE-7E6C-6F26-8042-BA7F23F18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661"/>
          <a:stretch/>
        </p:blipFill>
        <p:spPr>
          <a:xfrm>
            <a:off x="1795643" y="1451806"/>
            <a:ext cx="7819329" cy="1995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AF7A5-9D7F-1AE5-FB16-A24B15433A96}"/>
              </a:ext>
            </a:extLst>
          </p:cNvPr>
          <p:cNvSpPr txBox="1"/>
          <p:nvPr/>
        </p:nvSpPr>
        <p:spPr>
          <a:xfrm>
            <a:off x="1115213" y="3859927"/>
            <a:ext cx="9961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/>
              <a:t>appleboy</a:t>
            </a:r>
            <a:r>
              <a:rPr lang="en-US" altLang="ko-KR" sz="2500" b="1" dirty="0"/>
              <a:t>/</a:t>
            </a:r>
            <a:r>
              <a:rPr lang="en-US" altLang="ko-KR" sz="2500" b="1" dirty="0" err="1"/>
              <a:t>ssh-action@master</a:t>
            </a:r>
            <a:r>
              <a:rPr lang="ko-KR" altLang="en-US" sz="2500" b="1" dirty="0"/>
              <a:t>를 사용하여 서버에 </a:t>
            </a:r>
            <a:r>
              <a:rPr lang="en-US" altLang="ko-KR" sz="2500" b="1" dirty="0"/>
              <a:t>SSH </a:t>
            </a:r>
            <a:r>
              <a:rPr lang="ko-KR" altLang="en-US" sz="2500" b="1" dirty="0"/>
              <a:t>접속합니다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211B1-9A2E-E08E-778C-53B8521DE5B7}"/>
              </a:ext>
            </a:extLst>
          </p:cNvPr>
          <p:cNvSpPr txBox="1"/>
          <p:nvPr/>
        </p:nvSpPr>
        <p:spPr>
          <a:xfrm>
            <a:off x="476319" y="4766537"/>
            <a:ext cx="112393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host, username, password</a:t>
            </a:r>
            <a:r>
              <a:rPr lang="ko-KR" altLang="en-US" sz="2500" b="1" dirty="0"/>
              <a:t>는 </a:t>
            </a:r>
            <a:r>
              <a:rPr lang="en-US" altLang="ko-KR" sz="2500" b="1" dirty="0"/>
              <a:t>GitHub Secrets</a:t>
            </a:r>
            <a:r>
              <a:rPr lang="ko-KR" altLang="en-US" sz="2500" b="1" dirty="0"/>
              <a:t>를 통해 안전하게 관리됩니다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73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72A02-94A4-4D55-E34C-70B1CDA62D99}"/>
              </a:ext>
            </a:extLst>
          </p:cNvPr>
          <p:cNvSpPr txBox="1">
            <a:spLocks/>
          </p:cNvSpPr>
          <p:nvPr/>
        </p:nvSpPr>
        <p:spPr>
          <a:xfrm>
            <a:off x="176157" y="37073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사회초년생 </a:t>
            </a:r>
            <a:r>
              <a:rPr lang="en-US" altLang="ko-KR" sz="4000" dirty="0"/>
              <a:t>(</a:t>
            </a:r>
            <a:r>
              <a:rPr lang="ko-KR" altLang="en-US" sz="4000" dirty="0"/>
              <a:t>신입 개발자 시절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3" name="그래픽 4" descr="남성 프로그래머 윤곽선">
            <a:extLst>
              <a:ext uri="{FF2B5EF4-FFF2-40B4-BE49-F238E27FC236}">
                <a16:creationId xmlns:a16="http://schemas.microsoft.com/office/drawing/2014/main" id="{7B4C40DE-EEEA-8583-32C2-6506478D6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79" y="1822286"/>
            <a:ext cx="914400" cy="9144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464E058A-71B8-D66F-58C0-6D3EE93EC4EB}"/>
              </a:ext>
            </a:extLst>
          </p:cNvPr>
          <p:cNvSpPr txBox="1"/>
          <p:nvPr/>
        </p:nvSpPr>
        <p:spPr>
          <a:xfrm>
            <a:off x="623128" y="296192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기능 개발</a:t>
            </a:r>
          </a:p>
        </p:txBody>
      </p:sp>
      <p:pic>
        <p:nvPicPr>
          <p:cNvPr id="5" name="그래픽 7" descr="CMD 터미널 윤곽선">
            <a:extLst>
              <a:ext uri="{FF2B5EF4-FFF2-40B4-BE49-F238E27FC236}">
                <a16:creationId xmlns:a16="http://schemas.microsoft.com/office/drawing/2014/main" id="{A5521FCC-3796-0F0C-E43C-2331C2D9E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9863" y="1439203"/>
            <a:ext cx="1122808" cy="1122808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C20E5FFB-EC1B-7E36-3E3C-7D96261C8450}"/>
              </a:ext>
            </a:extLst>
          </p:cNvPr>
          <p:cNvSpPr txBox="1"/>
          <p:nvPr/>
        </p:nvSpPr>
        <p:spPr>
          <a:xfrm>
            <a:off x="4954166" y="2802529"/>
            <a:ext cx="3684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Git pull</a:t>
            </a:r>
          </a:p>
          <a:p>
            <a:pPr algn="ctr"/>
            <a:r>
              <a:rPr lang="ko-KR" altLang="en-US" sz="2400" dirty="0"/>
              <a:t>빌드 실행 </a:t>
            </a:r>
            <a:r>
              <a:rPr lang="en-US" altLang="ko-KR" sz="2400" dirty="0"/>
              <a:t>or </a:t>
            </a:r>
            <a:r>
              <a:rPr lang="ko-KR" altLang="en-US" sz="2400" dirty="0"/>
              <a:t>서비스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1E9406-B853-086E-AC80-2FD72C9D6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865" y="1734821"/>
            <a:ext cx="1113310" cy="1121378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763DAE5-A230-0591-8D12-3EE2E0530705}"/>
              </a:ext>
            </a:extLst>
          </p:cNvPr>
          <p:cNvSpPr txBox="1"/>
          <p:nvPr/>
        </p:nvSpPr>
        <p:spPr>
          <a:xfrm>
            <a:off x="3198610" y="301140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Git push</a:t>
            </a:r>
            <a:endParaRPr lang="ko-KR" altLang="en-US" sz="2400" dirty="0"/>
          </a:p>
        </p:txBody>
      </p:sp>
      <p:pic>
        <p:nvPicPr>
          <p:cNvPr id="9" name="그래픽 13" descr="확인 표시 단색으로 채워진">
            <a:extLst>
              <a:ext uri="{FF2B5EF4-FFF2-40B4-BE49-F238E27FC236}">
                <a16:creationId xmlns:a16="http://schemas.microsoft.com/office/drawing/2014/main" id="{8C8D7E17-F76B-FBC3-B839-F92DC5535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4681" y="1579010"/>
            <a:ext cx="914400" cy="914400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5732B667-C503-BDEF-D4E6-3A28F3B3206A}"/>
              </a:ext>
            </a:extLst>
          </p:cNvPr>
          <p:cNvSpPr txBox="1"/>
          <p:nvPr/>
        </p:nvSpPr>
        <p:spPr>
          <a:xfrm>
            <a:off x="8698686" y="3028236"/>
            <a:ext cx="3331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정상적으로 동작하는지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 테스트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729AF1-3FBE-466F-6109-14C859F0E7A5}"/>
              </a:ext>
            </a:extLst>
          </p:cNvPr>
          <p:cNvSpPr/>
          <p:nvPr/>
        </p:nvSpPr>
        <p:spPr>
          <a:xfrm>
            <a:off x="2195064" y="2019081"/>
            <a:ext cx="755374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9CD84C6-BB41-CFD0-5F0A-BB08E469B8AF}"/>
              </a:ext>
            </a:extLst>
          </p:cNvPr>
          <p:cNvSpPr/>
          <p:nvPr/>
        </p:nvSpPr>
        <p:spPr>
          <a:xfrm>
            <a:off x="4954166" y="2019081"/>
            <a:ext cx="755374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050B7DA-0603-22E5-05D3-0D6A1DCDE356}"/>
              </a:ext>
            </a:extLst>
          </p:cNvPr>
          <p:cNvSpPr/>
          <p:nvPr/>
        </p:nvSpPr>
        <p:spPr>
          <a:xfrm>
            <a:off x="7796021" y="2019081"/>
            <a:ext cx="755374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64C81B0-870A-688D-C570-DB5E4A10828F}"/>
              </a:ext>
            </a:extLst>
          </p:cNvPr>
          <p:cNvCxnSpPr>
            <a:cxnSpLocks/>
          </p:cNvCxnSpPr>
          <p:nvPr/>
        </p:nvCxnSpPr>
        <p:spPr>
          <a:xfrm rot="5400000" flipH="1">
            <a:off x="5542509" y="-374904"/>
            <a:ext cx="620309" cy="8537713"/>
          </a:xfrm>
          <a:prstGeom prst="curvedConnector3">
            <a:avLst>
              <a:gd name="adj1" fmla="val -193236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F3E14756-4A41-70DB-DAB7-7AD5BD0AB5F8}"/>
              </a:ext>
            </a:extLst>
          </p:cNvPr>
          <p:cNvSpPr txBox="1"/>
          <p:nvPr/>
        </p:nvSpPr>
        <p:spPr>
          <a:xfrm>
            <a:off x="5309429" y="4678253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1458530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8BFDD-B8DD-7A3C-ABB2-48BA0816B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7" r="3186" b="61920"/>
          <a:stretch/>
        </p:blipFill>
        <p:spPr>
          <a:xfrm>
            <a:off x="1485181" y="1319490"/>
            <a:ext cx="9221637" cy="1915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CCD38-01A0-5D30-6869-C1CBF44C5745}"/>
              </a:ext>
            </a:extLst>
          </p:cNvPr>
          <p:cNvSpPr txBox="1"/>
          <p:nvPr/>
        </p:nvSpPr>
        <p:spPr>
          <a:xfrm>
            <a:off x="570287" y="3429000"/>
            <a:ext cx="11051423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/>
              <a:t>set -e </a:t>
            </a:r>
            <a:r>
              <a:rPr lang="ko-KR" altLang="en-US" sz="2500" b="1" dirty="0"/>
              <a:t>스크립트 중 어느 </a:t>
            </a:r>
            <a:r>
              <a:rPr lang="ko-KR" altLang="en-US" sz="2500" b="1" dirty="0" err="1"/>
              <a:t>부분에서든</a:t>
            </a:r>
            <a:r>
              <a:rPr lang="ko-KR" altLang="en-US" sz="2500" b="1" dirty="0"/>
              <a:t> 명령어가 실패하면 즉시 전체 </a:t>
            </a:r>
            <a:endParaRPr lang="en-US" altLang="ko-KR" sz="2500" b="1" dirty="0"/>
          </a:p>
          <a:p>
            <a:pPr algn="ctr">
              <a:lnSpc>
                <a:spcPct val="150000"/>
              </a:lnSpc>
            </a:pPr>
            <a:r>
              <a:rPr lang="ko-KR" altLang="en-US" sz="2500" b="1" dirty="0"/>
              <a:t>스크립트가 중단되고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해당 </a:t>
            </a:r>
            <a:r>
              <a:rPr lang="en-US" altLang="ko-KR" sz="2500" b="1" dirty="0"/>
              <a:t>GitHub Actions </a:t>
            </a:r>
            <a:r>
              <a:rPr lang="ko-KR" altLang="en-US" sz="2500" b="1" dirty="0"/>
              <a:t>작업이 실패 상태로 표시됩니다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E203D-272A-F9E0-0630-F201FC47469D}"/>
              </a:ext>
            </a:extLst>
          </p:cNvPr>
          <p:cNvSpPr txBox="1"/>
          <p:nvPr/>
        </p:nvSpPr>
        <p:spPr>
          <a:xfrm>
            <a:off x="1345338" y="5039012"/>
            <a:ext cx="9501319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스크립트를 통해 서버에 있는 프로젝트 디렉토리로 이동한 다음</a:t>
            </a:r>
            <a:r>
              <a:rPr lang="en-US" altLang="ko-KR" sz="2500" b="1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b="1" dirty="0"/>
              <a:t>최신 코드를 </a:t>
            </a:r>
            <a:r>
              <a:rPr lang="en-US" altLang="ko-KR" sz="2500" b="1" dirty="0"/>
              <a:t>git pull</a:t>
            </a:r>
            <a:r>
              <a:rPr lang="ko-KR" altLang="en-US" sz="2500" b="1" dirty="0"/>
              <a:t>로 가져옵니다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39142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CI/CD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6D57F-9C0E-34C5-2C32-E9D4171A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21" y="1118080"/>
            <a:ext cx="9154803" cy="277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6056D-534C-8B08-866C-1979687A855E}"/>
              </a:ext>
            </a:extLst>
          </p:cNvPr>
          <p:cNvSpPr txBox="1"/>
          <p:nvPr/>
        </p:nvSpPr>
        <p:spPr>
          <a:xfrm>
            <a:off x="1543539" y="3969486"/>
            <a:ext cx="862127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/>
              <a:t>.env </a:t>
            </a:r>
            <a:r>
              <a:rPr lang="ko-KR" altLang="en-US" sz="2500" b="1" dirty="0"/>
              <a:t>파일을 생성하거나 수정하여 환경 변수를 설정합니다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328A0-80D8-313D-143E-3B1FD66A6B76}"/>
              </a:ext>
            </a:extLst>
          </p:cNvPr>
          <p:cNvSpPr txBox="1"/>
          <p:nvPr/>
        </p:nvSpPr>
        <p:spPr>
          <a:xfrm>
            <a:off x="179478" y="4643765"/>
            <a:ext cx="11833048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가상 환경을 활성화하고 필요한 패키지를 설치한 후</a:t>
            </a:r>
            <a:r>
              <a:rPr lang="en-US" altLang="ko-KR" sz="2500" b="1" dirty="0"/>
              <a:t>, {</a:t>
            </a:r>
            <a:r>
              <a:rPr lang="ko-KR" altLang="en-US" sz="2500" b="1" dirty="0" err="1"/>
              <a:t>구니콘</a:t>
            </a:r>
            <a:r>
              <a:rPr lang="ko-KR" altLang="en-US" sz="2500" b="1" dirty="0"/>
              <a:t> 서비스이름</a:t>
            </a:r>
            <a:r>
              <a:rPr lang="en-US" altLang="ko-KR" sz="2500" b="1" dirty="0"/>
              <a:t>}.service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/>
              <a:t>(</a:t>
            </a:r>
            <a:r>
              <a:rPr lang="ko-KR" altLang="en-US" sz="2500" b="1" dirty="0"/>
              <a:t>또는 여러분이 등록한 서비스 이름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를 재 시작하여 변경사항을 반영합니다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D22C3-5FE9-E46B-1797-F7CF9166F0C2}"/>
              </a:ext>
            </a:extLst>
          </p:cNvPr>
          <p:cNvSpPr txBox="1"/>
          <p:nvPr/>
        </p:nvSpPr>
        <p:spPr>
          <a:xfrm>
            <a:off x="167133" y="5929673"/>
            <a:ext cx="11857733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프로젝트의 최신 버전을 서버에 배포하고 필요한 설정을 적용하는 역할을 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56354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332644" y="330950"/>
            <a:ext cx="515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GitHub Actions Task</a:t>
            </a:r>
            <a:endParaRPr lang="ko-KR" altLang="en-US" sz="4000" b="1" dirty="0"/>
          </a:p>
        </p:txBody>
      </p:sp>
      <p:pic>
        <p:nvPicPr>
          <p:cNvPr id="10" name="그림 9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3F2D880-5DFF-CDB4-F8FE-B91F4BFB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8" y="1185549"/>
            <a:ext cx="4286848" cy="4486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5B02C-8173-2732-68FA-86A4BF219D31}"/>
              </a:ext>
            </a:extLst>
          </p:cNvPr>
          <p:cNvSpPr txBox="1"/>
          <p:nvPr/>
        </p:nvSpPr>
        <p:spPr>
          <a:xfrm>
            <a:off x="1795428" y="5879365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수행 단계</a:t>
            </a: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6F4ECD0-6EB1-1B58-A25B-FAF8CBF70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52" y="724898"/>
            <a:ext cx="6296904" cy="1876687"/>
          </a:xfrm>
          <a:prstGeom prst="rect">
            <a:avLst/>
          </a:prstGeom>
        </p:spPr>
      </p:pic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214D096-31B2-2B19-A851-E9F5208C5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57" y="3183414"/>
            <a:ext cx="6506483" cy="2695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5C827C-AFA4-88BE-A633-A982646BB535}"/>
              </a:ext>
            </a:extLst>
          </p:cNvPr>
          <p:cNvSpPr txBox="1"/>
          <p:nvPr/>
        </p:nvSpPr>
        <p:spPr>
          <a:xfrm>
            <a:off x="7760964" y="267744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성공 케이스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C896D0-AD61-9C8E-FC26-8C813D07BCBC}"/>
              </a:ext>
            </a:extLst>
          </p:cNvPr>
          <p:cNvSpPr txBox="1"/>
          <p:nvPr/>
        </p:nvSpPr>
        <p:spPr>
          <a:xfrm>
            <a:off x="7867356" y="598414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실패 케이스</a:t>
            </a:r>
          </a:p>
        </p:txBody>
      </p:sp>
    </p:spTree>
    <p:extLst>
      <p:ext uri="{BB962C8B-B14F-4D97-AF65-F5344CB8AC3E}">
        <p14:creationId xmlns:p14="http://schemas.microsoft.com/office/powerpoint/2010/main" val="2112434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4D8D36F-39FA-8D02-267B-9B109C3D4683}"/>
              </a:ext>
            </a:extLst>
          </p:cNvPr>
          <p:cNvSpPr txBox="1"/>
          <p:nvPr/>
        </p:nvSpPr>
        <p:spPr>
          <a:xfrm>
            <a:off x="4406380" y="1489314"/>
            <a:ext cx="291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/>
              <a:t>감사합니다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7C1F-EB59-8F7D-0865-70CD802020E4}"/>
              </a:ext>
            </a:extLst>
          </p:cNvPr>
          <p:cNvSpPr txBox="1"/>
          <p:nvPr/>
        </p:nvSpPr>
        <p:spPr>
          <a:xfrm>
            <a:off x="592087" y="3828507"/>
            <a:ext cx="7744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/>
              <a:t>깃허브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주소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https://github.com/chimaek/pyweb_ci_cd_2024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25FF7-5316-1065-7DAC-67B992B4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21" y="2588073"/>
            <a:ext cx="3296080" cy="30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72A02-94A4-4D55-E34C-70B1CDA62D99}"/>
              </a:ext>
            </a:extLst>
          </p:cNvPr>
          <p:cNvSpPr txBox="1">
            <a:spLocks/>
          </p:cNvSpPr>
          <p:nvPr/>
        </p:nvSpPr>
        <p:spPr>
          <a:xfrm>
            <a:off x="176157" y="37073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사회초년생 </a:t>
            </a:r>
            <a:r>
              <a:rPr lang="en-US" altLang="ko-KR" sz="4000" dirty="0"/>
              <a:t>(</a:t>
            </a:r>
            <a:r>
              <a:rPr lang="ko-KR" altLang="en-US" sz="4000" dirty="0"/>
              <a:t>신입 개발자 시절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3" name="그래픽 4" descr="남성 프로그래머 윤곽선">
            <a:extLst>
              <a:ext uri="{FF2B5EF4-FFF2-40B4-BE49-F238E27FC236}">
                <a16:creationId xmlns:a16="http://schemas.microsoft.com/office/drawing/2014/main" id="{7B4C40DE-EEEA-8583-32C2-6506478D6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55" y="3045805"/>
            <a:ext cx="914400" cy="9144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464E058A-71B8-D66F-58C0-6D3EE93EC4EB}"/>
              </a:ext>
            </a:extLst>
          </p:cNvPr>
          <p:cNvSpPr txBox="1"/>
          <p:nvPr/>
        </p:nvSpPr>
        <p:spPr>
          <a:xfrm>
            <a:off x="485804" y="415338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기능 개발</a:t>
            </a:r>
          </a:p>
        </p:txBody>
      </p:sp>
      <p:pic>
        <p:nvPicPr>
          <p:cNvPr id="5" name="그래픽 7" descr="CMD 터미널 윤곽선">
            <a:extLst>
              <a:ext uri="{FF2B5EF4-FFF2-40B4-BE49-F238E27FC236}">
                <a16:creationId xmlns:a16="http://schemas.microsoft.com/office/drawing/2014/main" id="{A5521FCC-3796-0F0C-E43C-2331C2D9E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2539" y="2662722"/>
            <a:ext cx="1122808" cy="1122808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C20E5FFB-EC1B-7E36-3E3C-7D96261C8450}"/>
              </a:ext>
            </a:extLst>
          </p:cNvPr>
          <p:cNvSpPr txBox="1"/>
          <p:nvPr/>
        </p:nvSpPr>
        <p:spPr>
          <a:xfrm>
            <a:off x="4655670" y="3878917"/>
            <a:ext cx="3684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Git pull</a:t>
            </a:r>
          </a:p>
          <a:p>
            <a:pPr algn="ctr"/>
            <a:r>
              <a:rPr lang="ko-KR" altLang="en-US" sz="2400" dirty="0"/>
              <a:t>빌드 실행 </a:t>
            </a:r>
            <a:r>
              <a:rPr lang="en-US" altLang="ko-KR" sz="2400" dirty="0"/>
              <a:t>or </a:t>
            </a:r>
            <a:r>
              <a:rPr lang="ko-KR" altLang="en-US" sz="2400" dirty="0"/>
              <a:t>서비스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1E9406-B853-086E-AC80-2FD72C9D6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541" y="2958340"/>
            <a:ext cx="1113310" cy="1121378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763DAE5-A230-0591-8D12-3EE2E0530705}"/>
              </a:ext>
            </a:extLst>
          </p:cNvPr>
          <p:cNvSpPr txBox="1"/>
          <p:nvPr/>
        </p:nvSpPr>
        <p:spPr>
          <a:xfrm>
            <a:off x="3227541" y="420558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Git push</a:t>
            </a:r>
            <a:endParaRPr lang="ko-KR" altLang="en-US" sz="2400" dirty="0"/>
          </a:p>
        </p:txBody>
      </p:sp>
      <p:pic>
        <p:nvPicPr>
          <p:cNvPr id="9" name="그래픽 13" descr="확인 표시 단색으로 채워진">
            <a:extLst>
              <a:ext uri="{FF2B5EF4-FFF2-40B4-BE49-F238E27FC236}">
                <a16:creationId xmlns:a16="http://schemas.microsoft.com/office/drawing/2014/main" id="{8C8D7E17-F76B-FBC3-B839-F92DC5535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7357" y="2802529"/>
            <a:ext cx="914400" cy="914400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5732B667-C503-BDEF-D4E6-3A28F3B3206A}"/>
              </a:ext>
            </a:extLst>
          </p:cNvPr>
          <p:cNvSpPr txBox="1"/>
          <p:nvPr/>
        </p:nvSpPr>
        <p:spPr>
          <a:xfrm>
            <a:off x="8561362" y="4251755"/>
            <a:ext cx="3331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정상적으로 동작하는지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 테스트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729AF1-3FBE-466F-6109-14C859F0E7A5}"/>
              </a:ext>
            </a:extLst>
          </p:cNvPr>
          <p:cNvSpPr/>
          <p:nvPr/>
        </p:nvSpPr>
        <p:spPr>
          <a:xfrm>
            <a:off x="2057740" y="3242600"/>
            <a:ext cx="755374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9CD84C6-BB41-CFD0-5F0A-BB08E469B8AF}"/>
              </a:ext>
            </a:extLst>
          </p:cNvPr>
          <p:cNvSpPr/>
          <p:nvPr/>
        </p:nvSpPr>
        <p:spPr>
          <a:xfrm>
            <a:off x="4816842" y="3242600"/>
            <a:ext cx="755374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050B7DA-0603-22E5-05D3-0D6A1DCDE356}"/>
              </a:ext>
            </a:extLst>
          </p:cNvPr>
          <p:cNvSpPr/>
          <p:nvPr/>
        </p:nvSpPr>
        <p:spPr>
          <a:xfrm>
            <a:off x="7658697" y="3242600"/>
            <a:ext cx="755374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64C81B0-870A-688D-C570-DB5E4A10828F}"/>
              </a:ext>
            </a:extLst>
          </p:cNvPr>
          <p:cNvCxnSpPr>
            <a:cxnSpLocks/>
          </p:cNvCxnSpPr>
          <p:nvPr/>
        </p:nvCxnSpPr>
        <p:spPr>
          <a:xfrm rot="5400000" flipH="1">
            <a:off x="5405185" y="848615"/>
            <a:ext cx="620309" cy="8537713"/>
          </a:xfrm>
          <a:prstGeom prst="curvedConnector3">
            <a:avLst>
              <a:gd name="adj1" fmla="val -193236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F3E14756-4A41-70DB-DAB7-7AD5BD0AB5F8}"/>
              </a:ext>
            </a:extLst>
          </p:cNvPr>
          <p:cNvSpPr txBox="1"/>
          <p:nvPr/>
        </p:nvSpPr>
        <p:spPr>
          <a:xfrm>
            <a:off x="5172105" y="5901772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dirty="0"/>
              <a:t>반복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A6F215-9720-6491-7640-9CE9CDF39CBF}"/>
              </a:ext>
            </a:extLst>
          </p:cNvPr>
          <p:cNvSpPr/>
          <p:nvPr/>
        </p:nvSpPr>
        <p:spPr>
          <a:xfrm>
            <a:off x="8314913" y="2455971"/>
            <a:ext cx="3684022" cy="31487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4" descr="남성 프로그래머 윤곽선">
            <a:extLst>
              <a:ext uri="{FF2B5EF4-FFF2-40B4-BE49-F238E27FC236}">
                <a16:creationId xmlns:a16="http://schemas.microsoft.com/office/drawing/2014/main" id="{D77EDEB2-6DDC-B295-B791-C4B60D1E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6757" y="1265108"/>
            <a:ext cx="914400" cy="914400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0A00A0-BBE9-CFF9-6EAC-4481F092CDA5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7657210" y="-43744"/>
            <a:ext cx="733663" cy="426576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AD5D1D-9F1C-4AD0-81FB-58E4CD5123B9}"/>
              </a:ext>
            </a:extLst>
          </p:cNvPr>
          <p:cNvSpPr txBox="1"/>
          <p:nvPr/>
        </p:nvSpPr>
        <p:spPr>
          <a:xfrm>
            <a:off x="9081673" y="1178877"/>
            <a:ext cx="180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Error </a:t>
            </a:r>
            <a:r>
              <a:rPr lang="ko-KR" altLang="en-US" sz="2800" dirty="0"/>
              <a:t>발생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15F91A74-9A51-0885-4508-BF68A9273DC8}"/>
              </a:ext>
            </a:extLst>
          </p:cNvPr>
          <p:cNvSpPr txBox="1"/>
          <p:nvPr/>
        </p:nvSpPr>
        <p:spPr>
          <a:xfrm>
            <a:off x="4381325" y="227204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디버그 및 수정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306C11A-21F6-1DEF-077E-5BFAA121A84D}"/>
              </a:ext>
            </a:extLst>
          </p:cNvPr>
          <p:cNvCxnSpPr>
            <a:endCxn id="7" idx="0"/>
          </p:cNvCxnSpPr>
          <p:nvPr/>
        </p:nvCxnSpPr>
        <p:spPr>
          <a:xfrm rot="5400000">
            <a:off x="3762461" y="1744044"/>
            <a:ext cx="1236032" cy="1192561"/>
          </a:xfrm>
          <a:prstGeom prst="bentConnector3">
            <a:avLst>
              <a:gd name="adj1" fmla="val -1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A338DF3-E003-7585-1A37-6DFE133F83A3}"/>
              </a:ext>
            </a:extLst>
          </p:cNvPr>
          <p:cNvSpPr txBox="1"/>
          <p:nvPr/>
        </p:nvSpPr>
        <p:spPr>
          <a:xfrm>
            <a:off x="332644" y="330950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/>
              <a:t>예시 시나리오</a:t>
            </a:r>
          </a:p>
        </p:txBody>
      </p:sp>
      <p:pic>
        <p:nvPicPr>
          <p:cNvPr id="4" name="그래픽 4" descr="남성 프로그래머 윤곽선">
            <a:extLst>
              <a:ext uri="{FF2B5EF4-FFF2-40B4-BE49-F238E27FC236}">
                <a16:creationId xmlns:a16="http://schemas.microsoft.com/office/drawing/2014/main" id="{E2C045F0-9AA0-43B7-B1C9-55B2C834A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522" y="1869099"/>
            <a:ext cx="914400" cy="9144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3BF5EEB-B62A-CDCA-072A-84538B29E769}"/>
              </a:ext>
            </a:extLst>
          </p:cNvPr>
          <p:cNvSpPr txBox="1"/>
          <p:nvPr/>
        </p:nvSpPr>
        <p:spPr>
          <a:xfrm>
            <a:off x="486359" y="4336934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실무진</a:t>
            </a:r>
            <a:endParaRPr lang="en-US" altLang="ko-KR" sz="2400" dirty="0"/>
          </a:p>
          <a:p>
            <a:pPr algn="ctr"/>
            <a:r>
              <a:rPr lang="ko-KR" altLang="en-US" sz="2400" dirty="0"/>
              <a:t>각 기능 개발</a:t>
            </a:r>
          </a:p>
        </p:txBody>
      </p:sp>
      <p:pic>
        <p:nvPicPr>
          <p:cNvPr id="6" name="그래픽 6" descr="CMD 터미널 윤곽선">
            <a:extLst>
              <a:ext uri="{FF2B5EF4-FFF2-40B4-BE49-F238E27FC236}">
                <a16:creationId xmlns:a16="http://schemas.microsoft.com/office/drawing/2014/main" id="{7777F16A-94CB-8A0D-D30D-EE7A9C44B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6216" y="2889446"/>
            <a:ext cx="821809" cy="821809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A1C1598-A585-FFAB-1E7C-B08D4B0102E4}"/>
              </a:ext>
            </a:extLst>
          </p:cNvPr>
          <p:cNvSpPr txBox="1"/>
          <p:nvPr/>
        </p:nvSpPr>
        <p:spPr>
          <a:xfrm>
            <a:off x="5196345" y="1323735"/>
            <a:ext cx="2627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각 서버 별</a:t>
            </a:r>
            <a:endParaRPr lang="en-US" altLang="ko-KR" sz="2400" dirty="0"/>
          </a:p>
          <a:p>
            <a:pPr algn="ctr"/>
            <a:r>
              <a:rPr lang="en-US" altLang="ko-KR" sz="2400" dirty="0"/>
              <a:t>Git pull</a:t>
            </a:r>
          </a:p>
          <a:p>
            <a:pPr algn="ctr"/>
            <a:r>
              <a:rPr lang="ko-KR" altLang="en-US" sz="2400" dirty="0"/>
              <a:t>빌드 실행</a:t>
            </a:r>
            <a:endParaRPr lang="en-US" altLang="ko-KR" sz="2400" dirty="0"/>
          </a:p>
          <a:p>
            <a:pPr algn="ctr"/>
            <a:r>
              <a:rPr lang="en-US" altLang="ko-KR" sz="2400" dirty="0"/>
              <a:t>Java –jar </a:t>
            </a:r>
            <a:r>
              <a:rPr lang="ko-KR" altLang="en-US" sz="2400" dirty="0"/>
              <a:t>파일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EB6D6-E762-1754-AF70-955A19C8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95" y="1417466"/>
            <a:ext cx="1113310" cy="112137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64721D4-03EA-88EE-7335-592FFF450FA9}"/>
              </a:ext>
            </a:extLst>
          </p:cNvPr>
          <p:cNvSpPr txBox="1"/>
          <p:nvPr/>
        </p:nvSpPr>
        <p:spPr>
          <a:xfrm>
            <a:off x="2834443" y="2706633"/>
            <a:ext cx="2209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Git push</a:t>
            </a:r>
          </a:p>
          <a:p>
            <a:pPr algn="ctr"/>
            <a:r>
              <a:rPr lang="en-US" altLang="ko-KR" sz="2400" dirty="0"/>
              <a:t>- main (</a:t>
            </a:r>
            <a:r>
              <a:rPr lang="ko-KR" altLang="en-US" sz="2400" dirty="0"/>
              <a:t>상용서버</a:t>
            </a:r>
            <a:r>
              <a:rPr lang="en-US" altLang="ko-KR" sz="2400" dirty="0"/>
              <a:t>)</a:t>
            </a: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- develop (</a:t>
            </a:r>
            <a:r>
              <a:rPr lang="ko-KR" altLang="en-US" sz="2400" dirty="0"/>
              <a:t>개발서버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0" name="그래픽 10" descr="확인 표시 단색으로 채워진">
            <a:extLst>
              <a:ext uri="{FF2B5EF4-FFF2-40B4-BE49-F238E27FC236}">
                <a16:creationId xmlns:a16="http://schemas.microsoft.com/office/drawing/2014/main" id="{EC01FDC7-D028-677F-81F4-2C6E2B78A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6658" y="2752711"/>
            <a:ext cx="914400" cy="9144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8E59F0A-91B7-0B61-FEEF-2FB3AD7CB83E}"/>
              </a:ext>
            </a:extLst>
          </p:cNvPr>
          <p:cNvSpPr/>
          <p:nvPr/>
        </p:nvSpPr>
        <p:spPr>
          <a:xfrm>
            <a:off x="2602726" y="2960843"/>
            <a:ext cx="654952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370B9BF-90D3-6D6F-9014-654645B05ADA}"/>
              </a:ext>
            </a:extLst>
          </p:cNvPr>
          <p:cNvSpPr/>
          <p:nvPr/>
        </p:nvSpPr>
        <p:spPr>
          <a:xfrm>
            <a:off x="4955292" y="4731604"/>
            <a:ext cx="495631" cy="25355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4C5086-A408-B71E-35F9-C04160598871}"/>
              </a:ext>
            </a:extLst>
          </p:cNvPr>
          <p:cNvSpPr/>
          <p:nvPr/>
        </p:nvSpPr>
        <p:spPr>
          <a:xfrm>
            <a:off x="4841033" y="1796865"/>
            <a:ext cx="606440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래픽 16" descr="남성 프로그래머 윤곽선">
            <a:extLst>
              <a:ext uri="{FF2B5EF4-FFF2-40B4-BE49-F238E27FC236}">
                <a16:creationId xmlns:a16="http://schemas.microsoft.com/office/drawing/2014/main" id="{FB49381E-2699-3570-D76F-57291E892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509" y="2900383"/>
            <a:ext cx="914400" cy="914400"/>
          </a:xfrm>
          <a:prstGeom prst="rect">
            <a:avLst/>
          </a:prstGeom>
        </p:spPr>
      </p:pic>
      <p:pic>
        <p:nvPicPr>
          <p:cNvPr id="15" name="그래픽 17" descr="남성 프로그래머 윤곽선">
            <a:extLst>
              <a:ext uri="{FF2B5EF4-FFF2-40B4-BE49-F238E27FC236}">
                <a16:creationId xmlns:a16="http://schemas.microsoft.com/office/drawing/2014/main" id="{AB6A6923-A370-5D2A-DD97-0856D5223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522" y="2887962"/>
            <a:ext cx="914400" cy="9144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A3D81B7-476A-5406-1171-EA7B4A7E0585}"/>
              </a:ext>
            </a:extLst>
          </p:cNvPr>
          <p:cNvSpPr/>
          <p:nvPr/>
        </p:nvSpPr>
        <p:spPr>
          <a:xfrm>
            <a:off x="4955292" y="3173576"/>
            <a:ext cx="495631" cy="25355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래픽 20" descr="CMD 터미널 윤곽선">
            <a:extLst>
              <a:ext uri="{FF2B5EF4-FFF2-40B4-BE49-F238E27FC236}">
                <a16:creationId xmlns:a16="http://schemas.microsoft.com/office/drawing/2014/main" id="{BE685EE6-B4B1-6782-7293-011A8F678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6216" y="4447474"/>
            <a:ext cx="821809" cy="821809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055C673-93C9-4D3D-640C-B7F280CA42A6}"/>
              </a:ext>
            </a:extLst>
          </p:cNvPr>
          <p:cNvSpPr/>
          <p:nvPr/>
        </p:nvSpPr>
        <p:spPr>
          <a:xfrm>
            <a:off x="7390613" y="3173576"/>
            <a:ext cx="495631" cy="25355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EB2BCFD-04D8-5B34-8105-73C5D2506E28}"/>
              </a:ext>
            </a:extLst>
          </p:cNvPr>
          <p:cNvSpPr/>
          <p:nvPr/>
        </p:nvSpPr>
        <p:spPr>
          <a:xfrm>
            <a:off x="7390613" y="4731604"/>
            <a:ext cx="495631" cy="25355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" name="그래픽 27" descr="확인 표시 단색으로 채워진">
            <a:extLst>
              <a:ext uri="{FF2B5EF4-FFF2-40B4-BE49-F238E27FC236}">
                <a16:creationId xmlns:a16="http://schemas.microsoft.com/office/drawing/2014/main" id="{2F227240-50CA-22B8-5298-7CCFFD537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46658" y="4456156"/>
            <a:ext cx="914400" cy="914400"/>
          </a:xfrm>
          <a:prstGeom prst="rect">
            <a:avLst/>
          </a:prstGeom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8C0A65AA-53CF-C243-483C-E12CFF61ECB7}"/>
              </a:ext>
            </a:extLst>
          </p:cNvPr>
          <p:cNvSpPr txBox="1"/>
          <p:nvPr/>
        </p:nvSpPr>
        <p:spPr>
          <a:xfrm>
            <a:off x="7941648" y="1552381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/>
              <a:t> 정상적으로</a:t>
            </a:r>
            <a:endParaRPr lang="en-US" altLang="ko-KR" sz="2400" dirty="0"/>
          </a:p>
          <a:p>
            <a:pPr algn="ctr"/>
            <a:r>
              <a:rPr lang="ko-KR" altLang="en-US" sz="2400" dirty="0"/>
              <a:t>동작하는지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 테스트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C10CFBC-6A67-68EF-9A4A-081803429EC8}"/>
              </a:ext>
            </a:extLst>
          </p:cNvPr>
          <p:cNvSpPr/>
          <p:nvPr/>
        </p:nvSpPr>
        <p:spPr>
          <a:xfrm>
            <a:off x="7335208" y="1796865"/>
            <a:ext cx="606440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B7D6E795-AF39-CD0A-5228-D44A99A11B38}"/>
              </a:ext>
            </a:extLst>
          </p:cNvPr>
          <p:cNvSpPr txBox="1"/>
          <p:nvPr/>
        </p:nvSpPr>
        <p:spPr>
          <a:xfrm>
            <a:off x="5633974" y="5233731"/>
            <a:ext cx="190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/>
              <a:t>기존에 실행하던 </a:t>
            </a:r>
            <a:endParaRPr lang="en-US" altLang="ko-KR" sz="1800" dirty="0"/>
          </a:p>
          <a:p>
            <a:pPr algn="ctr"/>
            <a:r>
              <a:rPr lang="ko-KR" altLang="en-US" sz="1800" dirty="0"/>
              <a:t>서비스 중지</a:t>
            </a:r>
            <a:endParaRPr lang="en-US" altLang="ko-KR" sz="1800" dirty="0"/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29B5D651-4790-39E3-E02C-FEA5AE6587D1}"/>
              </a:ext>
            </a:extLst>
          </p:cNvPr>
          <p:cNvSpPr txBox="1"/>
          <p:nvPr/>
        </p:nvSpPr>
        <p:spPr>
          <a:xfrm>
            <a:off x="5633974" y="3730825"/>
            <a:ext cx="190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dirty="0"/>
              <a:t>기존에 실행하던 </a:t>
            </a:r>
            <a:endParaRPr lang="en-US" altLang="ko-KR" sz="1800" dirty="0"/>
          </a:p>
          <a:p>
            <a:pPr algn="ctr"/>
            <a:r>
              <a:rPr lang="ko-KR" altLang="en-US" sz="1800" dirty="0"/>
              <a:t>서비스 중지</a:t>
            </a:r>
            <a:endParaRPr lang="en-US" altLang="ko-KR" sz="1800" dirty="0"/>
          </a:p>
        </p:txBody>
      </p:sp>
      <p:pic>
        <p:nvPicPr>
          <p:cNvPr id="25" name="그래픽 33" descr="닫기 단색으로 채워진">
            <a:extLst>
              <a:ext uri="{FF2B5EF4-FFF2-40B4-BE49-F238E27FC236}">
                <a16:creationId xmlns:a16="http://schemas.microsoft.com/office/drawing/2014/main" id="{3902A476-1845-6B9D-5808-CC4910ECC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04964" y="2752710"/>
            <a:ext cx="914400" cy="914400"/>
          </a:xfrm>
          <a:prstGeom prst="rect">
            <a:avLst/>
          </a:prstGeom>
        </p:spPr>
      </p:pic>
      <p:pic>
        <p:nvPicPr>
          <p:cNvPr id="26" name="그래픽 34" descr="닫기 단색으로 채워진">
            <a:extLst>
              <a:ext uri="{FF2B5EF4-FFF2-40B4-BE49-F238E27FC236}">
                <a16:creationId xmlns:a16="http://schemas.microsoft.com/office/drawing/2014/main" id="{5831614E-3624-4E5E-1B35-FCB321E815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04964" y="4479828"/>
            <a:ext cx="914400" cy="91440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58391D6-E83F-31C1-4F3F-EB6944C2FC95}"/>
              </a:ext>
            </a:extLst>
          </p:cNvPr>
          <p:cNvSpPr/>
          <p:nvPr/>
        </p:nvSpPr>
        <p:spPr>
          <a:xfrm>
            <a:off x="9685489" y="3173576"/>
            <a:ext cx="495631" cy="25355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770D7F9-EAD5-82E1-CABD-804CC2BFDCB4}"/>
              </a:ext>
            </a:extLst>
          </p:cNvPr>
          <p:cNvSpPr/>
          <p:nvPr/>
        </p:nvSpPr>
        <p:spPr>
          <a:xfrm>
            <a:off x="9685488" y="4731604"/>
            <a:ext cx="495631" cy="25355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DF8AAACD-2456-67A3-EF11-FEB3388E7995}"/>
              </a:ext>
            </a:extLst>
          </p:cNvPr>
          <p:cNvSpPr txBox="1"/>
          <p:nvPr/>
        </p:nvSpPr>
        <p:spPr>
          <a:xfrm>
            <a:off x="9993139" y="186909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실패한다면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4BD8053-4348-53AD-CFEB-38FCBEC7CDDD}"/>
              </a:ext>
            </a:extLst>
          </p:cNvPr>
          <p:cNvSpPr/>
          <p:nvPr/>
        </p:nvSpPr>
        <p:spPr>
          <a:xfrm>
            <a:off x="2579483" y="4531828"/>
            <a:ext cx="654952" cy="596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6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6AAA2-0E29-096D-45AA-B868391873B5}"/>
              </a:ext>
            </a:extLst>
          </p:cNvPr>
          <p:cNvSpPr txBox="1"/>
          <p:nvPr/>
        </p:nvSpPr>
        <p:spPr>
          <a:xfrm>
            <a:off x="2581617" y="2417197"/>
            <a:ext cx="683392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600" b="1" dirty="0"/>
              <a:t>시간적 측면</a:t>
            </a:r>
            <a:r>
              <a:rPr lang="en-US" altLang="ko-KR" sz="4600" b="1" dirty="0"/>
              <a:t>, </a:t>
            </a:r>
            <a:r>
              <a:rPr lang="ko-KR" altLang="en-US" sz="4600" b="1" dirty="0"/>
              <a:t>생산적 측면</a:t>
            </a:r>
            <a:endParaRPr lang="en-US" altLang="ko-KR" sz="4600" b="1" dirty="0"/>
          </a:p>
          <a:p>
            <a:pPr algn="ctr"/>
            <a:endParaRPr lang="en-US" altLang="ko-KR" sz="4600" b="1" dirty="0"/>
          </a:p>
          <a:p>
            <a:pPr algn="ctr"/>
            <a:r>
              <a:rPr lang="en-US" altLang="ko-KR" sz="4600" b="1" dirty="0"/>
              <a:t>INPUT </a:t>
            </a:r>
            <a:r>
              <a:rPr lang="ko-KR" altLang="en-US" sz="4600" b="1" dirty="0"/>
              <a:t>대비 </a:t>
            </a:r>
            <a:r>
              <a:rPr lang="en-US" altLang="ko-KR" sz="4600" b="1" dirty="0"/>
              <a:t>OUTPUT </a:t>
            </a:r>
            <a:r>
              <a:rPr lang="ko-KR" altLang="en-US" sz="4600" b="1" dirty="0"/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81682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7A063-C59B-6FC1-1155-C19C27E70FD7}"/>
              </a:ext>
            </a:extLst>
          </p:cNvPr>
          <p:cNvSpPr txBox="1"/>
          <p:nvPr/>
        </p:nvSpPr>
        <p:spPr>
          <a:xfrm>
            <a:off x="2235581" y="624661"/>
            <a:ext cx="7577715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/>
              <a:t>앞서 나온 문제들을 효율적으로 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해결할 수 있는 방법이 있을까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49210-C8CF-4256-D94D-C8F3581BC7F9}"/>
              </a:ext>
            </a:extLst>
          </p:cNvPr>
          <p:cNvSpPr txBox="1"/>
          <p:nvPr/>
        </p:nvSpPr>
        <p:spPr>
          <a:xfrm>
            <a:off x="1473487" y="2936019"/>
            <a:ext cx="86725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CI(Continuous Integration)</a:t>
            </a:r>
          </a:p>
          <a:p>
            <a:pPr algn="ctr"/>
            <a:r>
              <a:rPr lang="ko-KR" altLang="en-US" sz="4000" b="1" dirty="0"/>
              <a:t>지속적 통합</a:t>
            </a:r>
            <a:endParaRPr lang="en-US" altLang="ko-KR" sz="4000" b="1" dirty="0"/>
          </a:p>
          <a:p>
            <a:pPr algn="ctr"/>
            <a:endParaRPr lang="en-US" altLang="ko-KR" sz="4000" b="1" dirty="0"/>
          </a:p>
          <a:p>
            <a:pPr algn="ctr"/>
            <a:r>
              <a:rPr lang="en-US" altLang="ko-KR" sz="4000" b="1" dirty="0"/>
              <a:t>CD(Continuous Deployment)</a:t>
            </a:r>
          </a:p>
          <a:p>
            <a:pPr algn="ctr"/>
            <a:r>
              <a:rPr lang="ko-KR" altLang="en-US" sz="4000" b="1" dirty="0"/>
              <a:t>지속적 배포</a:t>
            </a:r>
          </a:p>
        </p:txBody>
      </p:sp>
    </p:spTree>
    <p:extLst>
      <p:ext uri="{BB962C8B-B14F-4D97-AF65-F5344CB8AC3E}">
        <p14:creationId xmlns:p14="http://schemas.microsoft.com/office/powerpoint/2010/main" val="301754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5A8FD-9B1A-7D81-133E-035FFFA992DE}"/>
              </a:ext>
            </a:extLst>
          </p:cNvPr>
          <p:cNvSpPr txBox="1"/>
          <p:nvPr/>
        </p:nvSpPr>
        <p:spPr>
          <a:xfrm>
            <a:off x="349858" y="500933"/>
            <a:ext cx="3166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왜 필요한가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DC898-8C50-F5BC-55D7-A265A0A1DBBA}"/>
              </a:ext>
            </a:extLst>
          </p:cNvPr>
          <p:cNvSpPr txBox="1"/>
          <p:nvPr/>
        </p:nvSpPr>
        <p:spPr>
          <a:xfrm>
            <a:off x="2099882" y="284703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효율성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3BAFD-F189-540A-0EED-3D4885C3DEAD}"/>
              </a:ext>
            </a:extLst>
          </p:cNvPr>
          <p:cNvSpPr txBox="1"/>
          <p:nvPr/>
        </p:nvSpPr>
        <p:spPr>
          <a:xfrm>
            <a:off x="7538574" y="284703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생산성</a:t>
            </a:r>
          </a:p>
        </p:txBody>
      </p:sp>
    </p:spTree>
    <p:extLst>
      <p:ext uri="{BB962C8B-B14F-4D97-AF65-F5344CB8AC3E}">
        <p14:creationId xmlns:p14="http://schemas.microsoft.com/office/powerpoint/2010/main" val="39262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1110</Words>
  <Application>Microsoft Office PowerPoint</Application>
  <PresentationFormat>와이드스크린</PresentationFormat>
  <Paragraphs>214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-apple-system</vt:lpstr>
      <vt:lpstr>Söhne</vt:lpstr>
      <vt:lpstr>맑은 고딕</vt:lpstr>
      <vt:lpstr>Arial</vt:lpstr>
      <vt:lpstr>Wingdings</vt:lpstr>
      <vt:lpstr>Office 테마</vt:lpstr>
      <vt:lpstr>생산성을 높여주는 CI/CD With Django, GitHub Actions</vt:lpstr>
      <vt:lpstr>목차</vt:lpstr>
      <vt:lpstr>학부생 시절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생산성을 높여주는 CI/CD With Django, GitHub Actions</dc:title>
  <dc:creator>승주 김</dc:creator>
  <cp:lastModifiedBy>승주 김</cp:lastModifiedBy>
  <cp:revision>120</cp:revision>
  <dcterms:created xsi:type="dcterms:W3CDTF">2024-03-16T07:41:13Z</dcterms:created>
  <dcterms:modified xsi:type="dcterms:W3CDTF">2024-03-22T23:32:04Z</dcterms:modified>
</cp:coreProperties>
</file>