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74" r:id="rId3"/>
    <p:sldId id="268" r:id="rId4"/>
    <p:sldId id="279" r:id="rId5"/>
    <p:sldId id="269" r:id="rId6"/>
    <p:sldId id="276" r:id="rId7"/>
    <p:sldId id="271" r:id="rId8"/>
    <p:sldId id="277" r:id="rId9"/>
    <p:sldId id="278" r:id="rId10"/>
    <p:sldId id="280" r:id="rId11"/>
    <p:sldId id="272" r:id="rId12"/>
    <p:sldId id="284" r:id="rId13"/>
    <p:sldId id="285" r:id="rId14"/>
    <p:sldId id="281" r:id="rId15"/>
    <p:sldId id="282" r:id="rId16"/>
    <p:sldId id="283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4F7D"/>
    <a:srgbClr val="BD494F"/>
    <a:srgbClr val="336699"/>
    <a:srgbClr val="CCFFCD"/>
    <a:srgbClr val="9BBB58"/>
    <a:srgbClr val="BD9B53"/>
    <a:srgbClr val="CD9F90"/>
    <a:srgbClr val="FEFFCC"/>
    <a:srgbClr val="F1DBDD"/>
    <a:srgbClr val="C052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AF453-6B85-4396-92B2-364BC2D7E03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77E22-9D71-438D-8957-175E57912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100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436C-90A7-48C8-AB46-691F6EEF29D8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4FEA-E022-471F-AB6A-78E13E9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31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436C-90A7-48C8-AB46-691F6EEF29D8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4FEA-E022-471F-AB6A-78E13E9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87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436C-90A7-48C8-AB46-691F6EEF29D8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4FEA-E022-471F-AB6A-78E13E9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17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436C-90A7-48C8-AB46-691F6EEF29D8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4FEA-E022-471F-AB6A-78E13E9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378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436C-90A7-48C8-AB46-691F6EEF29D8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4FEA-E022-471F-AB6A-78E13E9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15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436C-90A7-48C8-AB46-691F6EEF29D8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4FEA-E022-471F-AB6A-78E13E9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2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436C-90A7-48C8-AB46-691F6EEF29D8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4FEA-E022-471F-AB6A-78E13E9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6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436C-90A7-48C8-AB46-691F6EEF29D8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4FEA-E022-471F-AB6A-78E13E9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40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436C-90A7-48C8-AB46-691F6EEF29D8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4FEA-E022-471F-AB6A-78E13E9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15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436C-90A7-48C8-AB46-691F6EEF29D8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4FEA-E022-471F-AB6A-78E13E9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435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436C-90A7-48C8-AB46-691F6EEF29D8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4FEA-E022-471F-AB6A-78E13E9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29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0436C-90A7-48C8-AB46-691F6EEF29D8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C4FEA-E022-471F-AB6A-78E13E9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39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haksa.hallym.ac.kr/hluv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hallym.ac.kr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medicine.korea.ac.kr/web/www/-107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haksa.hallym.ac.kr/hluv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CCE42-3AF0-427B-BFFA-DF01A061EB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빅데이터 </a:t>
            </a:r>
            <a:r>
              <a:rPr lang="ko-KR" altLang="en-US" sz="4800" dirty="0" err="1"/>
              <a:t>캡스톤</a:t>
            </a:r>
            <a:r>
              <a:rPr lang="ko-KR" altLang="en-US" sz="4800" dirty="0"/>
              <a:t> 디자인</a:t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4C62AD-571D-46E5-B8C6-5B3935F934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팀 명</a:t>
            </a:r>
            <a:r>
              <a:rPr lang="en-US" altLang="ko-KR" dirty="0"/>
              <a:t>: 3 </a:t>
            </a:r>
            <a:r>
              <a:rPr lang="ko-KR" altLang="en-US" dirty="0"/>
              <a:t>박 자</a:t>
            </a:r>
          </a:p>
        </p:txBody>
      </p:sp>
    </p:spTree>
    <p:extLst>
      <p:ext uri="{BB962C8B-B14F-4D97-AF65-F5344CB8AC3E}">
        <p14:creationId xmlns:p14="http://schemas.microsoft.com/office/powerpoint/2010/main" val="6406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790308"/>
              </p:ext>
            </p:extLst>
          </p:nvPr>
        </p:nvGraphicFramePr>
        <p:xfrm>
          <a:off x="1783061" y="810974"/>
          <a:ext cx="8647114" cy="5838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3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3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화면구성 및 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참고사이트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765">
                <a:tc rowSpan="3">
                  <a:txBody>
                    <a:bodyPr/>
                    <a:lstStyle/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한림대학교 학생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47951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화면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08"/>
          <p:cNvSpPr>
            <a:spLocks noChangeArrowheads="1"/>
          </p:cNvSpPr>
          <p:nvPr/>
        </p:nvSpPr>
        <p:spPr bwMode="auto">
          <a:xfrm>
            <a:off x="1674110" y="472419"/>
            <a:ext cx="11031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9pPr>
          </a:lstStyle>
          <a:p>
            <a:pPr eaLnBrk="1" latinLnBrk="1" hangingPunct="1"/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7. 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로그인</a:t>
            </a:r>
            <a:endParaRPr lang="en-US" altLang="ko-KR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62125" y="518922"/>
            <a:ext cx="60680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동아리 조회 </a:t>
            </a: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&gt; 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활동</a:t>
            </a: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ko-KR" altLang="en-US" sz="11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8697" y="43167"/>
          <a:ext cx="11919132" cy="4267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55337">
                  <a:extLst>
                    <a:ext uri="{9D8B030D-6E8A-4147-A177-3AD203B41FA5}">
                      <a16:colId xmlns:a16="http://schemas.microsoft.com/office/drawing/2014/main" val="1207352906"/>
                    </a:ext>
                  </a:extLst>
                </a:gridCol>
                <a:gridCol w="4804229">
                  <a:extLst>
                    <a:ext uri="{9D8B030D-6E8A-4147-A177-3AD203B41FA5}">
                      <a16:colId xmlns:a16="http://schemas.microsoft.com/office/drawing/2014/main" val="242459955"/>
                    </a:ext>
                  </a:extLst>
                </a:gridCol>
                <a:gridCol w="1139371">
                  <a:extLst>
                    <a:ext uri="{9D8B030D-6E8A-4147-A177-3AD203B41FA5}">
                      <a16:colId xmlns:a16="http://schemas.microsoft.com/office/drawing/2014/main" val="2119873688"/>
                    </a:ext>
                  </a:extLst>
                </a:gridCol>
                <a:gridCol w="4820195">
                  <a:extLst>
                    <a:ext uri="{9D8B030D-6E8A-4147-A177-3AD203B41FA5}">
                      <a16:colId xmlns:a16="http://schemas.microsoft.com/office/drawing/2014/main" val="3469562550"/>
                    </a:ext>
                  </a:extLst>
                </a:gridCol>
              </a:tblGrid>
              <a:tr h="1173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프로젝트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대학교 동아리 관리 플랫폼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  <a:cs typeface="바탕 옛한글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문서이름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화면설계서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151059"/>
                  </a:ext>
                </a:extLst>
              </a:tr>
              <a:tr h="1173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시스템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홈페이지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문서번호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HL-ID-DONG-307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체" pitchFamily="49" charset="-127"/>
                        <a:cs typeface="바탕 옛한글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403203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396025" y="1157454"/>
            <a:ext cx="1000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동아리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B909A7-FFF0-4EDC-8D72-0710DDE348E0}"/>
              </a:ext>
            </a:extLst>
          </p:cNvPr>
          <p:cNvSpPr txBox="1"/>
          <p:nvPr/>
        </p:nvSpPr>
        <p:spPr>
          <a:xfrm>
            <a:off x="3196391" y="2072960"/>
            <a:ext cx="148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학번</a:t>
            </a:r>
            <a:r>
              <a:rPr lang="en-US" altLang="ko-KR" dirty="0"/>
              <a:t>(</a:t>
            </a:r>
            <a:r>
              <a:rPr lang="ko-KR" altLang="en-US" dirty="0"/>
              <a:t>아이디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550046-7244-4F13-84AD-5C81DFF052B6}"/>
              </a:ext>
            </a:extLst>
          </p:cNvPr>
          <p:cNvSpPr txBox="1"/>
          <p:nvPr/>
        </p:nvSpPr>
        <p:spPr>
          <a:xfrm>
            <a:off x="4890125" y="2072960"/>
            <a:ext cx="14885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0A7892-2FEB-44CE-A114-EF005EC08CB1}"/>
              </a:ext>
            </a:extLst>
          </p:cNvPr>
          <p:cNvSpPr txBox="1"/>
          <p:nvPr/>
        </p:nvSpPr>
        <p:spPr>
          <a:xfrm>
            <a:off x="3196391" y="2783379"/>
            <a:ext cx="148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F34FB2-27D4-4ABC-9647-7AD910899BE2}"/>
              </a:ext>
            </a:extLst>
          </p:cNvPr>
          <p:cNvSpPr txBox="1"/>
          <p:nvPr/>
        </p:nvSpPr>
        <p:spPr>
          <a:xfrm>
            <a:off x="4890125" y="2859660"/>
            <a:ext cx="14885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787A30-0C13-4973-ACFA-DC107F48D892}"/>
              </a:ext>
            </a:extLst>
          </p:cNvPr>
          <p:cNvSpPr txBox="1"/>
          <p:nvPr/>
        </p:nvSpPr>
        <p:spPr>
          <a:xfrm>
            <a:off x="5340312" y="3629008"/>
            <a:ext cx="18508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로그인하기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58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17903"/>
              </p:ext>
            </p:extLst>
          </p:nvPr>
        </p:nvGraphicFramePr>
        <p:xfrm>
          <a:off x="1783061" y="810974"/>
          <a:ext cx="8647114" cy="5838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3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3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화면구성 및 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참고사이트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765">
                <a:tc rowSpan="3">
                  <a:txBody>
                    <a:bodyPr/>
                    <a:lstStyle/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동아리 관리자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47951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동아리 회원</a:t>
                      </a:r>
                      <a:r>
                        <a:rPr lang="ko-KR" alt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등록 및 탈퇴가 가능하고</a:t>
                      </a:r>
                      <a:r>
                        <a:rPr lang="en-US" altLang="ko-KR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가입 신청서의 정보를 읽을 수 있는 페이지 입니다</a:t>
                      </a:r>
                      <a:r>
                        <a:rPr lang="en-US" altLang="ko-KR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08"/>
          <p:cNvSpPr>
            <a:spLocks noChangeArrowheads="1"/>
          </p:cNvSpPr>
          <p:nvPr/>
        </p:nvSpPr>
        <p:spPr bwMode="auto">
          <a:xfrm>
            <a:off x="1674110" y="472419"/>
            <a:ext cx="17187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9pPr>
          </a:lstStyle>
          <a:p>
            <a:pPr eaLnBrk="1" latinLnBrk="1" hangingPunct="1"/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8. 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관리자페이지</a:t>
            </a:r>
            <a:endParaRPr lang="en-US" altLang="ko-KR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62125" y="518922"/>
            <a:ext cx="60680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관리자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8697" y="43167"/>
          <a:ext cx="11919132" cy="4267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55337">
                  <a:extLst>
                    <a:ext uri="{9D8B030D-6E8A-4147-A177-3AD203B41FA5}">
                      <a16:colId xmlns:a16="http://schemas.microsoft.com/office/drawing/2014/main" val="1207352906"/>
                    </a:ext>
                  </a:extLst>
                </a:gridCol>
                <a:gridCol w="4804229">
                  <a:extLst>
                    <a:ext uri="{9D8B030D-6E8A-4147-A177-3AD203B41FA5}">
                      <a16:colId xmlns:a16="http://schemas.microsoft.com/office/drawing/2014/main" val="242459955"/>
                    </a:ext>
                  </a:extLst>
                </a:gridCol>
                <a:gridCol w="1139371">
                  <a:extLst>
                    <a:ext uri="{9D8B030D-6E8A-4147-A177-3AD203B41FA5}">
                      <a16:colId xmlns:a16="http://schemas.microsoft.com/office/drawing/2014/main" val="2119873688"/>
                    </a:ext>
                  </a:extLst>
                </a:gridCol>
                <a:gridCol w="4820195">
                  <a:extLst>
                    <a:ext uri="{9D8B030D-6E8A-4147-A177-3AD203B41FA5}">
                      <a16:colId xmlns:a16="http://schemas.microsoft.com/office/drawing/2014/main" val="3469562550"/>
                    </a:ext>
                  </a:extLst>
                </a:gridCol>
              </a:tblGrid>
              <a:tr h="1173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프로젝트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대학교 동아리 관리 플랫폼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  <a:cs typeface="바탕 옛한글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문서이름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화면설계서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151059"/>
                  </a:ext>
                </a:extLst>
              </a:tr>
              <a:tr h="1173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시스템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홈페이지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문서번호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HL-ID-DONG-307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체" pitchFamily="49" charset="-127"/>
                        <a:cs typeface="바탕 옛한글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403203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061" y="1121619"/>
            <a:ext cx="6794882" cy="4132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96025" y="1157454"/>
            <a:ext cx="1000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동아리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842074" y="1550053"/>
            <a:ext cx="493564" cy="285750"/>
          </a:xfrm>
          <a:prstGeom prst="rect">
            <a:avLst/>
          </a:prstGeom>
          <a:solidFill>
            <a:srgbClr val="33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분</a:t>
            </a:r>
            <a:r>
              <a:rPr lang="ko-KR" altLang="en-US" sz="1100" b="1" dirty="0">
                <a:solidFill>
                  <a:schemeClr val="bg1"/>
                </a:solidFill>
              </a:rPr>
              <a:t>야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452" y="1497329"/>
            <a:ext cx="2686050" cy="2857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162" y="1517649"/>
            <a:ext cx="1600200" cy="29527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077162" y="1547131"/>
            <a:ext cx="647238" cy="285750"/>
          </a:xfrm>
          <a:prstGeom prst="rect">
            <a:avLst/>
          </a:prstGeom>
          <a:solidFill>
            <a:srgbClr val="33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/>
              <a:t>동아리명</a:t>
            </a:r>
            <a:endParaRPr lang="ko-KR" altLang="en-US" sz="900" b="1" dirty="0"/>
          </a:p>
        </p:txBody>
      </p:sp>
      <p:sp>
        <p:nvSpPr>
          <p:cNvPr id="9" name="직사각형 8"/>
          <p:cNvSpPr/>
          <p:nvPr/>
        </p:nvSpPr>
        <p:spPr>
          <a:xfrm>
            <a:off x="1822250" y="1534068"/>
            <a:ext cx="6681669" cy="37070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5757" y="1625508"/>
            <a:ext cx="6353619" cy="348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40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957677"/>
              </p:ext>
            </p:extLst>
          </p:nvPr>
        </p:nvGraphicFramePr>
        <p:xfrm>
          <a:off x="1783061" y="810974"/>
          <a:ext cx="8647114" cy="5838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3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3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화면구성 및 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참고사이트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765">
                <a:tc rowSpan="3">
                  <a:txBody>
                    <a:bodyPr/>
                    <a:lstStyle/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한림대학교 수강신청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000" dirty="0">
                          <a:hlinkClick r:id="rId2"/>
                        </a:rPr>
                        <a:t>https://haksa.hallym.ac.kr/hluv/</a:t>
                      </a:r>
                      <a:r>
                        <a:rPr lang="en-US" altLang="ko-KR" sz="1000" dirty="0"/>
                        <a:t>)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한림대학교 학생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47951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동아리별 공지사항 등 게시판을 이용할 수 있다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08"/>
          <p:cNvSpPr>
            <a:spLocks noChangeArrowheads="1"/>
          </p:cNvSpPr>
          <p:nvPr/>
        </p:nvSpPr>
        <p:spPr bwMode="auto">
          <a:xfrm>
            <a:off x="1674110" y="472419"/>
            <a:ext cx="11031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9pPr>
          </a:lstStyle>
          <a:p>
            <a:pPr eaLnBrk="1" latinLnBrk="1" hangingPunct="1"/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9. 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게시판</a:t>
            </a:r>
            <a:endParaRPr lang="en-US" altLang="ko-KR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62125" y="518922"/>
            <a:ext cx="60680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관리자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8697" y="43167"/>
          <a:ext cx="11919132" cy="4267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55337">
                  <a:extLst>
                    <a:ext uri="{9D8B030D-6E8A-4147-A177-3AD203B41FA5}">
                      <a16:colId xmlns:a16="http://schemas.microsoft.com/office/drawing/2014/main" val="1207352906"/>
                    </a:ext>
                  </a:extLst>
                </a:gridCol>
                <a:gridCol w="4804229">
                  <a:extLst>
                    <a:ext uri="{9D8B030D-6E8A-4147-A177-3AD203B41FA5}">
                      <a16:colId xmlns:a16="http://schemas.microsoft.com/office/drawing/2014/main" val="242459955"/>
                    </a:ext>
                  </a:extLst>
                </a:gridCol>
                <a:gridCol w="1139371">
                  <a:extLst>
                    <a:ext uri="{9D8B030D-6E8A-4147-A177-3AD203B41FA5}">
                      <a16:colId xmlns:a16="http://schemas.microsoft.com/office/drawing/2014/main" val="2119873688"/>
                    </a:ext>
                  </a:extLst>
                </a:gridCol>
                <a:gridCol w="4820195">
                  <a:extLst>
                    <a:ext uri="{9D8B030D-6E8A-4147-A177-3AD203B41FA5}">
                      <a16:colId xmlns:a16="http://schemas.microsoft.com/office/drawing/2014/main" val="3469562550"/>
                    </a:ext>
                  </a:extLst>
                </a:gridCol>
              </a:tblGrid>
              <a:tr h="1173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프로젝트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대학교 동아리 관리 플랫폼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  <a:cs typeface="바탕 옛한글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문서이름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화면설계서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151059"/>
                  </a:ext>
                </a:extLst>
              </a:tr>
              <a:tr h="1173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시스템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홈페이지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문서번호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HL-ID-DONG-307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체" pitchFamily="49" charset="-127"/>
                        <a:cs typeface="바탕 옛한글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4032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96025" y="1157454"/>
            <a:ext cx="1000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동아리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7E185DC-806A-48E4-B153-061ADE3E0F7F}"/>
              </a:ext>
            </a:extLst>
          </p:cNvPr>
          <p:cNvGrpSpPr/>
          <p:nvPr/>
        </p:nvGrpSpPr>
        <p:grpSpPr>
          <a:xfrm>
            <a:off x="1783061" y="1233231"/>
            <a:ext cx="8453577" cy="726141"/>
            <a:chOff x="1783061" y="1264024"/>
            <a:chExt cx="8453577" cy="72614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F40E3C7-7CA7-40FD-BE74-DA4B7AA1A32B}"/>
                </a:ext>
              </a:extLst>
            </p:cNvPr>
            <p:cNvSpPr/>
            <p:nvPr/>
          </p:nvSpPr>
          <p:spPr>
            <a:xfrm>
              <a:off x="1783061" y="1264024"/>
              <a:ext cx="6796163" cy="726141"/>
            </a:xfrm>
            <a:prstGeom prst="rect">
              <a:avLst/>
            </a:prstGeom>
            <a:solidFill>
              <a:srgbClr val="114F7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E05D692C-C131-4EBC-8D4D-8F21222C3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343" y="1264025"/>
              <a:ext cx="1980833" cy="721903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1E9C1B7-1FBD-40B4-9A52-2825724AEC4A}"/>
                </a:ext>
              </a:extLst>
            </p:cNvPr>
            <p:cNvSpPr txBox="1"/>
            <p:nvPr/>
          </p:nvSpPr>
          <p:spPr>
            <a:xfrm>
              <a:off x="4168588" y="1545486"/>
              <a:ext cx="6068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err="1">
                  <a:solidFill>
                    <a:schemeClr val="bg1"/>
                  </a:solidFill>
                </a:rPr>
                <a:t>메인페이지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 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	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동아리 조회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		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게시판</a:t>
              </a: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7FC6BF-972F-4CF1-92D9-29BACE96487D}"/>
              </a:ext>
            </a:extLst>
          </p:cNvPr>
          <p:cNvSpPr/>
          <p:nvPr/>
        </p:nvSpPr>
        <p:spPr>
          <a:xfrm>
            <a:off x="2075618" y="2233008"/>
            <a:ext cx="1169671" cy="411197"/>
          </a:xfrm>
          <a:prstGeom prst="rect">
            <a:avLst/>
          </a:prstGeom>
          <a:solidFill>
            <a:srgbClr val="114F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CCFD2B-BCEC-42E6-B54D-D0F7B3768BE4}"/>
              </a:ext>
            </a:extLst>
          </p:cNvPr>
          <p:cNvSpPr/>
          <p:nvPr/>
        </p:nvSpPr>
        <p:spPr>
          <a:xfrm>
            <a:off x="3296389" y="2239824"/>
            <a:ext cx="1383249" cy="411197"/>
          </a:xfrm>
          <a:prstGeom prst="rect">
            <a:avLst/>
          </a:prstGeom>
          <a:solidFill>
            <a:srgbClr val="114F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자유게시판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6A6630-6FBB-410E-B10A-3E8876AA5396}"/>
              </a:ext>
            </a:extLst>
          </p:cNvPr>
          <p:cNvSpPr/>
          <p:nvPr/>
        </p:nvSpPr>
        <p:spPr>
          <a:xfrm>
            <a:off x="4760707" y="2249152"/>
            <a:ext cx="1169671" cy="411197"/>
          </a:xfrm>
          <a:prstGeom prst="rect">
            <a:avLst/>
          </a:prstGeom>
          <a:solidFill>
            <a:srgbClr val="114F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909E357-39B0-46E7-AF5E-A27203384AB1}"/>
              </a:ext>
            </a:extLst>
          </p:cNvPr>
          <p:cNvSpPr/>
          <p:nvPr/>
        </p:nvSpPr>
        <p:spPr>
          <a:xfrm>
            <a:off x="6016471" y="2251895"/>
            <a:ext cx="1169671" cy="411197"/>
          </a:xfrm>
          <a:prstGeom prst="rect">
            <a:avLst/>
          </a:prstGeom>
          <a:solidFill>
            <a:srgbClr val="114F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CB11DF1-7C55-4D6A-9464-BC75C680080E}"/>
              </a:ext>
            </a:extLst>
          </p:cNvPr>
          <p:cNvSpPr/>
          <p:nvPr/>
        </p:nvSpPr>
        <p:spPr>
          <a:xfrm>
            <a:off x="7364727" y="2251894"/>
            <a:ext cx="1169671" cy="411197"/>
          </a:xfrm>
          <a:prstGeom prst="rect">
            <a:avLst/>
          </a:prstGeom>
          <a:solidFill>
            <a:srgbClr val="114F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일정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4F869FF-6387-436F-B6B8-CEEE28DD0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244831"/>
              </p:ext>
            </p:extLst>
          </p:nvPr>
        </p:nvGraphicFramePr>
        <p:xfrm>
          <a:off x="2075618" y="3181143"/>
          <a:ext cx="639369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738">
                  <a:extLst>
                    <a:ext uri="{9D8B030D-6E8A-4147-A177-3AD203B41FA5}">
                      <a16:colId xmlns:a16="http://schemas.microsoft.com/office/drawing/2014/main" val="3826320064"/>
                    </a:ext>
                  </a:extLst>
                </a:gridCol>
                <a:gridCol w="1278738">
                  <a:extLst>
                    <a:ext uri="{9D8B030D-6E8A-4147-A177-3AD203B41FA5}">
                      <a16:colId xmlns:a16="http://schemas.microsoft.com/office/drawing/2014/main" val="365703638"/>
                    </a:ext>
                  </a:extLst>
                </a:gridCol>
                <a:gridCol w="1278738">
                  <a:extLst>
                    <a:ext uri="{9D8B030D-6E8A-4147-A177-3AD203B41FA5}">
                      <a16:colId xmlns:a16="http://schemas.microsoft.com/office/drawing/2014/main" val="2994217571"/>
                    </a:ext>
                  </a:extLst>
                </a:gridCol>
                <a:gridCol w="1278738">
                  <a:extLst>
                    <a:ext uri="{9D8B030D-6E8A-4147-A177-3AD203B41FA5}">
                      <a16:colId xmlns:a16="http://schemas.microsoft.com/office/drawing/2014/main" val="1785738242"/>
                    </a:ext>
                  </a:extLst>
                </a:gridCol>
                <a:gridCol w="1278738">
                  <a:extLst>
                    <a:ext uri="{9D8B030D-6E8A-4147-A177-3AD203B41FA5}">
                      <a16:colId xmlns:a16="http://schemas.microsoft.com/office/drawing/2014/main" val="381915979"/>
                    </a:ext>
                  </a:extLst>
                </a:gridCol>
              </a:tblGrid>
              <a:tr h="3388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등록일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117165"/>
                  </a:ext>
                </a:extLst>
              </a:tr>
              <a:tr h="3388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834712"/>
                  </a:ext>
                </a:extLst>
              </a:tr>
              <a:tr h="3388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063174"/>
                  </a:ext>
                </a:extLst>
              </a:tr>
              <a:tr h="3388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333625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9EF50302-CE09-4881-82B8-A27F010C1D39}"/>
              </a:ext>
            </a:extLst>
          </p:cNvPr>
          <p:cNvSpPr/>
          <p:nvPr/>
        </p:nvSpPr>
        <p:spPr>
          <a:xfrm>
            <a:off x="6896087" y="4773337"/>
            <a:ext cx="1359097" cy="461808"/>
          </a:xfrm>
          <a:prstGeom prst="rect">
            <a:avLst/>
          </a:prstGeom>
          <a:solidFill>
            <a:srgbClr val="114F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글작성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797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351721"/>
              </p:ext>
            </p:extLst>
          </p:nvPr>
        </p:nvGraphicFramePr>
        <p:xfrm>
          <a:off x="1783061" y="810974"/>
          <a:ext cx="8647114" cy="5838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3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3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화면구성 및 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참고사이트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765">
                <a:tc rowSpan="3">
                  <a:txBody>
                    <a:bodyPr/>
                    <a:lstStyle/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동아리 관리자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47951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게시판 글 작성을 할 수 있다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08"/>
          <p:cNvSpPr>
            <a:spLocks noChangeArrowheads="1"/>
          </p:cNvSpPr>
          <p:nvPr/>
        </p:nvSpPr>
        <p:spPr bwMode="auto">
          <a:xfrm>
            <a:off x="1674110" y="472419"/>
            <a:ext cx="12041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9pPr>
          </a:lstStyle>
          <a:p>
            <a:pPr eaLnBrk="1" latinLnBrk="1" hangingPunct="1"/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9.1 </a:t>
            </a:r>
            <a:r>
              <a:rPr lang="ko-KR" altLang="en-US" sz="16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글작성</a:t>
            </a:r>
            <a:endParaRPr lang="en-US" altLang="ko-KR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62125" y="518922"/>
            <a:ext cx="60680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관리자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8697" y="43167"/>
          <a:ext cx="11919132" cy="4267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55337">
                  <a:extLst>
                    <a:ext uri="{9D8B030D-6E8A-4147-A177-3AD203B41FA5}">
                      <a16:colId xmlns:a16="http://schemas.microsoft.com/office/drawing/2014/main" val="1207352906"/>
                    </a:ext>
                  </a:extLst>
                </a:gridCol>
                <a:gridCol w="4804229">
                  <a:extLst>
                    <a:ext uri="{9D8B030D-6E8A-4147-A177-3AD203B41FA5}">
                      <a16:colId xmlns:a16="http://schemas.microsoft.com/office/drawing/2014/main" val="242459955"/>
                    </a:ext>
                  </a:extLst>
                </a:gridCol>
                <a:gridCol w="1139371">
                  <a:extLst>
                    <a:ext uri="{9D8B030D-6E8A-4147-A177-3AD203B41FA5}">
                      <a16:colId xmlns:a16="http://schemas.microsoft.com/office/drawing/2014/main" val="2119873688"/>
                    </a:ext>
                  </a:extLst>
                </a:gridCol>
                <a:gridCol w="4820195">
                  <a:extLst>
                    <a:ext uri="{9D8B030D-6E8A-4147-A177-3AD203B41FA5}">
                      <a16:colId xmlns:a16="http://schemas.microsoft.com/office/drawing/2014/main" val="3469562550"/>
                    </a:ext>
                  </a:extLst>
                </a:gridCol>
              </a:tblGrid>
              <a:tr h="1173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프로젝트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대학교 동아리 관리 플랫폼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  <a:cs typeface="바탕 옛한글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문서이름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화면설계서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151059"/>
                  </a:ext>
                </a:extLst>
              </a:tr>
              <a:tr h="1173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시스템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홈페이지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문서번호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HL-ID-DONG-307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체" pitchFamily="49" charset="-127"/>
                        <a:cs typeface="바탕 옛한글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4032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96025" y="1157454"/>
            <a:ext cx="1000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동아리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7E185DC-806A-48E4-B153-061ADE3E0F7F}"/>
              </a:ext>
            </a:extLst>
          </p:cNvPr>
          <p:cNvGrpSpPr/>
          <p:nvPr/>
        </p:nvGrpSpPr>
        <p:grpSpPr>
          <a:xfrm>
            <a:off x="1783061" y="1233231"/>
            <a:ext cx="8453577" cy="726141"/>
            <a:chOff x="1783061" y="1264024"/>
            <a:chExt cx="8453577" cy="72614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F40E3C7-7CA7-40FD-BE74-DA4B7AA1A32B}"/>
                </a:ext>
              </a:extLst>
            </p:cNvPr>
            <p:cNvSpPr/>
            <p:nvPr/>
          </p:nvSpPr>
          <p:spPr>
            <a:xfrm>
              <a:off x="1783061" y="1264024"/>
              <a:ext cx="6796163" cy="726141"/>
            </a:xfrm>
            <a:prstGeom prst="rect">
              <a:avLst/>
            </a:prstGeom>
            <a:solidFill>
              <a:srgbClr val="114F7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E05D692C-C131-4EBC-8D4D-8F21222C3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343" y="1264025"/>
              <a:ext cx="1980833" cy="721903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1E9C1B7-1FBD-40B4-9A52-2825724AEC4A}"/>
                </a:ext>
              </a:extLst>
            </p:cNvPr>
            <p:cNvSpPr txBox="1"/>
            <p:nvPr/>
          </p:nvSpPr>
          <p:spPr>
            <a:xfrm>
              <a:off x="4168588" y="1545486"/>
              <a:ext cx="6068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err="1">
                  <a:solidFill>
                    <a:schemeClr val="bg1"/>
                  </a:solidFill>
                </a:rPr>
                <a:t>메인페이지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 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	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동아리 조회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		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게시판</a:t>
              </a: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7FC6BF-972F-4CF1-92D9-29BACE96487D}"/>
              </a:ext>
            </a:extLst>
          </p:cNvPr>
          <p:cNvSpPr/>
          <p:nvPr/>
        </p:nvSpPr>
        <p:spPr>
          <a:xfrm>
            <a:off x="2075618" y="2056546"/>
            <a:ext cx="1169671" cy="411197"/>
          </a:xfrm>
          <a:prstGeom prst="rect">
            <a:avLst/>
          </a:prstGeom>
          <a:solidFill>
            <a:srgbClr val="114F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CCFD2B-BCEC-42E6-B54D-D0F7B3768BE4}"/>
              </a:ext>
            </a:extLst>
          </p:cNvPr>
          <p:cNvSpPr/>
          <p:nvPr/>
        </p:nvSpPr>
        <p:spPr>
          <a:xfrm>
            <a:off x="3296389" y="2063362"/>
            <a:ext cx="1383249" cy="411197"/>
          </a:xfrm>
          <a:prstGeom prst="rect">
            <a:avLst/>
          </a:prstGeom>
          <a:solidFill>
            <a:srgbClr val="114F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자유게시판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6A6630-6FBB-410E-B10A-3E8876AA5396}"/>
              </a:ext>
            </a:extLst>
          </p:cNvPr>
          <p:cNvSpPr/>
          <p:nvPr/>
        </p:nvSpPr>
        <p:spPr>
          <a:xfrm>
            <a:off x="4760707" y="2072690"/>
            <a:ext cx="1169671" cy="411197"/>
          </a:xfrm>
          <a:prstGeom prst="rect">
            <a:avLst/>
          </a:prstGeom>
          <a:solidFill>
            <a:srgbClr val="114F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909E357-39B0-46E7-AF5E-A27203384AB1}"/>
              </a:ext>
            </a:extLst>
          </p:cNvPr>
          <p:cNvSpPr/>
          <p:nvPr/>
        </p:nvSpPr>
        <p:spPr>
          <a:xfrm>
            <a:off x="6016471" y="2075433"/>
            <a:ext cx="1169671" cy="411197"/>
          </a:xfrm>
          <a:prstGeom prst="rect">
            <a:avLst/>
          </a:prstGeom>
          <a:solidFill>
            <a:srgbClr val="114F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CB11DF1-7C55-4D6A-9464-BC75C680080E}"/>
              </a:ext>
            </a:extLst>
          </p:cNvPr>
          <p:cNvSpPr/>
          <p:nvPr/>
        </p:nvSpPr>
        <p:spPr>
          <a:xfrm>
            <a:off x="7364727" y="2075432"/>
            <a:ext cx="1169671" cy="411197"/>
          </a:xfrm>
          <a:prstGeom prst="rect">
            <a:avLst/>
          </a:prstGeom>
          <a:solidFill>
            <a:srgbClr val="114F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79216F-1AF5-4E92-8912-EA4E7E7A0421}"/>
              </a:ext>
            </a:extLst>
          </p:cNvPr>
          <p:cNvSpPr txBox="1"/>
          <p:nvPr/>
        </p:nvSpPr>
        <p:spPr>
          <a:xfrm>
            <a:off x="2604764" y="2618405"/>
            <a:ext cx="1383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분류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2E46AF-26EC-482B-BCC5-BE51C810FBC0}"/>
              </a:ext>
            </a:extLst>
          </p:cNvPr>
          <p:cNvSpPr txBox="1"/>
          <p:nvPr/>
        </p:nvSpPr>
        <p:spPr>
          <a:xfrm>
            <a:off x="2604764" y="3164416"/>
            <a:ext cx="1383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제목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45FB36-807B-4BD4-BF00-452B1078B667}"/>
              </a:ext>
            </a:extLst>
          </p:cNvPr>
          <p:cNvSpPr txBox="1"/>
          <p:nvPr/>
        </p:nvSpPr>
        <p:spPr>
          <a:xfrm>
            <a:off x="4489517" y="3155558"/>
            <a:ext cx="3130483" cy="378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C50628-8C75-4E35-92F8-C76D54DF4685}"/>
              </a:ext>
            </a:extLst>
          </p:cNvPr>
          <p:cNvSpPr txBox="1"/>
          <p:nvPr/>
        </p:nvSpPr>
        <p:spPr>
          <a:xfrm>
            <a:off x="2604763" y="3619018"/>
            <a:ext cx="1383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동아리명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425CE1-86FD-463C-873F-59AE513C2A67}"/>
              </a:ext>
            </a:extLst>
          </p:cNvPr>
          <p:cNvSpPr txBox="1"/>
          <p:nvPr/>
        </p:nvSpPr>
        <p:spPr>
          <a:xfrm>
            <a:off x="2604762" y="4105813"/>
            <a:ext cx="1383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파일업로드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D487C6-7A57-404F-9386-D6A655D32E31}"/>
              </a:ext>
            </a:extLst>
          </p:cNvPr>
          <p:cNvSpPr txBox="1"/>
          <p:nvPr/>
        </p:nvSpPr>
        <p:spPr>
          <a:xfrm>
            <a:off x="2604763" y="4517372"/>
            <a:ext cx="1383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내용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63CF51-7885-491F-9B08-511E473A1B8F}"/>
              </a:ext>
            </a:extLst>
          </p:cNvPr>
          <p:cNvSpPr/>
          <p:nvPr/>
        </p:nvSpPr>
        <p:spPr>
          <a:xfrm>
            <a:off x="4489517" y="4517372"/>
            <a:ext cx="3130483" cy="6321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890E748-7453-4422-8CBD-2DECCD088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516" y="2627252"/>
            <a:ext cx="1169670" cy="37329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6A1722C-C57E-44BF-8827-95C8CF8728ED}"/>
              </a:ext>
            </a:extLst>
          </p:cNvPr>
          <p:cNvSpPr txBox="1"/>
          <p:nvPr/>
        </p:nvSpPr>
        <p:spPr>
          <a:xfrm>
            <a:off x="4489517" y="3647369"/>
            <a:ext cx="2055662" cy="411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F1AB6BE-5CA2-4FBE-A75F-F3C8FB4739D1}"/>
              </a:ext>
            </a:extLst>
          </p:cNvPr>
          <p:cNvSpPr/>
          <p:nvPr/>
        </p:nvSpPr>
        <p:spPr>
          <a:xfrm>
            <a:off x="6694468" y="3646692"/>
            <a:ext cx="1606484" cy="411197"/>
          </a:xfrm>
          <a:prstGeom prst="rect">
            <a:avLst/>
          </a:prstGeom>
          <a:solidFill>
            <a:srgbClr val="114F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동아리검색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57E996D-CB4D-46F1-B7DE-5AC20DD1032D}"/>
              </a:ext>
            </a:extLst>
          </p:cNvPr>
          <p:cNvSpPr/>
          <p:nvPr/>
        </p:nvSpPr>
        <p:spPr>
          <a:xfrm>
            <a:off x="4464881" y="4105465"/>
            <a:ext cx="1465497" cy="3781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파일 선택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93AF6F-E7FD-4C50-B9F0-B62A4D90D074}"/>
              </a:ext>
            </a:extLst>
          </p:cNvPr>
          <p:cNvSpPr/>
          <p:nvPr/>
        </p:nvSpPr>
        <p:spPr>
          <a:xfrm>
            <a:off x="7836482" y="4833444"/>
            <a:ext cx="742742" cy="450024"/>
          </a:xfrm>
          <a:prstGeom prst="rect">
            <a:avLst/>
          </a:prstGeom>
          <a:solidFill>
            <a:srgbClr val="114F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2492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506208"/>
              </p:ext>
            </p:extLst>
          </p:nvPr>
        </p:nvGraphicFramePr>
        <p:xfrm>
          <a:off x="1783061" y="810974"/>
          <a:ext cx="8647114" cy="5838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3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3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화면구성 및 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참고사이트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765">
                <a:tc rowSpan="3">
                  <a:txBody>
                    <a:bodyPr/>
                    <a:lstStyle/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한림대학교 학생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47951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사용자에게 알맞은 동아리를 추천 해준다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08"/>
          <p:cNvSpPr>
            <a:spLocks noChangeArrowheads="1"/>
          </p:cNvSpPr>
          <p:nvPr/>
        </p:nvSpPr>
        <p:spPr bwMode="auto">
          <a:xfrm>
            <a:off x="1674110" y="472419"/>
            <a:ext cx="17155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9pPr>
          </a:lstStyle>
          <a:p>
            <a:pPr eaLnBrk="1" latinLnBrk="1" hangingPunct="1"/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10. 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동아리 추천</a:t>
            </a:r>
            <a:endParaRPr lang="en-US" altLang="ko-KR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62125" y="518922"/>
            <a:ext cx="60680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동아리 조회 </a:t>
            </a: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&gt; 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활동</a:t>
            </a: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ko-KR" altLang="en-US" sz="11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8697" y="43167"/>
          <a:ext cx="11919132" cy="4267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55337">
                  <a:extLst>
                    <a:ext uri="{9D8B030D-6E8A-4147-A177-3AD203B41FA5}">
                      <a16:colId xmlns:a16="http://schemas.microsoft.com/office/drawing/2014/main" val="1207352906"/>
                    </a:ext>
                  </a:extLst>
                </a:gridCol>
                <a:gridCol w="4804229">
                  <a:extLst>
                    <a:ext uri="{9D8B030D-6E8A-4147-A177-3AD203B41FA5}">
                      <a16:colId xmlns:a16="http://schemas.microsoft.com/office/drawing/2014/main" val="242459955"/>
                    </a:ext>
                  </a:extLst>
                </a:gridCol>
                <a:gridCol w="1139371">
                  <a:extLst>
                    <a:ext uri="{9D8B030D-6E8A-4147-A177-3AD203B41FA5}">
                      <a16:colId xmlns:a16="http://schemas.microsoft.com/office/drawing/2014/main" val="2119873688"/>
                    </a:ext>
                  </a:extLst>
                </a:gridCol>
                <a:gridCol w="4820195">
                  <a:extLst>
                    <a:ext uri="{9D8B030D-6E8A-4147-A177-3AD203B41FA5}">
                      <a16:colId xmlns:a16="http://schemas.microsoft.com/office/drawing/2014/main" val="3469562550"/>
                    </a:ext>
                  </a:extLst>
                </a:gridCol>
              </a:tblGrid>
              <a:tr h="1173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프로젝트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대학교 동아리 관리 플랫폼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  <a:cs typeface="바탕 옛한글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문서이름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화면설계서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151059"/>
                  </a:ext>
                </a:extLst>
              </a:tr>
              <a:tr h="1173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시스템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홈페이지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문서번호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HL-ID-DONG-307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체" pitchFamily="49" charset="-127"/>
                        <a:cs typeface="바탕 옛한글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403203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396025" y="1157454"/>
            <a:ext cx="1000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동아리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6AB38B-1228-428C-800D-812AA60826CF}"/>
              </a:ext>
            </a:extLst>
          </p:cNvPr>
          <p:cNvSpPr/>
          <p:nvPr/>
        </p:nvSpPr>
        <p:spPr>
          <a:xfrm>
            <a:off x="2774759" y="3931742"/>
            <a:ext cx="1250577" cy="775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3B3C38-B496-494B-B0DE-680ECA494B12}"/>
              </a:ext>
            </a:extLst>
          </p:cNvPr>
          <p:cNvSpPr/>
          <p:nvPr/>
        </p:nvSpPr>
        <p:spPr>
          <a:xfrm>
            <a:off x="4391745" y="3938656"/>
            <a:ext cx="1250577" cy="775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A81D84-64DF-4548-8AE8-522CFE24CDF3}"/>
              </a:ext>
            </a:extLst>
          </p:cNvPr>
          <p:cNvSpPr/>
          <p:nvPr/>
        </p:nvSpPr>
        <p:spPr>
          <a:xfrm>
            <a:off x="6145573" y="2653994"/>
            <a:ext cx="1250577" cy="775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9B246B-441D-4E66-A3ED-779A1CF41EB6}"/>
              </a:ext>
            </a:extLst>
          </p:cNvPr>
          <p:cNvSpPr/>
          <p:nvPr/>
        </p:nvSpPr>
        <p:spPr>
          <a:xfrm>
            <a:off x="2774758" y="2667317"/>
            <a:ext cx="1250577" cy="775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DA24D1-7BC9-4846-A2BB-CF3F868A5138}"/>
              </a:ext>
            </a:extLst>
          </p:cNvPr>
          <p:cNvSpPr/>
          <p:nvPr/>
        </p:nvSpPr>
        <p:spPr>
          <a:xfrm>
            <a:off x="4362125" y="2653994"/>
            <a:ext cx="1250577" cy="775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C1CC27B-01A8-4C62-B591-021F7A9F208F}"/>
              </a:ext>
            </a:extLst>
          </p:cNvPr>
          <p:cNvSpPr/>
          <p:nvPr/>
        </p:nvSpPr>
        <p:spPr>
          <a:xfrm>
            <a:off x="6160383" y="3928377"/>
            <a:ext cx="1250577" cy="775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1F5EE2A-9BBC-4044-A2A7-F16EB7CD87D8}"/>
              </a:ext>
            </a:extLst>
          </p:cNvPr>
          <p:cNvGrpSpPr/>
          <p:nvPr/>
        </p:nvGrpSpPr>
        <p:grpSpPr>
          <a:xfrm>
            <a:off x="1783061" y="1233231"/>
            <a:ext cx="8453577" cy="726141"/>
            <a:chOff x="1783061" y="1264024"/>
            <a:chExt cx="8453577" cy="72614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9C0EF4C-6DB3-414D-8BC6-FDF107E0DCE9}"/>
                </a:ext>
              </a:extLst>
            </p:cNvPr>
            <p:cNvSpPr/>
            <p:nvPr/>
          </p:nvSpPr>
          <p:spPr>
            <a:xfrm>
              <a:off x="1783061" y="1264024"/>
              <a:ext cx="6796163" cy="726141"/>
            </a:xfrm>
            <a:prstGeom prst="rect">
              <a:avLst/>
            </a:prstGeom>
            <a:solidFill>
              <a:srgbClr val="114F7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BA6FF911-D164-4A93-B57F-5AD632EEE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343" y="1264025"/>
              <a:ext cx="1980833" cy="72190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07589E-9C36-40C1-9D4D-483EAA631805}"/>
                </a:ext>
              </a:extLst>
            </p:cNvPr>
            <p:cNvSpPr txBox="1"/>
            <p:nvPr/>
          </p:nvSpPr>
          <p:spPr>
            <a:xfrm>
              <a:off x="4168588" y="1545486"/>
              <a:ext cx="6068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err="1">
                  <a:solidFill>
                    <a:schemeClr val="bg1"/>
                  </a:solidFill>
                </a:rPr>
                <a:t>메인페이지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 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	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동아리 조회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		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게시판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BBEF115-ECF6-468C-A59C-A86C3361E90E}"/>
              </a:ext>
            </a:extLst>
          </p:cNvPr>
          <p:cNvSpPr txBox="1"/>
          <p:nvPr/>
        </p:nvSpPr>
        <p:spPr>
          <a:xfrm>
            <a:off x="3083470" y="2178238"/>
            <a:ext cx="142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질문 </a:t>
            </a:r>
            <a:r>
              <a:rPr lang="en-US" altLang="ko-KR" dirty="0"/>
              <a:t>1.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FD6914-4537-42F5-B2F9-439474B0CFBB}"/>
              </a:ext>
            </a:extLst>
          </p:cNvPr>
          <p:cNvSpPr txBox="1"/>
          <p:nvPr/>
        </p:nvSpPr>
        <p:spPr>
          <a:xfrm>
            <a:off x="3117073" y="3499162"/>
            <a:ext cx="142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질문 </a:t>
            </a:r>
            <a:r>
              <a:rPr lang="en-US" altLang="ko-KR" dirty="0"/>
              <a:t>2. 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65D6E40-F28F-431D-B1C4-8D8346C0E9B9}"/>
              </a:ext>
            </a:extLst>
          </p:cNvPr>
          <p:cNvSpPr/>
          <p:nvPr/>
        </p:nvSpPr>
        <p:spPr>
          <a:xfrm>
            <a:off x="6896087" y="4773337"/>
            <a:ext cx="1359097" cy="461808"/>
          </a:xfrm>
          <a:prstGeom prst="rect">
            <a:avLst/>
          </a:prstGeom>
          <a:solidFill>
            <a:srgbClr val="114F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확인하기</a:t>
            </a:r>
          </a:p>
        </p:txBody>
      </p:sp>
    </p:spTree>
    <p:extLst>
      <p:ext uri="{BB962C8B-B14F-4D97-AF65-F5344CB8AC3E}">
        <p14:creationId xmlns:p14="http://schemas.microsoft.com/office/powerpoint/2010/main" val="3091334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71666"/>
              </p:ext>
            </p:extLst>
          </p:nvPr>
        </p:nvGraphicFramePr>
        <p:xfrm>
          <a:off x="1783061" y="810974"/>
          <a:ext cx="8647114" cy="5838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3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3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화면구성 및 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참고사이트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765">
                <a:tc rowSpan="3">
                  <a:txBody>
                    <a:bodyPr/>
                    <a:lstStyle/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한림대학교 학생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47951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동아리 물품 현황을 볼 수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08"/>
          <p:cNvSpPr>
            <a:spLocks noChangeArrowheads="1"/>
          </p:cNvSpPr>
          <p:nvPr/>
        </p:nvSpPr>
        <p:spPr bwMode="auto">
          <a:xfrm>
            <a:off x="1674110" y="472419"/>
            <a:ext cx="22268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9pPr>
          </a:lstStyle>
          <a:p>
            <a:pPr eaLnBrk="1" latinLnBrk="1" hangingPunct="1"/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11. 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동아리 물품 관리</a:t>
            </a:r>
            <a:endParaRPr lang="en-US" altLang="ko-KR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62125" y="518922"/>
            <a:ext cx="60680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동아리 조회 </a:t>
            </a: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&gt; 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활동</a:t>
            </a: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ko-KR" altLang="en-US" sz="11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8697" y="43167"/>
          <a:ext cx="11919132" cy="4267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55337">
                  <a:extLst>
                    <a:ext uri="{9D8B030D-6E8A-4147-A177-3AD203B41FA5}">
                      <a16:colId xmlns:a16="http://schemas.microsoft.com/office/drawing/2014/main" val="1207352906"/>
                    </a:ext>
                  </a:extLst>
                </a:gridCol>
                <a:gridCol w="4804229">
                  <a:extLst>
                    <a:ext uri="{9D8B030D-6E8A-4147-A177-3AD203B41FA5}">
                      <a16:colId xmlns:a16="http://schemas.microsoft.com/office/drawing/2014/main" val="242459955"/>
                    </a:ext>
                  </a:extLst>
                </a:gridCol>
                <a:gridCol w="1139371">
                  <a:extLst>
                    <a:ext uri="{9D8B030D-6E8A-4147-A177-3AD203B41FA5}">
                      <a16:colId xmlns:a16="http://schemas.microsoft.com/office/drawing/2014/main" val="2119873688"/>
                    </a:ext>
                  </a:extLst>
                </a:gridCol>
                <a:gridCol w="4820195">
                  <a:extLst>
                    <a:ext uri="{9D8B030D-6E8A-4147-A177-3AD203B41FA5}">
                      <a16:colId xmlns:a16="http://schemas.microsoft.com/office/drawing/2014/main" val="3469562550"/>
                    </a:ext>
                  </a:extLst>
                </a:gridCol>
              </a:tblGrid>
              <a:tr h="1173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프로젝트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대학교 동아리 관리 플랫폼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  <a:cs typeface="바탕 옛한글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문서이름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화면설계서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151059"/>
                  </a:ext>
                </a:extLst>
              </a:tr>
              <a:tr h="1173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시스템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홈페이지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문서번호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HL-ID-DONG-307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체" pitchFamily="49" charset="-127"/>
                        <a:cs typeface="바탕 옛한글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403203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396025" y="1157454"/>
            <a:ext cx="1000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동아리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BB5E7E2-7FC6-4C22-8385-E4C617FA9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111722"/>
              </p:ext>
            </p:extLst>
          </p:nvPr>
        </p:nvGraphicFramePr>
        <p:xfrm>
          <a:off x="1863271" y="2727216"/>
          <a:ext cx="6715953" cy="1626004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960140">
                  <a:extLst>
                    <a:ext uri="{9D8B030D-6E8A-4147-A177-3AD203B41FA5}">
                      <a16:colId xmlns:a16="http://schemas.microsoft.com/office/drawing/2014/main" val="2580329622"/>
                    </a:ext>
                  </a:extLst>
                </a:gridCol>
                <a:gridCol w="1106905">
                  <a:extLst>
                    <a:ext uri="{9D8B030D-6E8A-4147-A177-3AD203B41FA5}">
                      <a16:colId xmlns:a16="http://schemas.microsoft.com/office/drawing/2014/main" val="3427719310"/>
                    </a:ext>
                  </a:extLst>
                </a:gridCol>
                <a:gridCol w="850231">
                  <a:extLst>
                    <a:ext uri="{9D8B030D-6E8A-4147-A177-3AD203B41FA5}">
                      <a16:colId xmlns:a16="http://schemas.microsoft.com/office/drawing/2014/main" val="3745520440"/>
                    </a:ext>
                  </a:extLst>
                </a:gridCol>
                <a:gridCol w="1235242">
                  <a:extLst>
                    <a:ext uri="{9D8B030D-6E8A-4147-A177-3AD203B41FA5}">
                      <a16:colId xmlns:a16="http://schemas.microsoft.com/office/drawing/2014/main" val="2603205197"/>
                    </a:ext>
                  </a:extLst>
                </a:gridCol>
                <a:gridCol w="1026695">
                  <a:extLst>
                    <a:ext uri="{9D8B030D-6E8A-4147-A177-3AD203B41FA5}">
                      <a16:colId xmlns:a16="http://schemas.microsoft.com/office/drawing/2014/main" val="2900777533"/>
                    </a:ext>
                  </a:extLst>
                </a:gridCol>
                <a:gridCol w="1536740">
                  <a:extLst>
                    <a:ext uri="{9D8B030D-6E8A-4147-A177-3AD203B41FA5}">
                      <a16:colId xmlns:a16="http://schemas.microsoft.com/office/drawing/2014/main" val="1810665981"/>
                    </a:ext>
                  </a:extLst>
                </a:gridCol>
              </a:tblGrid>
              <a:tr h="406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물품명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물품설명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총개수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빌려간개수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남은개수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빌려간사람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899381"/>
                  </a:ext>
                </a:extLst>
              </a:tr>
              <a:tr h="406501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531197"/>
                  </a:ext>
                </a:extLst>
              </a:tr>
              <a:tr h="406501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677985"/>
                  </a:ext>
                </a:extLst>
              </a:tr>
              <a:tr h="406501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376280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25C5D8B5-F53F-4F04-B106-49E2396A5EB4}"/>
              </a:ext>
            </a:extLst>
          </p:cNvPr>
          <p:cNvGrpSpPr/>
          <p:nvPr/>
        </p:nvGrpSpPr>
        <p:grpSpPr>
          <a:xfrm>
            <a:off x="1783061" y="1233231"/>
            <a:ext cx="8453577" cy="726141"/>
            <a:chOff x="1783061" y="1264024"/>
            <a:chExt cx="8453577" cy="72614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2E9FCBD-ED03-4014-96EE-CDC0002AE3A5}"/>
                </a:ext>
              </a:extLst>
            </p:cNvPr>
            <p:cNvSpPr/>
            <p:nvPr/>
          </p:nvSpPr>
          <p:spPr>
            <a:xfrm>
              <a:off x="1783061" y="1264024"/>
              <a:ext cx="6796163" cy="726141"/>
            </a:xfrm>
            <a:prstGeom prst="rect">
              <a:avLst/>
            </a:prstGeom>
            <a:solidFill>
              <a:srgbClr val="114F7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80C1A27-08C0-491A-B528-D721DC3A3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343" y="1264025"/>
              <a:ext cx="1980833" cy="72190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95D291-4ECE-4AE4-BDCF-3648185F2310}"/>
                </a:ext>
              </a:extLst>
            </p:cNvPr>
            <p:cNvSpPr txBox="1"/>
            <p:nvPr/>
          </p:nvSpPr>
          <p:spPr>
            <a:xfrm>
              <a:off x="4168588" y="1545486"/>
              <a:ext cx="6068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err="1">
                  <a:solidFill>
                    <a:schemeClr val="bg1"/>
                  </a:solidFill>
                </a:rPr>
                <a:t>메인페이지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 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	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동아리 조회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		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게시판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9D2C44D-FF78-4047-82C5-032A81F22F23}"/>
              </a:ext>
            </a:extLst>
          </p:cNvPr>
          <p:cNvSpPr txBox="1"/>
          <p:nvPr/>
        </p:nvSpPr>
        <p:spPr>
          <a:xfrm>
            <a:off x="2213811" y="2117558"/>
            <a:ext cx="2342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동아리 물품관리</a:t>
            </a:r>
          </a:p>
        </p:txBody>
      </p:sp>
    </p:spTree>
    <p:extLst>
      <p:ext uri="{BB962C8B-B14F-4D97-AF65-F5344CB8AC3E}">
        <p14:creationId xmlns:p14="http://schemas.microsoft.com/office/powerpoint/2010/main" val="2079354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423603"/>
              </p:ext>
            </p:extLst>
          </p:nvPr>
        </p:nvGraphicFramePr>
        <p:xfrm>
          <a:off x="1783061" y="810974"/>
          <a:ext cx="8647114" cy="5838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3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3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화면구성 및 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참고사이트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765">
                <a:tc rowSpan="3">
                  <a:txBody>
                    <a:bodyPr/>
                    <a:lstStyle/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한림대학교 학생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47951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학교 주변의 음식점을 지도와 같이 보여준다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08"/>
          <p:cNvSpPr>
            <a:spLocks noChangeArrowheads="1"/>
          </p:cNvSpPr>
          <p:nvPr/>
        </p:nvSpPr>
        <p:spPr bwMode="auto">
          <a:xfrm>
            <a:off x="1674110" y="472419"/>
            <a:ext cx="17155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9pPr>
          </a:lstStyle>
          <a:p>
            <a:pPr eaLnBrk="1" latinLnBrk="1" hangingPunct="1"/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12. 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주변 음식점</a:t>
            </a:r>
            <a:endParaRPr lang="en-US" altLang="ko-KR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62125" y="518922"/>
            <a:ext cx="60680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동아리 조회 </a:t>
            </a: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&gt; 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활동</a:t>
            </a: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ko-KR" altLang="en-US" sz="11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8697" y="43167"/>
          <a:ext cx="11919132" cy="4267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55337">
                  <a:extLst>
                    <a:ext uri="{9D8B030D-6E8A-4147-A177-3AD203B41FA5}">
                      <a16:colId xmlns:a16="http://schemas.microsoft.com/office/drawing/2014/main" val="1207352906"/>
                    </a:ext>
                  </a:extLst>
                </a:gridCol>
                <a:gridCol w="4804229">
                  <a:extLst>
                    <a:ext uri="{9D8B030D-6E8A-4147-A177-3AD203B41FA5}">
                      <a16:colId xmlns:a16="http://schemas.microsoft.com/office/drawing/2014/main" val="242459955"/>
                    </a:ext>
                  </a:extLst>
                </a:gridCol>
                <a:gridCol w="1139371">
                  <a:extLst>
                    <a:ext uri="{9D8B030D-6E8A-4147-A177-3AD203B41FA5}">
                      <a16:colId xmlns:a16="http://schemas.microsoft.com/office/drawing/2014/main" val="2119873688"/>
                    </a:ext>
                  </a:extLst>
                </a:gridCol>
                <a:gridCol w="4820195">
                  <a:extLst>
                    <a:ext uri="{9D8B030D-6E8A-4147-A177-3AD203B41FA5}">
                      <a16:colId xmlns:a16="http://schemas.microsoft.com/office/drawing/2014/main" val="3469562550"/>
                    </a:ext>
                  </a:extLst>
                </a:gridCol>
              </a:tblGrid>
              <a:tr h="1173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프로젝트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대학교 동아리 관리 플랫폼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  <a:cs typeface="바탕 옛한글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문서이름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화면설계서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151059"/>
                  </a:ext>
                </a:extLst>
              </a:tr>
              <a:tr h="1173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시스템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홈페이지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문서번호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HL-ID-DONG-307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체" pitchFamily="49" charset="-127"/>
                        <a:cs typeface="바탕 옛한글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403203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396025" y="1157454"/>
            <a:ext cx="1000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동아리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9002BAB-A239-4A32-9405-70BFCB015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009143"/>
              </p:ext>
            </p:extLst>
          </p:nvPr>
        </p:nvGraphicFramePr>
        <p:xfrm>
          <a:off x="2023235" y="2815795"/>
          <a:ext cx="460943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358">
                  <a:extLst>
                    <a:ext uri="{9D8B030D-6E8A-4147-A177-3AD203B41FA5}">
                      <a16:colId xmlns:a16="http://schemas.microsoft.com/office/drawing/2014/main" val="1981369393"/>
                    </a:ext>
                  </a:extLst>
                </a:gridCol>
                <a:gridCol w="1152358">
                  <a:extLst>
                    <a:ext uri="{9D8B030D-6E8A-4147-A177-3AD203B41FA5}">
                      <a16:colId xmlns:a16="http://schemas.microsoft.com/office/drawing/2014/main" val="638537174"/>
                    </a:ext>
                  </a:extLst>
                </a:gridCol>
                <a:gridCol w="1152358">
                  <a:extLst>
                    <a:ext uri="{9D8B030D-6E8A-4147-A177-3AD203B41FA5}">
                      <a16:colId xmlns:a16="http://schemas.microsoft.com/office/drawing/2014/main" val="1708815628"/>
                    </a:ext>
                  </a:extLst>
                </a:gridCol>
                <a:gridCol w="1152358">
                  <a:extLst>
                    <a:ext uri="{9D8B030D-6E8A-4147-A177-3AD203B41FA5}">
                      <a16:colId xmlns:a16="http://schemas.microsoft.com/office/drawing/2014/main" val="3281160211"/>
                    </a:ext>
                  </a:extLst>
                </a:gridCol>
              </a:tblGrid>
              <a:tr h="3240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연락처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클릭횟수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414114"/>
                  </a:ext>
                </a:extLst>
              </a:tr>
              <a:tr h="32405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619994"/>
                  </a:ext>
                </a:extLst>
              </a:tr>
              <a:tr h="32405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23516"/>
                  </a:ext>
                </a:extLst>
              </a:tr>
              <a:tr h="32405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547680"/>
                  </a:ext>
                </a:extLst>
              </a:tr>
              <a:tr h="32405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606777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DB6B885A-8070-494E-8F13-315FA631C2E8}"/>
              </a:ext>
            </a:extLst>
          </p:cNvPr>
          <p:cNvSpPr/>
          <p:nvPr/>
        </p:nvSpPr>
        <p:spPr>
          <a:xfrm>
            <a:off x="6744505" y="2111292"/>
            <a:ext cx="1716506" cy="214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</a:rPr>
              <a:t>지도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8AF5608-1135-46AE-BB1C-BAC60E8B45AE}"/>
              </a:ext>
            </a:extLst>
          </p:cNvPr>
          <p:cNvGrpSpPr/>
          <p:nvPr/>
        </p:nvGrpSpPr>
        <p:grpSpPr>
          <a:xfrm>
            <a:off x="1783061" y="1233231"/>
            <a:ext cx="8453577" cy="726141"/>
            <a:chOff x="1783061" y="1264024"/>
            <a:chExt cx="8453577" cy="72614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85E8188-C77E-46DB-B524-BAF7B37FCE9B}"/>
                </a:ext>
              </a:extLst>
            </p:cNvPr>
            <p:cNvSpPr/>
            <p:nvPr/>
          </p:nvSpPr>
          <p:spPr>
            <a:xfrm>
              <a:off x="1783061" y="1264024"/>
              <a:ext cx="6796163" cy="726141"/>
            </a:xfrm>
            <a:prstGeom prst="rect">
              <a:avLst/>
            </a:prstGeom>
            <a:solidFill>
              <a:srgbClr val="114F7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4737EB7-44A0-4CB1-A095-D16D4DD29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343" y="1264025"/>
              <a:ext cx="1980833" cy="72190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44D545A-5D32-4141-AA87-A0E0DCBE30CA}"/>
                </a:ext>
              </a:extLst>
            </p:cNvPr>
            <p:cNvSpPr txBox="1"/>
            <p:nvPr/>
          </p:nvSpPr>
          <p:spPr>
            <a:xfrm>
              <a:off x="4168588" y="1545486"/>
              <a:ext cx="6068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err="1">
                  <a:solidFill>
                    <a:schemeClr val="bg1"/>
                  </a:solidFill>
                </a:rPr>
                <a:t>메인페이지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 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	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동아리 조회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		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게시판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1B656C3-67AD-4546-BE5A-71CED69C02F2}"/>
              </a:ext>
            </a:extLst>
          </p:cNvPr>
          <p:cNvSpPr txBox="1"/>
          <p:nvPr/>
        </p:nvSpPr>
        <p:spPr>
          <a:xfrm>
            <a:off x="2229853" y="2181726"/>
            <a:ext cx="2807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주변 음식점</a:t>
            </a:r>
          </a:p>
        </p:txBody>
      </p:sp>
    </p:spTree>
    <p:extLst>
      <p:ext uri="{BB962C8B-B14F-4D97-AF65-F5344CB8AC3E}">
        <p14:creationId xmlns:p14="http://schemas.microsoft.com/office/powerpoint/2010/main" val="1228830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A900895-DD8C-440B-AE44-4440DD5D9B02}"/>
              </a:ext>
            </a:extLst>
          </p:cNvPr>
          <p:cNvSpPr/>
          <p:nvPr/>
        </p:nvSpPr>
        <p:spPr>
          <a:xfrm>
            <a:off x="3579125" y="2828835"/>
            <a:ext cx="503374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감사합니다</a:t>
            </a:r>
            <a:r>
              <a:rPr lang="en-US" altLang="ko-KR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522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메뉴설계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62C21F-0F1A-46E4-B865-5FBCB0A4E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2006767"/>
            <a:ext cx="108775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81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635214"/>
              </p:ext>
            </p:extLst>
          </p:nvPr>
        </p:nvGraphicFramePr>
        <p:xfrm>
          <a:off x="2259875" y="2190072"/>
          <a:ext cx="7476854" cy="2368865"/>
        </p:xfrm>
        <a:graphic>
          <a:graphicData uri="http://schemas.openxmlformats.org/drawingml/2006/table">
            <a:tbl>
              <a:tblPr/>
              <a:tblGrid>
                <a:gridCol w="1232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2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2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03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프로젝트</a:t>
                      </a:r>
                    </a:p>
                  </a:txBody>
                  <a:tcPr marL="76791" marR="76791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바탕 옛한글" pitchFamily="18" charset="-127"/>
                        </a:rPr>
                        <a:t>대학교 동아리 관리 플랫폼</a:t>
                      </a:r>
                      <a:endParaRPr kumimoji="0" 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  <a:cs typeface="바탕 옛한글" pitchFamily="18" charset="-127"/>
                      </a:endParaRPr>
                    </a:p>
                  </a:txBody>
                  <a:tcPr marL="76791" marR="7679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문서 이름</a:t>
                      </a:r>
                    </a:p>
                  </a:txBody>
                  <a:tcPr marL="70884" marR="70884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화면설계서</a:t>
                      </a:r>
                      <a:endParaRPr kumimoji="0" 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체" pitchFamily="49" charset="-127"/>
                        <a:cs typeface="바탕 옛한글" pitchFamily="18" charset="-127"/>
                      </a:endParaRPr>
                    </a:p>
                  </a:txBody>
                  <a:tcPr marL="70884" marR="70884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문서 번호</a:t>
                      </a:r>
                      <a:endParaRPr kumimoji="0" 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체" pitchFamily="49" charset="-127"/>
                        <a:cs typeface="바탕 옛한글" pitchFamily="18" charset="-127"/>
                      </a:endParaRPr>
                    </a:p>
                  </a:txBody>
                  <a:tcPr marL="70884" marR="70884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HL-ID-DONG-307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체" pitchFamily="49" charset="-127"/>
                        <a:cs typeface="바탕 옛한글" pitchFamily="18" charset="-127"/>
                      </a:endParaRPr>
                    </a:p>
                  </a:txBody>
                  <a:tcPr marL="70884" marR="70884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문서 구분</a:t>
                      </a:r>
                      <a:endParaRPr kumimoji="0" 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체" pitchFamily="49" charset="-127"/>
                        <a:cs typeface="바탕 옛한글" pitchFamily="18" charset="-127"/>
                      </a:endParaRPr>
                    </a:p>
                  </a:txBody>
                  <a:tcPr marL="70884" marR="70884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산출물</a:t>
                      </a:r>
                      <a:endParaRPr kumimoji="0" 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체" pitchFamily="49" charset="-127"/>
                        <a:cs typeface="바탕 옛한글" pitchFamily="18" charset="-127"/>
                      </a:endParaRPr>
                    </a:p>
                  </a:txBody>
                  <a:tcPr marL="70884" marR="70884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개정 번호</a:t>
                      </a:r>
                      <a:endParaRPr kumimoji="0" 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체" pitchFamily="49" charset="-127"/>
                        <a:cs typeface="바탕 옛한글" pitchFamily="18" charset="-127"/>
                      </a:endParaRPr>
                    </a:p>
                  </a:txBody>
                  <a:tcPr marL="70884" marR="70884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Ver. 1.0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체" pitchFamily="49" charset="-127"/>
                        <a:cs typeface="바탕 옛한글" pitchFamily="18" charset="-127"/>
                      </a:endParaRPr>
                    </a:p>
                  </a:txBody>
                  <a:tcPr marL="70884" marR="70884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문서 보안</a:t>
                      </a:r>
                      <a:endParaRPr kumimoji="0" 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체" pitchFamily="49" charset="-127"/>
                        <a:cs typeface="바탕 옛한글" pitchFamily="18" charset="-127"/>
                      </a:endParaRPr>
                    </a:p>
                  </a:txBody>
                  <a:tcPr marL="70884" marR="70884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일반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/ </a:t>
                      </a:r>
                      <a:r>
                        <a:rPr kumimoji="0" 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대외비</a:t>
                      </a:r>
                      <a:r>
                        <a:rPr kumimoji="0" 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/ </a:t>
                      </a:r>
                      <a:r>
                        <a:rPr kumimoji="0" 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극비</a:t>
                      </a:r>
                    </a:p>
                  </a:txBody>
                  <a:tcPr marL="70884" marR="70884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개정 일자</a:t>
                      </a:r>
                      <a:endParaRPr kumimoji="0" 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체" pitchFamily="49" charset="-127"/>
                        <a:cs typeface="바탕 옛한글" pitchFamily="18" charset="-127"/>
                      </a:endParaRPr>
                    </a:p>
                  </a:txBody>
                  <a:tcPr marL="70884" marR="70884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2019-03-27</a:t>
                      </a:r>
                    </a:p>
                  </a:txBody>
                  <a:tcPr marL="70884" marR="70884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작 성 자</a:t>
                      </a:r>
                      <a:endParaRPr kumimoji="0" 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체" pitchFamily="49" charset="-127"/>
                        <a:cs typeface="바탕 옛한글" pitchFamily="18" charset="-127"/>
                      </a:endParaRPr>
                    </a:p>
                  </a:txBody>
                  <a:tcPr marL="70884" marR="70884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3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박 자</a:t>
                      </a:r>
                      <a:endParaRPr kumimoji="0" 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체" pitchFamily="49" charset="-127"/>
                        <a:cs typeface="바탕 옛한글" pitchFamily="18" charset="-127"/>
                      </a:endParaRPr>
                    </a:p>
                  </a:txBody>
                  <a:tcPr marL="70884" marR="70884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8871059" y="5475197"/>
            <a:ext cx="24783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2800" dirty="0">
                <a:latin typeface="굴림체" pitchFamily="49" charset="-127"/>
                <a:ea typeface="굴림체" pitchFamily="49" charset="-127"/>
              </a:rPr>
              <a:t>화면 설계서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75" y="334406"/>
            <a:ext cx="3048051" cy="104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2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293461"/>
              </p:ext>
            </p:extLst>
          </p:nvPr>
        </p:nvGraphicFramePr>
        <p:xfrm>
          <a:off x="1783061" y="810974"/>
          <a:ext cx="8647114" cy="5838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3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3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화면구성 및 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참고사이트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765">
                <a:tc rowSpan="3">
                  <a:txBody>
                    <a:bodyPr/>
                    <a:lstStyle/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dirty="0">
                          <a:hlinkClick r:id="rId2"/>
                        </a:rPr>
                        <a:t>https://www.hallym.ac.kr/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한림대학교 학생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47951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홈페이지 입니다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동아리 가입 인원을 보여줍니다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08"/>
          <p:cNvSpPr>
            <a:spLocks noChangeArrowheads="1"/>
          </p:cNvSpPr>
          <p:nvPr/>
        </p:nvSpPr>
        <p:spPr bwMode="auto">
          <a:xfrm>
            <a:off x="1674110" y="472419"/>
            <a:ext cx="14093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9pPr>
          </a:lstStyle>
          <a:p>
            <a:pPr eaLnBrk="1" latinLnBrk="1" hangingPunct="1"/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1. 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메인 화면</a:t>
            </a:r>
            <a:endParaRPr lang="en-US" altLang="ko-KR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62125" y="518922"/>
            <a:ext cx="60680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동아리 조회 </a:t>
            </a: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&gt; 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활동</a:t>
            </a: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ko-KR" altLang="en-US" sz="11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8697" y="43167"/>
          <a:ext cx="11919132" cy="4267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55337">
                  <a:extLst>
                    <a:ext uri="{9D8B030D-6E8A-4147-A177-3AD203B41FA5}">
                      <a16:colId xmlns:a16="http://schemas.microsoft.com/office/drawing/2014/main" val="1207352906"/>
                    </a:ext>
                  </a:extLst>
                </a:gridCol>
                <a:gridCol w="4804229">
                  <a:extLst>
                    <a:ext uri="{9D8B030D-6E8A-4147-A177-3AD203B41FA5}">
                      <a16:colId xmlns:a16="http://schemas.microsoft.com/office/drawing/2014/main" val="242459955"/>
                    </a:ext>
                  </a:extLst>
                </a:gridCol>
                <a:gridCol w="1139371">
                  <a:extLst>
                    <a:ext uri="{9D8B030D-6E8A-4147-A177-3AD203B41FA5}">
                      <a16:colId xmlns:a16="http://schemas.microsoft.com/office/drawing/2014/main" val="2119873688"/>
                    </a:ext>
                  </a:extLst>
                </a:gridCol>
                <a:gridCol w="4820195">
                  <a:extLst>
                    <a:ext uri="{9D8B030D-6E8A-4147-A177-3AD203B41FA5}">
                      <a16:colId xmlns:a16="http://schemas.microsoft.com/office/drawing/2014/main" val="3469562550"/>
                    </a:ext>
                  </a:extLst>
                </a:gridCol>
              </a:tblGrid>
              <a:tr h="1173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프로젝트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대학교 동아리 관리 플랫폼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  <a:cs typeface="바탕 옛한글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문서이름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화면설계서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151059"/>
                  </a:ext>
                </a:extLst>
              </a:tr>
              <a:tr h="1173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시스템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홈페이지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문서번호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HL-ID-DONG-307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체" pitchFamily="49" charset="-127"/>
                        <a:cs typeface="바탕 옛한글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403203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396025" y="1157454"/>
            <a:ext cx="1000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동아리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9583CE9-120E-46A2-99F2-213129898236}"/>
              </a:ext>
            </a:extLst>
          </p:cNvPr>
          <p:cNvGrpSpPr/>
          <p:nvPr/>
        </p:nvGrpSpPr>
        <p:grpSpPr>
          <a:xfrm>
            <a:off x="1783061" y="1233231"/>
            <a:ext cx="8453577" cy="726141"/>
            <a:chOff x="1783061" y="1264024"/>
            <a:chExt cx="8453577" cy="72614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163DAE4-9140-40B0-B424-E694F9ACA05E}"/>
                </a:ext>
              </a:extLst>
            </p:cNvPr>
            <p:cNvSpPr/>
            <p:nvPr/>
          </p:nvSpPr>
          <p:spPr>
            <a:xfrm>
              <a:off x="1783061" y="1264024"/>
              <a:ext cx="6796163" cy="726141"/>
            </a:xfrm>
            <a:prstGeom prst="rect">
              <a:avLst/>
            </a:prstGeom>
            <a:solidFill>
              <a:srgbClr val="114F7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461B383-FAA5-43F4-9BBF-41AE904D3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343" y="1264025"/>
              <a:ext cx="1980833" cy="72190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406D927-D212-4F8D-B619-281800BD7EE2}"/>
                </a:ext>
              </a:extLst>
            </p:cNvPr>
            <p:cNvSpPr txBox="1"/>
            <p:nvPr/>
          </p:nvSpPr>
          <p:spPr>
            <a:xfrm>
              <a:off x="4168588" y="1545486"/>
              <a:ext cx="6068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err="1">
                  <a:solidFill>
                    <a:schemeClr val="bg1"/>
                  </a:solidFill>
                </a:rPr>
                <a:t>메인페이지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 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	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동아리 조회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   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게시판   로그인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0E92E4-4572-4D2F-A3C4-17A753B89BCC}"/>
              </a:ext>
            </a:extLst>
          </p:cNvPr>
          <p:cNvSpPr/>
          <p:nvPr/>
        </p:nvSpPr>
        <p:spPr>
          <a:xfrm>
            <a:off x="1783061" y="1955135"/>
            <a:ext cx="6796163" cy="1205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/>
              <a:t>사 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B1ACE5-AA15-4B62-A466-96CD79D8CF76}"/>
              </a:ext>
            </a:extLst>
          </p:cNvPr>
          <p:cNvSpPr/>
          <p:nvPr/>
        </p:nvSpPr>
        <p:spPr>
          <a:xfrm>
            <a:off x="3192421" y="3015916"/>
            <a:ext cx="4203729" cy="72614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동아리 회원 수는 </a:t>
            </a:r>
            <a:r>
              <a:rPr lang="en-US" altLang="ko-KR" dirty="0"/>
              <a:t>100</a:t>
            </a:r>
            <a:r>
              <a:rPr lang="ko-KR" altLang="en-US" dirty="0"/>
              <a:t>명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3AB44DC-4EB1-49A5-8E12-ADC2D1CEB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185" y="3859333"/>
            <a:ext cx="4169976" cy="2125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96903EE-BF57-4D66-8AE1-97AC6725B6EB}"/>
              </a:ext>
            </a:extLst>
          </p:cNvPr>
          <p:cNvSpPr txBox="1"/>
          <p:nvPr/>
        </p:nvSpPr>
        <p:spPr>
          <a:xfrm>
            <a:off x="6313954" y="4032173"/>
            <a:ext cx="240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 인원 </a:t>
            </a:r>
            <a:r>
              <a:rPr lang="en-US" altLang="ko-KR" dirty="0"/>
              <a:t>: 250</a:t>
            </a:r>
            <a:r>
              <a:rPr lang="ko-KR" altLang="en-US" dirty="0"/>
              <a:t>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18FC33-1A8C-4372-9BBB-A3738D3ECBB0}"/>
              </a:ext>
            </a:extLst>
          </p:cNvPr>
          <p:cNvSpPr/>
          <p:nvPr/>
        </p:nvSpPr>
        <p:spPr>
          <a:xfrm>
            <a:off x="2378790" y="4429309"/>
            <a:ext cx="1519442" cy="726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동아리 검색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2870F8-728F-4E39-B06A-E878298EB99B}"/>
              </a:ext>
            </a:extLst>
          </p:cNvPr>
          <p:cNvSpPr/>
          <p:nvPr/>
        </p:nvSpPr>
        <p:spPr>
          <a:xfrm>
            <a:off x="4421421" y="4429308"/>
            <a:ext cx="1519442" cy="726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동아리 추천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A7CA8AB-D644-4292-BF56-F8EC446EE481}"/>
              </a:ext>
            </a:extLst>
          </p:cNvPr>
          <p:cNvSpPr/>
          <p:nvPr/>
        </p:nvSpPr>
        <p:spPr>
          <a:xfrm>
            <a:off x="6313954" y="4469709"/>
            <a:ext cx="1519442" cy="726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주변 음식점</a:t>
            </a:r>
          </a:p>
        </p:txBody>
      </p:sp>
    </p:spTree>
    <p:extLst>
      <p:ext uri="{BB962C8B-B14F-4D97-AF65-F5344CB8AC3E}">
        <p14:creationId xmlns:p14="http://schemas.microsoft.com/office/powerpoint/2010/main" val="3995770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8"/>
          <p:cNvSpPr>
            <a:spLocks noChangeArrowheads="1"/>
          </p:cNvSpPr>
          <p:nvPr/>
        </p:nvSpPr>
        <p:spPr bwMode="auto">
          <a:xfrm>
            <a:off x="1674110" y="472419"/>
            <a:ext cx="15135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9pPr>
          </a:lstStyle>
          <a:p>
            <a:pPr eaLnBrk="1" latinLnBrk="1" hangingPunct="1"/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2.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동아리 조회</a:t>
            </a:r>
            <a:endParaRPr lang="en-US" altLang="ko-KR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62125" y="518922"/>
            <a:ext cx="60680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동아리 조회</a:t>
            </a: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ko-KR" altLang="en-US" sz="11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453328"/>
              </p:ext>
            </p:extLst>
          </p:nvPr>
        </p:nvGraphicFramePr>
        <p:xfrm>
          <a:off x="1783061" y="860008"/>
          <a:ext cx="8647114" cy="5838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3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3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화면구성 및 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참고사이트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765">
                <a:tc rowSpan="3">
                  <a:txBody>
                    <a:bodyPr/>
                    <a:lstStyle/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dirty="0">
                          <a:hlinkClick r:id="rId2"/>
                        </a:rPr>
                        <a:t>http://medicine.korea.ac.kr/web/www/-107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한림대학교 학생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47951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체육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봉사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시 검색된 동아리 중 원하는 동아리를 선택 시 밑에 화면에 동아리 정보를 나타냄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4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간단한 동아리 소개 정보를 보여준다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해당 하는 동아리 소개 페이지로 이동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412089"/>
              </p:ext>
            </p:extLst>
          </p:nvPr>
        </p:nvGraphicFramePr>
        <p:xfrm>
          <a:off x="98697" y="43167"/>
          <a:ext cx="11919132" cy="4267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55337">
                  <a:extLst>
                    <a:ext uri="{9D8B030D-6E8A-4147-A177-3AD203B41FA5}">
                      <a16:colId xmlns:a16="http://schemas.microsoft.com/office/drawing/2014/main" val="1207352906"/>
                    </a:ext>
                  </a:extLst>
                </a:gridCol>
                <a:gridCol w="4804229">
                  <a:extLst>
                    <a:ext uri="{9D8B030D-6E8A-4147-A177-3AD203B41FA5}">
                      <a16:colId xmlns:a16="http://schemas.microsoft.com/office/drawing/2014/main" val="242459955"/>
                    </a:ext>
                  </a:extLst>
                </a:gridCol>
                <a:gridCol w="1139371">
                  <a:extLst>
                    <a:ext uri="{9D8B030D-6E8A-4147-A177-3AD203B41FA5}">
                      <a16:colId xmlns:a16="http://schemas.microsoft.com/office/drawing/2014/main" val="2119873688"/>
                    </a:ext>
                  </a:extLst>
                </a:gridCol>
                <a:gridCol w="4820195">
                  <a:extLst>
                    <a:ext uri="{9D8B030D-6E8A-4147-A177-3AD203B41FA5}">
                      <a16:colId xmlns:a16="http://schemas.microsoft.com/office/drawing/2014/main" val="3469562550"/>
                    </a:ext>
                  </a:extLst>
                </a:gridCol>
              </a:tblGrid>
              <a:tr h="1173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프로젝트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대학교 동아리 관리 플랫폼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  <a:cs typeface="바탕 옛한글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문서이름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화면설계서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151059"/>
                  </a:ext>
                </a:extLst>
              </a:tr>
              <a:tr h="1173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시스템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홈페이지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문서번호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HL-ID-DONG-307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체" pitchFamily="49" charset="-127"/>
                        <a:cs typeface="바탕 옛한글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403203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396025" y="1157454"/>
            <a:ext cx="1000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동아리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BC3F58-E3D0-4D3F-B133-683396058A36}"/>
              </a:ext>
            </a:extLst>
          </p:cNvPr>
          <p:cNvSpPr txBox="1"/>
          <p:nvPr/>
        </p:nvSpPr>
        <p:spPr>
          <a:xfrm>
            <a:off x="1810174" y="2258549"/>
            <a:ext cx="150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동아리 소개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0636D2-C593-42E9-B54A-3853DD4291B4}"/>
              </a:ext>
            </a:extLst>
          </p:cNvPr>
          <p:cNvSpPr/>
          <p:nvPr/>
        </p:nvSpPr>
        <p:spPr>
          <a:xfrm>
            <a:off x="2407023" y="3043016"/>
            <a:ext cx="2011049" cy="1824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7E8997C-736A-4827-96F4-DD9E50C49DFC}"/>
              </a:ext>
            </a:extLst>
          </p:cNvPr>
          <p:cNvGrpSpPr/>
          <p:nvPr/>
        </p:nvGrpSpPr>
        <p:grpSpPr>
          <a:xfrm>
            <a:off x="1783061" y="1233231"/>
            <a:ext cx="8453577" cy="726141"/>
            <a:chOff x="1783061" y="1264024"/>
            <a:chExt cx="8453577" cy="72614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A0B5122-BDEC-4621-92BD-D45AF06BC751}"/>
                </a:ext>
              </a:extLst>
            </p:cNvPr>
            <p:cNvSpPr/>
            <p:nvPr/>
          </p:nvSpPr>
          <p:spPr>
            <a:xfrm>
              <a:off x="1783061" y="1264024"/>
              <a:ext cx="6796163" cy="726141"/>
            </a:xfrm>
            <a:prstGeom prst="rect">
              <a:avLst/>
            </a:prstGeom>
            <a:solidFill>
              <a:srgbClr val="114F7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1B3221A3-7A33-43FE-B199-E1F85F41E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343" y="1264025"/>
              <a:ext cx="1980833" cy="721903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349C4AD-01DD-43F4-8BB5-91BAE3C0C4EC}"/>
                </a:ext>
              </a:extLst>
            </p:cNvPr>
            <p:cNvSpPr txBox="1"/>
            <p:nvPr/>
          </p:nvSpPr>
          <p:spPr>
            <a:xfrm>
              <a:off x="4168588" y="1545486"/>
              <a:ext cx="6068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err="1">
                  <a:solidFill>
                    <a:schemeClr val="bg1"/>
                  </a:solidFill>
                </a:rPr>
                <a:t>메인페이지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 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	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동아리 조회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		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게시판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C3C9AE-44F4-4DBE-9EAE-BD0B96DA160B}"/>
              </a:ext>
            </a:extLst>
          </p:cNvPr>
          <p:cNvSpPr/>
          <p:nvPr/>
        </p:nvSpPr>
        <p:spPr>
          <a:xfrm>
            <a:off x="4515421" y="2258549"/>
            <a:ext cx="701078" cy="350445"/>
          </a:xfrm>
          <a:prstGeom prst="rect">
            <a:avLst/>
          </a:prstGeom>
          <a:solidFill>
            <a:srgbClr val="114F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F170CB9-FB65-4190-933A-D1BE4A74316D}"/>
              </a:ext>
            </a:extLst>
          </p:cNvPr>
          <p:cNvSpPr/>
          <p:nvPr/>
        </p:nvSpPr>
        <p:spPr>
          <a:xfrm>
            <a:off x="5270974" y="2265365"/>
            <a:ext cx="701078" cy="350445"/>
          </a:xfrm>
          <a:prstGeom prst="rect">
            <a:avLst/>
          </a:prstGeom>
          <a:solidFill>
            <a:srgbClr val="114F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봉사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F3431F-B804-4CCE-8802-51548FA135C5}"/>
              </a:ext>
            </a:extLst>
          </p:cNvPr>
          <p:cNvSpPr/>
          <p:nvPr/>
        </p:nvSpPr>
        <p:spPr>
          <a:xfrm>
            <a:off x="6045486" y="2274693"/>
            <a:ext cx="701078" cy="350445"/>
          </a:xfrm>
          <a:prstGeom prst="rect">
            <a:avLst/>
          </a:prstGeom>
          <a:solidFill>
            <a:srgbClr val="114F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종교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B580EEE-5007-446F-AEE1-941206728A9B}"/>
              </a:ext>
            </a:extLst>
          </p:cNvPr>
          <p:cNvSpPr/>
          <p:nvPr/>
        </p:nvSpPr>
        <p:spPr>
          <a:xfrm>
            <a:off x="6852074" y="2277436"/>
            <a:ext cx="701078" cy="350445"/>
          </a:xfrm>
          <a:prstGeom prst="rect">
            <a:avLst/>
          </a:prstGeom>
          <a:solidFill>
            <a:srgbClr val="114F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학술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3AB0D8-E474-4131-988C-883CE96B08A6}"/>
              </a:ext>
            </a:extLst>
          </p:cNvPr>
          <p:cNvSpPr/>
          <p:nvPr/>
        </p:nvSpPr>
        <p:spPr>
          <a:xfrm>
            <a:off x="7638848" y="2277435"/>
            <a:ext cx="701078" cy="350445"/>
          </a:xfrm>
          <a:prstGeom prst="rect">
            <a:avLst/>
          </a:prstGeom>
          <a:solidFill>
            <a:srgbClr val="114F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체육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9C1A282-BD76-4F0F-9F6C-4FE93F100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1772" y="2285380"/>
            <a:ext cx="876300" cy="714375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E8867C8-BB15-4682-9ABD-371E005F3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650616"/>
              </p:ext>
            </p:extLst>
          </p:nvPr>
        </p:nvGraphicFramePr>
        <p:xfrm>
          <a:off x="4550413" y="3047396"/>
          <a:ext cx="3789513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011">
                  <a:extLst>
                    <a:ext uri="{9D8B030D-6E8A-4147-A177-3AD203B41FA5}">
                      <a16:colId xmlns:a16="http://schemas.microsoft.com/office/drawing/2014/main" val="1332975163"/>
                    </a:ext>
                  </a:extLst>
                </a:gridCol>
                <a:gridCol w="971746">
                  <a:extLst>
                    <a:ext uri="{9D8B030D-6E8A-4147-A177-3AD203B41FA5}">
                      <a16:colId xmlns:a16="http://schemas.microsoft.com/office/drawing/2014/main" val="661590285"/>
                    </a:ext>
                  </a:extLst>
                </a:gridCol>
                <a:gridCol w="1129769">
                  <a:extLst>
                    <a:ext uri="{9D8B030D-6E8A-4147-A177-3AD203B41FA5}">
                      <a16:colId xmlns:a16="http://schemas.microsoft.com/office/drawing/2014/main" val="2638390499"/>
                    </a:ext>
                  </a:extLst>
                </a:gridCol>
                <a:gridCol w="764987">
                  <a:extLst>
                    <a:ext uri="{9D8B030D-6E8A-4147-A177-3AD203B41FA5}">
                      <a16:colId xmlns:a16="http://schemas.microsoft.com/office/drawing/2014/main" val="218978308"/>
                    </a:ext>
                  </a:extLst>
                </a:gridCol>
              </a:tblGrid>
              <a:tr h="262816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동아리명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357814"/>
                  </a:ext>
                </a:extLst>
              </a:tr>
              <a:tr h="2628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회원수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결성년도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772066"/>
                  </a:ext>
                </a:extLst>
              </a:tr>
              <a:tr h="2628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지도교수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615638"/>
                  </a:ext>
                </a:extLst>
              </a:tr>
              <a:tr h="262816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설립목적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546218"/>
                  </a:ext>
                </a:extLst>
              </a:tr>
              <a:tr h="262816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주요활동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44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1004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618997"/>
              </p:ext>
            </p:extLst>
          </p:nvPr>
        </p:nvGraphicFramePr>
        <p:xfrm>
          <a:off x="1783061" y="810974"/>
          <a:ext cx="8647114" cy="5838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3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3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화면구성 및 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참고사이트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765">
                <a:tc rowSpan="3">
                  <a:txBody>
                    <a:bodyPr/>
                    <a:lstStyle/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한림대학교 수강신청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000" dirty="0">
                          <a:hlinkClick r:id="rId2"/>
                        </a:rPr>
                        <a:t>https://haksa.hallym.ac.kr/hluv/</a:t>
                      </a:r>
                      <a:r>
                        <a:rPr lang="en-US" altLang="ko-KR" sz="1000" dirty="0"/>
                        <a:t>)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한림대학교 학생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47951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동아리를 클릭하고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들어왔을때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동아리에 대한 세부 정보를 보여준다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동아리 신청을 할 수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08"/>
          <p:cNvSpPr>
            <a:spLocks noChangeArrowheads="1"/>
          </p:cNvSpPr>
          <p:nvPr/>
        </p:nvSpPr>
        <p:spPr bwMode="auto">
          <a:xfrm>
            <a:off x="1674110" y="472419"/>
            <a:ext cx="22268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9pPr>
          </a:lstStyle>
          <a:p>
            <a:pPr eaLnBrk="1" latinLnBrk="1" hangingPunct="1"/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 3. 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동아리 세부 정보</a:t>
            </a:r>
            <a:endParaRPr lang="en-US" altLang="ko-KR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62125" y="518922"/>
            <a:ext cx="60680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동아리 조회 </a:t>
            </a: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&gt; 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활동</a:t>
            </a: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ko-KR" altLang="en-US" sz="11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8697" y="43167"/>
          <a:ext cx="11919132" cy="4267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55337">
                  <a:extLst>
                    <a:ext uri="{9D8B030D-6E8A-4147-A177-3AD203B41FA5}">
                      <a16:colId xmlns:a16="http://schemas.microsoft.com/office/drawing/2014/main" val="1207352906"/>
                    </a:ext>
                  </a:extLst>
                </a:gridCol>
                <a:gridCol w="4804229">
                  <a:extLst>
                    <a:ext uri="{9D8B030D-6E8A-4147-A177-3AD203B41FA5}">
                      <a16:colId xmlns:a16="http://schemas.microsoft.com/office/drawing/2014/main" val="242459955"/>
                    </a:ext>
                  </a:extLst>
                </a:gridCol>
                <a:gridCol w="1139371">
                  <a:extLst>
                    <a:ext uri="{9D8B030D-6E8A-4147-A177-3AD203B41FA5}">
                      <a16:colId xmlns:a16="http://schemas.microsoft.com/office/drawing/2014/main" val="2119873688"/>
                    </a:ext>
                  </a:extLst>
                </a:gridCol>
                <a:gridCol w="4820195">
                  <a:extLst>
                    <a:ext uri="{9D8B030D-6E8A-4147-A177-3AD203B41FA5}">
                      <a16:colId xmlns:a16="http://schemas.microsoft.com/office/drawing/2014/main" val="3469562550"/>
                    </a:ext>
                  </a:extLst>
                </a:gridCol>
              </a:tblGrid>
              <a:tr h="1173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프로젝트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대학교 동아리 관리 플랫폼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  <a:cs typeface="바탕 옛한글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문서이름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화면설계서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151059"/>
                  </a:ext>
                </a:extLst>
              </a:tr>
              <a:tr h="1173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시스템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홈페이지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문서번호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HL-ID-DONG-307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체" pitchFamily="49" charset="-127"/>
                        <a:cs typeface="바탕 옛한글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403203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396025" y="1157454"/>
            <a:ext cx="1000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동아리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1529F8B-8CE9-4A7D-80CE-9949D9805BAE}"/>
              </a:ext>
            </a:extLst>
          </p:cNvPr>
          <p:cNvGrpSpPr/>
          <p:nvPr/>
        </p:nvGrpSpPr>
        <p:grpSpPr>
          <a:xfrm>
            <a:off x="1783061" y="1311342"/>
            <a:ext cx="8453577" cy="726141"/>
            <a:chOff x="1783061" y="1264024"/>
            <a:chExt cx="8453577" cy="726141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8E18C06-C011-4404-BEF5-83BF883F1CCE}"/>
                </a:ext>
              </a:extLst>
            </p:cNvPr>
            <p:cNvSpPr/>
            <p:nvPr/>
          </p:nvSpPr>
          <p:spPr>
            <a:xfrm>
              <a:off x="1783061" y="1264024"/>
              <a:ext cx="6796163" cy="726141"/>
            </a:xfrm>
            <a:prstGeom prst="rect">
              <a:avLst/>
            </a:prstGeom>
            <a:solidFill>
              <a:srgbClr val="114F7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F1A20F6F-57CE-4CAA-97A2-1B682A65B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343" y="1264025"/>
              <a:ext cx="1980833" cy="72190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32E8256-3F98-487B-99B9-1783AA4BF88A}"/>
                </a:ext>
              </a:extLst>
            </p:cNvPr>
            <p:cNvSpPr txBox="1"/>
            <p:nvPr/>
          </p:nvSpPr>
          <p:spPr>
            <a:xfrm>
              <a:off x="4168588" y="1545486"/>
              <a:ext cx="6068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err="1">
                  <a:solidFill>
                    <a:schemeClr val="bg1"/>
                  </a:solidFill>
                </a:rPr>
                <a:t>메인페이지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 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	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동아리 조회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		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게시판</a:t>
              </a: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8960466-0D87-4135-BB82-18083ADB85C7}"/>
              </a:ext>
            </a:extLst>
          </p:cNvPr>
          <p:cNvSpPr/>
          <p:nvPr/>
        </p:nvSpPr>
        <p:spPr>
          <a:xfrm>
            <a:off x="2351076" y="2314708"/>
            <a:ext cx="2011049" cy="1824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8AC4467-F682-4B8D-98D1-84A4B6E7E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853929"/>
              </p:ext>
            </p:extLst>
          </p:nvPr>
        </p:nvGraphicFramePr>
        <p:xfrm>
          <a:off x="4494466" y="2319088"/>
          <a:ext cx="3789513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011">
                  <a:extLst>
                    <a:ext uri="{9D8B030D-6E8A-4147-A177-3AD203B41FA5}">
                      <a16:colId xmlns:a16="http://schemas.microsoft.com/office/drawing/2014/main" val="1332975163"/>
                    </a:ext>
                  </a:extLst>
                </a:gridCol>
                <a:gridCol w="971746">
                  <a:extLst>
                    <a:ext uri="{9D8B030D-6E8A-4147-A177-3AD203B41FA5}">
                      <a16:colId xmlns:a16="http://schemas.microsoft.com/office/drawing/2014/main" val="661590285"/>
                    </a:ext>
                  </a:extLst>
                </a:gridCol>
                <a:gridCol w="1129769">
                  <a:extLst>
                    <a:ext uri="{9D8B030D-6E8A-4147-A177-3AD203B41FA5}">
                      <a16:colId xmlns:a16="http://schemas.microsoft.com/office/drawing/2014/main" val="2638390499"/>
                    </a:ext>
                  </a:extLst>
                </a:gridCol>
                <a:gridCol w="764987">
                  <a:extLst>
                    <a:ext uri="{9D8B030D-6E8A-4147-A177-3AD203B41FA5}">
                      <a16:colId xmlns:a16="http://schemas.microsoft.com/office/drawing/2014/main" val="218978308"/>
                    </a:ext>
                  </a:extLst>
                </a:gridCol>
              </a:tblGrid>
              <a:tr h="262816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동아리명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357814"/>
                  </a:ext>
                </a:extLst>
              </a:tr>
              <a:tr h="2628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회원수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결성년도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772066"/>
                  </a:ext>
                </a:extLst>
              </a:tr>
              <a:tr h="2628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지도교수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615638"/>
                  </a:ext>
                </a:extLst>
              </a:tr>
              <a:tr h="262816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설립목적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546218"/>
                  </a:ext>
                </a:extLst>
              </a:tr>
              <a:tr h="262816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주요활동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445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D8EFA73-FA33-49C4-9D9A-0E9EFA15DF89}"/>
              </a:ext>
            </a:extLst>
          </p:cNvPr>
          <p:cNvSpPr txBox="1"/>
          <p:nvPr/>
        </p:nvSpPr>
        <p:spPr>
          <a:xfrm>
            <a:off x="2492188" y="4270876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동아리 인원수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동아리 방 위치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등 세부사항 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1D38C0B-3BCC-42E2-81D5-1D8D0EC5B460}"/>
              </a:ext>
            </a:extLst>
          </p:cNvPr>
          <p:cNvSpPr/>
          <p:nvPr/>
        </p:nvSpPr>
        <p:spPr>
          <a:xfrm>
            <a:off x="6501535" y="4557318"/>
            <a:ext cx="1503476" cy="636888"/>
          </a:xfrm>
          <a:prstGeom prst="rect">
            <a:avLst/>
          </a:prstGeom>
          <a:solidFill>
            <a:srgbClr val="114F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동아리 신청하기</a:t>
            </a:r>
          </a:p>
        </p:txBody>
      </p:sp>
    </p:spTree>
    <p:extLst>
      <p:ext uri="{BB962C8B-B14F-4D97-AF65-F5344CB8AC3E}">
        <p14:creationId xmlns:p14="http://schemas.microsoft.com/office/powerpoint/2010/main" val="920782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546956"/>
              </p:ext>
            </p:extLst>
          </p:nvPr>
        </p:nvGraphicFramePr>
        <p:xfrm>
          <a:off x="1783061" y="810974"/>
          <a:ext cx="8647114" cy="5838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3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3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화면구성 및 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참고사이트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765">
                <a:tc rowSpan="3">
                  <a:txBody>
                    <a:bodyPr/>
                    <a:lstStyle/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한림대학교 학생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47951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선택한 동아리의 활동 계획을 달력을 통해 나타낸다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08"/>
          <p:cNvSpPr>
            <a:spLocks noChangeArrowheads="1"/>
          </p:cNvSpPr>
          <p:nvPr/>
        </p:nvSpPr>
        <p:spPr bwMode="auto">
          <a:xfrm>
            <a:off x="1674110" y="472419"/>
            <a:ext cx="8980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9pPr>
          </a:lstStyle>
          <a:p>
            <a:pPr eaLnBrk="1" latinLnBrk="1" hangingPunct="1"/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4. 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활동</a:t>
            </a:r>
            <a:endParaRPr lang="en-US" altLang="ko-KR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62125" y="518922"/>
            <a:ext cx="60680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동아리 조회 </a:t>
            </a: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&gt; 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활동</a:t>
            </a: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ko-KR" altLang="en-US" sz="11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8697" y="43167"/>
          <a:ext cx="11919132" cy="4267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55337">
                  <a:extLst>
                    <a:ext uri="{9D8B030D-6E8A-4147-A177-3AD203B41FA5}">
                      <a16:colId xmlns:a16="http://schemas.microsoft.com/office/drawing/2014/main" val="1207352906"/>
                    </a:ext>
                  </a:extLst>
                </a:gridCol>
                <a:gridCol w="4804229">
                  <a:extLst>
                    <a:ext uri="{9D8B030D-6E8A-4147-A177-3AD203B41FA5}">
                      <a16:colId xmlns:a16="http://schemas.microsoft.com/office/drawing/2014/main" val="242459955"/>
                    </a:ext>
                  </a:extLst>
                </a:gridCol>
                <a:gridCol w="1139371">
                  <a:extLst>
                    <a:ext uri="{9D8B030D-6E8A-4147-A177-3AD203B41FA5}">
                      <a16:colId xmlns:a16="http://schemas.microsoft.com/office/drawing/2014/main" val="2119873688"/>
                    </a:ext>
                  </a:extLst>
                </a:gridCol>
                <a:gridCol w="4820195">
                  <a:extLst>
                    <a:ext uri="{9D8B030D-6E8A-4147-A177-3AD203B41FA5}">
                      <a16:colId xmlns:a16="http://schemas.microsoft.com/office/drawing/2014/main" val="3469562550"/>
                    </a:ext>
                  </a:extLst>
                </a:gridCol>
              </a:tblGrid>
              <a:tr h="1173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프로젝트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대학교 동아리 관리 플랫폼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  <a:cs typeface="바탕 옛한글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문서이름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화면설계서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151059"/>
                  </a:ext>
                </a:extLst>
              </a:tr>
              <a:tr h="1173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시스템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홈페이지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문서번호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HL-ID-DONG-307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체" pitchFamily="49" charset="-127"/>
                        <a:cs typeface="바탕 옛한글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403203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396025" y="1157454"/>
            <a:ext cx="1000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동아리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005502" y="2552700"/>
            <a:ext cx="6350000" cy="243849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861" y="2843257"/>
            <a:ext cx="6029325" cy="1857375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BAEC8117-D4A9-47C3-87FD-D0479DD89D58}"/>
              </a:ext>
            </a:extLst>
          </p:cNvPr>
          <p:cNvGrpSpPr/>
          <p:nvPr/>
        </p:nvGrpSpPr>
        <p:grpSpPr>
          <a:xfrm>
            <a:off x="1783061" y="1292945"/>
            <a:ext cx="8453577" cy="726141"/>
            <a:chOff x="1783061" y="1264024"/>
            <a:chExt cx="8453577" cy="726141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A4FF6E7-F76B-4654-9533-71C3CA02E19A}"/>
                </a:ext>
              </a:extLst>
            </p:cNvPr>
            <p:cNvSpPr/>
            <p:nvPr/>
          </p:nvSpPr>
          <p:spPr>
            <a:xfrm>
              <a:off x="1783061" y="1264024"/>
              <a:ext cx="6796163" cy="726141"/>
            </a:xfrm>
            <a:prstGeom prst="rect">
              <a:avLst/>
            </a:prstGeom>
            <a:solidFill>
              <a:srgbClr val="114F7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6BB64AB2-B647-437F-8676-92553357A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343" y="1264025"/>
              <a:ext cx="1980833" cy="72190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3BB72D-1000-4451-AC87-465174A43066}"/>
                </a:ext>
              </a:extLst>
            </p:cNvPr>
            <p:cNvSpPr txBox="1"/>
            <p:nvPr/>
          </p:nvSpPr>
          <p:spPr>
            <a:xfrm>
              <a:off x="4168588" y="1545486"/>
              <a:ext cx="6068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err="1">
                  <a:solidFill>
                    <a:schemeClr val="bg1"/>
                  </a:solidFill>
                </a:rPr>
                <a:t>메인페이지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 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	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동아리 조회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		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게시판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4230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498256"/>
              </p:ext>
            </p:extLst>
          </p:nvPr>
        </p:nvGraphicFramePr>
        <p:xfrm>
          <a:off x="1783061" y="810974"/>
          <a:ext cx="8647114" cy="5838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3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3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화면구성 및 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참고사이트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765">
                <a:tc rowSpan="3">
                  <a:txBody>
                    <a:bodyPr/>
                    <a:lstStyle/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동아리 회원 가입 신청서</a:t>
                      </a:r>
                      <a:endParaRPr lang="en-US" altLang="ko-KR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한림대학교 학생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47951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동아리 회원 가입 신청하기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08"/>
          <p:cNvSpPr>
            <a:spLocks noChangeArrowheads="1"/>
          </p:cNvSpPr>
          <p:nvPr/>
        </p:nvSpPr>
        <p:spPr bwMode="auto">
          <a:xfrm>
            <a:off x="1674110" y="472419"/>
            <a:ext cx="21259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9pPr>
          </a:lstStyle>
          <a:p>
            <a:pPr eaLnBrk="1" latinLnBrk="1" hangingPunct="1"/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5. 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동아리 가입 양식</a:t>
            </a:r>
            <a:endParaRPr lang="en-US" altLang="ko-KR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62125" y="518922"/>
            <a:ext cx="60680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동아리 조회 </a:t>
            </a: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&gt; 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활동</a:t>
            </a: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ko-KR" altLang="en-US" sz="11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8697" y="43167"/>
          <a:ext cx="11919132" cy="4267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55337">
                  <a:extLst>
                    <a:ext uri="{9D8B030D-6E8A-4147-A177-3AD203B41FA5}">
                      <a16:colId xmlns:a16="http://schemas.microsoft.com/office/drawing/2014/main" val="1207352906"/>
                    </a:ext>
                  </a:extLst>
                </a:gridCol>
                <a:gridCol w="4804229">
                  <a:extLst>
                    <a:ext uri="{9D8B030D-6E8A-4147-A177-3AD203B41FA5}">
                      <a16:colId xmlns:a16="http://schemas.microsoft.com/office/drawing/2014/main" val="242459955"/>
                    </a:ext>
                  </a:extLst>
                </a:gridCol>
                <a:gridCol w="1139371">
                  <a:extLst>
                    <a:ext uri="{9D8B030D-6E8A-4147-A177-3AD203B41FA5}">
                      <a16:colId xmlns:a16="http://schemas.microsoft.com/office/drawing/2014/main" val="2119873688"/>
                    </a:ext>
                  </a:extLst>
                </a:gridCol>
                <a:gridCol w="4820195">
                  <a:extLst>
                    <a:ext uri="{9D8B030D-6E8A-4147-A177-3AD203B41FA5}">
                      <a16:colId xmlns:a16="http://schemas.microsoft.com/office/drawing/2014/main" val="3469562550"/>
                    </a:ext>
                  </a:extLst>
                </a:gridCol>
              </a:tblGrid>
              <a:tr h="1173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프로젝트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대학교 동아리 관리 플랫폼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  <a:cs typeface="바탕 옛한글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문서이름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화면설계서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151059"/>
                  </a:ext>
                </a:extLst>
              </a:tr>
              <a:tr h="1173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시스템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홈페이지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문서번호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HL-ID-DONG-307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체" pitchFamily="49" charset="-127"/>
                        <a:cs typeface="바탕 옛한글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403203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396025" y="1157454"/>
            <a:ext cx="1000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동아리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AD881F8-6541-4CF1-A150-48CA317AF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30858"/>
              </p:ext>
            </p:extLst>
          </p:nvPr>
        </p:nvGraphicFramePr>
        <p:xfrm>
          <a:off x="1935747" y="1806318"/>
          <a:ext cx="6567310" cy="29260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313462">
                  <a:extLst>
                    <a:ext uri="{9D8B030D-6E8A-4147-A177-3AD203B41FA5}">
                      <a16:colId xmlns:a16="http://schemas.microsoft.com/office/drawing/2014/main" val="3089015595"/>
                    </a:ext>
                  </a:extLst>
                </a:gridCol>
                <a:gridCol w="1313462">
                  <a:extLst>
                    <a:ext uri="{9D8B030D-6E8A-4147-A177-3AD203B41FA5}">
                      <a16:colId xmlns:a16="http://schemas.microsoft.com/office/drawing/2014/main" val="51539811"/>
                    </a:ext>
                  </a:extLst>
                </a:gridCol>
                <a:gridCol w="1313462">
                  <a:extLst>
                    <a:ext uri="{9D8B030D-6E8A-4147-A177-3AD203B41FA5}">
                      <a16:colId xmlns:a16="http://schemas.microsoft.com/office/drawing/2014/main" val="2734425229"/>
                    </a:ext>
                  </a:extLst>
                </a:gridCol>
                <a:gridCol w="1313462">
                  <a:extLst>
                    <a:ext uri="{9D8B030D-6E8A-4147-A177-3AD203B41FA5}">
                      <a16:colId xmlns:a16="http://schemas.microsoft.com/office/drawing/2014/main" val="3494974300"/>
                    </a:ext>
                  </a:extLst>
                </a:gridCol>
                <a:gridCol w="1313462">
                  <a:extLst>
                    <a:ext uri="{9D8B030D-6E8A-4147-A177-3AD203B41FA5}">
                      <a16:colId xmlns:a16="http://schemas.microsoft.com/office/drawing/2014/main" val="3392001626"/>
                    </a:ext>
                  </a:extLst>
                </a:gridCol>
              </a:tblGrid>
              <a:tr h="357449">
                <a:tc rowSpan="6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인적사항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999276"/>
                  </a:ext>
                </a:extLst>
              </a:tr>
              <a:tr h="35744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092449"/>
                  </a:ext>
                </a:extLst>
              </a:tr>
              <a:tr h="35744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생년월일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574182"/>
                  </a:ext>
                </a:extLst>
              </a:tr>
              <a:tr h="35744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961914"/>
                  </a:ext>
                </a:extLst>
              </a:tr>
              <a:tr h="35744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825271"/>
                  </a:ext>
                </a:extLst>
              </a:tr>
              <a:tr h="35744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E-</a:t>
                      </a:r>
                      <a:r>
                        <a:rPr lang="en-US" altLang="ko-KR" dirty="0" err="1"/>
                        <a:t>amil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318385"/>
                  </a:ext>
                </a:extLst>
              </a:tr>
              <a:tr h="3574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활동계획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277129"/>
                  </a:ext>
                </a:extLst>
              </a:tr>
              <a:tr h="3574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바라는 점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854618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B5D22DE6-6B71-487C-A135-5F3765724B90}"/>
              </a:ext>
            </a:extLst>
          </p:cNvPr>
          <p:cNvSpPr/>
          <p:nvPr/>
        </p:nvSpPr>
        <p:spPr>
          <a:xfrm>
            <a:off x="6832657" y="4762840"/>
            <a:ext cx="1359097" cy="461808"/>
          </a:xfrm>
          <a:prstGeom prst="rect">
            <a:avLst/>
          </a:prstGeom>
          <a:solidFill>
            <a:srgbClr val="114F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제출하기</a:t>
            </a:r>
          </a:p>
        </p:txBody>
      </p:sp>
    </p:spTree>
    <p:extLst>
      <p:ext uri="{BB962C8B-B14F-4D97-AF65-F5344CB8AC3E}">
        <p14:creationId xmlns:p14="http://schemas.microsoft.com/office/powerpoint/2010/main" val="3146019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763544"/>
              </p:ext>
            </p:extLst>
          </p:nvPr>
        </p:nvGraphicFramePr>
        <p:xfrm>
          <a:off x="1783061" y="810974"/>
          <a:ext cx="8647114" cy="5838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3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3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화면구성 및 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참고사이트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765">
                <a:tc rowSpan="3">
                  <a:txBody>
                    <a:bodyPr/>
                    <a:lstStyle/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한림대학교 학생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47951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양식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08"/>
          <p:cNvSpPr>
            <a:spLocks noChangeArrowheads="1"/>
          </p:cNvSpPr>
          <p:nvPr/>
        </p:nvSpPr>
        <p:spPr bwMode="auto">
          <a:xfrm>
            <a:off x="1674110" y="472419"/>
            <a:ext cx="14093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9pPr>
          </a:lstStyle>
          <a:p>
            <a:pPr eaLnBrk="1" latinLnBrk="1" hangingPunct="1"/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6 . 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회원가입</a:t>
            </a:r>
            <a:endParaRPr lang="en-US" altLang="ko-KR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62125" y="518922"/>
            <a:ext cx="60680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동아리 조회 </a:t>
            </a: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&gt; 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활동</a:t>
            </a: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ko-KR" altLang="en-US" sz="11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8697" y="43167"/>
          <a:ext cx="11919132" cy="4267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55337">
                  <a:extLst>
                    <a:ext uri="{9D8B030D-6E8A-4147-A177-3AD203B41FA5}">
                      <a16:colId xmlns:a16="http://schemas.microsoft.com/office/drawing/2014/main" val="1207352906"/>
                    </a:ext>
                  </a:extLst>
                </a:gridCol>
                <a:gridCol w="4804229">
                  <a:extLst>
                    <a:ext uri="{9D8B030D-6E8A-4147-A177-3AD203B41FA5}">
                      <a16:colId xmlns:a16="http://schemas.microsoft.com/office/drawing/2014/main" val="242459955"/>
                    </a:ext>
                  </a:extLst>
                </a:gridCol>
                <a:gridCol w="1139371">
                  <a:extLst>
                    <a:ext uri="{9D8B030D-6E8A-4147-A177-3AD203B41FA5}">
                      <a16:colId xmlns:a16="http://schemas.microsoft.com/office/drawing/2014/main" val="2119873688"/>
                    </a:ext>
                  </a:extLst>
                </a:gridCol>
                <a:gridCol w="4820195">
                  <a:extLst>
                    <a:ext uri="{9D8B030D-6E8A-4147-A177-3AD203B41FA5}">
                      <a16:colId xmlns:a16="http://schemas.microsoft.com/office/drawing/2014/main" val="3469562550"/>
                    </a:ext>
                  </a:extLst>
                </a:gridCol>
              </a:tblGrid>
              <a:tr h="1173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프로젝트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대학교 동아리 관리 플랫폼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  <a:cs typeface="바탕 옛한글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문서이름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화면설계서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151059"/>
                  </a:ext>
                </a:extLst>
              </a:tr>
              <a:tr h="1173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시스템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홈페이지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문서번호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HL-ID-DONG-307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체" pitchFamily="49" charset="-127"/>
                        <a:cs typeface="바탕 옛한글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403203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396025" y="1157454"/>
            <a:ext cx="1000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동아리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B909A7-FFF0-4EDC-8D72-0710DDE348E0}"/>
              </a:ext>
            </a:extLst>
          </p:cNvPr>
          <p:cNvSpPr txBox="1"/>
          <p:nvPr/>
        </p:nvSpPr>
        <p:spPr>
          <a:xfrm>
            <a:off x="3083470" y="1764632"/>
            <a:ext cx="148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학번</a:t>
            </a:r>
            <a:r>
              <a:rPr lang="en-US" altLang="ko-KR" dirty="0"/>
              <a:t>(</a:t>
            </a:r>
            <a:r>
              <a:rPr lang="ko-KR" altLang="en-US" dirty="0"/>
              <a:t>아이디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550046-7244-4F13-84AD-5C81DFF052B6}"/>
              </a:ext>
            </a:extLst>
          </p:cNvPr>
          <p:cNvSpPr txBox="1"/>
          <p:nvPr/>
        </p:nvSpPr>
        <p:spPr>
          <a:xfrm>
            <a:off x="4777204" y="1764632"/>
            <a:ext cx="14885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0A7892-2FEB-44CE-A114-EF005EC08CB1}"/>
              </a:ext>
            </a:extLst>
          </p:cNvPr>
          <p:cNvSpPr txBox="1"/>
          <p:nvPr/>
        </p:nvSpPr>
        <p:spPr>
          <a:xfrm>
            <a:off x="3083470" y="2475051"/>
            <a:ext cx="148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DA323E-2496-4AB9-A8EB-BADBAD77B606}"/>
              </a:ext>
            </a:extLst>
          </p:cNvPr>
          <p:cNvSpPr txBox="1"/>
          <p:nvPr/>
        </p:nvSpPr>
        <p:spPr>
          <a:xfrm>
            <a:off x="3083469" y="3244334"/>
            <a:ext cx="190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비밀번호 확인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F34FB2-27D4-4ABC-9647-7AD910899BE2}"/>
              </a:ext>
            </a:extLst>
          </p:cNvPr>
          <p:cNvSpPr txBox="1"/>
          <p:nvPr/>
        </p:nvSpPr>
        <p:spPr>
          <a:xfrm>
            <a:off x="4777204" y="2551332"/>
            <a:ext cx="14885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003570-B968-43FF-BB73-9A2C13F1CF74}"/>
              </a:ext>
            </a:extLst>
          </p:cNvPr>
          <p:cNvSpPr txBox="1"/>
          <p:nvPr/>
        </p:nvSpPr>
        <p:spPr>
          <a:xfrm>
            <a:off x="4777204" y="3213892"/>
            <a:ext cx="14885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787A30-0C13-4973-ACFA-DC107F48D892}"/>
              </a:ext>
            </a:extLst>
          </p:cNvPr>
          <p:cNvSpPr txBox="1"/>
          <p:nvPr/>
        </p:nvSpPr>
        <p:spPr>
          <a:xfrm>
            <a:off x="4918924" y="4031034"/>
            <a:ext cx="12423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가입하기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7A099C-EB4D-42A7-8399-E1C4F9CB8CF8}"/>
              </a:ext>
            </a:extLst>
          </p:cNvPr>
          <p:cNvSpPr txBox="1"/>
          <p:nvPr/>
        </p:nvSpPr>
        <p:spPr>
          <a:xfrm>
            <a:off x="6396025" y="4031034"/>
            <a:ext cx="7442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861923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</TotalTime>
  <Words>775</Words>
  <Application>Microsoft Office PowerPoint</Application>
  <PresentationFormat>와이드스크린</PresentationFormat>
  <Paragraphs>428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굴림체</vt:lpstr>
      <vt:lpstr>맑은 고딕</vt:lpstr>
      <vt:lpstr>Arial</vt:lpstr>
      <vt:lpstr>Verdana</vt:lpstr>
      <vt:lpstr>Office 테마</vt:lpstr>
      <vt:lpstr>빅데이터 캡스톤 디자인 </vt:lpstr>
      <vt:lpstr> 메뉴설계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캡스톤 디자인  프로젝트 주제 발표</dc:title>
  <dc:creator>김진섭</dc:creator>
  <cp:lastModifiedBy>김진섭</cp:lastModifiedBy>
  <cp:revision>205</cp:revision>
  <dcterms:created xsi:type="dcterms:W3CDTF">2019-03-10T03:23:22Z</dcterms:created>
  <dcterms:modified xsi:type="dcterms:W3CDTF">2019-05-13T14:43:19Z</dcterms:modified>
</cp:coreProperties>
</file>