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7" r:id="rId2"/>
    <p:sldId id="258" r:id="rId3"/>
    <p:sldId id="264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6" r:id="rId14"/>
    <p:sldId id="273" r:id="rId15"/>
    <p:sldId id="277" r:id="rId16"/>
    <p:sldId id="274" r:id="rId17"/>
    <p:sldId id="278" r:id="rId18"/>
    <p:sldId id="275" r:id="rId19"/>
    <p:sldId id="270" r:id="rId20"/>
    <p:sldId id="271" r:id="rId21"/>
    <p:sldId id="279" r:id="rId22"/>
    <p:sldId id="285" r:id="rId23"/>
    <p:sldId id="286" r:id="rId24"/>
    <p:sldId id="284" r:id="rId25"/>
    <p:sldId id="309" r:id="rId26"/>
    <p:sldId id="307" r:id="rId27"/>
    <p:sldId id="301" r:id="rId28"/>
    <p:sldId id="308" r:id="rId29"/>
    <p:sldId id="300" r:id="rId30"/>
    <p:sldId id="302" r:id="rId31"/>
    <p:sldId id="289" r:id="rId32"/>
    <p:sldId id="290" r:id="rId33"/>
    <p:sldId id="291" r:id="rId34"/>
    <p:sldId id="303" r:id="rId35"/>
    <p:sldId id="304" r:id="rId36"/>
    <p:sldId id="305" r:id="rId37"/>
    <p:sldId id="293" r:id="rId38"/>
    <p:sldId id="294" r:id="rId39"/>
    <p:sldId id="295" r:id="rId40"/>
    <p:sldId id="292" r:id="rId41"/>
    <p:sldId id="296" r:id="rId42"/>
    <p:sldId id="297" r:id="rId43"/>
    <p:sldId id="298" r:id="rId44"/>
    <p:sldId id="299" r:id="rId45"/>
    <p:sldId id="282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3D384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2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pia.com/" TargetMode="External"/><Relationship Id="rId2" Type="http://schemas.openxmlformats.org/officeDocument/2006/relationships/hyperlink" Target="http://www.greenart.co.kr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hone-690091_960_720.jpg"/>
          <p:cNvPicPr>
            <a:picLocks noChangeAspect="1"/>
          </p:cNvPicPr>
          <p:nvPr/>
        </p:nvPicPr>
        <p:blipFill rotWithShape="1">
          <a:blip r:embed="rId3" cstate="print">
            <a:lum bright="-20000" contrast="-52000"/>
          </a:blip>
          <a:srcRect l="6976"/>
          <a:stretch/>
        </p:blipFill>
        <p:spPr>
          <a:xfrm>
            <a:off x="0" y="0"/>
            <a:ext cx="9144000" cy="689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07576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912" y="3278641"/>
            <a:ext cx="422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145" y="3789040"/>
            <a:ext cx="3819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이규진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김하은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진선영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김민지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70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92800"/>
            <a:ext cx="4032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온오프믹스</a:t>
            </a:r>
            <a:r>
              <a:rPr lang="en-US" altLang="ko-KR">
                <a:solidFill>
                  <a:schemeClr val="bg1"/>
                </a:solidFill>
              </a:rPr>
              <a:t>(onoffmix.com)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그린컴퓨터</a:t>
            </a:r>
            <a:r>
              <a:rPr lang="en-US" altLang="ko-KR" smtClean="0">
                <a:solidFill>
                  <a:schemeClr val="bg1"/>
                </a:solidFill>
              </a:rPr>
              <a:t>(</a:t>
            </a:r>
            <a:r>
              <a:rPr lang="en-US" altLang="ko-KR" smtClean="0">
                <a:solidFill>
                  <a:schemeClr val="bg1"/>
                </a:solidFill>
                <a:hlinkClick r:id="rId2"/>
              </a:rPr>
              <a:t>green-it.co.kr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데브피아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en-US" altLang="ko-KR">
                <a:solidFill>
                  <a:schemeClr val="bg1"/>
                </a:solidFill>
                <a:hlinkClick r:id="rId3"/>
              </a:rPr>
              <a:t>http://www.devpia.com</a:t>
            </a:r>
            <a:r>
              <a:rPr lang="en-US" altLang="ko-KR" smtClean="0">
                <a:solidFill>
                  <a:schemeClr val="bg1"/>
                </a:solidFill>
                <a:hlinkClick r:id="rId3"/>
              </a:rPr>
              <a:t>/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게임잡</a:t>
            </a:r>
            <a:r>
              <a:rPr lang="en-US" altLang="ko-KR">
                <a:solidFill>
                  <a:schemeClr val="bg1"/>
                </a:solidFill>
              </a:rPr>
              <a:t>(http://gamejob.co.kr</a:t>
            </a:r>
            <a:r>
              <a:rPr lang="en-US" altLang="ko-KR" smtClean="0">
                <a:solidFill>
                  <a:schemeClr val="bg1"/>
                </a:solidFill>
              </a:rPr>
              <a:t>/)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mtClean="0">
                <a:solidFill>
                  <a:schemeClr val="bg1"/>
                </a:solidFill>
              </a:rPr>
              <a:t>   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57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8587" y="1412776"/>
            <a:ext cx="7773853" cy="485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76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 smtClean="0"/>
              <a:t>– </a:t>
            </a:r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1361596"/>
            <a:ext cx="7395120" cy="224676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자료를 </a:t>
            </a:r>
            <a:r>
              <a:rPr lang="ko-KR" altLang="en-US" sz="1400">
                <a:solidFill>
                  <a:schemeClr val="bg1"/>
                </a:solidFill>
              </a:rPr>
              <a:t>간단히 잘 표현하여 한 눈에 알아보기 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게시물에  </a:t>
            </a:r>
            <a:r>
              <a:rPr lang="en-US" altLang="ko-KR" sz="1400" smtClean="0">
                <a:solidFill>
                  <a:schemeClr val="bg1"/>
                </a:solidFill>
              </a:rPr>
              <a:t>‘</a:t>
            </a:r>
            <a:r>
              <a:rPr lang="ko-KR" altLang="en-US" sz="1400" smtClean="0">
                <a:solidFill>
                  <a:schemeClr val="bg1"/>
                </a:solidFill>
              </a:rPr>
              <a:t>♥</a:t>
            </a:r>
            <a:r>
              <a:rPr lang="en-US" altLang="ko-KR" sz="1400" smtClean="0">
                <a:solidFill>
                  <a:schemeClr val="bg1"/>
                </a:solidFill>
              </a:rPr>
              <a:t>’</a:t>
            </a:r>
            <a:r>
              <a:rPr lang="ko-KR" altLang="en-US" sz="1400" smtClean="0">
                <a:solidFill>
                  <a:schemeClr val="bg1"/>
                </a:solidFill>
              </a:rPr>
              <a:t>버튼이 </a:t>
            </a:r>
            <a:r>
              <a:rPr lang="ko-KR" altLang="en-US" sz="1400">
                <a:solidFill>
                  <a:schemeClr val="bg1"/>
                </a:solidFill>
              </a:rPr>
              <a:t>사용자의 참여를 유도하고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사용자 의견을 반영할 수 있어 유용하다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사용자가 </a:t>
            </a:r>
            <a:r>
              <a:rPr lang="en-US" altLang="ko-KR" sz="1400">
                <a:solidFill>
                  <a:schemeClr val="bg1"/>
                </a:solidFill>
              </a:rPr>
              <a:t>#</a:t>
            </a:r>
            <a:r>
              <a:rPr lang="ko-KR" altLang="en-US" sz="1400">
                <a:solidFill>
                  <a:schemeClr val="bg1"/>
                </a:solidFill>
              </a:rPr>
              <a:t>태그를 통해 원하는 모임을 찾을 수 있어 유용하며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sns</a:t>
            </a:r>
            <a:r>
              <a:rPr lang="ko-KR" altLang="en-US" sz="1400">
                <a:solidFill>
                  <a:schemeClr val="bg1"/>
                </a:solidFill>
              </a:rPr>
              <a:t>를 연상케하여 세련된 느낌을 준다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회원가입 </a:t>
            </a:r>
            <a:r>
              <a:rPr lang="ko-KR" altLang="en-US" sz="1400">
                <a:solidFill>
                  <a:schemeClr val="bg1"/>
                </a:solidFill>
              </a:rPr>
              <a:t>양식이 간단하고 깔끔하게 정리되어있다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서비스 </a:t>
            </a:r>
            <a:r>
              <a:rPr lang="ko-KR" altLang="en-US" sz="1400">
                <a:solidFill>
                  <a:schemeClr val="bg1"/>
                </a:solidFill>
              </a:rPr>
              <a:t>안내 창이 세련되고 깔끔하다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0061" y="3710131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060" y="99226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082207"/>
            <a:ext cx="7560840" cy="246221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메뉴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카테고리</a:t>
            </a:r>
            <a:r>
              <a:rPr lang="en-US" altLang="ko-KR" sz="1400">
                <a:solidFill>
                  <a:schemeClr val="bg1"/>
                </a:solidFill>
              </a:rPr>
              <a:t>) </a:t>
            </a:r>
            <a:r>
              <a:rPr lang="ko-KR" altLang="en-US" sz="1400">
                <a:solidFill>
                  <a:schemeClr val="bg1"/>
                </a:solidFill>
              </a:rPr>
              <a:t>버튼이 작고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눈에 잘 띄지 않는 곳이 위치해 찾기 힘들다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모서리 </a:t>
            </a:r>
            <a:r>
              <a:rPr lang="ko-KR" altLang="en-US" sz="1400">
                <a:solidFill>
                  <a:schemeClr val="bg1"/>
                </a:solidFill>
              </a:rPr>
              <a:t>쪽의 배너 구성이 촌스럽다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한 </a:t>
            </a:r>
            <a:r>
              <a:rPr lang="ko-KR" altLang="en-US" sz="1400">
                <a:solidFill>
                  <a:schemeClr val="bg1"/>
                </a:solidFill>
              </a:rPr>
              <a:t>페이지가 세로로 과하게 길다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홈페이지의 </a:t>
            </a:r>
            <a:r>
              <a:rPr lang="ko-KR" altLang="en-US" sz="1400">
                <a:solidFill>
                  <a:schemeClr val="bg1"/>
                </a:solidFill>
              </a:rPr>
              <a:t>개설 의도나 용도가 무엇인 지 잘 나타나있지 않다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카테고리의 </a:t>
            </a:r>
            <a:r>
              <a:rPr lang="ko-KR" altLang="en-US" sz="1400">
                <a:solidFill>
                  <a:schemeClr val="bg1"/>
                </a:solidFill>
              </a:rPr>
              <a:t>분류 기준이 모호하다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게시물의 </a:t>
            </a:r>
            <a:r>
              <a:rPr lang="ko-KR" altLang="en-US" sz="1400">
                <a:solidFill>
                  <a:schemeClr val="bg1"/>
                </a:solidFill>
              </a:rPr>
              <a:t>균형이 맞지 않아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부자연스럽다</a:t>
            </a:r>
            <a:r>
              <a:rPr lang="en-US" altLang="ko-KR" sz="1400">
                <a:solidFill>
                  <a:schemeClr val="bg1"/>
                </a:solidFill>
              </a:rPr>
              <a:t>.(</a:t>
            </a:r>
            <a:r>
              <a:rPr lang="ko-KR" altLang="en-US" sz="1400">
                <a:solidFill>
                  <a:schemeClr val="bg1"/>
                </a:solidFill>
              </a:rPr>
              <a:t>왼쪽으로 치우침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0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241757"/>
            <a:ext cx="7992888" cy="49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23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176072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 하단의 아이콘이 의미를 잘 반영해 사용자가 이해하기 쉽게 만들었다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메뉴가 간결하고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글자 크기가 커서 보기 편하다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6872" y="4797151"/>
            <a:ext cx="7200800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상단 바의 대분류 메뉴에 마우스 포인터를 두면  마우스 포인터의 모양은 변하나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클릭 </a:t>
            </a:r>
            <a:r>
              <a:rPr lang="ko-KR" altLang="en-US" sz="1400">
                <a:solidFill>
                  <a:schemeClr val="bg1"/>
                </a:solidFill>
              </a:rPr>
              <a:t>시 상세 내용 페이지로 이동하지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하단의 </a:t>
            </a:r>
            <a:r>
              <a:rPr lang="ko-KR" altLang="en-US" sz="1400">
                <a:solidFill>
                  <a:schemeClr val="bg1"/>
                </a:solidFill>
              </a:rPr>
              <a:t>지점 별 태그에 마우스 포인터를 두면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마우스 포인터의 모양은 변하나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각 지점  </a:t>
            </a:r>
            <a:r>
              <a:rPr lang="ko-KR" altLang="en-US" sz="1400">
                <a:solidFill>
                  <a:schemeClr val="bg1"/>
                </a:solidFill>
              </a:rPr>
              <a:t>별 사이트로 이동하지는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3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데브피아</a:t>
            </a:r>
            <a:r>
              <a:rPr lang="en-US" altLang="ko-KR" smtClean="0"/>
              <a:t>(devpia.com</a:t>
            </a:r>
            <a:r>
              <a:rPr lang="en-US" altLang="ko-KR"/>
              <a:t>/)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1196752"/>
            <a:ext cx="8273211" cy="517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1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데브피아</a:t>
            </a:r>
            <a:r>
              <a:rPr lang="en-US" altLang="ko-KR"/>
              <a:t>(devpia.com</a:t>
            </a:r>
            <a:r>
              <a:rPr lang="en-US" altLang="ko-KR" smtClean="0"/>
              <a:t>/)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사이트가 마을이라는 다양한 주제의 커뮤니티로 구성되어있어 </a:t>
            </a:r>
            <a:r>
              <a:rPr lang="ko-KR" altLang="en-US" sz="1400">
                <a:solidFill>
                  <a:schemeClr val="bg1"/>
                </a:solidFill>
              </a:rPr>
              <a:t>흥미를 유발시킨다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6768752" cy="138499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 글씨가 작고 원하는 정보를 </a:t>
            </a:r>
            <a:r>
              <a:rPr lang="ko-KR" altLang="en-US" sz="1400" smtClean="0">
                <a:solidFill>
                  <a:schemeClr val="bg1"/>
                </a:solidFill>
              </a:rPr>
              <a:t>찾기 어렵다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메인메뉴의 목록을 눌러 이동한 사이트와 메인메뉴 사이의 연관성이 </a:t>
            </a:r>
            <a:r>
              <a:rPr lang="ko-KR" altLang="en-US" sz="1400">
                <a:solidFill>
                  <a:schemeClr val="bg1"/>
                </a:solidFill>
              </a:rPr>
              <a:t>없어 </a:t>
            </a:r>
            <a:r>
              <a:rPr lang="ko-KR" altLang="en-US" sz="1400" smtClean="0">
                <a:solidFill>
                  <a:schemeClr val="bg1"/>
                </a:solidFill>
              </a:rPr>
              <a:t>보인다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r>
              <a:rPr lang="en-US" altLang="ko-KR" sz="1400" smtClean="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디자인이 통일되지 </a:t>
            </a:r>
            <a:r>
              <a:rPr lang="ko-KR" altLang="en-US" sz="1400" smtClean="0">
                <a:solidFill>
                  <a:schemeClr val="bg1"/>
                </a:solidFill>
              </a:rPr>
              <a:t>않아 부자연스럽다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전체적으로 웹사이트의 디자인이 난잡하다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77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게임잡</a:t>
            </a:r>
            <a:r>
              <a:rPr lang="en-US" altLang="ko-KR" smtClean="0"/>
              <a:t>(gamejob.co.kr)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1268759"/>
            <a:ext cx="7956376" cy="49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15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게임잡</a:t>
            </a:r>
            <a:r>
              <a:rPr lang="en-US" altLang="ko-KR"/>
              <a:t>(gamejob.co.kr)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73866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웹사이트의 용도가 뚜렷하고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직접적으로 드러난다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웹사이트의 목록들이 </a:t>
            </a:r>
            <a:r>
              <a:rPr lang="ko-KR" altLang="en-US" sz="1400">
                <a:solidFill>
                  <a:schemeClr val="bg1"/>
                </a:solidFill>
              </a:rPr>
              <a:t>심플하게 잘 </a:t>
            </a:r>
            <a:r>
              <a:rPr lang="ko-KR" altLang="en-US" sz="1400" smtClean="0">
                <a:solidFill>
                  <a:schemeClr val="bg1"/>
                </a:solidFill>
              </a:rPr>
              <a:t>구현되었다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  </a:t>
            </a: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37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1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in Gray Knit Sweater Holding Vinyl Rec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60" y="2833530"/>
            <a:ext cx="1159492" cy="1141615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679" y="4273351"/>
            <a:ext cx="1977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 descr="Human Writing on Notebo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635" y="2844939"/>
            <a:ext cx="1159492" cy="1121350"/>
          </a:xfrm>
          <a:prstGeom prst="ellipse">
            <a:avLst/>
          </a:prstGeom>
          <a:noFill/>
        </p:spPr>
      </p:pic>
      <p:pic>
        <p:nvPicPr>
          <p:cNvPr id="2056" name="Picture 8" descr="Notebook Beside the Iphone on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409" y="2837182"/>
            <a:ext cx="1159491" cy="1135129"/>
          </a:xfrm>
          <a:prstGeom prst="ellipse">
            <a:avLst/>
          </a:prstGeom>
          <a:noFill/>
        </p:spPr>
      </p:pic>
      <p:pic>
        <p:nvPicPr>
          <p:cNvPr id="2058" name="Picture 10" descr="Grayscale Photo of Hanging Boo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7" y="2841377"/>
            <a:ext cx="1159492" cy="1127676"/>
          </a:xfrm>
          <a:prstGeom prst="ellipse">
            <a:avLst/>
          </a:prstGeom>
          <a:noFill/>
        </p:spPr>
      </p:pic>
      <p:pic>
        <p:nvPicPr>
          <p:cNvPr id="2060" name="Picture 12" descr="computer, desk, emai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957" y="2837182"/>
            <a:ext cx="1159491" cy="1135129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2800" y="4273351"/>
            <a:ext cx="2349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8152" y="4273351"/>
            <a:ext cx="129590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152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117" y="2574819"/>
            <a:ext cx="6343097" cy="5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554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277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8929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651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193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5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1309688"/>
            <a:ext cx="79057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597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smtClean="0"/>
              <a:t>정보구조</a:t>
            </a:r>
            <a:r>
              <a:rPr lang="ko-KR" altLang="en-US" smtClean="0"/>
              <a:t> 설계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53392716"/>
              </p:ext>
            </p:extLst>
          </p:nvPr>
        </p:nvGraphicFramePr>
        <p:xfrm>
          <a:off x="179512" y="1628800"/>
          <a:ext cx="8892480" cy="448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876256"/>
              </a:tblGrid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공지사항│업계동향│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시험일정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 정보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공지사항을 비롯해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업계동향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 정보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 정보를 담는다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탭의 이름이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NEWS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만큼 최신 트렌드에 맞게 새소식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당월의 시험정보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공모전을 업로드 할 계획이다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956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</a:t>
                      </a:r>
                      <a:r>
                        <a:rPr lang="en-US" altLang="ko-KR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인재정보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기업정보│인재정보</a:t>
                      </a:r>
                      <a:endParaRPr lang="en-US" altLang="ko-KR" sz="13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IT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분야와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기업 정보들을 확인할 수 있다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 정보를 등록할 수 있다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관련교육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</a:t>
                      </a:r>
                      <a:r>
                        <a:rPr lang="en-US" altLang="ko-KR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관련기관│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관련사이트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자격증정보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크게 오프라인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온라인교육과 자격증 정보 탭으로 나뉜다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오프라인 교육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관련기관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 등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인터넷강의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프로그램지원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설치파일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등이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Q&amp;A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│포트폴리오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공유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자소서 공유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면접후기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메뉴에서는 사용자들이 정보를 공유할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Q&amp;A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탭에서는 컴퓨터 사양과 코드관련정보를 문의할 수 있고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서로 답할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자기소개서와 포트톨리오 공유를 통한 피드백으로 실력을 향상시킬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TITLE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15616" y="1268760"/>
            <a:ext cx="6840760" cy="5016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88969" y="2462973"/>
            <a:ext cx="2808312" cy="280831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347864" y="4149080"/>
            <a:ext cx="2448271" cy="4440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화면 클릭 시 홈화면으로 이동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87824" y="3284984"/>
            <a:ext cx="324036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타이틀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3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TITLE(</a:t>
            </a:r>
            <a:r>
              <a:rPr lang="ko-KR" altLang="en-US" smtClean="0"/>
              <a:t>가안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1026" name="Picture 2" descr="C:\Users\Administrator\Desktop\smart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6912768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48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2187" y="1772816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2563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8747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13947" y="2662445"/>
            <a:ext cx="216024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-27960" y="2135543"/>
            <a:ext cx="935248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94267" y="2662445"/>
            <a:ext cx="2016224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13947" y="4606661"/>
            <a:ext cx="2160240" cy="1414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8717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22814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제휴할인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86910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FAQ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34056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92109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98037" y="980728"/>
            <a:ext cx="2160240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타이틀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1720" y="2348880"/>
            <a:ext cx="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뉴</a:t>
            </a:r>
            <a:r>
              <a:rPr lang="ko-KR" altLang="en-US" sz="1400" b="1">
                <a:solidFill>
                  <a:schemeClr val="bg1"/>
                </a:solidFill>
              </a:rPr>
              <a:t>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1720" y="4308756"/>
            <a:ext cx="104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공지사항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2420888"/>
            <a:ext cx="1897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포트폴리오</a:t>
            </a:r>
            <a:r>
              <a:rPr lang="en-US" altLang="ko-KR" sz="1100" b="1" smtClean="0">
                <a:solidFill>
                  <a:schemeClr val="bg1"/>
                </a:solidFill>
              </a:rPr>
              <a:t>(</a:t>
            </a:r>
            <a:r>
              <a:rPr lang="ko-KR" altLang="en-US" sz="1100" b="1" smtClean="0">
                <a:solidFill>
                  <a:schemeClr val="bg1"/>
                </a:solidFill>
              </a:rPr>
              <a:t>회원작</a:t>
            </a:r>
            <a:r>
              <a:rPr lang="en-US" altLang="ko-KR" sz="1100" b="1" smtClean="0">
                <a:solidFill>
                  <a:schemeClr val="bg1"/>
                </a:solidFill>
              </a:rPr>
              <a:t>)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067406" y="1772816"/>
            <a:ext cx="249010" cy="218707"/>
            <a:chOff x="7956376" y="1772816"/>
            <a:chExt cx="216024" cy="189735"/>
          </a:xfrm>
        </p:grpSpPr>
        <p:sp>
          <p:nvSpPr>
            <p:cNvPr id="38" name="직사각형 37"/>
            <p:cNvSpPr/>
            <p:nvPr/>
          </p:nvSpPr>
          <p:spPr>
            <a:xfrm>
              <a:off x="7956376" y="1916832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956376" y="1844824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956376" y="1772816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6907091" y="908720"/>
            <a:ext cx="608511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87781" y="908720"/>
            <a:ext cx="72863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372200" y="908720"/>
            <a:ext cx="80831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사이트맵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31572" y="3704293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17588" y="3920317"/>
            <a:ext cx="63763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네이버뉴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231571" y="2984213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231572" y="3200237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31572" y="3920317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3166" y="2699628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73166" y="4640746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36958" y="5047044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236959" y="5263068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3383695" y="3298555"/>
            <a:ext cx="1180527" cy="55184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3466730" y="5144202"/>
            <a:ext cx="1032935" cy="4828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8024" y="3645024"/>
            <a:ext cx="2569231" cy="25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358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2187" y="1772816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2563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8747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13947" y="2662445"/>
            <a:ext cx="216024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-27960" y="2135543"/>
            <a:ext cx="935248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94267" y="2662445"/>
            <a:ext cx="2016224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13947" y="4606661"/>
            <a:ext cx="2160240" cy="1414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8717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22814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제휴할인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86910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FAQ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34056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92109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98037" y="980728"/>
            <a:ext cx="2160240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타이틀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1720" y="2348880"/>
            <a:ext cx="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뉴</a:t>
            </a:r>
            <a:r>
              <a:rPr lang="ko-KR" altLang="en-US" sz="1400" b="1">
                <a:solidFill>
                  <a:schemeClr val="bg1"/>
                </a:solidFill>
              </a:rPr>
              <a:t>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1720" y="4308756"/>
            <a:ext cx="104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공지사항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2420888"/>
            <a:ext cx="1897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포트폴리오</a:t>
            </a:r>
            <a:r>
              <a:rPr lang="en-US" altLang="ko-KR" sz="1100" b="1" smtClean="0">
                <a:solidFill>
                  <a:schemeClr val="bg1"/>
                </a:solidFill>
              </a:rPr>
              <a:t>(</a:t>
            </a:r>
            <a:r>
              <a:rPr lang="ko-KR" altLang="en-US" sz="1100" b="1" smtClean="0">
                <a:solidFill>
                  <a:schemeClr val="bg1"/>
                </a:solidFill>
              </a:rPr>
              <a:t>회원작</a:t>
            </a:r>
            <a:r>
              <a:rPr lang="en-US" altLang="ko-KR" sz="1100" b="1" smtClean="0">
                <a:solidFill>
                  <a:schemeClr val="bg1"/>
                </a:solidFill>
              </a:rPr>
              <a:t>)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067406" y="1772816"/>
            <a:ext cx="249010" cy="218707"/>
            <a:chOff x="7956376" y="1772816"/>
            <a:chExt cx="216024" cy="189735"/>
          </a:xfrm>
        </p:grpSpPr>
        <p:sp>
          <p:nvSpPr>
            <p:cNvPr id="38" name="직사각형 37"/>
            <p:cNvSpPr/>
            <p:nvPr/>
          </p:nvSpPr>
          <p:spPr>
            <a:xfrm>
              <a:off x="7956376" y="1916832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956376" y="1844824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956376" y="1772816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231572" y="3704293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17588" y="3920317"/>
            <a:ext cx="63763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네이버뉴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231571" y="2984213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231572" y="3200237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31572" y="3920317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3166" y="2699628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73166" y="4640746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36958" y="5047044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236959" y="5263068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3383695" y="3298555"/>
            <a:ext cx="1180527" cy="55184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3466730" y="5144202"/>
            <a:ext cx="1032935" cy="4828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8024" y="3645024"/>
            <a:ext cx="2569231" cy="2580700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1331640" y="2060848"/>
            <a:ext cx="6561283" cy="1393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002380" y="2135543"/>
            <a:ext cx="1584176" cy="285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기업정보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002380" y="2492896"/>
            <a:ext cx="1584176" cy="2745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인재정보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071429" y="900253"/>
            <a:ext cx="608511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716622" y="900253"/>
            <a:ext cx="710297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444208" y="900253"/>
            <a:ext cx="69979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사이트맵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452320" y="900170"/>
            <a:ext cx="95120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마이페이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지</a:t>
            </a:r>
          </a:p>
        </p:txBody>
      </p:sp>
    </p:spTree>
    <p:extLst>
      <p:ext uri="{BB962C8B-B14F-4D97-AF65-F5344CB8AC3E}">
        <p14:creationId xmlns:p14="http://schemas.microsoft.com/office/powerpoint/2010/main" xmlns="" val="32322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HOME(</a:t>
            </a:r>
            <a:r>
              <a:rPr lang="ko-KR" altLang="en-US" smtClean="0"/>
              <a:t>디자인 가안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8507" y="1247643"/>
            <a:ext cx="8532440" cy="533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69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HOME&gt; </a:t>
            </a:r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88365" y="2902661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 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88366" y="3429000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호</a:t>
            </a:r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88366" y="4005064"/>
            <a:ext cx="122413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93468" y="4005064"/>
            <a:ext cx="756084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228184" y="2925048"/>
            <a:ext cx="936104" cy="93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2375883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2807931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943835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마이페이지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3239979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9752" y="2375169"/>
            <a:ext cx="6408712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55776" y="194383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로그인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4941168"/>
            <a:ext cx="8280920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5311" y="5093568"/>
            <a:ext cx="1576409" cy="10717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</a:rPr>
              <a:t>로고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0542" y="5093568"/>
            <a:ext cx="6237922" cy="10717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</a:rPr>
              <a:t>사이트 설명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7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HOME&gt; </a:t>
            </a:r>
            <a:r>
              <a:rPr lang="ko-KR" altLang="en-US" smtClean="0"/>
              <a:t>회원가입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367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 HOME&gt; </a:t>
            </a:r>
            <a:r>
              <a:rPr lang="ko-KR" altLang="en-US" smtClean="0"/>
              <a:t>사이트맵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1772816"/>
            <a:ext cx="7992888" cy="4968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27584" y="2780928"/>
            <a:ext cx="7560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84440" y="2717304"/>
            <a:ext cx="27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51620" y="335699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031938" y="2212451"/>
            <a:ext cx="115213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 맵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023828" y="335699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968044" y="335699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840252" y="335699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259632" y="2996952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31840" y="2996952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76056" y="2996952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관련교육</a:t>
            </a: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948264" y="2996952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</a:t>
            </a:r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티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1151620" y="3926407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259632" y="3471394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151620" y="4578519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259632" y="4077072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6836283" y="3947118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944295" y="3492105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836283" y="4599230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944295" y="4097783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023828" y="3947118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131840" y="3492105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131840" y="4097783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259632" y="4725144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948264" y="4725144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478255" y="3464721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교육</a:t>
            </a:r>
            <a:endParaRPr lang="ko-KR" altLang="en-US" sz="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306347" y="3464722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온라인</a:t>
            </a:r>
            <a:endParaRPr lang="en-US" altLang="ko-KR" sz="6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</a:t>
            </a:r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</a:rPr>
              <a:t>육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179579" y="3464720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자격증</a:t>
            </a:r>
            <a:endParaRPr lang="en-US" altLang="ko-KR" sz="6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</a:t>
            </a:r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</a:rPr>
              <a:t>보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427984" y="3959672"/>
            <a:ext cx="623524" cy="2762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 기관</a:t>
            </a:r>
            <a:endParaRPr lang="ko-KR" altLang="en-US" sz="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39479" y="3973960"/>
            <a:ext cx="623524" cy="2762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 사이트</a:t>
            </a:r>
            <a:endParaRPr lang="ko-KR" altLang="en-US" sz="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72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19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 HOME&gt; </a:t>
            </a:r>
            <a:r>
              <a:rPr lang="ko-KR" altLang="en-US" smtClean="0"/>
              <a:t>알림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844824"/>
            <a:ext cx="2723795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업계동향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75856" y="1831677"/>
            <a:ext cx="2723795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28184" y="1844824"/>
            <a:ext cx="2723795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060848"/>
            <a:ext cx="4427984" cy="479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060848"/>
            <a:ext cx="4572000" cy="479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기업정보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기업형태별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기업정보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13088" y="1988840"/>
            <a:ext cx="316835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04248" y="198884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채용정보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07704" y="1988840"/>
            <a:ext cx="64807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78584" y="1988840"/>
            <a:ext cx="71169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기업형태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07704" y="249289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07704" y="357301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07704" y="465313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07704" y="278092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99792" y="278092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대기업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91880" y="2780928"/>
            <a:ext cx="316835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넥슨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04248" y="278092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대기업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988840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07704" y="573325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4149080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인재정보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경력별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414908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71800" y="1988840"/>
            <a:ext cx="3960440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이력서 제목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4248" y="198884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07704" y="1988840"/>
            <a:ext cx="792088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성별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연령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07704" y="249289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07704" y="357301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07704" y="465313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07704" y="2780928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여자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71800" y="2780928"/>
            <a:ext cx="396044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창의적이고 전문적인 개발자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여기 있습니다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04248" y="278092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1988840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07704" y="573325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기업정보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 </a:t>
            </a:r>
            <a:r>
              <a:rPr lang="ko-KR" altLang="en-US" smtClean="0"/>
              <a:t>알림</a:t>
            </a:r>
            <a:r>
              <a:rPr lang="en-US" altLang="ko-KR" smtClean="0"/>
              <a:t>&gt; </a:t>
            </a:r>
            <a:r>
              <a:rPr lang="ko-KR" altLang="en-US" smtClean="0"/>
              <a:t>업계 동향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2763" y="1301469"/>
            <a:ext cx="1584176" cy="61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동향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2140938"/>
            <a:ext cx="7992888" cy="460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717804" y="2564904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84440" y="2717304"/>
            <a:ext cx="27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99802" y="5805264"/>
            <a:ext cx="56166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809280" y="2721699"/>
            <a:ext cx="864098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09282" y="3513651"/>
            <a:ext cx="864096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ko-KR" altLang="en-US" sz="1400"/>
          </a:p>
        </p:txBody>
      </p:sp>
      <p:sp>
        <p:nvSpPr>
          <p:cNvPr id="37" name="직사각형 36"/>
          <p:cNvSpPr/>
          <p:nvPr/>
        </p:nvSpPr>
        <p:spPr>
          <a:xfrm>
            <a:off x="2803517" y="4293096"/>
            <a:ext cx="864096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09280" y="5085184"/>
            <a:ext cx="864096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725914" y="270783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725914" y="350100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725914" y="4293096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725914" y="508518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820287" y="5864164"/>
            <a:ext cx="864096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25914" y="586686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2717804" y="6597352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69144" y="3430875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동향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69144" y="3862923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69144" y="2998827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알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69144" y="4294971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717804" y="3430875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699802" y="4221088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723795" y="5013176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r>
              <a:rPr lang="en-US" altLang="ko-KR" smtClean="0"/>
              <a:t>&gt;</a:t>
            </a:r>
            <a:r>
              <a:rPr lang="ko-KR" altLang="en-US" smtClean="0"/>
              <a:t>시험 일정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44079267"/>
              </p:ext>
            </p:extLst>
          </p:nvPr>
        </p:nvGraphicFramePr>
        <p:xfrm>
          <a:off x="504122" y="2106567"/>
          <a:ext cx="8208907" cy="325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152128"/>
                <a:gridCol w="1080120"/>
                <a:gridCol w="1008112"/>
                <a:gridCol w="1584176"/>
                <a:gridCol w="1203558"/>
                <a:gridCol w="1172701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구분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 원서 </a:t>
                      </a:r>
                      <a:endParaRPr lang="en-US" altLang="ko-KR" sz="12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접수</a:t>
                      </a:r>
                      <a:endParaRPr lang="en-US" altLang="ko-KR" sz="12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인터넷</a:t>
                      </a:r>
                      <a:r>
                        <a:rPr lang="en-US" altLang="ko-KR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</a:t>
                      </a:r>
                      <a:endParaRPr lang="en-US" altLang="ko-KR" sz="12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예정자</a:t>
                      </a:r>
                      <a:r>
                        <a:rPr lang="en-US" altLang="ko-KR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발표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실기원서 접수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실기시험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최종합격자 </a:t>
                      </a:r>
                      <a:endParaRPr lang="en-US" altLang="ko-KR" sz="12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발표일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 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정기 기능사 </a:t>
                      </a:r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</a:p>
                    <a:p>
                      <a:pPr algn="ctr" latinLnBrk="1"/>
                      <a:endParaRPr lang="en-US" altLang="ko-KR" sz="11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 01.05-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2018.01.11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2018.01.20-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2018.01.28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2018.02.02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2018.02.05-2018.02.08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2018.03.10-2018.03.25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2018.03.30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  <a:endParaRPr lang="ko-KR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2018.03.16-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2018.03.22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2018.03.31-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2018.04.08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2018.04.13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2018.04.16-2018.04.19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2018.05.26-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2018.06.13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2018.06.15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산업수요 맞춤형 고등학교 및 특성화 고등학교 </a:t>
                      </a:r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 면제자 검정</a:t>
                      </a:r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※ </a:t>
                      </a:r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일반인 필기시험 면제자 응시 불가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2018.05.14-2018.05.17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2018.06.16-2018.06.29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2018.07.06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</a:p>
                    <a:p>
                      <a:pPr algn="ctr" latinLnBrk="1"/>
                      <a:endParaRPr lang="ko-KR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2018.06.22-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2018.06.28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2018.07.07-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2018.07.15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2018.07.20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2018.07.23-2018.07.26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2018.08.25-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2018.09.11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2018.09.14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60106" y="1844824"/>
            <a:ext cx="842493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536" y="5589240"/>
            <a:ext cx="842493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5955" y="5877272"/>
            <a:ext cx="7450461" cy="62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원서접수 시간은 원서접수 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첫날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09:00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부터 마지막 날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18:00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까지 입니다   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필기시험 합격 예정자 및 최종합격자 발표시간은 해당 발표일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09:00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78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r>
              <a:rPr lang="en-US" altLang="ko-KR" smtClean="0"/>
              <a:t>&gt;</a:t>
            </a:r>
            <a:r>
              <a:rPr lang="ko-KR" altLang="en-US" smtClean="0"/>
              <a:t>공모전 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2763" y="1301469"/>
            <a:ext cx="1584176" cy="61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동향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2140938"/>
            <a:ext cx="7992888" cy="460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717804" y="2564904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84440" y="2717304"/>
            <a:ext cx="27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99802" y="5805264"/>
            <a:ext cx="56166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809280" y="2289651"/>
            <a:ext cx="864098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카테고리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725914" y="270783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725914" y="350100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725914" y="4293096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725914" y="508518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725914" y="586686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2717804" y="6597352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69144" y="3430875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동향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69144" y="3862923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69144" y="2998827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알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69144" y="4294971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717804" y="3430875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699802" y="4221088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723795" y="5013176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629197" y="2238806"/>
            <a:ext cx="864098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85258" y="2923861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분야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85258" y="3717031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분야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885258" y="4509120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분야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885258" y="5301207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분야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916471" y="6082891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분야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67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관련교육</a:t>
            </a:r>
            <a:r>
              <a:rPr lang="en-US" altLang="ko-KR" smtClean="0"/>
              <a:t>&gt;</a:t>
            </a:r>
            <a:r>
              <a:rPr lang="ko-KR" altLang="en-US" smtClean="0"/>
              <a:t>오프라인 교육</a:t>
            </a:r>
            <a:endParaRPr lang="ko-KR" altLang="en-US"/>
          </a:p>
        </p:txBody>
      </p:sp>
      <p:pic>
        <p:nvPicPr>
          <p:cNvPr id="19" name="그림 18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980728"/>
            <a:ext cx="8136904" cy="572722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관련교육</a:t>
            </a:r>
            <a:r>
              <a:rPr lang="en-US" altLang="ko-KR" smtClean="0"/>
              <a:t>&gt;</a:t>
            </a:r>
            <a:r>
              <a:rPr lang="ko-KR" altLang="en-US" smtClean="0"/>
              <a:t>온라인교육</a:t>
            </a:r>
            <a:endParaRPr lang="ko-KR" altLang="en-US"/>
          </a:p>
        </p:txBody>
      </p:sp>
      <p:pic>
        <p:nvPicPr>
          <p:cNvPr id="17" name="그림 16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908720"/>
            <a:ext cx="8230757" cy="578819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관련교육</a:t>
            </a:r>
            <a:r>
              <a:rPr lang="en-US" altLang="ko-KR" smtClean="0"/>
              <a:t>&gt;</a:t>
            </a:r>
            <a:r>
              <a:rPr lang="ko-KR" altLang="en-US" smtClean="0"/>
              <a:t>자격증 정보</a:t>
            </a:r>
            <a:endParaRPr lang="ko-KR" altLang="en-US"/>
          </a:p>
        </p:txBody>
      </p:sp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052736"/>
            <a:ext cx="7740352" cy="54908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66247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집보내조 </a:t>
            </a:r>
            <a:r>
              <a:rPr lang="en-US" altLang="ko-KR" smtClean="0">
                <a:solidFill>
                  <a:schemeClr val="bg1"/>
                </a:solidFill>
              </a:rPr>
              <a:t>(3</a:t>
            </a:r>
            <a:r>
              <a:rPr lang="ko-KR" altLang="en-US">
                <a:solidFill>
                  <a:schemeClr val="bg1"/>
                </a:solidFill>
              </a:rPr>
              <a:t>조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이규</a:t>
            </a:r>
            <a:r>
              <a:rPr lang="ko-KR" altLang="en-US">
                <a:solidFill>
                  <a:schemeClr val="bg1"/>
                </a:solidFill>
              </a:rPr>
              <a:t>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김하</a:t>
            </a:r>
            <a:r>
              <a:rPr lang="ko-KR" altLang="en-US">
                <a:solidFill>
                  <a:schemeClr val="bg1"/>
                </a:solidFill>
              </a:rPr>
              <a:t>은</a:t>
            </a:r>
            <a:r>
              <a:rPr lang="ko-KR" altLang="en-US" smtClean="0">
                <a:solidFill>
                  <a:schemeClr val="bg1"/>
                </a:solidFill>
              </a:rPr>
              <a:t> 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진선</a:t>
            </a:r>
            <a:r>
              <a:rPr lang="ko-KR" altLang="en-US">
                <a:solidFill>
                  <a:schemeClr val="bg1"/>
                </a:solidFill>
              </a:rPr>
              <a:t>영</a:t>
            </a:r>
            <a:r>
              <a:rPr lang="ko-KR" altLang="en-US" smtClean="0">
                <a:solidFill>
                  <a:schemeClr val="bg1"/>
                </a:solidFill>
              </a:rPr>
              <a:t>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김민</a:t>
            </a:r>
            <a:r>
              <a:rPr lang="ko-KR" altLang="en-US">
                <a:solidFill>
                  <a:schemeClr val="bg1"/>
                </a:solidFill>
              </a:rPr>
              <a:t>지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31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1" y="2420888"/>
            <a:ext cx="4529667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무엇이든 물어보세요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16016" y="2420888"/>
            <a:ext cx="4572000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자유로운 글을 작성 할 수 있습니다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03917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07834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 후기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11752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&gt;Q&amp;A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2636912"/>
            <a:ext cx="6552728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글을 입력해 주세요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08304" y="2636912"/>
            <a:ext cx="1187624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글쓰기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560" y="4077072"/>
            <a:ext cx="388843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55576" y="4869160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51720" y="4869160"/>
            <a:ext cx="576064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5576" y="4149080"/>
            <a:ext cx="79208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코딩 관련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5576" y="4365104"/>
            <a:ext cx="352839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border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 대해서 질문있습니다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5576" y="5085184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36"/>
          <p:cNvGrpSpPr/>
          <p:nvPr/>
        </p:nvGrpSpPr>
        <p:grpSpPr>
          <a:xfrm>
            <a:off x="4644008" y="4077072"/>
            <a:ext cx="3888432" cy="1224136"/>
            <a:chOff x="4644008" y="4077072"/>
            <a:chExt cx="3888432" cy="1224136"/>
          </a:xfrm>
        </p:grpSpPr>
        <p:sp>
          <p:nvSpPr>
            <p:cNvPr id="31" name="직사각형 30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" name="그룹 44"/>
          <p:cNvGrpSpPr/>
          <p:nvPr/>
        </p:nvGrpSpPr>
        <p:grpSpPr>
          <a:xfrm>
            <a:off x="611560" y="5445224"/>
            <a:ext cx="3888432" cy="1224136"/>
            <a:chOff x="4644008" y="4077072"/>
            <a:chExt cx="3888432" cy="1224136"/>
          </a:xfrm>
        </p:grpSpPr>
        <p:sp>
          <p:nvSpPr>
            <p:cNvPr id="46" name="직사각형 45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그룹 51"/>
          <p:cNvGrpSpPr/>
          <p:nvPr/>
        </p:nvGrpSpPr>
        <p:grpSpPr>
          <a:xfrm>
            <a:off x="4644008" y="5445224"/>
            <a:ext cx="3888432" cy="1224136"/>
            <a:chOff x="4644008" y="4077072"/>
            <a:chExt cx="3888432" cy="1224136"/>
          </a:xfrm>
        </p:grpSpPr>
        <p:sp>
          <p:nvSpPr>
            <p:cNvPr id="53" name="직사각형 52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611560" y="2420888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&gt;Q&amp;A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자유게시판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2636912"/>
            <a:ext cx="6552728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글을 입력해 주세요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08304" y="2636912"/>
            <a:ext cx="1187624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글쓰기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4077072"/>
            <a:ext cx="388843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5576" y="4869160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11:20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51720" y="4869160"/>
            <a:ext cx="576064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5576" y="4149080"/>
            <a:ext cx="79208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자유글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576" y="4365104"/>
            <a:ext cx="352839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오늘 날씨가 너무 좋네요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5576" y="5085184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^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25"/>
          <p:cNvGrpSpPr/>
          <p:nvPr/>
        </p:nvGrpSpPr>
        <p:grpSpPr>
          <a:xfrm>
            <a:off x="4644008" y="4077072"/>
            <a:ext cx="3888432" cy="1224136"/>
            <a:chOff x="4644008" y="4077072"/>
            <a:chExt cx="3888432" cy="1224136"/>
          </a:xfrm>
        </p:grpSpPr>
        <p:sp>
          <p:nvSpPr>
            <p:cNvPr id="27" name="직사각형 26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" name="그룹 32"/>
          <p:cNvGrpSpPr/>
          <p:nvPr/>
        </p:nvGrpSpPr>
        <p:grpSpPr>
          <a:xfrm>
            <a:off x="611560" y="5445224"/>
            <a:ext cx="3888432" cy="1224136"/>
            <a:chOff x="4644008" y="4077072"/>
            <a:chExt cx="3888432" cy="1224136"/>
          </a:xfrm>
        </p:grpSpPr>
        <p:sp>
          <p:nvSpPr>
            <p:cNvPr id="34" name="직사각형 33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그룹 39"/>
          <p:cNvGrpSpPr/>
          <p:nvPr/>
        </p:nvGrpSpPr>
        <p:grpSpPr>
          <a:xfrm>
            <a:off x="4644008" y="5445224"/>
            <a:ext cx="3888432" cy="1224136"/>
            <a:chOff x="4644008" y="4077072"/>
            <a:chExt cx="3888432" cy="1224136"/>
          </a:xfrm>
        </p:grpSpPr>
        <p:sp>
          <p:nvSpPr>
            <p:cNvPr id="41" name="직사각형 40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611560" y="2420888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포트폴리오 공유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2492896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1560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 &lt;studio&gt;             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3^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87824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87824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64088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4088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1560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1560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87824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87824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64088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64088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자소서 공유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2492896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75656" y="2780928"/>
            <a:ext cx="5400600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제목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48264" y="2780928"/>
            <a:ext cx="1656184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1560" y="2780928"/>
            <a:ext cx="792088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1560" y="328498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1560" y="357301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75656" y="357301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창의적이고 전문적인 개발자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여기 있습니다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48264" y="357301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1560" y="436510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11560" y="465313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75656" y="465313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48264" y="465313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1560" y="544522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1560" y="573325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75656" y="573325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48264" y="573325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1916832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취준생에게 직업능력향상 계획을 수립할 수 있는 현실적이면서도 효과적인 </a:t>
            </a:r>
            <a:r>
              <a:rPr lang="ko-KR" altLang="en-US" smtClean="0">
                <a:solidFill>
                  <a:schemeClr val="bg1"/>
                </a:solidFill>
              </a:rPr>
              <a:t>전략을 </a:t>
            </a:r>
            <a:r>
              <a:rPr lang="ko-KR" altLang="en-US">
                <a:solidFill>
                  <a:schemeClr val="bg1"/>
                </a:solidFill>
              </a:rPr>
              <a:t>제공하고자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빠르게 변화하는 </a:t>
            </a: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트렌드에 맞는 </a:t>
            </a:r>
            <a:r>
              <a:rPr lang="en-US" altLang="ko-KR">
                <a:solidFill>
                  <a:schemeClr val="bg1"/>
                </a:solidFill>
              </a:rPr>
              <a:t>UI/UX </a:t>
            </a:r>
            <a:r>
              <a:rPr lang="ko-KR" altLang="en-US">
                <a:solidFill>
                  <a:schemeClr val="bg1"/>
                </a:solidFill>
              </a:rPr>
              <a:t>디자인 </a:t>
            </a:r>
            <a:r>
              <a:rPr lang="ko-KR" altLang="en-US" smtClean="0">
                <a:solidFill>
                  <a:schemeClr val="bg1"/>
                </a:solidFill>
              </a:rPr>
              <a:t>능력을 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r>
              <a:rPr lang="ko-KR" altLang="en-US" smtClean="0">
                <a:solidFill>
                  <a:schemeClr val="bg1"/>
                </a:solidFill>
              </a:rPr>
              <a:t>향상시켜 </a:t>
            </a:r>
            <a:r>
              <a:rPr lang="ko-KR" altLang="en-US">
                <a:solidFill>
                  <a:schemeClr val="bg1"/>
                </a:solidFill>
              </a:rPr>
              <a:t>취준생의 경쟁력을 높이고자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전문가가 되기 위한 최준생들이 다양한 정보를 상호 제공 </a:t>
            </a:r>
            <a:r>
              <a:rPr lang="ko-KR" altLang="en-US" smtClean="0">
                <a:solidFill>
                  <a:schemeClr val="bg1"/>
                </a:solidFill>
              </a:rPr>
              <a:t>하고 공유하는 </a:t>
            </a:r>
            <a:r>
              <a:rPr lang="ko-KR" altLang="en-US">
                <a:solidFill>
                  <a:schemeClr val="bg1"/>
                </a:solidFill>
              </a:rPr>
              <a:t>건전한 </a:t>
            </a:r>
            <a:r>
              <a:rPr lang="ko-KR" altLang="en-US" smtClean="0">
                <a:solidFill>
                  <a:schemeClr val="bg1"/>
                </a:solidFill>
              </a:rPr>
              <a:t>커뮤니티를 </a:t>
            </a:r>
            <a:r>
              <a:rPr lang="ko-KR" altLang="en-US">
                <a:solidFill>
                  <a:schemeClr val="bg1"/>
                </a:solidFill>
              </a:rPr>
              <a:t>형성하고자 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43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988840"/>
            <a:ext cx="69127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0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844824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41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16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20486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0942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1590</Words>
  <Application>Microsoft Office PowerPoint</Application>
  <PresentationFormat>화면 슬라이드 쇼(4:3)</PresentationFormat>
  <Paragraphs>530</Paragraphs>
  <Slides>45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테마</vt:lpstr>
      <vt:lpstr>슬라이드 1</vt:lpstr>
      <vt:lpstr>목차</vt:lpstr>
      <vt:lpstr>프로젝트 개요</vt:lpstr>
      <vt:lpstr>프로젝트 개요 - 팀소개</vt:lpstr>
      <vt:lpstr>프로젝트 개요 - 기획의도 및 컨셉</vt:lpstr>
      <vt:lpstr>프로젝트 개요 - 주요특징</vt:lpstr>
      <vt:lpstr>프로젝트 개요 - UI 디자인</vt:lpstr>
      <vt:lpstr>디자인 리서치</vt:lpstr>
      <vt:lpstr>디자인리서치 - 방향설정</vt:lpstr>
      <vt:lpstr>디자인리서치 – 조사리스트</vt:lpstr>
      <vt:lpstr>디자인리서치 – 온오프믹스(onoffmix.com)</vt:lpstr>
      <vt:lpstr>디자인리서치 – 디자인리서치 – 온오프믹스(onoffmix.com)</vt:lpstr>
      <vt:lpstr>디자인리서치 – 그린컴퓨터(green-it.co.kr)</vt:lpstr>
      <vt:lpstr>디자인리서치 – 그린컴퓨터(green-it.co.kr)</vt:lpstr>
      <vt:lpstr>디자인리서치 – 데브피아(devpia.com/)</vt:lpstr>
      <vt:lpstr>디자인리서치 – 데브피아(devpia.com/)</vt:lpstr>
      <vt:lpstr>디자인리서치 – 게임잡(gamejob.co.kr)</vt:lpstr>
      <vt:lpstr>디자인리서치 – 게임잡(gamejob.co.kr)</vt:lpstr>
      <vt:lpstr>기획 방안</vt:lpstr>
      <vt:lpstr>정보구조 설계</vt:lpstr>
      <vt:lpstr>정보구조 설계</vt:lpstr>
      <vt:lpstr>레이아웃 – TITLE</vt:lpstr>
      <vt:lpstr>레이아웃 – TITLE(가안)</vt:lpstr>
      <vt:lpstr>레이아웃 – HOME</vt:lpstr>
      <vt:lpstr>레이아웃 – HOME</vt:lpstr>
      <vt:lpstr>레이아웃 – HOME(디자인 가안)</vt:lpstr>
      <vt:lpstr>레이아웃 &gt; HOME&gt; 로그인</vt:lpstr>
      <vt:lpstr>레이아웃 &gt; HOME&gt; 회원가입</vt:lpstr>
      <vt:lpstr>레이아웃&gt; HOME&gt; 사이트맵</vt:lpstr>
      <vt:lpstr>레이아웃&gt; HOME&gt; 알림</vt:lpstr>
      <vt:lpstr>홈&gt;기업/인재정보</vt:lpstr>
      <vt:lpstr>홈&gt;기업/인재정보&gt;기업정보</vt:lpstr>
      <vt:lpstr>홈&gt;기업/인재정보&gt;인재정보</vt:lpstr>
      <vt:lpstr>레이아웃&gt; 알림&gt; 업계 동향</vt:lpstr>
      <vt:lpstr>레이아웃&gt;알림&gt;시험 일정</vt:lpstr>
      <vt:lpstr>레이아웃&gt;알림&gt;공모전 정보</vt:lpstr>
      <vt:lpstr>홈&gt;관련교육&gt;오프라인 교육</vt:lpstr>
      <vt:lpstr>홈&gt;관련교육&gt;온라인교육</vt:lpstr>
      <vt:lpstr>홈&gt;관련교육&gt;자격증 정보</vt:lpstr>
      <vt:lpstr>홈&gt;커뮤니티</vt:lpstr>
      <vt:lpstr>홈&gt;커뮤니티&gt;Q&amp;A</vt:lpstr>
      <vt:lpstr>홈&gt;커뮤니티&gt;자유게시판</vt:lpstr>
      <vt:lpstr>홈&gt;커뮤니티&gt;포트폴리오 공유</vt:lpstr>
      <vt:lpstr>홈&gt;커뮤니티&gt;자소서 공유</vt:lpstr>
      <vt:lpstr>슬라이드 45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Registered User</cp:lastModifiedBy>
  <cp:revision>167</cp:revision>
  <dcterms:created xsi:type="dcterms:W3CDTF">2006-10-05T04:04:58Z</dcterms:created>
  <dcterms:modified xsi:type="dcterms:W3CDTF">2018-07-25T03:13:15Z</dcterms:modified>
</cp:coreProperties>
</file>