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7" r:id="rId2"/>
    <p:sldId id="258" r:id="rId3"/>
    <p:sldId id="264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6" r:id="rId14"/>
    <p:sldId id="273" r:id="rId15"/>
    <p:sldId id="277" r:id="rId16"/>
    <p:sldId id="274" r:id="rId17"/>
    <p:sldId id="278" r:id="rId18"/>
    <p:sldId id="275" r:id="rId19"/>
    <p:sldId id="270" r:id="rId20"/>
    <p:sldId id="271" r:id="rId21"/>
    <p:sldId id="279" r:id="rId22"/>
    <p:sldId id="312" r:id="rId23"/>
    <p:sldId id="285" r:id="rId24"/>
    <p:sldId id="286" r:id="rId25"/>
    <p:sldId id="284" r:id="rId26"/>
    <p:sldId id="309" r:id="rId27"/>
    <p:sldId id="307" r:id="rId28"/>
    <p:sldId id="301" r:id="rId29"/>
    <p:sldId id="318" r:id="rId30"/>
    <p:sldId id="319" r:id="rId31"/>
    <p:sldId id="316" r:id="rId32"/>
    <p:sldId id="311" r:id="rId33"/>
    <p:sldId id="300" r:id="rId34"/>
    <p:sldId id="302" r:id="rId35"/>
    <p:sldId id="317" r:id="rId36"/>
    <p:sldId id="290" r:id="rId37"/>
    <p:sldId id="291" r:id="rId38"/>
    <p:sldId id="304" r:id="rId39"/>
    <p:sldId id="305" r:id="rId40"/>
    <p:sldId id="315" r:id="rId41"/>
    <p:sldId id="314" r:id="rId42"/>
    <p:sldId id="313" r:id="rId43"/>
    <p:sldId id="292" r:id="rId44"/>
    <p:sldId id="296" r:id="rId45"/>
    <p:sldId id="297" r:id="rId46"/>
    <p:sldId id="298" r:id="rId47"/>
    <p:sldId id="299" r:id="rId48"/>
    <p:sldId id="282" r:id="rId4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3D384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0" autoAdjust="0"/>
  </p:normalViewPr>
  <p:slideViewPr>
    <p:cSldViewPr>
      <p:cViewPr varScale="1">
        <p:scale>
          <a:sx n="103" d="100"/>
          <a:sy n="103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2D49F-687C-4D13-8ACA-07D404186973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D8D75-2CBF-46AF-BC1B-F437C956BD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47194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78AE3-C505-4DA5-907F-6BA5E8054F9E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7B77-22F0-469B-B71F-BEC71AF7B5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6335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FE13B-D6D0-4C0D-8983-25FD8202672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9275927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-23404" y="-19702"/>
            <a:ext cx="9301573" cy="82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-180528" y="545047"/>
            <a:ext cx="1331698" cy="512037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116632"/>
            <a:ext cx="8829638" cy="568560"/>
          </a:xfrm>
        </p:spPr>
        <p:txBody>
          <a:bodyPr>
            <a:noAutofit/>
          </a:bodyPr>
          <a:lstStyle>
            <a:lvl1pPr algn="l">
              <a:defRPr sz="1800" b="1">
                <a:solidFill>
                  <a:srgbClr val="3D3844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7542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4637963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 rot="5400000">
            <a:off x="3971041" y="2860054"/>
            <a:ext cx="1331698" cy="1137892"/>
          </a:xfrm>
          <a:prstGeom prst="triangle">
            <a:avLst/>
          </a:prstGeom>
          <a:solidFill>
            <a:srgbClr val="3D384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4149080"/>
            <a:ext cx="4221126" cy="1080120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  <p:pic>
        <p:nvPicPr>
          <p:cNvPr id="1028" name="Picture 4" descr="F:\하이미디어 강의\프로젝트\hrdhrd\로고\배나공로고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17" y="1340768"/>
            <a:ext cx="2092734" cy="22322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0422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pia.com/" TargetMode="External"/><Relationship Id="rId2" Type="http://schemas.openxmlformats.org/officeDocument/2006/relationships/hyperlink" Target="http://www.greenart.co.kr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orknet.go.kr/" TargetMode="Externa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phone-690091_960_720.jpg"/>
          <p:cNvPicPr>
            <a:picLocks noChangeAspect="1"/>
          </p:cNvPicPr>
          <p:nvPr/>
        </p:nvPicPr>
        <p:blipFill rotWithShape="1">
          <a:blip r:embed="rId3" cstate="print">
            <a:lum bright="-20000" contrast="-52000"/>
          </a:blip>
          <a:srcRect l="6976"/>
          <a:stretch/>
        </p:blipFill>
        <p:spPr>
          <a:xfrm>
            <a:off x="0" y="0"/>
            <a:ext cx="9144000" cy="68964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1640" y="2075768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스마트 </a:t>
            </a:r>
            <a:r>
              <a:rPr lang="ko-KR" altLang="en-US" sz="3200" smtClean="0">
                <a:solidFill>
                  <a:schemeClr val="bg1">
                    <a:lumMod val="95000"/>
                  </a:schemeClr>
                </a:solidFill>
              </a:rPr>
              <a:t>커뮤니티 기초데이터 </a:t>
            </a:r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수집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6912" y="3278641"/>
            <a:ext cx="422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Smart Community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36145" y="3789040"/>
            <a:ext cx="3819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이규진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김하은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진서영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김민지</a:t>
            </a:r>
            <a:endParaRPr lang="ko-KR" altLang="en-US" sz="105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70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조사리스트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092800"/>
            <a:ext cx="40324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온오프믹스</a:t>
            </a:r>
            <a:r>
              <a:rPr lang="en-US" altLang="ko-KR">
                <a:solidFill>
                  <a:schemeClr val="bg1"/>
                </a:solidFill>
              </a:rPr>
              <a:t>(onoffmix.com)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그린컴퓨터</a:t>
            </a:r>
            <a:r>
              <a:rPr lang="en-US" altLang="ko-KR" smtClean="0">
                <a:solidFill>
                  <a:schemeClr val="bg1"/>
                </a:solidFill>
              </a:rPr>
              <a:t>(</a:t>
            </a:r>
            <a:r>
              <a:rPr lang="en-US" altLang="ko-KR" smtClean="0">
                <a:solidFill>
                  <a:schemeClr val="bg1"/>
                </a:solidFill>
                <a:hlinkClick r:id="rId2"/>
              </a:rPr>
              <a:t>green-it.co.kr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데브피아</a:t>
            </a:r>
            <a:r>
              <a:rPr lang="en-US" altLang="ko-KR">
                <a:solidFill>
                  <a:schemeClr val="bg1"/>
                </a:solidFill>
              </a:rPr>
              <a:t>(</a:t>
            </a:r>
            <a:r>
              <a:rPr lang="en-US" altLang="ko-KR">
                <a:solidFill>
                  <a:schemeClr val="bg1"/>
                </a:solidFill>
                <a:hlinkClick r:id="rId3"/>
              </a:rPr>
              <a:t>http://www.devpia.com</a:t>
            </a:r>
            <a:r>
              <a:rPr lang="en-US" altLang="ko-KR" smtClean="0">
                <a:solidFill>
                  <a:schemeClr val="bg1"/>
                </a:solidFill>
                <a:hlinkClick r:id="rId3"/>
              </a:rPr>
              <a:t>/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게임잡</a:t>
            </a:r>
            <a:r>
              <a:rPr lang="en-US" altLang="ko-KR">
                <a:solidFill>
                  <a:schemeClr val="bg1"/>
                </a:solidFill>
              </a:rPr>
              <a:t>(http://gamejob.co.kr</a:t>
            </a:r>
            <a:r>
              <a:rPr lang="en-US" altLang="ko-KR" smtClean="0">
                <a:solidFill>
                  <a:schemeClr val="bg1"/>
                </a:solidFill>
              </a:rPr>
              <a:t>/)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endParaRPr lang="en-US" altLang="ko-KR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mtClean="0">
                <a:solidFill>
                  <a:schemeClr val="bg1"/>
                </a:solidFill>
              </a:rPr>
              <a:t>   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endParaRPr lang="en-US" altLang="ko-K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574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온오프믹스</a:t>
            </a:r>
            <a:r>
              <a:rPr lang="en-US" altLang="ko-KR"/>
              <a:t>(</a:t>
            </a:r>
            <a:r>
              <a:rPr lang="en-US" altLang="ko-KR" smtClean="0"/>
              <a:t>onoffmix.com)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87" y="1412776"/>
            <a:ext cx="7773853" cy="48586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876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 smtClean="0"/>
              <a:t>– </a:t>
            </a:r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온오프믹스</a:t>
            </a:r>
            <a:r>
              <a:rPr lang="en-US" altLang="ko-KR"/>
              <a:t>(</a:t>
            </a:r>
            <a:r>
              <a:rPr lang="en-US" altLang="ko-KR" smtClean="0"/>
              <a:t>onoffmix.com)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1361596"/>
            <a:ext cx="7395120" cy="2246769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자료를 </a:t>
            </a:r>
            <a:r>
              <a:rPr lang="ko-KR" altLang="en-US" sz="1400">
                <a:solidFill>
                  <a:schemeClr val="bg1"/>
                </a:solidFill>
              </a:rPr>
              <a:t>간단히 잘 표현하여 한 눈에 알아보기 쉽다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게시물에  </a:t>
            </a:r>
            <a:r>
              <a:rPr lang="en-US" altLang="ko-KR" sz="1400" smtClean="0">
                <a:solidFill>
                  <a:schemeClr val="bg1"/>
                </a:solidFill>
              </a:rPr>
              <a:t>‘</a:t>
            </a:r>
            <a:r>
              <a:rPr lang="ko-KR" altLang="en-US" sz="1400" smtClean="0">
                <a:solidFill>
                  <a:schemeClr val="bg1"/>
                </a:solidFill>
              </a:rPr>
              <a:t>♥</a:t>
            </a:r>
            <a:r>
              <a:rPr lang="en-US" altLang="ko-KR" sz="1400" smtClean="0">
                <a:solidFill>
                  <a:schemeClr val="bg1"/>
                </a:solidFill>
              </a:rPr>
              <a:t>’</a:t>
            </a:r>
            <a:r>
              <a:rPr lang="ko-KR" altLang="en-US" sz="1400" smtClean="0">
                <a:solidFill>
                  <a:schemeClr val="bg1"/>
                </a:solidFill>
              </a:rPr>
              <a:t>버튼이 </a:t>
            </a:r>
            <a:r>
              <a:rPr lang="ko-KR" altLang="en-US" sz="1400">
                <a:solidFill>
                  <a:schemeClr val="bg1"/>
                </a:solidFill>
              </a:rPr>
              <a:t>사용자의 참여를 유도하고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사용자 의견을 반영할 수 있어 유용하다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사용자가 </a:t>
            </a:r>
            <a:r>
              <a:rPr lang="en-US" altLang="ko-KR" sz="1400">
                <a:solidFill>
                  <a:schemeClr val="bg1"/>
                </a:solidFill>
              </a:rPr>
              <a:t>#</a:t>
            </a:r>
            <a:r>
              <a:rPr lang="ko-KR" altLang="en-US" sz="1400">
                <a:solidFill>
                  <a:schemeClr val="bg1"/>
                </a:solidFill>
              </a:rPr>
              <a:t>태그를 통해 원하는 모임을 찾을 수 있어 유용하며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en-US" altLang="ko-KR" sz="1400" smtClean="0">
                <a:solidFill>
                  <a:schemeClr val="bg1"/>
                </a:solidFill>
              </a:rPr>
              <a:t>  sns</a:t>
            </a:r>
            <a:r>
              <a:rPr lang="ko-KR" altLang="en-US" sz="1400">
                <a:solidFill>
                  <a:schemeClr val="bg1"/>
                </a:solidFill>
              </a:rPr>
              <a:t>를 연상케하여 세련된 느낌을 준다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회원가입 </a:t>
            </a:r>
            <a:r>
              <a:rPr lang="ko-KR" altLang="en-US" sz="1400">
                <a:solidFill>
                  <a:schemeClr val="bg1"/>
                </a:solidFill>
              </a:rPr>
              <a:t>양식이 간단하고 깔끔하게 정리되어있다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서비스 </a:t>
            </a:r>
            <a:r>
              <a:rPr lang="ko-KR" altLang="en-US" sz="1400">
                <a:solidFill>
                  <a:schemeClr val="bg1"/>
                </a:solidFill>
              </a:rPr>
              <a:t>안내 창이 세련되고 깔끔하다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0061" y="3710131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0060" y="99226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082207"/>
            <a:ext cx="7560840" cy="246221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메뉴</a:t>
            </a:r>
            <a:r>
              <a:rPr lang="en-US" altLang="ko-KR" sz="1400">
                <a:solidFill>
                  <a:schemeClr val="bg1"/>
                </a:solidFill>
              </a:rPr>
              <a:t>(</a:t>
            </a:r>
            <a:r>
              <a:rPr lang="ko-KR" altLang="en-US" sz="1400">
                <a:solidFill>
                  <a:schemeClr val="bg1"/>
                </a:solidFill>
              </a:rPr>
              <a:t>카테고리</a:t>
            </a:r>
            <a:r>
              <a:rPr lang="en-US" altLang="ko-KR" sz="1400">
                <a:solidFill>
                  <a:schemeClr val="bg1"/>
                </a:solidFill>
              </a:rPr>
              <a:t>) </a:t>
            </a:r>
            <a:r>
              <a:rPr lang="ko-KR" altLang="en-US" sz="1400">
                <a:solidFill>
                  <a:schemeClr val="bg1"/>
                </a:solidFill>
              </a:rPr>
              <a:t>버튼이 작고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눈에 잘 띄지 않는 곳이 위치해 찾기 힘들다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모서리 </a:t>
            </a:r>
            <a:r>
              <a:rPr lang="ko-KR" altLang="en-US" sz="1400">
                <a:solidFill>
                  <a:schemeClr val="bg1"/>
                </a:solidFill>
              </a:rPr>
              <a:t>쪽의 배너 구성이 촌스럽다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한 </a:t>
            </a:r>
            <a:r>
              <a:rPr lang="ko-KR" altLang="en-US" sz="1400">
                <a:solidFill>
                  <a:schemeClr val="bg1"/>
                </a:solidFill>
              </a:rPr>
              <a:t>페이지가 세로로 과하게 길다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홈페이지의 </a:t>
            </a:r>
            <a:r>
              <a:rPr lang="ko-KR" altLang="en-US" sz="1400">
                <a:solidFill>
                  <a:schemeClr val="bg1"/>
                </a:solidFill>
              </a:rPr>
              <a:t>개설 의도나 용도가 무엇인 지 잘 나타나있지 않다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카테고리의 </a:t>
            </a:r>
            <a:r>
              <a:rPr lang="ko-KR" altLang="en-US" sz="1400">
                <a:solidFill>
                  <a:schemeClr val="bg1"/>
                </a:solidFill>
              </a:rPr>
              <a:t>분류 기준이 모호하다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게시물의 </a:t>
            </a:r>
            <a:r>
              <a:rPr lang="ko-KR" altLang="en-US" sz="1400">
                <a:solidFill>
                  <a:schemeClr val="bg1"/>
                </a:solidFill>
              </a:rPr>
              <a:t>균형이 맞지 않아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부자연스럽다</a:t>
            </a:r>
            <a:r>
              <a:rPr lang="en-US" altLang="ko-KR" sz="1400">
                <a:solidFill>
                  <a:schemeClr val="bg1"/>
                </a:solidFill>
              </a:rPr>
              <a:t>.(</a:t>
            </a:r>
            <a:r>
              <a:rPr lang="ko-KR" altLang="en-US" sz="1400">
                <a:solidFill>
                  <a:schemeClr val="bg1"/>
                </a:solidFill>
              </a:rPr>
              <a:t>왼쪽으로 치우침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069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그린컴퓨터</a:t>
            </a:r>
            <a:r>
              <a:rPr lang="en-US" altLang="ko-KR"/>
              <a:t>(green-it.co.kr)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41757"/>
            <a:ext cx="7992888" cy="49955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223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그린컴퓨터</a:t>
            </a:r>
            <a:r>
              <a:rPr lang="en-US" altLang="ko-KR"/>
              <a:t>(green-it.co.kr)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7176072" cy="116955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 하단의 아이콘이 의미를 잘 반영해 사용자가 이해하기 쉽게 만들었다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 </a:t>
            </a:r>
            <a:r>
              <a:rPr lang="ko-KR" altLang="en-US" sz="1400">
                <a:solidFill>
                  <a:schemeClr val="bg1"/>
                </a:solidFill>
              </a:rPr>
              <a:t> </a:t>
            </a:r>
            <a:r>
              <a:rPr lang="ko-KR" altLang="en-US" sz="1400" smtClean="0">
                <a:solidFill>
                  <a:schemeClr val="bg1"/>
                </a:solidFill>
              </a:rPr>
              <a:t>메뉴가 간결하고</a:t>
            </a:r>
            <a:r>
              <a:rPr lang="en-US" altLang="ko-KR" sz="1400" smtClean="0">
                <a:solidFill>
                  <a:schemeClr val="bg1"/>
                </a:solidFill>
              </a:rPr>
              <a:t>, </a:t>
            </a:r>
            <a:r>
              <a:rPr lang="ko-KR" altLang="en-US" sz="1400" smtClean="0">
                <a:solidFill>
                  <a:schemeClr val="bg1"/>
                </a:solidFill>
              </a:rPr>
              <a:t>글자 크기가 커서 보기 편하다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6872" y="4797151"/>
            <a:ext cx="7200800" cy="116955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</a:t>
            </a:r>
            <a:r>
              <a:rPr lang="ko-KR" altLang="en-US" sz="1400">
                <a:solidFill>
                  <a:schemeClr val="bg1"/>
                </a:solidFill>
              </a:rPr>
              <a:t>상단 바의 대분류 메뉴에 마우스 포인터를 두면  마우스 포인터의 모양은 변하나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en-US" altLang="ko-KR" sz="1400" smtClean="0">
                <a:solidFill>
                  <a:schemeClr val="bg1"/>
                </a:solidFill>
              </a:rPr>
              <a:t>  </a:t>
            </a:r>
            <a:r>
              <a:rPr lang="ko-KR" altLang="en-US" sz="1400" smtClean="0">
                <a:solidFill>
                  <a:schemeClr val="bg1"/>
                </a:solidFill>
              </a:rPr>
              <a:t>클릭 </a:t>
            </a:r>
            <a:r>
              <a:rPr lang="ko-KR" altLang="en-US" sz="1400">
                <a:solidFill>
                  <a:schemeClr val="bg1"/>
                </a:solidFill>
              </a:rPr>
              <a:t>시 상세 내용 페이지로 이동하지 않는다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하단의 </a:t>
            </a:r>
            <a:r>
              <a:rPr lang="ko-KR" altLang="en-US" sz="1400">
                <a:solidFill>
                  <a:schemeClr val="bg1"/>
                </a:solidFill>
              </a:rPr>
              <a:t>지점 별 태그에 마우스 포인터를 두면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마우스 포인터의 모양은 변하나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en-US" altLang="ko-KR" sz="1400" smtClean="0">
                <a:solidFill>
                  <a:schemeClr val="bg1"/>
                </a:solidFill>
              </a:rPr>
              <a:t>  </a:t>
            </a:r>
            <a:r>
              <a:rPr lang="ko-KR" altLang="en-US" sz="1400" smtClean="0">
                <a:solidFill>
                  <a:schemeClr val="bg1"/>
                </a:solidFill>
              </a:rPr>
              <a:t>각 지점  </a:t>
            </a:r>
            <a:r>
              <a:rPr lang="ko-KR" altLang="en-US" sz="1400">
                <a:solidFill>
                  <a:schemeClr val="bg1"/>
                </a:solidFill>
              </a:rPr>
              <a:t>별 사이트로 이동하지는 않는다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30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데브피아</a:t>
            </a:r>
            <a:r>
              <a:rPr lang="en-US" altLang="ko-KR" smtClean="0"/>
              <a:t>(devpia.com</a:t>
            </a:r>
            <a:r>
              <a:rPr lang="en-US" altLang="ko-KR"/>
              <a:t>/)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8273211" cy="51707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81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데브피아</a:t>
            </a:r>
            <a:r>
              <a:rPr lang="en-US" altLang="ko-KR"/>
              <a:t>(devpia.com</a:t>
            </a:r>
            <a:r>
              <a:rPr lang="en-US" altLang="ko-KR" smtClean="0"/>
              <a:t>/)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734481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사이트가 마을이라는 다양한 주제의 커뮤니티로 구성되어있어 </a:t>
            </a:r>
            <a:r>
              <a:rPr lang="ko-KR" altLang="en-US" sz="1400">
                <a:solidFill>
                  <a:schemeClr val="bg1"/>
                </a:solidFill>
              </a:rPr>
              <a:t>흥미를 유발시킨다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797152"/>
            <a:ext cx="6768752" cy="138499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 글씨가 작고 원하는 정보를 </a:t>
            </a:r>
            <a:r>
              <a:rPr lang="ko-KR" altLang="en-US" sz="1400" smtClean="0">
                <a:solidFill>
                  <a:schemeClr val="bg1"/>
                </a:solidFill>
              </a:rPr>
              <a:t>찾기 어렵다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메인메뉴의 목록을 눌러 이동한 사이트와 메인메뉴 사이의 연관성이 </a:t>
            </a:r>
            <a:r>
              <a:rPr lang="ko-KR" altLang="en-US" sz="1400">
                <a:solidFill>
                  <a:schemeClr val="bg1"/>
                </a:solidFill>
              </a:rPr>
              <a:t>없어 </a:t>
            </a:r>
            <a:r>
              <a:rPr lang="ko-KR" altLang="en-US" sz="1400" smtClean="0">
                <a:solidFill>
                  <a:schemeClr val="bg1"/>
                </a:solidFill>
              </a:rPr>
              <a:t>보인다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r>
              <a:rPr lang="ko-KR" altLang="en-US" sz="1400" smtClean="0">
                <a:solidFill>
                  <a:schemeClr val="bg1"/>
                </a:solidFill>
              </a:rPr>
              <a:t>  </a:t>
            </a:r>
            <a:r>
              <a:rPr lang="en-US" altLang="ko-KR" sz="1400" smtClean="0">
                <a:solidFill>
                  <a:schemeClr val="bg1"/>
                </a:solidFill>
              </a:rPr>
              <a:t>(</a:t>
            </a:r>
            <a:r>
              <a:rPr lang="ko-KR" altLang="en-US" sz="1400">
                <a:solidFill>
                  <a:schemeClr val="bg1"/>
                </a:solidFill>
              </a:rPr>
              <a:t>디자인이 통일되지 </a:t>
            </a:r>
            <a:r>
              <a:rPr lang="ko-KR" altLang="en-US" sz="1400" smtClean="0">
                <a:solidFill>
                  <a:schemeClr val="bg1"/>
                </a:solidFill>
              </a:rPr>
              <a:t>않아 부자연스럽다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r>
              <a:rPr lang="ko-KR" altLang="en-US" sz="1400" smtClean="0">
                <a:solidFill>
                  <a:schemeClr val="bg1"/>
                </a:solidFill>
              </a:rPr>
              <a:t> 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 </a:t>
            </a:r>
            <a:r>
              <a:rPr lang="ko-KR" altLang="en-US" sz="1400" smtClean="0">
                <a:solidFill>
                  <a:schemeClr val="bg1"/>
                </a:solidFill>
              </a:rPr>
              <a:t>전체적으로 웹사이트의 디자인이 난잡하다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772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게임잡</a:t>
            </a:r>
            <a:r>
              <a:rPr lang="en-US" altLang="ko-KR" smtClean="0"/>
              <a:t>(gamejob.co.kr)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68759"/>
            <a:ext cx="7956376" cy="497273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015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게임잡</a:t>
            </a:r>
            <a:r>
              <a:rPr lang="en-US" altLang="ko-KR"/>
              <a:t>(gamejob.co.kr)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7344816" cy="116955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웹사이트의 용도가 뚜렷하고</a:t>
            </a:r>
            <a:r>
              <a:rPr lang="en-US" altLang="ko-KR" sz="1400" smtClean="0">
                <a:solidFill>
                  <a:schemeClr val="bg1"/>
                </a:solidFill>
              </a:rPr>
              <a:t>, </a:t>
            </a:r>
            <a:r>
              <a:rPr lang="ko-KR" altLang="en-US" sz="1400" smtClean="0">
                <a:solidFill>
                  <a:schemeClr val="bg1"/>
                </a:solidFill>
              </a:rPr>
              <a:t>직접적으로 드러난다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 </a:t>
            </a:r>
            <a:r>
              <a:rPr lang="ko-KR" altLang="en-US" sz="1400" smtClean="0">
                <a:solidFill>
                  <a:schemeClr val="bg1"/>
                </a:solidFill>
              </a:rPr>
              <a:t>웹사이트의 목록들이 </a:t>
            </a:r>
            <a:r>
              <a:rPr lang="ko-KR" altLang="en-US" sz="1400">
                <a:solidFill>
                  <a:schemeClr val="bg1"/>
                </a:solidFill>
              </a:rPr>
              <a:t>심플하게 잘 </a:t>
            </a:r>
            <a:r>
              <a:rPr lang="ko-KR" altLang="en-US" sz="1400" smtClean="0">
                <a:solidFill>
                  <a:schemeClr val="bg1"/>
                </a:solidFill>
              </a:rPr>
              <a:t>구현되었다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메뉴의 디자인이 타이틀과 조화롭게 어울린다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r>
              <a:rPr lang="ko-KR" altLang="en-US" sz="140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797152"/>
            <a:ext cx="6984776" cy="73866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하단에있는 사이트 맵의 글씨와 배경색이 구분이 잘 되지 않아</a:t>
            </a:r>
            <a:r>
              <a:rPr lang="en-US" altLang="ko-KR" sz="1400" smtClean="0">
                <a:solidFill>
                  <a:schemeClr val="bg1"/>
                </a:solidFill>
              </a:rPr>
              <a:t>, </a:t>
            </a:r>
            <a:r>
              <a:rPr lang="ko-KR" altLang="en-US" sz="1400" smtClean="0">
                <a:solidFill>
                  <a:schemeClr val="bg1"/>
                </a:solidFill>
              </a:rPr>
              <a:t>알아보기 힘들다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 </a:t>
            </a:r>
            <a:r>
              <a:rPr lang="ko-KR" altLang="en-US" sz="1400" smtClean="0">
                <a:solidFill>
                  <a:schemeClr val="bg1"/>
                </a:solidFill>
              </a:rPr>
              <a:t>공지사항이 페이지의 맨 밑에 있어</a:t>
            </a:r>
            <a:r>
              <a:rPr lang="en-US" altLang="ko-KR" sz="1400" smtClean="0">
                <a:solidFill>
                  <a:schemeClr val="bg1"/>
                </a:solidFill>
              </a:rPr>
              <a:t>, </a:t>
            </a:r>
            <a:r>
              <a:rPr lang="ko-KR" altLang="en-US" sz="1400" smtClean="0">
                <a:solidFill>
                  <a:schemeClr val="bg1"/>
                </a:solidFill>
              </a:rPr>
              <a:t>사용자가 놓치기 쉽다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r>
              <a:rPr lang="ko-KR" altLang="en-US" sz="1400" smtClean="0">
                <a:solidFill>
                  <a:schemeClr val="bg1"/>
                </a:solidFill>
              </a:rPr>
              <a:t>    </a:t>
            </a:r>
            <a:r>
              <a:rPr lang="en-US" altLang="ko-KR" sz="140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37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기획 방안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8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정보구조 설계</a:t>
            </a:r>
            <a:endParaRPr lang="en-US" altLang="ko-KR" b="1" smtClean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102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oman in Gray Knit Sweater Holding Vinyl Recor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860" y="2833530"/>
            <a:ext cx="1159492" cy="1141615"/>
          </a:xfrm>
          <a:prstGeom prst="ellipse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79679" y="4273351"/>
            <a:ext cx="19779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sz="1400" b="1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4" name="Picture 6" descr="Human Writing on Notebo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7635" y="2844939"/>
            <a:ext cx="1159492" cy="1121350"/>
          </a:xfrm>
          <a:prstGeom prst="ellipse">
            <a:avLst/>
          </a:prstGeom>
          <a:noFill/>
        </p:spPr>
      </p:pic>
      <p:pic>
        <p:nvPicPr>
          <p:cNvPr id="2056" name="Picture 8" descr="Notebook Beside the Iphone on Tab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43409" y="2837182"/>
            <a:ext cx="1159491" cy="1135129"/>
          </a:xfrm>
          <a:prstGeom prst="ellipse">
            <a:avLst/>
          </a:prstGeom>
          <a:noFill/>
        </p:spPr>
      </p:pic>
      <p:pic>
        <p:nvPicPr>
          <p:cNvPr id="2058" name="Picture 10" descr="Grayscale Photo of Hanging Book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7" y="2841377"/>
            <a:ext cx="1159492" cy="1127676"/>
          </a:xfrm>
          <a:prstGeom prst="ellipse">
            <a:avLst/>
          </a:prstGeom>
          <a:noFill/>
        </p:spPr>
      </p:pic>
      <p:pic>
        <p:nvPicPr>
          <p:cNvPr id="2060" name="Picture 12" descr="computer, desk, emai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14957" y="2837182"/>
            <a:ext cx="1159491" cy="1135129"/>
          </a:xfrm>
          <a:prstGeom prst="ellipse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862800" y="4273351"/>
            <a:ext cx="2349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8152" y="4273351"/>
            <a:ext cx="1295902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33152" y="4273350"/>
            <a:ext cx="158712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디자인 리서치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489117" y="2574819"/>
            <a:ext cx="6343097" cy="55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434554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003277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572000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208929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777651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018193" y="4273350"/>
            <a:ext cx="158712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 방안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952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정보구조 설계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125" y="1309688"/>
            <a:ext cx="790575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5976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smtClean="0"/>
              <a:t>정보구조</a:t>
            </a:r>
            <a:r>
              <a:rPr lang="ko-KR" altLang="en-US" smtClean="0"/>
              <a:t> 설계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53392716"/>
              </p:ext>
            </p:extLst>
          </p:nvPr>
        </p:nvGraphicFramePr>
        <p:xfrm>
          <a:off x="179512" y="1628800"/>
          <a:ext cx="8892480" cy="4487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6876256"/>
              </a:tblGrid>
              <a:tr h="117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</a:t>
                      </a:r>
                      <a:endParaRPr lang="ko-KR" altLang="en-US" sz="16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공지사항│업계동향│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시험일정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공모전 정보</a:t>
                      </a:r>
                      <a:endParaRPr lang="en-US" altLang="ko-KR" sz="1300" b="1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400" b="1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공지사항을 비롯해 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업계동향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자격증 정보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공모전 정보를 담는다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탭의 이름이 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NEWS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만큼 최신 트렌드에 맞게 새소식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당월의 시험정보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공모전을 업로드 할 계획이다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9565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</a:t>
                      </a:r>
                      <a:r>
                        <a:rPr lang="en-US" altLang="ko-KR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인재정보</a:t>
                      </a:r>
                      <a:endParaRPr lang="ko-KR" altLang="en-US" sz="16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기업정보│인재정보</a:t>
                      </a:r>
                      <a:endParaRPr lang="en-US" altLang="ko-KR" sz="1300" b="1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400" b="1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IT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분야와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기업 정보들을 확인할 수 있다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인재 정보를 등록할 수 있다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17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관련교육</a:t>
                      </a:r>
                      <a:endParaRPr lang="ko-KR" altLang="en-US" sz="16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온라인교육</a:t>
                      </a:r>
                      <a:r>
                        <a:rPr lang="en-US" altLang="ko-KR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관련기관│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온라인교육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관련사이트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자격증정보</a:t>
                      </a:r>
                      <a:endParaRPr lang="en-US" altLang="ko-KR" sz="1300" b="1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400" b="1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크게 오프라인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온라인교육과 자격증 정보 탭으로 나뉜다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오프라인 교육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관련기관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학교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학원 등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온라인교육 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오픈소스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인터넷강의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프로그램지원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설치파일 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등이 있다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17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커뮤니티</a:t>
                      </a:r>
                      <a:endParaRPr lang="ko-KR" altLang="en-US" sz="16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Q&amp;A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│포트폴리오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공유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자소서 공유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면접후기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endParaRPr lang="en-US" altLang="ko-KR" sz="1300" b="1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400" b="1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메뉴에서는 사용자들이 정보를 공유할 수 있다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Q&amp;A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탭에서는 컴퓨터 사양과 코드관련정보를 문의할 수 있고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서로 답할 수 있다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자기소개서와 포트톨리오 공유를 통한 피드백으로 실력을 향상시킬 수 있다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흐름도 </a:t>
            </a:r>
            <a:r>
              <a:rPr lang="en-US" altLang="ko-KR" smtClean="0"/>
              <a:t>(flow-chart)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75656" y="1556792"/>
            <a:ext cx="86409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홈화</a:t>
            </a:r>
            <a:r>
              <a:rPr lang="ko-KR" altLang="en-US" sz="1200" b="1">
                <a:solidFill>
                  <a:schemeClr val="tx1"/>
                </a:solidFill>
              </a:rPr>
              <a:t>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82633" y="1556792"/>
            <a:ext cx="100811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타이틀화면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71800" y="1238799"/>
            <a:ext cx="86409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로그</a:t>
            </a:r>
            <a:r>
              <a:rPr lang="ko-KR" altLang="en-US" sz="1200" b="1">
                <a:solidFill>
                  <a:schemeClr val="tx1"/>
                </a:solidFill>
              </a:rPr>
              <a:t>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16096" y="1979886"/>
            <a:ext cx="86409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회원가입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08104" y="1528092"/>
            <a:ext cx="172819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아이디</a:t>
            </a:r>
            <a:r>
              <a:rPr lang="en-US" altLang="ko-KR" sz="1200" b="1" smtClean="0">
                <a:solidFill>
                  <a:schemeClr val="tx1"/>
                </a:solidFill>
              </a:rPr>
              <a:t>/</a:t>
            </a:r>
            <a:r>
              <a:rPr lang="ko-KR" altLang="en-US" sz="1200" b="1" smtClean="0">
                <a:solidFill>
                  <a:schemeClr val="tx1"/>
                </a:solidFill>
              </a:rPr>
              <a:t>비밀번호 찾기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08104" y="932270"/>
            <a:ext cx="113725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마이페이지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51920" y="932270"/>
            <a:ext cx="86409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성</a:t>
            </a:r>
            <a:r>
              <a:rPr lang="ko-KR" altLang="en-US" sz="1200" b="1" smtClean="0">
                <a:solidFill>
                  <a:schemeClr val="tx1"/>
                </a:solidFill>
              </a:rPr>
              <a:t>공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2093397"/>
            <a:ext cx="86409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실패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endCxn id="10" idx="2"/>
          </p:cNvCxnSpPr>
          <p:nvPr/>
        </p:nvCxnSpPr>
        <p:spPr>
          <a:xfrm flipV="1">
            <a:off x="4283968" y="1220302"/>
            <a:ext cx="0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4" idx="3"/>
            <a:endCxn id="3" idx="1"/>
          </p:cNvCxnSpPr>
          <p:nvPr/>
        </p:nvCxnSpPr>
        <p:spPr>
          <a:xfrm>
            <a:off x="1190745" y="1700808"/>
            <a:ext cx="284911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5" idx="1"/>
          </p:cNvCxnSpPr>
          <p:nvPr/>
        </p:nvCxnSpPr>
        <p:spPr>
          <a:xfrm flipV="1">
            <a:off x="2339752" y="1382815"/>
            <a:ext cx="432048" cy="317993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5" idx="3"/>
            <a:endCxn id="11" idx="1"/>
          </p:cNvCxnSpPr>
          <p:nvPr/>
        </p:nvCxnSpPr>
        <p:spPr>
          <a:xfrm>
            <a:off x="3635896" y="1382815"/>
            <a:ext cx="216024" cy="854598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10" idx="1"/>
          </p:cNvCxnSpPr>
          <p:nvPr/>
        </p:nvCxnSpPr>
        <p:spPr>
          <a:xfrm flipV="1">
            <a:off x="3635896" y="1076286"/>
            <a:ext cx="216024" cy="306529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9" idx="1"/>
          </p:cNvCxnSpPr>
          <p:nvPr/>
        </p:nvCxnSpPr>
        <p:spPr>
          <a:xfrm flipV="1">
            <a:off x="4716016" y="1076286"/>
            <a:ext cx="792088" cy="1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0" idx="2"/>
          </p:cNvCxnSpPr>
          <p:nvPr/>
        </p:nvCxnSpPr>
        <p:spPr>
          <a:xfrm rot="5400000">
            <a:off x="3018481" y="541575"/>
            <a:ext cx="586760" cy="1944214"/>
          </a:xfrm>
          <a:prstGeom prst="curvedConnector2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6" idx="1"/>
          </p:cNvCxnSpPr>
          <p:nvPr/>
        </p:nvCxnSpPr>
        <p:spPr>
          <a:xfrm flipV="1">
            <a:off x="4690864" y="2123902"/>
            <a:ext cx="825232" cy="113513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4724008" y="1677266"/>
            <a:ext cx="792088" cy="565305"/>
          </a:xfrm>
          <a:prstGeom prst="straightConnector1">
            <a:avLst/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495150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/>
              <a:t> </a:t>
            </a:r>
            <a:r>
              <a:rPr lang="en-US" altLang="ko-KR" smtClean="0"/>
              <a:t>– TITLE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15616" y="1268760"/>
            <a:ext cx="6840760" cy="5016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88969" y="2462973"/>
            <a:ext cx="2808312" cy="280831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347864" y="4149080"/>
            <a:ext cx="2448271" cy="4440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화면 클릭 시 홈화면으로 이동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87824" y="3284984"/>
            <a:ext cx="3240360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타이틀</a:t>
            </a:r>
            <a:endParaRPr lang="en-US" altLang="ko-KR" sz="10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32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/>
              <a:t> </a:t>
            </a:r>
            <a:r>
              <a:rPr lang="en-US" altLang="ko-KR" smtClean="0"/>
              <a:t>– TITLE(</a:t>
            </a:r>
            <a:r>
              <a:rPr lang="ko-KR" altLang="en-US" smtClean="0"/>
              <a:t>가안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1026" name="Picture 2" descr="C:\Users\Administrator\Desktop\smart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6912768" cy="43204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3482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/>
              <a:t> </a:t>
            </a:r>
            <a:r>
              <a:rPr lang="en-US" altLang="ko-KR" smtClean="0"/>
              <a:t>– HOME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31640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92187" y="1772816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2563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08747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13947" y="2662445"/>
            <a:ext cx="2160240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-27960" y="2135543"/>
            <a:ext cx="9352488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994267" y="2662445"/>
            <a:ext cx="2016224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13947" y="4606661"/>
            <a:ext cx="2160240" cy="1414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8717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722814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제휴할인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586910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FAQ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34056" y="3188128"/>
            <a:ext cx="288203" cy="532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092109" y="3188128"/>
            <a:ext cx="288203" cy="532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98037" y="980728"/>
            <a:ext cx="2160240" cy="5760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타이틀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51720" y="2348880"/>
            <a:ext cx="657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뉴</a:t>
            </a:r>
            <a:r>
              <a:rPr lang="ko-KR" altLang="en-US" sz="1400" b="1">
                <a:solidFill>
                  <a:schemeClr val="bg1"/>
                </a:solidFill>
              </a:rPr>
              <a:t>스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51720" y="4308756"/>
            <a:ext cx="104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공지사항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32040" y="2420888"/>
            <a:ext cx="1897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포트폴리오</a:t>
            </a:r>
            <a:r>
              <a:rPr lang="en-US" altLang="ko-KR" sz="1100" b="1" smtClean="0">
                <a:solidFill>
                  <a:schemeClr val="bg1"/>
                </a:solidFill>
              </a:rPr>
              <a:t>(</a:t>
            </a:r>
            <a:r>
              <a:rPr lang="ko-KR" altLang="en-US" sz="1100" b="1" smtClean="0">
                <a:solidFill>
                  <a:schemeClr val="bg1"/>
                </a:solidFill>
              </a:rPr>
              <a:t>회원작</a:t>
            </a:r>
            <a:r>
              <a:rPr lang="en-US" altLang="ko-KR" sz="1100" b="1" smtClean="0">
                <a:solidFill>
                  <a:schemeClr val="bg1"/>
                </a:solidFill>
              </a:rPr>
              <a:t>)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8067406" y="1772816"/>
            <a:ext cx="249010" cy="218707"/>
            <a:chOff x="7956376" y="1772816"/>
            <a:chExt cx="216024" cy="189735"/>
          </a:xfrm>
        </p:grpSpPr>
        <p:sp>
          <p:nvSpPr>
            <p:cNvPr id="38" name="직사각형 37"/>
            <p:cNvSpPr/>
            <p:nvPr/>
          </p:nvSpPr>
          <p:spPr>
            <a:xfrm>
              <a:off x="7956376" y="1916832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956376" y="1844824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956376" y="1772816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6907091" y="908720"/>
            <a:ext cx="608511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587781" y="908720"/>
            <a:ext cx="728635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372200" y="908720"/>
            <a:ext cx="808312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사이트맵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31572" y="3704293"/>
            <a:ext cx="122413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11:04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17588" y="3920317"/>
            <a:ext cx="637637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네이버뉴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스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231571" y="2984213"/>
            <a:ext cx="1584177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차 산업혁명 시대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문송 ‘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전향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231572" y="3200237"/>
            <a:ext cx="161496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학기 신입회원을 모집한 서울대 프로그래밍 동아리 ‘피로그래밍’ 운영진은 지원자 명단을 보고 깜짝 놀랐다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231572" y="3920317"/>
            <a:ext cx="72008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^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3166" y="2699628"/>
            <a:ext cx="44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</a:t>
            </a:r>
            <a:endParaRPr lang="ko-KR" altLang="en-US" b="1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73166" y="4640746"/>
            <a:ext cx="44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</a:t>
            </a:r>
            <a:endParaRPr lang="ko-KR" altLang="en-US" b="1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236958" y="5047044"/>
            <a:ext cx="1584177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차 산업혁명 시대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문송 ‘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전향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236959" y="5263068"/>
            <a:ext cx="161496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학기 신입회원을 모집한 서울대 프로그래밍 동아리 ‘피로그래밍’ 운영진은 지원자 명단을 보고 깜짝 놀랐다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83695" y="3298555"/>
            <a:ext cx="1180527" cy="551844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66730" y="5144202"/>
            <a:ext cx="1032935" cy="48285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645024"/>
            <a:ext cx="2569231" cy="2580700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8212871" y="2050920"/>
            <a:ext cx="207090" cy="369968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98402" y="2423467"/>
            <a:ext cx="176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FF00"/>
                </a:solidFill>
              </a:rPr>
              <a:t>목록 전체보기</a:t>
            </a:r>
            <a:r>
              <a:rPr lang="en-US" altLang="ko-KR" sz="1400" b="1" smtClean="0">
                <a:solidFill>
                  <a:srgbClr val="FFFF00"/>
                </a:solidFill>
              </a:rPr>
              <a:t>(</a:t>
            </a:r>
            <a:r>
              <a:rPr lang="ko-KR" altLang="en-US" sz="1400" b="1" smtClean="0">
                <a:solidFill>
                  <a:srgbClr val="FFFF00"/>
                </a:solidFill>
              </a:rPr>
              <a:t>펼침</a:t>
            </a:r>
            <a:r>
              <a:rPr lang="en-US" altLang="ko-KR" sz="1400" b="1" smtClean="0">
                <a:solidFill>
                  <a:srgbClr val="FFFF00"/>
                </a:solidFill>
              </a:rPr>
              <a:t>)</a:t>
            </a:r>
            <a:endParaRPr lang="ko-KR" altLang="en-US" sz="1400" b="1">
              <a:solidFill>
                <a:srgbClr val="FFFF00"/>
              </a:solidFill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 flipV="1">
            <a:off x="4055401" y="2517887"/>
            <a:ext cx="338443" cy="329221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39952" y="2235903"/>
            <a:ext cx="79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FF00"/>
                </a:solidFill>
              </a:rPr>
              <a:t>더보기</a:t>
            </a:r>
            <a:endParaRPr lang="ko-KR" altLang="en-US" sz="1400" b="1">
              <a:solidFill>
                <a:srgbClr val="FFFF00"/>
              </a:solidFill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83446" y="2517555"/>
            <a:ext cx="1046777" cy="1861556"/>
          </a:xfrm>
          <a:prstGeom prst="rect">
            <a:avLst/>
          </a:prstGeom>
        </p:spPr>
      </p:pic>
      <p:cxnSp>
        <p:nvCxnSpPr>
          <p:cNvPr id="57" name="직선 화살표 연결선 56"/>
          <p:cNvCxnSpPr/>
          <p:nvPr/>
        </p:nvCxnSpPr>
        <p:spPr>
          <a:xfrm>
            <a:off x="6832822" y="3805500"/>
            <a:ext cx="547490" cy="114817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276024" y="3776301"/>
            <a:ext cx="541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FF00"/>
                </a:solidFill>
              </a:rPr>
              <a:t>사진</a:t>
            </a:r>
            <a:endParaRPr lang="ko-KR" altLang="en-US" sz="1400" b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3358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/>
              <a:t> </a:t>
            </a:r>
            <a:r>
              <a:rPr lang="en-US" altLang="ko-KR" smtClean="0"/>
              <a:t>– HOME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31640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92187" y="1772816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2563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08747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13947" y="2662445"/>
            <a:ext cx="2160240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-27960" y="2135543"/>
            <a:ext cx="9352488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994267" y="2662445"/>
            <a:ext cx="2016224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83446" y="2517555"/>
            <a:ext cx="1046777" cy="1861556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113947" y="4606661"/>
            <a:ext cx="2160240" cy="1414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8717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722814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제휴할인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586910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FAQ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34056" y="3188128"/>
            <a:ext cx="288203" cy="532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092109" y="3188128"/>
            <a:ext cx="288203" cy="532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98037" y="980728"/>
            <a:ext cx="2160240" cy="5760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타이틀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51720" y="2348880"/>
            <a:ext cx="657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뉴</a:t>
            </a:r>
            <a:r>
              <a:rPr lang="ko-KR" altLang="en-US" sz="1400" b="1">
                <a:solidFill>
                  <a:schemeClr val="bg1"/>
                </a:solidFill>
              </a:rPr>
              <a:t>스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51720" y="4308756"/>
            <a:ext cx="104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공지사항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32040" y="2420888"/>
            <a:ext cx="1897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포트폴리오</a:t>
            </a:r>
            <a:r>
              <a:rPr lang="en-US" altLang="ko-KR" sz="1100" b="1" smtClean="0">
                <a:solidFill>
                  <a:schemeClr val="bg1"/>
                </a:solidFill>
              </a:rPr>
              <a:t>(</a:t>
            </a:r>
            <a:r>
              <a:rPr lang="ko-KR" altLang="en-US" sz="1100" b="1" smtClean="0">
                <a:solidFill>
                  <a:schemeClr val="bg1"/>
                </a:solidFill>
              </a:rPr>
              <a:t>회원작</a:t>
            </a:r>
            <a:r>
              <a:rPr lang="en-US" altLang="ko-KR" sz="1100" b="1" smtClean="0">
                <a:solidFill>
                  <a:schemeClr val="bg1"/>
                </a:solidFill>
              </a:rPr>
              <a:t>)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8067406" y="1772816"/>
            <a:ext cx="249010" cy="218707"/>
            <a:chOff x="7956376" y="1772816"/>
            <a:chExt cx="216024" cy="189735"/>
          </a:xfrm>
        </p:grpSpPr>
        <p:sp>
          <p:nvSpPr>
            <p:cNvPr id="38" name="직사각형 37"/>
            <p:cNvSpPr/>
            <p:nvPr/>
          </p:nvSpPr>
          <p:spPr>
            <a:xfrm>
              <a:off x="7956376" y="1916832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956376" y="1844824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956376" y="1772816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2231572" y="3704293"/>
            <a:ext cx="122413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11:04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17588" y="3920317"/>
            <a:ext cx="637637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네이버뉴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스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231571" y="2984213"/>
            <a:ext cx="1584177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차 산업혁명 시대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문송 ‘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전향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231572" y="3200237"/>
            <a:ext cx="161496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학기 신입회원을 모집한 서울대 프로그래밍 동아리 ‘피로그래밍’ 운영진은 지원자 명단을 보고 깜짝 놀랐다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231572" y="3920317"/>
            <a:ext cx="72008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^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3166" y="2699628"/>
            <a:ext cx="44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</a:t>
            </a:r>
            <a:endParaRPr lang="ko-KR" altLang="en-US" b="1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73166" y="4640746"/>
            <a:ext cx="44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</a:t>
            </a:r>
            <a:endParaRPr lang="ko-KR" altLang="en-US" b="1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236958" y="5047044"/>
            <a:ext cx="1584177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차 산업혁명 시대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문송 ‘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전향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236959" y="5263068"/>
            <a:ext cx="161496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학기 신입회원을 모집한 서울대 프로그래밍 동아리 ‘피로그래밍’ 운영진은 지원자 명단을 보고 깜짝 놀랐다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83695" y="3298555"/>
            <a:ext cx="1180527" cy="551844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66730" y="5144202"/>
            <a:ext cx="1032935" cy="48285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645024"/>
            <a:ext cx="2569231" cy="2580700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1331640" y="2060849"/>
            <a:ext cx="6596281" cy="1355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3002380" y="2135543"/>
            <a:ext cx="1584176" cy="142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기업정보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071429" y="900253"/>
            <a:ext cx="608511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716622" y="900253"/>
            <a:ext cx="710297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444208" y="900253"/>
            <a:ext cx="699792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사이트맵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452320" y="900170"/>
            <a:ext cx="951202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마이페이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지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3005754" y="2350225"/>
            <a:ext cx="1584176" cy="142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인재정</a:t>
            </a:r>
            <a:r>
              <a:rPr lang="ko-KR" altLang="en-US" sz="1000" b="1">
                <a:solidFill>
                  <a:schemeClr val="tx1"/>
                </a:solidFill>
              </a:rPr>
              <a:t>보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665313" y="2128139"/>
            <a:ext cx="1584176" cy="142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기업정보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668687" y="2342821"/>
            <a:ext cx="1584176" cy="142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인재정</a:t>
            </a:r>
            <a:r>
              <a:rPr lang="ko-KR" altLang="en-US" sz="1000" b="1">
                <a:solidFill>
                  <a:schemeClr val="tx1"/>
                </a:solidFill>
              </a:rPr>
              <a:t>보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668687" y="2567591"/>
            <a:ext cx="1584176" cy="142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기업정보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345017" y="2126597"/>
            <a:ext cx="150023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6348391" y="2341279"/>
            <a:ext cx="150023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포트폴리오 공유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348391" y="2557084"/>
            <a:ext cx="150023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자기소개서 공유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348391" y="2768408"/>
            <a:ext cx="150023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면접 후기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348391" y="2993178"/>
            <a:ext cx="150023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자유게시</a:t>
            </a:r>
            <a:r>
              <a:rPr lang="ko-KR" altLang="en-US" sz="1000" b="1">
                <a:solidFill>
                  <a:schemeClr val="tx1"/>
                </a:solidFill>
              </a:rPr>
              <a:t>판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345017" y="3212976"/>
            <a:ext cx="1503613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이벤</a:t>
            </a:r>
            <a:r>
              <a:rPr lang="ko-KR" altLang="en-US" sz="1000" b="1">
                <a:solidFill>
                  <a:schemeClr val="tx1"/>
                </a:solidFill>
              </a:rPr>
              <a:t>트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394395" y="2135544"/>
            <a:ext cx="1501814" cy="142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업계동향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cxnSp>
        <p:nvCxnSpPr>
          <p:cNvPr id="85" name="직선 화살표 연결선 84"/>
          <p:cNvCxnSpPr/>
          <p:nvPr/>
        </p:nvCxnSpPr>
        <p:spPr>
          <a:xfrm>
            <a:off x="6832822" y="3805500"/>
            <a:ext cx="547490" cy="114817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276024" y="3776301"/>
            <a:ext cx="541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FF00"/>
                </a:solidFill>
              </a:rPr>
              <a:t>사진</a:t>
            </a:r>
            <a:endParaRPr lang="ko-KR" altLang="en-US" sz="1400" b="1">
              <a:solidFill>
                <a:srgbClr val="FFFF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397769" y="2350226"/>
            <a:ext cx="1501814" cy="142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시험일정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397769" y="2574996"/>
            <a:ext cx="1501814" cy="142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공모전정보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8212871" y="2050920"/>
            <a:ext cx="207090" cy="369968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8028384" y="2423467"/>
            <a:ext cx="1231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FF00"/>
                </a:solidFill>
              </a:rPr>
              <a:t>클릭 시 펼침</a:t>
            </a:r>
            <a:endParaRPr lang="ko-KR" altLang="en-US" sz="1400" b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228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/>
              <a:t> </a:t>
            </a:r>
            <a:r>
              <a:rPr lang="en-US" altLang="ko-KR" smtClean="0"/>
              <a:t>– HOME(</a:t>
            </a:r>
            <a:r>
              <a:rPr lang="ko-KR" altLang="en-US" smtClean="0"/>
              <a:t>디자인 가안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07" y="1247643"/>
            <a:ext cx="8532440" cy="53327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2696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/>
              <a:t>&gt;</a:t>
            </a:r>
            <a:r>
              <a:rPr lang="en-US" altLang="ko-KR" smtClean="0"/>
              <a:t> </a:t>
            </a:r>
            <a:r>
              <a:rPr lang="ko-KR" altLang="en-US" smtClean="0"/>
              <a:t>로그인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88365" y="2902661"/>
            <a:ext cx="2723795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 </a:t>
            </a:r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88366" y="3429000"/>
            <a:ext cx="2723795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</a:t>
            </a:r>
            <a:r>
              <a: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호</a:t>
            </a:r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88366" y="4005064"/>
            <a:ext cx="1224136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</a:t>
            </a:r>
            <a:r>
              <a:rPr lang="en-US" altLang="ko-KR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 찾기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93468" y="4005064"/>
            <a:ext cx="756084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228184" y="2925048"/>
            <a:ext cx="936104" cy="936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544" y="2375883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▶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2807931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1943835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마이페이지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544" y="3239979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 찾기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39752" y="2375169"/>
            <a:ext cx="6408712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555776" y="194383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로그인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7544" y="4941168"/>
            <a:ext cx="8280920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75311" y="5093568"/>
            <a:ext cx="1576409" cy="10717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bg1">
                    <a:lumMod val="50000"/>
                  </a:schemeClr>
                </a:solidFill>
              </a:rPr>
              <a:t>로고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10542" y="5093568"/>
            <a:ext cx="6237922" cy="10717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bg1">
                    <a:lumMod val="50000"/>
                  </a:schemeClr>
                </a:solidFill>
              </a:rPr>
              <a:t>사이트 설명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98037" y="980728"/>
            <a:ext cx="2160240" cy="5760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타이틀</a:t>
            </a:r>
            <a:endParaRPr lang="ko-KR" altLang="en-US" sz="1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8795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/>
              <a:t>&gt;</a:t>
            </a:r>
            <a:r>
              <a:rPr lang="en-US" altLang="ko-KR" smtClean="0"/>
              <a:t> </a:t>
            </a:r>
            <a:r>
              <a:rPr lang="ko-KR" altLang="en-US" smtClean="0"/>
              <a:t>아이디찾기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851920" y="2924944"/>
            <a:ext cx="2723795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ko-KR" altLang="en-US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851920" y="3429000"/>
            <a:ext cx="2723794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47664" y="2348880"/>
            <a:ext cx="6408712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0" y="1700808"/>
            <a:ext cx="932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아이디찾기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131840" y="3429000"/>
            <a:ext cx="648072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생년월일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131840" y="2924944"/>
            <a:ext cx="648072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이름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131840" y="3933056"/>
            <a:ext cx="648072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이메일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851920" y="3933056"/>
            <a:ext cx="2723795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131840" y="4437112"/>
            <a:ext cx="648072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연락</a:t>
            </a:r>
            <a:r>
              <a:rPr lang="ko-KR" altLang="en-US" sz="800" b="1">
                <a:solidFill>
                  <a:schemeClr val="tx1">
                    <a:lumMod val="50000"/>
                    <a:lumOff val="50000"/>
                  </a:schemeClr>
                </a:solidFill>
              </a:rPr>
              <a:t>처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51920" y="4437112"/>
            <a:ext cx="2723795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55976" y="5373216"/>
            <a:ext cx="936104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 찾기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8795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개요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9192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/>
              <a:t>&gt;</a:t>
            </a:r>
            <a:r>
              <a:rPr lang="en-US" altLang="ko-KR" smtClean="0"/>
              <a:t> </a:t>
            </a:r>
            <a:r>
              <a:rPr lang="ko-KR" altLang="en-US" smtClean="0"/>
              <a:t>비밀번호 찾기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851920" y="2924944"/>
            <a:ext cx="2723795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ko-KR" altLang="en-US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851920" y="3429000"/>
            <a:ext cx="2723794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47664" y="2348880"/>
            <a:ext cx="6408712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0" y="1700808"/>
            <a:ext cx="932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비밀번호 찾기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131840" y="3429000"/>
            <a:ext cx="648072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생년월일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131840" y="2924944"/>
            <a:ext cx="648072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131840" y="3933056"/>
            <a:ext cx="648072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이메일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851920" y="3933056"/>
            <a:ext cx="2723795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355976" y="5373216"/>
            <a:ext cx="936104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 찾기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31840" y="4437112"/>
            <a:ext cx="648072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연락</a:t>
            </a:r>
            <a:r>
              <a:rPr lang="ko-KR" altLang="en-US" sz="800" b="1">
                <a:solidFill>
                  <a:schemeClr val="tx1">
                    <a:lumMod val="50000"/>
                    <a:lumOff val="50000"/>
                  </a:schemeClr>
                </a:solidFill>
              </a:rPr>
              <a:t>처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851920" y="4437112"/>
            <a:ext cx="2723795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8795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/>
              <a:t>&gt;</a:t>
            </a:r>
            <a:r>
              <a:rPr lang="en-US" altLang="ko-KR" smtClean="0"/>
              <a:t> </a:t>
            </a:r>
            <a:r>
              <a:rPr lang="ko-KR" altLang="en-US" smtClean="0"/>
              <a:t>회원가입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4310" y="2627825"/>
            <a:ext cx="394793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43708" y="1196752"/>
            <a:ext cx="134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회원가입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31198" y="2577303"/>
            <a:ext cx="1344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이름 </a:t>
            </a:r>
            <a:r>
              <a:rPr lang="en-US" altLang="ko-KR" sz="1600" smtClean="0">
                <a:solidFill>
                  <a:schemeClr val="bg1"/>
                </a:solidFill>
              </a:rPr>
              <a:t>l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47222" y="3081359"/>
            <a:ext cx="1344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</a:rPr>
              <a:t>ID l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51720" y="3585415"/>
            <a:ext cx="1344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</a:rPr>
              <a:t>PW l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63688" y="4106021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연락처 </a:t>
            </a:r>
            <a:r>
              <a:rPr lang="en-US" altLang="ko-KR" sz="1600">
                <a:solidFill>
                  <a:schemeClr val="bg1"/>
                </a:solidFill>
              </a:rPr>
              <a:t>l</a:t>
            </a:r>
            <a:endParaRPr lang="ko-KR" altLang="en-US" sz="1600">
              <a:solidFill>
                <a:schemeClr val="bg1"/>
              </a:solidFill>
            </a:endParaRPr>
          </a:p>
          <a:p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75656" y="456826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관심 분야 </a:t>
            </a:r>
            <a:r>
              <a:rPr lang="en-US" altLang="ko-KR" sz="1600" smtClean="0">
                <a:solidFill>
                  <a:schemeClr val="bg1"/>
                </a:solidFill>
              </a:rPr>
              <a:t>l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84310" y="3131881"/>
            <a:ext cx="394793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784310" y="3635937"/>
            <a:ext cx="394793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71800" y="4142641"/>
            <a:ext cx="394793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84310" y="4618788"/>
            <a:ext cx="394793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5311" y="1700808"/>
            <a:ext cx="8280920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903803" y="5157192"/>
            <a:ext cx="1536425" cy="43204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가입하기</a:t>
            </a:r>
            <a:endParaRPr lang="ko-KR" altLang="en-US" sz="140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987824" y="5157192"/>
            <a:ext cx="1536425" cy="43204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취소</a:t>
            </a:r>
            <a:endParaRPr lang="ko-KR" altLang="en-US" sz="1400"/>
          </a:p>
        </p:txBody>
      </p:sp>
    </p:spTree>
    <p:extLst>
      <p:ext uri="{BB962C8B-B14F-4D97-AF65-F5344CB8AC3E}">
        <p14:creationId xmlns="" xmlns:p14="http://schemas.microsoft.com/office/powerpoint/2010/main" val="334822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/>
              <a:t>&gt;</a:t>
            </a:r>
            <a:r>
              <a:rPr lang="en-US" altLang="ko-KR" smtClean="0"/>
              <a:t> </a:t>
            </a:r>
            <a:r>
              <a:rPr lang="ko-KR" altLang="en-US" smtClean="0"/>
              <a:t>마이페이지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47664" y="2348880"/>
            <a:ext cx="6408712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1700808"/>
            <a:ext cx="932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마이페이</a:t>
            </a:r>
            <a:r>
              <a:rPr lang="ko-KR" altLang="en-US" smtClean="0">
                <a:solidFill>
                  <a:schemeClr val="bg1"/>
                </a:solidFill>
              </a:rPr>
              <a:t>지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27984" y="2852936"/>
            <a:ext cx="1368152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ko-KR" altLang="en-US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07903" y="2852936"/>
            <a:ext cx="648072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이름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27984" y="3356992"/>
            <a:ext cx="1368152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ko-KR" altLang="en-US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07903" y="3356992"/>
            <a:ext cx="648072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생년월일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07904" y="4077072"/>
            <a:ext cx="2088232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작성 글 보기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07904" y="4581128"/>
            <a:ext cx="2088232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작성 댓글 보기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868144" y="4077072"/>
            <a:ext cx="2088232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관심 기업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60032" y="5301208"/>
            <a:ext cx="2088232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관리자에게 메일 보내기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627784" y="5301208"/>
            <a:ext cx="2088232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 A Q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47664" y="4077072"/>
            <a:ext cx="2088232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나의 포트폴리오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47664" y="4581128"/>
            <a:ext cx="2088232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나의 자기소개서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68144" y="4581128"/>
            <a:ext cx="2088232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 확인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6124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 HOME&gt; </a:t>
            </a:r>
            <a:r>
              <a:rPr lang="ko-KR" altLang="en-US" smtClean="0"/>
              <a:t>사이트맵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1560" y="1772816"/>
            <a:ext cx="7992888" cy="4968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99592" y="2823322"/>
            <a:ext cx="7488832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51620" y="3399386"/>
            <a:ext cx="122413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031938" y="2060848"/>
            <a:ext cx="115213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사이트 맵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3023828" y="3399386"/>
            <a:ext cx="122413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968044" y="3399386"/>
            <a:ext cx="122413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840252" y="3399386"/>
            <a:ext cx="122413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259632" y="3039346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</a:t>
            </a: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131840" y="3039346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</a:t>
            </a:r>
            <a:r>
              <a:rPr lang="en-US" altLang="ko-KR" sz="9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9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076056" y="3039346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관련교육</a:t>
            </a: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948264" y="3039346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</a:t>
            </a:r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티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1151620" y="3968801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259632" y="3513788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1151620" y="4620913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259632" y="4119466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6836283" y="3989512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6944295" y="3534499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6836283" y="4641624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6944295" y="4140177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3023828" y="3989512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131840" y="3534499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131840" y="4140177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259632" y="4767538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948264" y="4767538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478255" y="3507115"/>
            <a:ext cx="489789" cy="2969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오프라인 교육</a:t>
            </a:r>
            <a:endParaRPr lang="ko-KR" altLang="en-US" sz="6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306347" y="3507116"/>
            <a:ext cx="489789" cy="2969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온라인</a:t>
            </a:r>
            <a:endParaRPr lang="en-US" altLang="ko-KR" sz="6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교</a:t>
            </a:r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</a:rPr>
              <a:t>육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179579" y="3507114"/>
            <a:ext cx="489789" cy="2969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자격증</a:t>
            </a:r>
            <a:endParaRPr lang="en-US" altLang="ko-KR" sz="6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</a:t>
            </a:r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</a:rPr>
              <a:t>보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4427984" y="4002066"/>
            <a:ext cx="623524" cy="2762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관련 기관</a:t>
            </a:r>
            <a:endParaRPr lang="ko-KR" altLang="en-US" sz="6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239479" y="4016354"/>
            <a:ext cx="623524" cy="2762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관련 사이트</a:t>
            </a:r>
            <a:endParaRPr lang="ko-KR" altLang="en-US" sz="6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724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 HOME&gt; </a:t>
            </a:r>
            <a:r>
              <a:rPr lang="ko-KR" altLang="en-US" smtClean="0"/>
              <a:t>알림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35696" y="1504529"/>
            <a:ext cx="987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업계동향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72000" y="1484784"/>
            <a:ext cx="965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공지사</a:t>
            </a:r>
            <a:r>
              <a:rPr lang="ko-KR" altLang="en-US" sz="1400" b="1">
                <a:solidFill>
                  <a:schemeClr val="bg1"/>
                </a:solidFill>
              </a:rPr>
              <a:t>항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71538" y="4036313"/>
            <a:ext cx="899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시험일</a:t>
            </a:r>
            <a:r>
              <a:rPr lang="ko-KR" altLang="en-US" sz="1400" b="1">
                <a:solidFill>
                  <a:schemeClr val="bg1"/>
                </a:solidFill>
              </a:rPr>
              <a:t>정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581780" y="4036314"/>
            <a:ext cx="1142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공모전 정보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835696" y="4496738"/>
            <a:ext cx="2592288" cy="1936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976846" y="5770110"/>
            <a:ext cx="1901011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11:04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976845" y="4890011"/>
            <a:ext cx="1901012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차 산업혁명 시대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문송 ‘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전향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1976846" y="5154040"/>
            <a:ext cx="1937953" cy="528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학기 신입회원을 모집한 서울대 프로그래밍 동아리 ‘피로그래밍’ 운영진은 지원자 명단을 보고 깜짝 놀랐다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976846" y="6034139"/>
            <a:ext cx="1901010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^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26759" y="4542184"/>
            <a:ext cx="539897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</a:t>
            </a:r>
            <a:endParaRPr lang="ko-KR" altLang="en-US" b="1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46276" y="5280339"/>
            <a:ext cx="1442868" cy="662213"/>
          </a:xfrm>
          <a:prstGeom prst="rect">
            <a:avLst/>
          </a:prstGeom>
        </p:spPr>
      </p:pic>
      <p:sp>
        <p:nvSpPr>
          <p:cNvPr id="79" name="직사각형 78"/>
          <p:cNvSpPr/>
          <p:nvPr/>
        </p:nvSpPr>
        <p:spPr>
          <a:xfrm>
            <a:off x="4716016" y="4496738"/>
            <a:ext cx="2592288" cy="1936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857166" y="5770110"/>
            <a:ext cx="1901011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11:04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857165" y="4890011"/>
            <a:ext cx="1901012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차 산업혁명 시대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문송 ‘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전향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4857166" y="5154040"/>
            <a:ext cx="1937953" cy="528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학기 신입회원을 모집한 서울대 프로그래밍 동아리 ‘피로그래밍’ 운영진은 지원자 명단을 보고 깜짝 놀랐다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857165" y="6034139"/>
            <a:ext cx="1901011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^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707079" y="4542184"/>
            <a:ext cx="539897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</a:t>
            </a:r>
            <a:endParaRPr lang="ko-KR" altLang="en-US" b="1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26596" y="5280339"/>
            <a:ext cx="1442868" cy="662213"/>
          </a:xfrm>
          <a:prstGeom prst="rect">
            <a:avLst/>
          </a:prstGeom>
        </p:spPr>
      </p:pic>
      <p:sp>
        <p:nvSpPr>
          <p:cNvPr id="88" name="직사각형 87"/>
          <p:cNvSpPr/>
          <p:nvPr/>
        </p:nvSpPr>
        <p:spPr>
          <a:xfrm>
            <a:off x="1835696" y="1835062"/>
            <a:ext cx="2592288" cy="1936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976846" y="3108434"/>
            <a:ext cx="1901011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11:04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976845" y="2228335"/>
            <a:ext cx="1901012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차 산업혁명 시대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문송 ‘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전향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1976846" y="2492364"/>
            <a:ext cx="1937953" cy="528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학기 신입회원을 모집한 서울대 프로그래밍 동아리 ‘피로그래밍’ 운영진은 지원자 명단을 보고 깜짝 놀랐다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976845" y="3372463"/>
            <a:ext cx="1901011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^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826759" y="1880508"/>
            <a:ext cx="539897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</a:t>
            </a:r>
            <a:endParaRPr lang="ko-KR" altLang="en-US" b="1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46276" y="2618663"/>
            <a:ext cx="1442868" cy="662213"/>
          </a:xfrm>
          <a:prstGeom prst="rect">
            <a:avLst/>
          </a:prstGeom>
        </p:spPr>
      </p:pic>
      <p:sp>
        <p:nvSpPr>
          <p:cNvPr id="97" name="직사각형 96"/>
          <p:cNvSpPr/>
          <p:nvPr/>
        </p:nvSpPr>
        <p:spPr>
          <a:xfrm>
            <a:off x="4716016" y="1835062"/>
            <a:ext cx="2592288" cy="1936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857166" y="3108434"/>
            <a:ext cx="1937953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11:04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857165" y="2228335"/>
            <a:ext cx="1901012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차 산업혁명 시대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문송 ‘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전향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4857166" y="2492364"/>
            <a:ext cx="1937953" cy="528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학기 신입회원을 모집한 서울대 프로그래밍 동아리 ‘피로그래밍’ 운영진은 지원자 명단을 보고 깜짝 놀랐다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857165" y="3372463"/>
            <a:ext cx="1901011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^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707079" y="1880508"/>
            <a:ext cx="539897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</a:t>
            </a:r>
            <a:endParaRPr lang="ko-KR" altLang="en-US" b="1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104" name="그림 10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26596" y="2618663"/>
            <a:ext cx="1442868" cy="662213"/>
          </a:xfrm>
          <a:prstGeom prst="rect">
            <a:avLst/>
          </a:prstGeom>
        </p:spPr>
      </p:pic>
      <p:sp>
        <p:nvSpPr>
          <p:cNvPr id="106" name="직사각형 105"/>
          <p:cNvSpPr/>
          <p:nvPr/>
        </p:nvSpPr>
        <p:spPr>
          <a:xfrm>
            <a:off x="0" y="2753067"/>
            <a:ext cx="1584176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 업계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동향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0" y="3212976"/>
            <a:ext cx="1584176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시험 일정</a:t>
            </a:r>
            <a:endParaRPr lang="ko-KR" altLang="en-US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0" y="1846699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 </a:t>
            </a:r>
            <a:r>
              <a:rPr lang="ko-KR" altLang="en-US" sz="1000" smtClean="0">
                <a:solidFill>
                  <a:schemeClr val="tx1"/>
                </a:solidFill>
              </a:rPr>
              <a:t> 알</a:t>
            </a:r>
            <a:r>
              <a:rPr lang="ko-KR" altLang="en-US" sz="1000">
                <a:solidFill>
                  <a:schemeClr val="tx1"/>
                </a:solidFill>
              </a:rPr>
              <a:t>림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0" y="3672027"/>
            <a:ext cx="1584176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공모전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2303875"/>
            <a:ext cx="1584176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  공지사항</a:t>
            </a:r>
            <a:endParaRPr lang="ko-KR" altLang="en-US" sz="10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 </a:t>
            </a:r>
            <a:r>
              <a:rPr lang="ko-KR" altLang="en-US" smtClean="0"/>
              <a:t>알림</a:t>
            </a:r>
            <a:r>
              <a:rPr lang="en-US" altLang="ko-KR" smtClean="0"/>
              <a:t>&gt; </a:t>
            </a:r>
            <a:r>
              <a:rPr lang="ko-KR" altLang="en-US" smtClean="0"/>
              <a:t>업계 동향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2763" y="1301469"/>
            <a:ext cx="1584176" cy="615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업계 동향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시험 일정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공모전 정보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99305" y="1915750"/>
            <a:ext cx="6005143" cy="4177546"/>
            <a:chOff x="2699802" y="1916832"/>
            <a:chExt cx="5694613" cy="3961522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2717804" y="1916832"/>
              <a:ext cx="56706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>
              <a:off x="5084440" y="2717304"/>
              <a:ext cx="276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2699802" y="5086266"/>
              <a:ext cx="56166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직사각형 31"/>
            <p:cNvSpPr/>
            <p:nvPr/>
          </p:nvSpPr>
          <p:spPr>
            <a:xfrm>
              <a:off x="2809280" y="2002701"/>
              <a:ext cx="864098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사진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809282" y="2794653"/>
              <a:ext cx="864096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사진</a:t>
              </a:r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endParaRPr lang="ko-KR" altLang="en-US" sz="140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803517" y="3574098"/>
              <a:ext cx="864096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사진</a:t>
              </a:r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809280" y="4366186"/>
              <a:ext cx="864096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사진</a:t>
              </a:r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725914" y="1988840"/>
              <a:ext cx="4590502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내</a:t>
              </a:r>
              <a:r>
                <a:rPr lang="ko-KR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용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725914" y="2782010"/>
              <a:ext cx="4590502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내</a:t>
              </a:r>
              <a:r>
                <a:rPr lang="ko-KR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용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725914" y="3574098"/>
              <a:ext cx="4590502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내</a:t>
              </a:r>
              <a:r>
                <a:rPr lang="ko-KR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용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725914" y="4366186"/>
              <a:ext cx="4590502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내</a:t>
              </a:r>
              <a:r>
                <a:rPr lang="ko-KR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용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820287" y="5145166"/>
              <a:ext cx="864096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사진</a:t>
              </a:r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725914" y="5147870"/>
              <a:ext cx="4590502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내</a:t>
              </a:r>
              <a:r>
                <a:rPr lang="ko-KR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용</a:t>
              </a: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2717804" y="5878354"/>
              <a:ext cx="56706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717804" y="2711877"/>
              <a:ext cx="56706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699802" y="3502090"/>
              <a:ext cx="56706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2723795" y="4294178"/>
              <a:ext cx="56706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0" y="3047306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▶ </a:t>
            </a:r>
            <a:r>
              <a:rPr lang="ko-KR" altLang="en-US" sz="1000" smtClean="0">
                <a:solidFill>
                  <a:schemeClr val="tx1"/>
                </a:solidFill>
              </a:rPr>
              <a:t>업계 </a:t>
            </a:r>
            <a:r>
              <a:rPr lang="ko-KR" altLang="en-US" sz="1000">
                <a:solidFill>
                  <a:schemeClr val="tx1"/>
                </a:solidFill>
              </a:rPr>
              <a:t>동향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0" y="3507215"/>
            <a:ext cx="1584176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시험 일정</a:t>
            </a:r>
            <a:endParaRPr lang="ko-KR" altLang="en-US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0" y="2140938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 알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림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0" y="3966266"/>
            <a:ext cx="1584176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공모전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0" y="2598114"/>
            <a:ext cx="1584176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 공지사항</a:t>
            </a:r>
            <a:endParaRPr lang="ko-KR" altLang="en-US" sz="10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068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기업</a:t>
            </a:r>
            <a:r>
              <a:rPr lang="en-US" altLang="ko-KR" smtClean="0"/>
              <a:t>/</a:t>
            </a:r>
            <a:r>
              <a:rPr lang="ko-KR" altLang="en-US" smtClean="0"/>
              <a:t>인재정보</a:t>
            </a:r>
            <a:r>
              <a:rPr lang="en-US" altLang="ko-KR" smtClean="0"/>
              <a:t>&gt;</a:t>
            </a:r>
            <a:r>
              <a:rPr lang="ko-KR" altLang="en-US" smtClean="0"/>
              <a:t>기업정보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기업</a:t>
            </a:r>
            <a:r>
              <a:rPr lang="en-US" altLang="ko-KR" sz="1000" b="1" smtClean="0">
                <a:solidFill>
                  <a:schemeClr val="bg1"/>
                </a:solidFill>
              </a:rPr>
              <a:t>/</a:t>
            </a:r>
            <a:r>
              <a:rPr lang="ko-KR" altLang="en-US" sz="1000" b="1" smtClean="0">
                <a:solidFill>
                  <a:schemeClr val="bg1"/>
                </a:solidFill>
              </a:rPr>
              <a:t>인재정보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99792" y="126876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기업정보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2852936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지역별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3284984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기업형태별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2420888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▶ 기업정보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3717032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513088" y="1988840"/>
            <a:ext cx="3168352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04248" y="198884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채용정보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07704" y="1988840"/>
            <a:ext cx="648072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지역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678584" y="1988840"/>
            <a:ext cx="71169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기업형태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07704" y="249289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07704" y="357301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07704" y="465313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907704" y="2780928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99792" y="2780928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대기업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91880" y="2780928"/>
            <a:ext cx="316835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넥슨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804248" y="2780928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대기업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1988840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907704" y="573325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4149080"/>
            <a:ext cx="1584176" cy="405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기업</a:t>
            </a:r>
            <a:r>
              <a:rPr lang="en-US" altLang="ko-KR" smtClean="0"/>
              <a:t>/</a:t>
            </a:r>
            <a:r>
              <a:rPr lang="ko-KR" altLang="en-US" smtClean="0"/>
              <a:t>인재정보</a:t>
            </a:r>
            <a:r>
              <a:rPr lang="en-US" altLang="ko-KR" smtClean="0"/>
              <a:t>&gt;</a:t>
            </a:r>
            <a:r>
              <a:rPr lang="ko-KR" altLang="en-US" smtClean="0"/>
              <a:t>인재정보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기업</a:t>
            </a:r>
            <a:r>
              <a:rPr lang="en-US" altLang="ko-KR" sz="1000" b="1" smtClean="0">
                <a:solidFill>
                  <a:schemeClr val="bg1"/>
                </a:solidFill>
              </a:rPr>
              <a:t>/</a:t>
            </a:r>
            <a:r>
              <a:rPr lang="ko-KR" altLang="en-US" sz="1000" b="1" smtClean="0">
                <a:solidFill>
                  <a:schemeClr val="bg1"/>
                </a:solidFill>
              </a:rPr>
              <a:t>인재정보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99792" y="126876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기업정보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3284984"/>
            <a:ext cx="1584176" cy="405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지역별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3717032"/>
            <a:ext cx="1584176" cy="405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경력별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2852936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▶ 인재정보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4149080"/>
            <a:ext cx="1584176" cy="405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71800" y="1988840"/>
            <a:ext cx="3960440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이력서 제목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04248" y="198884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07704" y="1988840"/>
            <a:ext cx="792088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성별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연령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07704" y="249289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07704" y="357301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07704" y="465313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07704" y="2780928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여자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71800" y="2780928"/>
            <a:ext cx="3960440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창의적이고 전문적인 개발자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여기 있습니다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04248" y="2780928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개발자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1988840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907704" y="573325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2420888"/>
            <a:ext cx="1584176" cy="405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기업정보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알림</a:t>
            </a:r>
            <a:r>
              <a:rPr lang="en-US" altLang="ko-KR" smtClean="0"/>
              <a:t>&gt;</a:t>
            </a:r>
            <a:r>
              <a:rPr lang="ko-KR" altLang="en-US" smtClean="0"/>
              <a:t>시험 일정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80246387"/>
              </p:ext>
            </p:extLst>
          </p:nvPr>
        </p:nvGraphicFramePr>
        <p:xfrm>
          <a:off x="1935152" y="2106567"/>
          <a:ext cx="6777877" cy="2690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371"/>
                <a:gridCol w="951282"/>
                <a:gridCol w="891826"/>
                <a:gridCol w="832371"/>
                <a:gridCol w="1308013"/>
                <a:gridCol w="993746"/>
                <a:gridCol w="968268"/>
              </a:tblGrid>
              <a:tr h="594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구분</a:t>
                      </a:r>
                      <a:endParaRPr lang="ko-KR" alt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필기 원서 </a:t>
                      </a:r>
                      <a:endParaRPr lang="en-US" altLang="ko-KR" sz="10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접수</a:t>
                      </a:r>
                      <a:endParaRPr lang="en-US" altLang="ko-KR" sz="10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인터넷</a:t>
                      </a:r>
                      <a:r>
                        <a:rPr lang="en-US" altLang="ko-KR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필기시험</a:t>
                      </a:r>
                      <a:endParaRPr lang="ko-KR" alt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필기시험</a:t>
                      </a:r>
                      <a:endParaRPr lang="en-US" altLang="ko-KR" sz="10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예정자</a:t>
                      </a:r>
                      <a:r>
                        <a:rPr lang="en-US" altLang="ko-KR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발표</a:t>
                      </a:r>
                      <a:endParaRPr lang="ko-KR" alt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실기원서 접수</a:t>
                      </a:r>
                      <a:endParaRPr lang="ko-KR" alt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실기시험</a:t>
                      </a:r>
                      <a:endParaRPr lang="ko-KR" alt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최종합격자 </a:t>
                      </a:r>
                      <a:endParaRPr lang="en-US" altLang="ko-KR" sz="10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발표일</a:t>
                      </a:r>
                      <a:endParaRPr lang="ko-KR" alt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350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 </a:t>
                      </a:r>
                      <a:r>
                        <a:rPr lang="ko-KR" altLang="en-US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정기 기능사 </a:t>
                      </a:r>
                      <a:r>
                        <a:rPr lang="en-US" altLang="ko-KR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</a:t>
                      </a:r>
                    </a:p>
                    <a:p>
                      <a:pPr algn="ctr" latinLnBrk="1"/>
                      <a:endParaRPr lang="en-US" altLang="ko-KR" sz="9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 01.05-</a:t>
                      </a: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2018.01.11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2018.01.20-</a:t>
                      </a: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2018.01.28</a:t>
                      </a: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2018.02.02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2018.02.05-2018.02.08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2018.03.10-2018.03.25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2018.03.30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35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</a:t>
                      </a:r>
                      <a:r>
                        <a:rPr lang="ko-KR" altLang="en-US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년 정기 기능사 </a:t>
                      </a:r>
                      <a:r>
                        <a:rPr lang="en-US" altLang="ko-KR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</a:t>
                      </a:r>
                      <a:endParaRPr lang="ko-KR" altLang="en-US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2018.03.16-</a:t>
                      </a: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2018.03.22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2018.03.31-</a:t>
                      </a: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2018.04.08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2018.04.13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2018.04.16-2018.04.19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2018.05.26-</a:t>
                      </a: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2018.06.13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2018.06.15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90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</a:t>
                      </a:r>
                      <a:r>
                        <a:rPr lang="ko-KR" altLang="en-US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년 정기 기능사 </a:t>
                      </a:r>
                    </a:p>
                  </a:txBody>
                  <a:tcPr marL="75499" marR="75499" marT="37750" marB="37750"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산업수요 맞춤형 고등학교 및 특성화 고등학교 </a:t>
                      </a:r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필기시험 면제자 검정</a:t>
                      </a:r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※ </a:t>
                      </a:r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일반인 필기시험 면제자 응시 불가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2018.05.14-2018.05.17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2018.06.16-2018.06.29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2018.07.06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35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</a:t>
                      </a:r>
                      <a:r>
                        <a:rPr lang="ko-KR" altLang="en-US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년 정기 기능사 </a:t>
                      </a:r>
                      <a:r>
                        <a:rPr lang="en-US" altLang="ko-KR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</a:t>
                      </a:r>
                    </a:p>
                    <a:p>
                      <a:pPr algn="ctr" latinLnBrk="1"/>
                      <a:endParaRPr lang="ko-KR" altLang="en-US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2018.06.22-</a:t>
                      </a: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2018.06.28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2018.07.07-</a:t>
                      </a: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2018.07.15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2018.07.20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2018.07.23-2018.07.26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2018.08.25-</a:t>
                      </a: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2018.09.11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2018.09.14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907704" y="1889533"/>
            <a:ext cx="6768752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40150" y="5229200"/>
            <a:ext cx="6736306" cy="5611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원서접수 시간은 원서접수 </a:t>
            </a:r>
            <a:r>
              <a:rPr lang="ko-KR" alt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첫날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09:00</a:t>
            </a:r>
            <a:r>
              <a:rPr lang="ko-KR" alt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부터 마지막 날 </a:t>
            </a:r>
            <a:r>
              <a:rPr lang="en-US" altLang="ko-KR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18:00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까지 입니다   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 algn="ctr">
              <a:buAutoNum type="arabicPeriod"/>
            </a:pP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필기시험 합격 예정자 및 최종합격자 발표시간은 해당 발표일 </a:t>
            </a:r>
            <a:r>
              <a:rPr lang="en-US" altLang="ko-KR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09:00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입니다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40151" y="5013176"/>
            <a:ext cx="6768752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234444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업계 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동향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0" y="2776488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▶ 시험 </a:t>
            </a:r>
            <a:r>
              <a:rPr lang="ko-KR" altLang="en-US" sz="1000" smtClean="0">
                <a:solidFill>
                  <a:schemeClr val="tx1"/>
                </a:solidFill>
              </a:rPr>
              <a:t>일정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1912392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알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림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3208536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공모전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78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알림</a:t>
            </a:r>
            <a:r>
              <a:rPr lang="en-US" altLang="ko-KR" smtClean="0"/>
              <a:t>&gt;</a:t>
            </a:r>
            <a:r>
              <a:rPr lang="ko-KR" altLang="en-US" smtClean="0"/>
              <a:t>공모전 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2763" y="1301469"/>
            <a:ext cx="1584176" cy="615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업계 동향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시험 일정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공모전 정보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556635" y="2242930"/>
            <a:ext cx="5670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4923271" y="2395330"/>
            <a:ext cx="27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538633" y="5483290"/>
            <a:ext cx="56166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648111" y="1967677"/>
            <a:ext cx="864098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카테고리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564745" y="2385864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내</a:t>
            </a:r>
            <a:r>
              <a:rPr lang="ko-KR" altLang="en-US" sz="1200">
                <a:solidFill>
                  <a:schemeClr val="tx1"/>
                </a:solidFill>
              </a:rPr>
              <a:t>용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564745" y="3179034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내</a:t>
            </a:r>
            <a:r>
              <a:rPr lang="ko-KR" altLang="en-US" sz="1200">
                <a:solidFill>
                  <a:schemeClr val="tx1"/>
                </a:solidFill>
              </a:rPr>
              <a:t>용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564745" y="3971122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내</a:t>
            </a:r>
            <a:r>
              <a:rPr lang="ko-KR" altLang="en-US" sz="1200">
                <a:solidFill>
                  <a:schemeClr val="tx1"/>
                </a:solidFill>
              </a:rPr>
              <a:t>용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564745" y="4763210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내</a:t>
            </a:r>
            <a:r>
              <a:rPr lang="ko-KR" altLang="en-US" sz="1200">
                <a:solidFill>
                  <a:schemeClr val="tx1"/>
                </a:solidFill>
              </a:rPr>
              <a:t>용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564745" y="5544894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내</a:t>
            </a:r>
            <a:r>
              <a:rPr lang="ko-KR" altLang="en-US" sz="1200">
                <a:solidFill>
                  <a:schemeClr val="tx1"/>
                </a:solidFill>
              </a:rPr>
              <a:t>용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2556635" y="6275378"/>
            <a:ext cx="5670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0" y="2874099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업계 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동향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0" y="3306147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시험 일정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0" y="2442051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알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림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0" y="3738195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▶ </a:t>
            </a:r>
            <a:r>
              <a:rPr lang="ko-KR" altLang="en-US" sz="1000" b="1" smtClean="0">
                <a:solidFill>
                  <a:schemeClr val="tx1"/>
                </a:solidFill>
              </a:rPr>
              <a:t>공모전 정보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2556635" y="3108901"/>
            <a:ext cx="5670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2538633" y="3899114"/>
            <a:ext cx="5670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562626" y="4691202"/>
            <a:ext cx="5670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468028" y="1916832"/>
            <a:ext cx="864098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공모전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724089" y="2601887"/>
            <a:ext cx="678630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분야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24089" y="3395057"/>
            <a:ext cx="678630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분야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724089" y="4187146"/>
            <a:ext cx="678630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분야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724089" y="4979233"/>
            <a:ext cx="678630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분야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55302" y="5760917"/>
            <a:ext cx="678630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분야</a:t>
            </a:r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0676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팀소개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59632" y="1916832"/>
            <a:ext cx="662473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조이름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집보내조 </a:t>
            </a:r>
            <a:r>
              <a:rPr lang="en-US" altLang="ko-KR" smtClean="0">
                <a:solidFill>
                  <a:schemeClr val="bg1"/>
                </a:solidFill>
              </a:rPr>
              <a:t>(3</a:t>
            </a:r>
            <a:r>
              <a:rPr lang="ko-KR" altLang="en-US">
                <a:solidFill>
                  <a:schemeClr val="bg1"/>
                </a:solidFill>
              </a:rPr>
              <a:t>조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endParaRPr lang="en-US" altLang="ko-KR" sz="4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이규</a:t>
            </a:r>
            <a:r>
              <a:rPr lang="ko-KR" altLang="en-US">
                <a:solidFill>
                  <a:schemeClr val="bg1"/>
                </a:solidFill>
              </a:rPr>
              <a:t>진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김하</a:t>
            </a:r>
            <a:r>
              <a:rPr lang="ko-KR" altLang="en-US">
                <a:solidFill>
                  <a:schemeClr val="bg1"/>
                </a:solidFill>
              </a:rPr>
              <a:t>은</a:t>
            </a:r>
            <a:r>
              <a:rPr lang="ko-KR" altLang="en-US" smtClean="0">
                <a:solidFill>
                  <a:schemeClr val="bg1"/>
                </a:solidFill>
              </a:rPr>
              <a:t> 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진서영 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김민</a:t>
            </a:r>
            <a:r>
              <a:rPr lang="ko-KR" altLang="en-US">
                <a:solidFill>
                  <a:schemeClr val="bg1"/>
                </a:solidFill>
              </a:rPr>
              <a:t>지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313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관련교육</a:t>
            </a:r>
            <a:r>
              <a:rPr lang="en-US" altLang="ko-KR" smtClean="0"/>
              <a:t>&gt;</a:t>
            </a:r>
            <a:r>
              <a:rPr lang="ko-KR" altLang="en-US" smtClean="0"/>
              <a:t>오프라인 교육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36029" y="1268760"/>
            <a:ext cx="1584177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오프라인 교육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bg1">
                    <a:lumMod val="65000"/>
                  </a:schemeClr>
                </a:solidFill>
              </a:rPr>
              <a:t>온라인교육</a:t>
            </a:r>
            <a:endParaRPr lang="en-US" altLang="ko-KR" sz="100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bg1">
                    <a:lumMod val="65000"/>
                  </a:schemeClr>
                </a:solidFill>
              </a:rPr>
              <a:t>자격증정보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2841222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000" b="1" smtClean="0">
                <a:solidFill>
                  <a:schemeClr val="tx1"/>
                </a:solidFill>
              </a:rPr>
              <a:t>▶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국비지원교육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669301" y="2750081"/>
            <a:ext cx="6864762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69301" y="2377560"/>
            <a:ext cx="1606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국비지원교</a:t>
            </a:r>
            <a:r>
              <a:rPr lang="ko-KR" altLang="en-US" dirty="0">
                <a:solidFill>
                  <a:schemeClr val="bg1"/>
                </a:solidFill>
              </a:rPr>
              <a:t>육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70456" y="2496784"/>
            <a:ext cx="2133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HOME&gt;</a:t>
            </a:r>
            <a:r>
              <a:rPr lang="ko-KR" altLang="en-US" sz="1000" b="1" dirty="0" smtClean="0"/>
              <a:t>관련정보</a:t>
            </a:r>
            <a:r>
              <a:rPr lang="en-US" altLang="ko-KR" sz="1000" b="1" dirty="0" smtClean="0"/>
              <a:t>&gt;</a:t>
            </a:r>
            <a:r>
              <a:rPr lang="ko-KR" altLang="en-US" sz="1000" b="1" dirty="0" smtClean="0"/>
              <a:t>오프라인 교육</a:t>
            </a:r>
            <a:endParaRPr lang="ko-KR" altLang="en-US" sz="1000" b="1" dirty="0"/>
          </a:p>
        </p:txBody>
      </p:sp>
      <p:sp>
        <p:nvSpPr>
          <p:cNvPr id="28" name="직사각형 27"/>
          <p:cNvSpPr/>
          <p:nvPr/>
        </p:nvSpPr>
        <p:spPr>
          <a:xfrm flipV="1">
            <a:off x="1669301" y="5517231"/>
            <a:ext cx="6863138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6179" y="3467807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취업성공 패키</a:t>
            </a:r>
            <a:r>
              <a:rPr lang="ko-KR" altLang="en-US" sz="1200" dirty="0">
                <a:solidFill>
                  <a:schemeClr val="bg1"/>
                </a:solidFill>
              </a:rPr>
              <a:t>지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-61617" y="3744806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실업자 내일 배움 카드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39280" y="2857348"/>
            <a:ext cx="1780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신청방</a:t>
            </a:r>
            <a:r>
              <a:rPr lang="ko-KR" altLang="en-US" sz="1600" dirty="0">
                <a:solidFill>
                  <a:schemeClr val="bg1"/>
                </a:solidFill>
              </a:rPr>
              <a:t>법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92515" y="5118537"/>
            <a:ext cx="2228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취업성공 패키지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737487" y="3384766"/>
            <a:ext cx="1778395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</a:t>
            </a:r>
            <a:r>
              <a:rPr lang="ko-KR" altLang="en-US" sz="1600" b="1" dirty="0">
                <a:solidFill>
                  <a:schemeClr val="tx1"/>
                </a:solidFill>
              </a:rPr>
              <a:t>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37487" y="4162554"/>
            <a:ext cx="20098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동영상 시청을 합니다</a:t>
            </a:r>
            <a:r>
              <a:rPr lang="en-US" altLang="ko-KR" sz="1200" b="1" dirty="0">
                <a:solidFill>
                  <a:schemeClr val="bg1"/>
                </a:solidFill>
              </a:rPr>
              <a:t>. </a:t>
            </a:r>
            <a:r>
              <a:rPr lang="ko-KR" altLang="en-US" sz="1200" b="1" dirty="0">
                <a:solidFill>
                  <a:schemeClr val="bg1"/>
                </a:solidFill>
              </a:rPr>
              <a:t>어떻게 </a:t>
            </a:r>
            <a:r>
              <a:rPr lang="en-US" altLang="ko-KR" sz="1200" b="1" dirty="0">
                <a:solidFill>
                  <a:schemeClr val="bg1"/>
                </a:solidFill>
              </a:rPr>
              <a:t>?</a:t>
            </a:r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3949126" y="3384766"/>
            <a:ext cx="1925434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</a:t>
            </a:r>
            <a:r>
              <a:rPr lang="ko-KR" altLang="en-US" sz="1600" b="1" dirty="0">
                <a:solidFill>
                  <a:schemeClr val="tx1"/>
                </a:solidFill>
              </a:rPr>
              <a:t>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784601" y="4137588"/>
            <a:ext cx="2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u="sng" dirty="0">
                <a:hlinkClick r:id="rId2"/>
              </a:rPr>
              <a:t>www.worknet.go.kr</a:t>
            </a:r>
            <a:r>
              <a:rPr lang="ko-KR" altLang="en-US" sz="1200" b="1" dirty="0"/>
              <a:t> </a:t>
            </a:r>
            <a:r>
              <a:rPr lang="ko-KR" altLang="en-US" sz="1200" b="1" dirty="0">
                <a:solidFill>
                  <a:schemeClr val="bg1"/>
                </a:solidFill>
              </a:rPr>
              <a:t>구직인증 신청하기 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156176" y="3376178"/>
            <a:ext cx="1925434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</a:t>
            </a:r>
            <a:r>
              <a:rPr lang="ko-KR" altLang="en-US" sz="1600" b="1" dirty="0">
                <a:solidFill>
                  <a:schemeClr val="tx1"/>
                </a:solidFill>
              </a:rPr>
              <a:t>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156176" y="4137587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거주지 관할지역 고용지원센터 찾기 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2088" y="3237678"/>
            <a:ext cx="922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신청방</a:t>
            </a:r>
            <a:r>
              <a:rPr lang="ko-KR" altLang="en-US" sz="1200" dirty="0">
                <a:solidFill>
                  <a:schemeClr val="bg1"/>
                </a:solidFill>
              </a:rPr>
              <a:t>법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737487" y="5949280"/>
            <a:ext cx="6344123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</a:t>
            </a:r>
            <a:r>
              <a:rPr lang="ko-KR" altLang="en-US" sz="1600" b="1" dirty="0">
                <a:solidFill>
                  <a:schemeClr val="tx1"/>
                </a:solidFill>
              </a:rPr>
              <a:t>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" y="4104846"/>
            <a:ext cx="158236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▶ 자격증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정보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237756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오프라인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교육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1" y="1904982"/>
            <a:ext cx="1582368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관련정보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231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관련교</a:t>
            </a:r>
            <a:r>
              <a:rPr lang="ko-KR" altLang="en-US"/>
              <a:t>육</a:t>
            </a:r>
            <a:r>
              <a:rPr lang="en-US" altLang="ko-KR" smtClean="0"/>
              <a:t>&gt;</a:t>
            </a:r>
            <a:r>
              <a:rPr lang="ko-KR" altLang="en-US" smtClean="0"/>
              <a:t>온라인 교육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flipV="1">
            <a:off x="1547664" y="2776581"/>
            <a:ext cx="6981653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-1" y="2564904"/>
            <a:ext cx="1403649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▶온라인 교육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30375" y="2507502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HOME &gt;</a:t>
            </a:r>
            <a:r>
              <a:rPr lang="ko-KR" altLang="en-US" sz="1000" b="1" dirty="0" smtClean="0"/>
              <a:t>관련정보</a:t>
            </a:r>
            <a:r>
              <a:rPr lang="en-US" altLang="ko-KR" sz="1000" b="1" dirty="0" smtClean="0"/>
              <a:t>&gt;</a:t>
            </a:r>
            <a:r>
              <a:rPr lang="ko-KR" altLang="en-US" sz="1000" b="1" dirty="0" smtClean="0"/>
              <a:t>온라인 교육</a:t>
            </a:r>
            <a:endParaRPr lang="ko-KR" altLang="en-US" sz="1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-77853" y="3610667"/>
            <a:ext cx="1583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bg1"/>
                </a:solidFill>
              </a:rPr>
              <a:t>*</a:t>
            </a:r>
            <a:r>
              <a:rPr lang="ko-KR" altLang="en-US" sz="1000" dirty="0" smtClean="0">
                <a:solidFill>
                  <a:schemeClr val="bg1"/>
                </a:solidFill>
              </a:rPr>
              <a:t>컴퓨터 그래픽스 운용     　　　 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8242" y="3367214"/>
            <a:ext cx="5771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smtClean="0">
                <a:solidFill>
                  <a:schemeClr val="bg1"/>
                </a:solidFill>
              </a:rPr>
              <a:t>*</a:t>
            </a:r>
            <a:r>
              <a:rPr lang="en-US" altLang="ko-KR" sz="1000" dirty="0" smtClean="0">
                <a:solidFill>
                  <a:schemeClr val="bg1"/>
                </a:solidFill>
              </a:rPr>
              <a:t>GTQ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2969949"/>
            <a:ext cx="1355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</a:t>
            </a:r>
            <a:r>
              <a:rPr lang="ko-KR" altLang="en-US" sz="900" dirty="0" smtClean="0">
                <a:solidFill>
                  <a:schemeClr val="bg1"/>
                </a:solidFill>
              </a:rPr>
              <a:t>웹 디자인 기능사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3810722"/>
            <a:ext cx="1453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bg1"/>
                </a:solidFill>
              </a:rPr>
              <a:t>*</a:t>
            </a:r>
            <a:r>
              <a:rPr lang="ko-KR" altLang="en-US" sz="1000" dirty="0" smtClean="0">
                <a:solidFill>
                  <a:schemeClr val="bg1"/>
                </a:solidFill>
              </a:rPr>
              <a:t>컴퓨터 활용능력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2146" y="4013314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*</a:t>
            </a:r>
            <a:r>
              <a:rPr lang="ko-KR" altLang="en-US" sz="1000" dirty="0" smtClean="0">
                <a:solidFill>
                  <a:schemeClr val="bg1"/>
                </a:solidFill>
              </a:rPr>
              <a:t>그래픽특강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1134" y="4243962"/>
            <a:ext cx="864096" cy="246221"/>
          </a:xfrm>
          <a:prstGeom prst="rect">
            <a:avLst/>
          </a:prstGeom>
          <a:solidFill>
            <a:srgbClr val="3D3844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*</a:t>
            </a:r>
            <a:r>
              <a:rPr lang="ko-KR" altLang="en-US" sz="1000" dirty="0" smtClean="0">
                <a:solidFill>
                  <a:schemeClr val="bg1"/>
                </a:solidFill>
              </a:rPr>
              <a:t>전산회계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21615" y="2405787"/>
            <a:ext cx="200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웹 디자인 기능사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26235" y="3241044"/>
            <a:ext cx="1778395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과정이미</a:t>
            </a:r>
            <a:r>
              <a:rPr lang="ko-KR" altLang="en-US" sz="1400" b="1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530375" y="3230448"/>
            <a:ext cx="1778395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</a:t>
            </a:r>
            <a:r>
              <a:rPr lang="ko-KR" altLang="en-US" sz="1600" b="1" dirty="0">
                <a:solidFill>
                  <a:schemeClr val="tx1"/>
                </a:solidFill>
              </a:rPr>
              <a:t>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626235" y="5614027"/>
            <a:ext cx="1778395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과정이미지</a:t>
            </a:r>
            <a:r>
              <a:rPr lang="en-US" altLang="ko-KR" sz="1400" dirty="0"/>
              <a:t>Illustrator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059881" y="3254133"/>
            <a:ext cx="1778395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</a:t>
            </a:r>
            <a:r>
              <a:rPr lang="ko-KR" altLang="en-US" sz="1600" b="1" dirty="0">
                <a:solidFill>
                  <a:schemeClr val="tx1"/>
                </a:solidFill>
              </a:rPr>
              <a:t>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1626235" y="5079117"/>
            <a:ext cx="692036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49759" y="3974213"/>
            <a:ext cx="1531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Html </a:t>
            </a:r>
            <a:r>
              <a:rPr lang="ko-KR" altLang="en-US" sz="1200" dirty="0">
                <a:solidFill>
                  <a:schemeClr val="bg1"/>
                </a:solidFill>
              </a:rPr>
              <a:t>과 </a:t>
            </a:r>
            <a:r>
              <a:rPr lang="en-US" altLang="ko-KR" sz="1200" dirty="0" smtClean="0">
                <a:solidFill>
                  <a:schemeClr val="bg1"/>
                </a:solidFill>
              </a:rPr>
              <a:t>CSS-</a:t>
            </a:r>
            <a:r>
              <a:rPr lang="ko-KR" altLang="en-US" sz="1200" dirty="0" smtClean="0">
                <a:solidFill>
                  <a:schemeClr val="bg1"/>
                </a:solidFill>
              </a:rPr>
              <a:t>기초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05791" y="3961124"/>
            <a:ext cx="1420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Html </a:t>
            </a:r>
            <a:r>
              <a:rPr lang="ko-KR" altLang="en-US" sz="1200" dirty="0">
                <a:solidFill>
                  <a:schemeClr val="bg1"/>
                </a:solidFill>
              </a:rPr>
              <a:t>과 </a:t>
            </a:r>
            <a:r>
              <a:rPr lang="en-US" altLang="ko-KR" sz="1200" dirty="0" smtClean="0">
                <a:solidFill>
                  <a:schemeClr val="bg1"/>
                </a:solidFill>
              </a:rPr>
              <a:t>CSS-</a:t>
            </a:r>
            <a:r>
              <a:rPr lang="ko-KR" altLang="en-US" sz="1200" dirty="0" smtClean="0">
                <a:solidFill>
                  <a:schemeClr val="bg1"/>
                </a:solidFill>
              </a:rPr>
              <a:t>중급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709281" y="3933756"/>
            <a:ext cx="1420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Html </a:t>
            </a:r>
            <a:r>
              <a:rPr lang="ko-KR" altLang="en-US" sz="1200" dirty="0">
                <a:solidFill>
                  <a:schemeClr val="bg1"/>
                </a:solidFill>
              </a:rPr>
              <a:t>과 </a:t>
            </a:r>
            <a:r>
              <a:rPr lang="en-US" altLang="ko-KR" sz="1200" dirty="0">
                <a:solidFill>
                  <a:schemeClr val="bg1"/>
                </a:solidFill>
              </a:rPr>
              <a:t>CSS-</a:t>
            </a:r>
            <a:r>
              <a:rPr lang="ko-KR" altLang="en-US" sz="1200" dirty="0">
                <a:solidFill>
                  <a:schemeClr val="bg1"/>
                </a:solidFill>
              </a:rPr>
              <a:t>고급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22880" y="2842668"/>
            <a:ext cx="2537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Dreamweaver HTML/CSS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13163" y="5124836"/>
            <a:ext cx="116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Illustrator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059881" y="5614027"/>
            <a:ext cx="1778395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과정이미지</a:t>
            </a:r>
            <a:r>
              <a:rPr lang="en-US" altLang="ko-KR" sz="1400" dirty="0"/>
              <a:t>Illustrator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0374" y="5597963"/>
            <a:ext cx="1778395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과정이미지</a:t>
            </a:r>
            <a:r>
              <a:rPr lang="en-US" altLang="ko-KR" sz="1400" dirty="0"/>
              <a:t>Illustrator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49759" y="65973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620119" y="6318043"/>
            <a:ext cx="205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Illustrator </a:t>
            </a:r>
            <a:r>
              <a:rPr lang="ko-KR" altLang="en-US" sz="1000" dirty="0">
                <a:solidFill>
                  <a:schemeClr val="bg1"/>
                </a:solidFill>
              </a:rPr>
              <a:t>기초와 </a:t>
            </a:r>
            <a:r>
              <a:rPr lang="en-US" altLang="ko-KR" sz="1000" dirty="0" err="1">
                <a:solidFill>
                  <a:schemeClr val="bg1"/>
                </a:solidFill>
              </a:rPr>
              <a:t>Objectdrawing</a:t>
            </a:r>
            <a:r>
              <a:rPr lang="en-US" altLang="ko-KR" sz="1000" dirty="0">
                <a:solidFill>
                  <a:schemeClr val="bg1"/>
                </a:solidFill>
              </a:rPr>
              <a:t>/</a:t>
            </a:r>
            <a:r>
              <a:rPr lang="ko-KR" altLang="en-US" sz="1000" dirty="0">
                <a:solidFill>
                  <a:schemeClr val="bg1"/>
                </a:solidFill>
              </a:rPr>
              <a:t>편집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032235" y="6338340"/>
            <a:ext cx="1969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Drawing</a:t>
            </a:r>
            <a:r>
              <a:rPr lang="ko-KR" altLang="en-US" sz="1000" dirty="0">
                <a:solidFill>
                  <a:schemeClr val="bg1"/>
                </a:solidFill>
              </a:rPr>
              <a:t>의 이해와 </a:t>
            </a:r>
            <a:r>
              <a:rPr lang="en-US" altLang="ko-KR" sz="1000" dirty="0" err="1">
                <a:solidFill>
                  <a:schemeClr val="bg1"/>
                </a:solidFill>
              </a:rPr>
              <a:t>Simbol</a:t>
            </a:r>
            <a:r>
              <a:rPr lang="en-US" altLang="ko-KR" sz="1000" dirty="0">
                <a:solidFill>
                  <a:schemeClr val="bg1"/>
                </a:solidFill>
              </a:rPr>
              <a:t>, Pattern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20206" y="6338340"/>
            <a:ext cx="21091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Typography</a:t>
            </a:r>
            <a:r>
              <a:rPr lang="ko-KR" altLang="en-US" sz="1000" dirty="0">
                <a:solidFill>
                  <a:schemeClr val="bg1"/>
                </a:solidFill>
              </a:rPr>
              <a:t>와 고급디자인 기법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836029" y="1268760"/>
            <a:ext cx="1584177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bg1">
                    <a:lumMod val="65000"/>
                  </a:schemeClr>
                </a:solidFill>
              </a:rPr>
              <a:t>오프라인 교육</a:t>
            </a:r>
            <a:endParaRPr lang="en-US" altLang="ko-KR" sz="100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온라인교육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bg1">
                    <a:lumMod val="65000"/>
                  </a:schemeClr>
                </a:solidFill>
              </a:rPr>
              <a:t>자격증정보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1963" y="4710636"/>
            <a:ext cx="1403649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자격증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정보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-2" y="2060848"/>
            <a:ext cx="1403649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오프라인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교육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0" y="1556792"/>
            <a:ext cx="1403649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관련정보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062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관련교</a:t>
            </a:r>
            <a:r>
              <a:rPr lang="ko-KR" altLang="en-US"/>
              <a:t>육</a:t>
            </a:r>
            <a:r>
              <a:rPr lang="en-US" altLang="ko-KR" smtClean="0"/>
              <a:t>&gt;</a:t>
            </a:r>
            <a:r>
              <a:rPr lang="ko-KR" altLang="en-US" smtClean="0"/>
              <a:t>자격증 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prstClr val="white"/>
                </a:solidFill>
              </a:rPr>
              <a:t>알림</a:t>
            </a:r>
            <a:endParaRPr lang="ko-KR" altLang="en-US" sz="10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prstClr val="white"/>
                </a:solidFill>
              </a:rPr>
              <a:t>기업</a:t>
            </a:r>
            <a:r>
              <a:rPr lang="en-US" altLang="ko-KR" sz="1000" smtClean="0">
                <a:solidFill>
                  <a:prstClr val="white"/>
                </a:solidFill>
              </a:rPr>
              <a:t>/</a:t>
            </a:r>
            <a:r>
              <a:rPr lang="ko-KR" altLang="en-US" sz="1000" smtClean="0">
                <a:solidFill>
                  <a:prstClr val="white"/>
                </a:solidFill>
              </a:rPr>
              <a:t>인재정보</a:t>
            </a:r>
            <a:endParaRPr lang="ko-KR" altLang="en-US" sz="100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prstClr val="white"/>
                </a:solidFill>
              </a:rPr>
              <a:t>관련정보</a:t>
            </a:r>
            <a:endParaRPr lang="ko-KR" altLang="en-US" sz="10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prstClr val="white"/>
                </a:solidFill>
              </a:rPr>
              <a:t>커뮤니티</a:t>
            </a:r>
            <a:endParaRPr lang="ko-KR" altLang="en-US" sz="1000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flipV="1">
            <a:off x="1547664" y="2776581"/>
            <a:ext cx="6981653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30375" y="2507502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</a:rPr>
              <a:t>HOME &gt;</a:t>
            </a:r>
            <a:r>
              <a:rPr lang="ko-KR" altLang="en-US" sz="1000" dirty="0" smtClean="0">
                <a:solidFill>
                  <a:prstClr val="black"/>
                </a:solidFill>
              </a:rPr>
              <a:t>관련정보</a:t>
            </a:r>
            <a:r>
              <a:rPr lang="en-US" altLang="ko-KR" sz="1000" dirty="0" smtClean="0">
                <a:solidFill>
                  <a:prstClr val="black"/>
                </a:solidFill>
              </a:rPr>
              <a:t>&gt;</a:t>
            </a:r>
            <a:r>
              <a:rPr lang="ko-KR" altLang="en-US" sz="1000" dirty="0" smtClean="0">
                <a:solidFill>
                  <a:prstClr val="black"/>
                </a:solidFill>
              </a:rPr>
              <a:t>자격증 정보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1626235" y="5079117"/>
            <a:ext cx="692036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49759" y="65973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-10369" y="3083042"/>
            <a:ext cx="1403649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00">
                <a:solidFill>
                  <a:schemeClr val="tx1"/>
                </a:solidFill>
              </a:rPr>
              <a:t>▶ </a:t>
            </a:r>
            <a:r>
              <a:rPr lang="ko-KR" altLang="en-US" sz="1000" b="1" smtClean="0">
                <a:solidFill>
                  <a:schemeClr val="tx1"/>
                </a:solidFill>
              </a:rPr>
              <a:t>자격증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정보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0374" y="3488739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-</a:t>
            </a:r>
            <a:r>
              <a:rPr lang="ko-KR" altLang="en-US" sz="1000" dirty="0" smtClean="0">
                <a:solidFill>
                  <a:schemeClr val="bg1"/>
                </a:solidFill>
              </a:rPr>
              <a:t>웹 디자인 기능사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1568" y="3701439"/>
            <a:ext cx="13027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-</a:t>
            </a:r>
            <a:r>
              <a:rPr lang="ko-KR" altLang="en-US" sz="1000" dirty="0" smtClean="0">
                <a:solidFill>
                  <a:schemeClr val="bg1"/>
                </a:solidFill>
              </a:rPr>
              <a:t>컴퓨터 그래픽스 운용 기능사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4344" y="4490443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ko-KR" altLang="en-US" sz="1000" dirty="0" smtClean="0">
                <a:solidFill>
                  <a:schemeClr val="bg1"/>
                </a:solidFill>
              </a:rPr>
              <a:t>정보처리기능</a:t>
            </a:r>
            <a:r>
              <a:rPr lang="ko-KR" altLang="en-US" sz="1000" dirty="0">
                <a:solidFill>
                  <a:schemeClr val="bg1"/>
                </a:solidFill>
              </a:rPr>
              <a:t>사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86917" y="4101549"/>
            <a:ext cx="12607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-</a:t>
            </a:r>
            <a:r>
              <a:rPr lang="ko-KR" altLang="en-US" sz="1000" dirty="0" smtClean="0">
                <a:solidFill>
                  <a:schemeClr val="bg1"/>
                </a:solidFill>
              </a:rPr>
              <a:t>멀티미디어 </a:t>
            </a:r>
            <a:r>
              <a:rPr lang="ko-KR" altLang="en-US" sz="1000" dirty="0" err="1">
                <a:solidFill>
                  <a:schemeClr val="bg1"/>
                </a:solidFill>
              </a:rPr>
              <a:t>컨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텐츠</a:t>
            </a:r>
            <a:r>
              <a:rPr lang="ko-KR" altLang="en-US" sz="1000" dirty="0" smtClean="0">
                <a:solidFill>
                  <a:schemeClr val="bg1"/>
                </a:solidFill>
              </a:rPr>
              <a:t> 제작 전문가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47664" y="2845981"/>
            <a:ext cx="220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웹 디자인 기능사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64213" y="3256706"/>
            <a:ext cx="6392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기본정보</a:t>
            </a:r>
            <a:r>
              <a:rPr lang="en-US" altLang="ko-KR" sz="1600" dirty="0" smtClean="0">
                <a:solidFill>
                  <a:schemeClr val="bg1"/>
                </a:solidFill>
              </a:rPr>
              <a:t>:</a:t>
            </a:r>
            <a:r>
              <a:rPr lang="ko-KR" altLang="en-US" sz="1600" dirty="0">
                <a:solidFill>
                  <a:schemeClr val="bg1"/>
                </a:solidFill>
              </a:rPr>
              <a:t>시스템 자원 및 </a:t>
            </a:r>
            <a:r>
              <a:rPr lang="en-US" altLang="ko-KR" sz="1600" dirty="0">
                <a:solidFill>
                  <a:schemeClr val="bg1"/>
                </a:solidFill>
              </a:rPr>
              <a:t>S/W</a:t>
            </a:r>
            <a:r>
              <a:rPr lang="ko-KR" altLang="en-US" sz="1600" dirty="0">
                <a:solidFill>
                  <a:schemeClr val="bg1"/>
                </a:solidFill>
              </a:rPr>
              <a:t>를 이용하여 홈페이지를 디자인하는 업무를 수행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52457" y="406587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2"/>
                </a:solidFill>
              </a:rPr>
              <a:t>자세히 보기 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52457" y="5124836"/>
            <a:ext cx="341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컴퓨터 그래픽스 운용 기능사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749759" y="5538712"/>
            <a:ext cx="5202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수행직무</a:t>
            </a:r>
            <a:r>
              <a:rPr lang="en-US" altLang="ko-KR" sz="1600" dirty="0" smtClean="0">
                <a:solidFill>
                  <a:schemeClr val="bg1"/>
                </a:solidFill>
              </a:rPr>
              <a:t>:</a:t>
            </a:r>
            <a:r>
              <a:rPr lang="ko-KR" altLang="en-US" sz="1600" dirty="0">
                <a:solidFill>
                  <a:schemeClr val="bg1"/>
                </a:solidFill>
              </a:rPr>
              <a:t>디자인에 관한 기초이론지식을 가지고 시각디자인과 관련된 광도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편집 포장디자인 등의 원고지시에 의한 컴퓨터 활용을 능숙하게 수행한다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749759" y="636729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2"/>
                </a:solidFill>
              </a:rPr>
              <a:t>자세히 보기 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836029" y="1268760"/>
            <a:ext cx="1584177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bg1">
                    <a:lumMod val="65000"/>
                  </a:schemeClr>
                </a:solidFill>
              </a:rPr>
              <a:t>오프라인 교육</a:t>
            </a:r>
            <a:endParaRPr lang="en-US" altLang="ko-KR" sz="100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bg1">
                    <a:lumMod val="65000"/>
                  </a:schemeClr>
                </a:solidFill>
              </a:rPr>
              <a:t>온라인교육</a:t>
            </a:r>
            <a:endParaRPr lang="en-US" altLang="ko-KR" sz="100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자격증정보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-1" y="2570947"/>
            <a:ext cx="1403649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온라인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교육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2060848"/>
            <a:ext cx="1403649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오프라인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교육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1556792"/>
            <a:ext cx="1403649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관련정보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089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3501008"/>
            <a:ext cx="2232248" cy="2520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-1" y="2420888"/>
            <a:ext cx="4529667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프로그래밍 관련 질문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컴퓨터 관련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질문 등 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16016" y="2420888"/>
            <a:ext cx="4572000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자유로운 글을 작성 할 수 있습니다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03917" y="3501008"/>
            <a:ext cx="2232248" cy="2520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 공유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607834" y="3501008"/>
            <a:ext cx="2232248" cy="2520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 후기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911752" y="3501008"/>
            <a:ext cx="2232248" cy="2520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r>
              <a:rPr lang="en-US" altLang="ko-KR" smtClean="0"/>
              <a:t>&gt;Q&amp;A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2636912"/>
            <a:ext cx="6552728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&lt;p&gt;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글을 입력해 주세요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&lt;p&gt;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08304" y="2636912"/>
            <a:ext cx="1187624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글쓰기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1560" y="4077072"/>
            <a:ext cx="388843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55576" y="4869160"/>
            <a:ext cx="122413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11:04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051720" y="4869160"/>
            <a:ext cx="576064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heo***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5576" y="4149080"/>
            <a:ext cx="79208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코딩 관련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55576" y="4365104"/>
            <a:ext cx="352839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border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에 대해서 질문있습니다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55576" y="5085184"/>
            <a:ext cx="72008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^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36"/>
          <p:cNvGrpSpPr/>
          <p:nvPr/>
        </p:nvGrpSpPr>
        <p:grpSpPr>
          <a:xfrm>
            <a:off x="4644008" y="4077072"/>
            <a:ext cx="3888432" cy="1224136"/>
            <a:chOff x="4644008" y="4077072"/>
            <a:chExt cx="3888432" cy="1224136"/>
          </a:xfrm>
        </p:grpSpPr>
        <p:sp>
          <p:nvSpPr>
            <p:cNvPr id="31" name="직사각형 30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" name="그룹 44"/>
          <p:cNvGrpSpPr/>
          <p:nvPr/>
        </p:nvGrpSpPr>
        <p:grpSpPr>
          <a:xfrm>
            <a:off x="611560" y="5445224"/>
            <a:ext cx="3888432" cy="1224136"/>
            <a:chOff x="4644008" y="4077072"/>
            <a:chExt cx="3888432" cy="1224136"/>
          </a:xfrm>
        </p:grpSpPr>
        <p:sp>
          <p:nvSpPr>
            <p:cNvPr id="46" name="직사각형 45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" name="그룹 51"/>
          <p:cNvGrpSpPr/>
          <p:nvPr/>
        </p:nvGrpSpPr>
        <p:grpSpPr>
          <a:xfrm>
            <a:off x="4644008" y="5445224"/>
            <a:ext cx="3888432" cy="1224136"/>
            <a:chOff x="4644008" y="4077072"/>
            <a:chExt cx="3888432" cy="1224136"/>
          </a:xfrm>
        </p:grpSpPr>
        <p:sp>
          <p:nvSpPr>
            <p:cNvPr id="53" name="직사각형 52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611560" y="2420888"/>
            <a:ext cx="194421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홈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&gt;Q&amp;A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r>
              <a:rPr lang="en-US" altLang="ko-KR" smtClean="0"/>
              <a:t>&gt;</a:t>
            </a:r>
            <a:r>
              <a:rPr lang="ko-KR" altLang="en-US" smtClean="0"/>
              <a:t>자유게시판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2636912"/>
            <a:ext cx="6552728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&lt;p&gt;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글을 입력해 주세요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&lt;p&gt;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08304" y="2636912"/>
            <a:ext cx="1187624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글쓰기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1560" y="4077072"/>
            <a:ext cx="388843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5576" y="4869160"/>
            <a:ext cx="122413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11:20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51720" y="4869160"/>
            <a:ext cx="576064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heo***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55576" y="4149080"/>
            <a:ext cx="79208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자유글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5576" y="4365104"/>
            <a:ext cx="352839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오늘 날씨가 너무 좋네요 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55576" y="5085184"/>
            <a:ext cx="72008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^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25"/>
          <p:cNvGrpSpPr/>
          <p:nvPr/>
        </p:nvGrpSpPr>
        <p:grpSpPr>
          <a:xfrm>
            <a:off x="4644008" y="4077072"/>
            <a:ext cx="3888432" cy="1224136"/>
            <a:chOff x="4644008" y="4077072"/>
            <a:chExt cx="3888432" cy="1224136"/>
          </a:xfrm>
        </p:grpSpPr>
        <p:sp>
          <p:nvSpPr>
            <p:cNvPr id="27" name="직사각형 26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" name="그룹 32"/>
          <p:cNvGrpSpPr/>
          <p:nvPr/>
        </p:nvGrpSpPr>
        <p:grpSpPr>
          <a:xfrm>
            <a:off x="611560" y="5445224"/>
            <a:ext cx="3888432" cy="1224136"/>
            <a:chOff x="4644008" y="4077072"/>
            <a:chExt cx="3888432" cy="1224136"/>
          </a:xfrm>
        </p:grpSpPr>
        <p:sp>
          <p:nvSpPr>
            <p:cNvPr id="34" name="직사각형 33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" name="그룹 39"/>
          <p:cNvGrpSpPr/>
          <p:nvPr/>
        </p:nvGrpSpPr>
        <p:grpSpPr>
          <a:xfrm>
            <a:off x="4644008" y="5445224"/>
            <a:ext cx="3888432" cy="1224136"/>
            <a:chOff x="4644008" y="4077072"/>
            <a:chExt cx="3888432" cy="1224136"/>
          </a:xfrm>
        </p:grpSpPr>
        <p:sp>
          <p:nvSpPr>
            <p:cNvPr id="41" name="직사각형 40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611560" y="2420888"/>
            <a:ext cx="194421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홈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r>
              <a:rPr lang="en-US" altLang="ko-KR" smtClean="0"/>
              <a:t>&gt;</a:t>
            </a:r>
            <a:r>
              <a:rPr lang="ko-KR" altLang="en-US" smtClean="0"/>
              <a:t>포트폴리오 공유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2780928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1560" y="2492896"/>
            <a:ext cx="194421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홈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1560" y="4221088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heo*** &lt;studio&gt;             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3^</a:t>
            </a:r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87824" y="2780928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987824" y="4221088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364088" y="2780928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64088" y="4221088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11560" y="4509120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11560" y="5949280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87824" y="4509120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987824" y="5949280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364088" y="4509120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364088" y="5949280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r>
              <a:rPr lang="en-US" altLang="ko-KR" smtClean="0"/>
              <a:t>&gt;</a:t>
            </a:r>
            <a:r>
              <a:rPr lang="ko-KR" altLang="en-US" smtClean="0"/>
              <a:t>자소서 공유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1560" y="2492896"/>
            <a:ext cx="194421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홈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 공유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75656" y="2780928"/>
            <a:ext cx="5400600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 제목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48264" y="2780928"/>
            <a:ext cx="1656184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1560" y="2780928"/>
            <a:ext cx="792088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1560" y="3284984"/>
            <a:ext cx="7992888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1560" y="3573016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heo***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75656" y="3573016"/>
            <a:ext cx="5400600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창의적이고 전문적인 개발자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여기 있습니다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48264" y="3573016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개발자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11560" y="4365104"/>
            <a:ext cx="7992888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11560" y="4653136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75656" y="4653136"/>
            <a:ext cx="5400600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948264" y="4653136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11560" y="5445224"/>
            <a:ext cx="7992888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11560" y="5733256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475656" y="5733256"/>
            <a:ext cx="5400600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48264" y="5733256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개요 </a:t>
            </a:r>
            <a:r>
              <a:rPr lang="en-US" altLang="ko-KR" smtClean="0"/>
              <a:t>- </a:t>
            </a:r>
            <a:r>
              <a:rPr lang="ko-KR" altLang="en-US" smtClean="0"/>
              <a:t>기획의도 및 컨셉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31640" y="1916832"/>
            <a:ext cx="66247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취준생에게 직업능력향상 계획을 수립할 수 있는 현실적이면서도 효과적인 </a:t>
            </a:r>
            <a:r>
              <a:rPr lang="ko-KR" altLang="en-US" smtClean="0">
                <a:solidFill>
                  <a:schemeClr val="bg1"/>
                </a:solidFill>
              </a:rPr>
              <a:t>전략을 </a:t>
            </a:r>
            <a:r>
              <a:rPr lang="ko-KR" altLang="en-US">
                <a:solidFill>
                  <a:schemeClr val="bg1"/>
                </a:solidFill>
              </a:rPr>
              <a:t>제공하고자 함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빠르게 변화하는 </a:t>
            </a:r>
            <a:r>
              <a:rPr lang="en-US" altLang="ko-KR">
                <a:solidFill>
                  <a:schemeClr val="bg1"/>
                </a:solidFill>
              </a:rPr>
              <a:t>IT </a:t>
            </a:r>
            <a:r>
              <a:rPr lang="ko-KR" altLang="en-US">
                <a:solidFill>
                  <a:schemeClr val="bg1"/>
                </a:solidFill>
              </a:rPr>
              <a:t>트렌드에 맞는 </a:t>
            </a:r>
            <a:r>
              <a:rPr lang="en-US" altLang="ko-KR">
                <a:solidFill>
                  <a:schemeClr val="bg1"/>
                </a:solidFill>
              </a:rPr>
              <a:t>UI/UX </a:t>
            </a:r>
            <a:r>
              <a:rPr lang="ko-KR" altLang="en-US">
                <a:solidFill>
                  <a:schemeClr val="bg1"/>
                </a:solidFill>
              </a:rPr>
              <a:t>디자인 </a:t>
            </a:r>
            <a:r>
              <a:rPr lang="ko-KR" altLang="en-US" smtClean="0">
                <a:solidFill>
                  <a:schemeClr val="bg1"/>
                </a:solidFill>
              </a:rPr>
              <a:t>능력을 </a:t>
            </a:r>
            <a:r>
              <a:rPr lang="en-US" altLang="ko-KR" smtClean="0">
                <a:solidFill>
                  <a:schemeClr val="bg1"/>
                </a:solidFill>
              </a:rPr>
              <a:t/>
            </a:r>
            <a:br>
              <a:rPr lang="en-US" altLang="ko-KR" smtClean="0">
                <a:solidFill>
                  <a:schemeClr val="bg1"/>
                </a:solidFill>
              </a:rPr>
            </a:br>
            <a:r>
              <a:rPr lang="ko-KR" altLang="en-US" smtClean="0">
                <a:solidFill>
                  <a:schemeClr val="bg1"/>
                </a:solidFill>
              </a:rPr>
              <a:t>향상시켜 </a:t>
            </a:r>
            <a:r>
              <a:rPr lang="ko-KR" altLang="en-US">
                <a:solidFill>
                  <a:schemeClr val="bg1"/>
                </a:solidFill>
              </a:rPr>
              <a:t>취준생의 경쟁력을 높이고자 함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>
                <a:solidFill>
                  <a:schemeClr val="bg1"/>
                </a:solidFill>
              </a:rPr>
              <a:t>IT </a:t>
            </a:r>
            <a:r>
              <a:rPr lang="ko-KR" altLang="en-US">
                <a:solidFill>
                  <a:schemeClr val="bg1"/>
                </a:solidFill>
              </a:rPr>
              <a:t>전문가가 되기 위한 최준생들이 다양한 정보를 상호 제공 </a:t>
            </a:r>
            <a:r>
              <a:rPr lang="ko-KR" altLang="en-US" smtClean="0">
                <a:solidFill>
                  <a:schemeClr val="bg1"/>
                </a:solidFill>
              </a:rPr>
              <a:t>하고 공유하는 </a:t>
            </a:r>
            <a:r>
              <a:rPr lang="ko-KR" altLang="en-US">
                <a:solidFill>
                  <a:schemeClr val="bg1"/>
                </a:solidFill>
              </a:rPr>
              <a:t>건전한 </a:t>
            </a:r>
            <a:r>
              <a:rPr lang="ko-KR" altLang="en-US" smtClean="0">
                <a:solidFill>
                  <a:schemeClr val="bg1"/>
                </a:solidFill>
              </a:rPr>
              <a:t>커뮤니티를 </a:t>
            </a:r>
            <a:r>
              <a:rPr lang="ko-KR" altLang="en-US">
                <a:solidFill>
                  <a:schemeClr val="bg1"/>
                </a:solidFill>
              </a:rPr>
              <a:t>형성하고자 함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43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주요특징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5616" y="1988840"/>
            <a:ext cx="691276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Fun </a:t>
            </a:r>
            <a:r>
              <a:rPr lang="en-US" altLang="ko-KR">
                <a:solidFill>
                  <a:schemeClr val="bg1"/>
                </a:solidFill>
              </a:rPr>
              <a:t>- </a:t>
            </a:r>
            <a:r>
              <a:rPr lang="ko-KR" altLang="en-US">
                <a:solidFill>
                  <a:schemeClr val="bg1"/>
                </a:solidFill>
              </a:rPr>
              <a:t>사이트 방문시 즐거움을 느끼면서 컨텐츠를 볼 수 있다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We - “</a:t>
            </a:r>
            <a:r>
              <a:rPr lang="ko-KR" altLang="en-US">
                <a:solidFill>
                  <a:schemeClr val="bg1"/>
                </a:solidFill>
              </a:rPr>
              <a:t>나”만을 위한 사이트가 아닌 “우리”를 위한 커뮤니티로 </a:t>
            </a:r>
            <a:r>
              <a:rPr lang="ko-KR" altLang="en-US" smtClean="0">
                <a:solidFill>
                  <a:schemeClr val="bg1"/>
                </a:solidFill>
              </a:rPr>
              <a:t>확장하여 개인만을 </a:t>
            </a:r>
            <a:r>
              <a:rPr lang="ko-KR" altLang="en-US">
                <a:solidFill>
                  <a:schemeClr val="bg1"/>
                </a:solidFill>
              </a:rPr>
              <a:t>위함이 아닌 공유의 성격으로 차별화 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Information - </a:t>
            </a:r>
            <a:r>
              <a:rPr lang="ko-KR" altLang="en-US" smtClean="0">
                <a:solidFill>
                  <a:schemeClr val="bg1"/>
                </a:solidFill>
              </a:rPr>
              <a:t>이용하고 </a:t>
            </a:r>
            <a:r>
              <a:rPr lang="ko-KR" altLang="en-US">
                <a:solidFill>
                  <a:schemeClr val="bg1"/>
                </a:solidFill>
              </a:rPr>
              <a:t>갈 때 뭔가를 얻거나 남긴다는 느낌을 줄 수 있는 컨텐츠 및 서비스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정보가 풍부한 사이트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904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en-US" altLang="ko-KR" smtClean="0"/>
              <a:t>UI </a:t>
            </a:r>
            <a:r>
              <a:rPr lang="ko-KR" altLang="en-US" smtClean="0"/>
              <a:t>디자인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1600" y="1844824"/>
            <a:ext cx="72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높은 </a:t>
            </a:r>
            <a:r>
              <a:rPr lang="ko-KR" altLang="en-US">
                <a:solidFill>
                  <a:schemeClr val="bg1"/>
                </a:solidFill>
              </a:rPr>
              <a:t>가독성과 정보 습득을 위한 직관적인 </a:t>
            </a:r>
            <a:r>
              <a:rPr lang="ko-KR" altLang="en-US" smtClean="0">
                <a:solidFill>
                  <a:schemeClr val="bg1"/>
                </a:solidFill>
              </a:rPr>
              <a:t>메뉴배치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사용자 </a:t>
            </a:r>
            <a:r>
              <a:rPr lang="ko-KR" altLang="en-US">
                <a:solidFill>
                  <a:schemeClr val="bg1"/>
                </a:solidFill>
              </a:rPr>
              <a:t>중심의 직관적이고 쉽게 접근 가능한 </a:t>
            </a:r>
            <a:r>
              <a:rPr lang="en-US" altLang="ko-KR">
                <a:solidFill>
                  <a:schemeClr val="bg1"/>
                </a:solidFill>
              </a:rPr>
              <a:t>UI</a:t>
            </a:r>
            <a:r>
              <a:rPr lang="ko-KR" altLang="en-US">
                <a:solidFill>
                  <a:schemeClr val="bg1"/>
                </a:solidFill>
              </a:rPr>
              <a:t>를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인지적 </a:t>
            </a:r>
            <a:r>
              <a:rPr lang="ko-KR" altLang="en-US">
                <a:solidFill>
                  <a:schemeClr val="bg1"/>
                </a:solidFill>
              </a:rPr>
              <a:t>효과를 고려한 이해하기 쉬운 디자인으로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PC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모바일 스마트기기에서 접근가능하며 사용성에 중점을 둘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웹 </a:t>
            </a:r>
            <a:r>
              <a:rPr lang="ko-KR" altLang="en-US">
                <a:solidFill>
                  <a:schemeClr val="bg1"/>
                </a:solidFill>
              </a:rPr>
              <a:t>접근성 및 웹 표준을 준수하며 콘텐츠 추가에 대한 확장성을 고려할 것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41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 리서치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16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- </a:t>
            </a:r>
            <a:r>
              <a:rPr lang="ko-KR" altLang="en-US" smtClean="0"/>
              <a:t>방향설정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1340768"/>
            <a:ext cx="72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bg1"/>
                </a:solidFill>
              </a:rPr>
              <a:t>디자인 </a:t>
            </a:r>
            <a:r>
              <a:rPr lang="ko-KR" altLang="en-US" sz="2000">
                <a:solidFill>
                  <a:schemeClr val="bg1"/>
                </a:solidFill>
              </a:rPr>
              <a:t>리서치를 통해 관련 산업 분야의 동향을 파악한다</a:t>
            </a:r>
            <a:r>
              <a:rPr lang="en-US" altLang="ko-KR" sz="200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2204864"/>
            <a:ext cx="79928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경쟁 </a:t>
            </a:r>
            <a:r>
              <a:rPr lang="ko-KR" altLang="en-US">
                <a:solidFill>
                  <a:schemeClr val="bg1"/>
                </a:solidFill>
              </a:rPr>
              <a:t>서비스의 장단점을 파악한다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정보를 알기 쉽게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사용성을 높인다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사용자 참여를 유도한다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시각적</a:t>
            </a:r>
            <a:r>
              <a:rPr lang="en-US" altLang="ko-KR" smtClean="0">
                <a:solidFill>
                  <a:schemeClr val="bg1"/>
                </a:solidFill>
              </a:rPr>
              <a:t>, </a:t>
            </a:r>
            <a:r>
              <a:rPr lang="ko-KR" altLang="en-US" smtClean="0">
                <a:solidFill>
                  <a:schemeClr val="bg1"/>
                </a:solidFill>
              </a:rPr>
              <a:t>청각적 즐거움을 준다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긍정적인 사용자 경험을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참고할 </a:t>
            </a:r>
            <a:r>
              <a:rPr lang="ko-KR" altLang="en-US">
                <a:solidFill>
                  <a:schemeClr val="bg1"/>
                </a:solidFill>
              </a:rPr>
              <a:t>만한 자료는 스크랩 또는 화면 캡처를 통해 컴퓨터에 저장한다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리서치 </a:t>
            </a:r>
            <a:r>
              <a:rPr lang="ko-KR" altLang="en-US">
                <a:solidFill>
                  <a:schemeClr val="bg1"/>
                </a:solidFill>
              </a:rPr>
              <a:t>자료에 대한 현황분석을 실시한다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09427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2102</Words>
  <Application>Microsoft Office PowerPoint</Application>
  <PresentationFormat>화면 슬라이드 쇼(4:3)</PresentationFormat>
  <Paragraphs>712</Paragraphs>
  <Slides>48</Slides>
  <Notes>1</Notes>
  <HiddenSlides>1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49" baseType="lpstr">
      <vt:lpstr>Office 테마</vt:lpstr>
      <vt:lpstr>슬라이드 1</vt:lpstr>
      <vt:lpstr>목차</vt:lpstr>
      <vt:lpstr>프로젝트 개요</vt:lpstr>
      <vt:lpstr>프로젝트 개요 - 팀소개</vt:lpstr>
      <vt:lpstr>프로젝트 개요 - 기획의도 및 컨셉</vt:lpstr>
      <vt:lpstr>프로젝트 개요 - 주요특징</vt:lpstr>
      <vt:lpstr>프로젝트 개요 - UI 디자인</vt:lpstr>
      <vt:lpstr>디자인 리서치</vt:lpstr>
      <vt:lpstr>디자인리서치 - 방향설정</vt:lpstr>
      <vt:lpstr>디자인리서치 – 조사리스트</vt:lpstr>
      <vt:lpstr>디자인리서치 – 온오프믹스(onoffmix.com)</vt:lpstr>
      <vt:lpstr>디자인리서치 – 디자인리서치 – 온오프믹스(onoffmix.com)</vt:lpstr>
      <vt:lpstr>디자인리서치 – 그린컴퓨터(green-it.co.kr)</vt:lpstr>
      <vt:lpstr>디자인리서치 – 그린컴퓨터(green-it.co.kr)</vt:lpstr>
      <vt:lpstr>디자인리서치 – 데브피아(devpia.com/)</vt:lpstr>
      <vt:lpstr>디자인리서치 – 데브피아(devpia.com/)</vt:lpstr>
      <vt:lpstr>디자인리서치 – 게임잡(gamejob.co.kr)</vt:lpstr>
      <vt:lpstr>디자인리서치 – 게임잡(gamejob.co.kr)</vt:lpstr>
      <vt:lpstr>기획 방안</vt:lpstr>
      <vt:lpstr>정보구조 설계</vt:lpstr>
      <vt:lpstr>정보구조 설계</vt:lpstr>
      <vt:lpstr>흐름도 (flow-chart)</vt:lpstr>
      <vt:lpstr>레이아웃 – TITLE</vt:lpstr>
      <vt:lpstr>레이아웃 – TITLE(가안)</vt:lpstr>
      <vt:lpstr>레이아웃 – HOME</vt:lpstr>
      <vt:lpstr>레이아웃 – HOME</vt:lpstr>
      <vt:lpstr>레이아웃 – HOME(디자인 가안)</vt:lpstr>
      <vt:lpstr>레이아웃 &gt; 로그인</vt:lpstr>
      <vt:lpstr>레이아웃 &gt; 아이디찾기</vt:lpstr>
      <vt:lpstr>레이아웃 &gt; 비밀번호 찾기</vt:lpstr>
      <vt:lpstr>레이아웃 &gt; 회원가입</vt:lpstr>
      <vt:lpstr>레이아웃 &gt; 마이페이지</vt:lpstr>
      <vt:lpstr>레이아웃&gt; HOME&gt; 사이트맵</vt:lpstr>
      <vt:lpstr>레이아웃&gt; HOME&gt; 알림</vt:lpstr>
      <vt:lpstr>레이아웃&gt; 알림&gt; 업계 동향</vt:lpstr>
      <vt:lpstr>홈&gt;기업/인재정보&gt;기업정보</vt:lpstr>
      <vt:lpstr>홈&gt;기업/인재정보&gt;인재정보</vt:lpstr>
      <vt:lpstr>레이아웃&gt;알림&gt;시험 일정</vt:lpstr>
      <vt:lpstr>레이아웃&gt;알림&gt;공모전 정보</vt:lpstr>
      <vt:lpstr>레이아웃&gt;관련교육&gt;오프라인 교육</vt:lpstr>
      <vt:lpstr>레이아웃&gt;관련교육&gt;온라인 교육</vt:lpstr>
      <vt:lpstr>레이아웃&gt;관련교육&gt;자격증 정보</vt:lpstr>
      <vt:lpstr>홈&gt;커뮤니티</vt:lpstr>
      <vt:lpstr>홈&gt;커뮤니티&gt;Q&amp;A</vt:lpstr>
      <vt:lpstr>홈&gt;커뮤니티&gt;자유게시판</vt:lpstr>
      <vt:lpstr>홈&gt;커뮤니티&gt;포트폴리오 공유</vt:lpstr>
      <vt:lpstr>홈&gt;커뮤니티&gt;자소서 공유</vt:lpstr>
      <vt:lpstr>슬라이드 48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Registered User</cp:lastModifiedBy>
  <cp:revision>250</cp:revision>
  <dcterms:created xsi:type="dcterms:W3CDTF">2006-10-05T04:04:58Z</dcterms:created>
  <dcterms:modified xsi:type="dcterms:W3CDTF">2018-07-25T06:34:38Z</dcterms:modified>
</cp:coreProperties>
</file>