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88" r:id="rId18"/>
    <p:sldId id="275" r:id="rId19"/>
    <p:sldId id="276" r:id="rId20"/>
    <p:sldId id="277" r:id="rId21"/>
    <p:sldId id="278" r:id="rId22"/>
    <p:sldId id="289" r:id="rId23"/>
    <p:sldId id="290" r:id="rId24"/>
    <p:sldId id="274" r:id="rId25"/>
    <p:sldId id="273" r:id="rId26"/>
    <p:sldId id="279" r:id="rId27"/>
    <p:sldId id="280" r:id="rId28"/>
    <p:sldId id="281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B728D-DBDC-4058-ACEF-4690A80F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3FA7F-1B52-4ACD-ABCB-8C8755BA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17B15-6709-4D5E-9573-FDA8B13C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CE5CC-DF58-407E-9AD4-4BD33C7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A88F-A656-4BE2-85E7-0189BE16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3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9289-5B4A-48B0-90FF-BAD9F5A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BE4AA-121B-4538-BC63-7A5311E5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196C2-0123-4A2B-9236-2BD1EFC6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A663C-67A0-4DEA-A66F-CC82B1D7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094EB-4632-4B81-AEAF-0F108F47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4B252-7789-4277-AE81-0355CF2D3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5FF57-0380-45B5-9A1A-FB4323A7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50166-96D6-48ED-B975-51B7A36F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0046E-3406-460E-8029-11BF8BDE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35EF0-B1FC-4F0D-A69D-6A791185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31C7C-082D-4BB8-BAB2-04C58FE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4D43D-4CAE-4789-9594-5BDDD74F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5C112-2C3F-466C-8107-D741C7A9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64492-BD4E-4600-914D-DCACDBB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24067-D04E-414C-8DD0-DFD53DD2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0C2F-220D-42FC-B7B0-60B9D46B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E13CE-8D03-4FFC-8EC3-36BE2F65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030CF-48A6-48BA-8219-D8D82D7B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317E2-7D6D-4244-9388-C456FB4F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7A0DC-0DD0-4461-A321-DB402CF7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3443B-A9E6-47AF-975F-ECA32BBD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50A6D-1281-4124-99CB-4EED464F5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5C7D1-D6FF-447F-9A2D-220FB291B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96A1E-932A-4B0C-BF98-81940178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EA445-03D6-41E4-8C1E-C08BFEB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BDB37-B3F5-4470-AEB1-F8CBA0D8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567B6-BCDC-4CA4-93E0-EFA1F9B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4D545-B7E4-4906-8FF4-60908EA3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DCB3D-D7BB-468F-9F16-2C59F27E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81EE1-E49B-4C51-84A8-8AF84720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070F9-F993-494E-A2DA-69A3C84EC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B28265-E5A5-4571-924C-175B349E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21773-EBAD-471B-B059-6052FFB9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4C0056-EAC4-4778-809A-588833A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8CB9-F580-4481-BA15-E6D5B80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1347F-D798-47B3-855B-471DB847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304F2-14C6-431C-BEB5-A08D4CC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4F99B-0706-41F2-89AF-6FDC2373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351D24-D002-4061-B259-594502C8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C03B7-7F1E-4076-A9A5-BC5AE321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470C3-F40C-4596-AFB1-B7BE93D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A4D34-9620-4B24-91C1-0CE689FB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88C27-8AA7-463B-813E-58CEE62F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14F7D-ED31-4875-8236-203018D5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47626-B52F-48F6-8CF0-25D7DBED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FF893-854D-4D7E-9E3F-D378B0A9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AF83B-8E95-443A-B57E-2F64FB35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F212-232F-4E2B-8945-56EC60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44FCD7-71A5-47F0-83C1-F72EA866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A12F6-73D1-40E6-BCFC-8AC6EC00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4FA0D-E55F-406F-B24D-3DA4D8C5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663CA-D215-487F-8EFE-C53C7105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C666C-88DA-493C-9E3C-29BCDBD3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F7E0D-0341-44C6-BCBE-C5E1931E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5515C-DC6F-4C09-AA01-F5897619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84643-458F-4948-B5B4-793F3ED7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925-30D1-49C6-9713-CF72FBBC167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AE54C-F540-40AA-94BA-4AE591DC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29466-1871-46AE-99B0-D011A332D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18EA-4E14-4844-AC97-BAF0DCFC8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9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C67B6-E111-4AAE-8A13-532577B36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부동산 경매 데이터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D3D1F-4779-4C10-BF85-689C564E7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2021-08-05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 박진솔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843AB-E558-436C-AD77-DEC1C2F1383F}"/>
              </a:ext>
            </a:extLst>
          </p:cNvPr>
          <p:cNvSpPr txBox="1"/>
          <p:nvPr/>
        </p:nvSpPr>
        <p:spPr>
          <a:xfrm>
            <a:off x="123092" y="13185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빅데이터 분석 </a:t>
            </a:r>
            <a:r>
              <a:rPr lang="en-US" altLang="ko-KR" dirty="0"/>
              <a:t>Final Project - </a:t>
            </a:r>
            <a:r>
              <a:rPr lang="en-US" altLang="ko-KR" dirty="0" err="1"/>
              <a:t>APTi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8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47F26AB-09A3-483A-8B45-ABF7F19D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" y="523949"/>
            <a:ext cx="7822223" cy="60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4D9B9-D462-42F8-9775-67A91A564FD4}"/>
              </a:ext>
            </a:extLst>
          </p:cNvPr>
          <p:cNvSpPr txBox="1"/>
          <p:nvPr/>
        </p:nvSpPr>
        <p:spPr>
          <a:xfrm>
            <a:off x="2893989" y="339283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감정가 </a:t>
            </a:r>
            <a:r>
              <a:rPr lang="en-US" altLang="ko-KR" dirty="0"/>
              <a:t>vs </a:t>
            </a:r>
            <a:r>
              <a:rPr lang="ko-KR" altLang="en-US" dirty="0"/>
              <a:t>낙찰가</a:t>
            </a:r>
          </a:p>
        </p:txBody>
      </p:sp>
    </p:spTree>
    <p:extLst>
      <p:ext uri="{BB962C8B-B14F-4D97-AF65-F5344CB8AC3E}">
        <p14:creationId xmlns:p14="http://schemas.microsoft.com/office/powerpoint/2010/main" val="98752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E99A3D2-F859-4BE1-89AE-92511002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0" y="467676"/>
            <a:ext cx="7920477" cy="61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14B69-4697-43C5-97F5-FEC891E663A1}"/>
              </a:ext>
            </a:extLst>
          </p:cNvPr>
          <p:cNvSpPr txBox="1"/>
          <p:nvPr/>
        </p:nvSpPr>
        <p:spPr>
          <a:xfrm>
            <a:off x="2893989" y="339283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감정가 </a:t>
            </a:r>
            <a:r>
              <a:rPr lang="en-US" altLang="ko-KR" dirty="0"/>
              <a:t>vs </a:t>
            </a:r>
            <a:r>
              <a:rPr lang="ko-KR" altLang="en-US" dirty="0"/>
              <a:t>낙찰가 비율</a:t>
            </a:r>
          </a:p>
        </p:txBody>
      </p:sp>
    </p:spTree>
    <p:extLst>
      <p:ext uri="{BB962C8B-B14F-4D97-AF65-F5344CB8AC3E}">
        <p14:creationId xmlns:p14="http://schemas.microsoft.com/office/powerpoint/2010/main" val="16046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8C9F1E2-D460-48D4-94B5-9AA0E164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943210"/>
            <a:ext cx="5182323" cy="187668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9D0F358-4FB8-4B24-9458-6CD20CB0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2489" y="3657747"/>
            <a:ext cx="35623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3EE75C6-0206-45C4-91ED-5FABE9C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85" y="3705371"/>
            <a:ext cx="36671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CA5F19-567E-45CD-B200-1BC5417A68F6}"/>
              </a:ext>
            </a:extLst>
          </p:cNvPr>
          <p:cNvCxnSpPr>
            <a:cxnSpLocks/>
          </p:cNvCxnSpPr>
          <p:nvPr/>
        </p:nvCxnSpPr>
        <p:spPr>
          <a:xfrm>
            <a:off x="982980" y="1722120"/>
            <a:ext cx="51130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4214EC7-11FA-4E9E-825D-0B5A7872CC36}"/>
              </a:ext>
            </a:extLst>
          </p:cNvPr>
          <p:cNvSpPr/>
          <p:nvPr/>
        </p:nvSpPr>
        <p:spPr>
          <a:xfrm>
            <a:off x="2095500" y="1821180"/>
            <a:ext cx="83820" cy="868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9CF9DD7-DE2D-4605-A194-B2B4FED4C272}"/>
              </a:ext>
            </a:extLst>
          </p:cNvPr>
          <p:cNvSpPr/>
          <p:nvPr/>
        </p:nvSpPr>
        <p:spPr>
          <a:xfrm>
            <a:off x="5299710" y="1821180"/>
            <a:ext cx="83820" cy="868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1242F-0443-42EC-A470-27F220BFAF5F}"/>
              </a:ext>
            </a:extLst>
          </p:cNvPr>
          <p:cNvSpPr txBox="1"/>
          <p:nvPr/>
        </p:nvSpPr>
        <p:spPr>
          <a:xfrm>
            <a:off x="1414650" y="3200253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층별 감정가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EA617-7AA6-4106-AC3B-9EBC258FC70A}"/>
              </a:ext>
            </a:extLst>
          </p:cNvPr>
          <p:cNvSpPr txBox="1"/>
          <p:nvPr/>
        </p:nvSpPr>
        <p:spPr>
          <a:xfrm>
            <a:off x="6639793" y="3200253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층별 낙찰가 비율</a:t>
            </a:r>
          </a:p>
        </p:txBody>
      </p:sp>
    </p:spTree>
    <p:extLst>
      <p:ext uri="{BB962C8B-B14F-4D97-AF65-F5344CB8AC3E}">
        <p14:creationId xmlns:p14="http://schemas.microsoft.com/office/powerpoint/2010/main" val="58385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5EA11D7-DA7B-4B61-A1B1-CD6396F2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4" y="296409"/>
            <a:ext cx="7900761" cy="62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B07DE-3D30-498D-A12A-2A4CB3A96763}"/>
              </a:ext>
            </a:extLst>
          </p:cNvPr>
          <p:cNvSpPr txBox="1"/>
          <p:nvPr/>
        </p:nvSpPr>
        <p:spPr>
          <a:xfrm>
            <a:off x="2210940" y="296409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층별 감정가 </a:t>
            </a:r>
            <a:r>
              <a:rPr lang="en-US" altLang="ko-KR" dirty="0"/>
              <a:t>vs </a:t>
            </a:r>
            <a:r>
              <a:rPr lang="ko-KR" altLang="en-US" dirty="0"/>
              <a:t>낙찰가</a:t>
            </a:r>
          </a:p>
        </p:txBody>
      </p:sp>
    </p:spTree>
    <p:extLst>
      <p:ext uri="{BB962C8B-B14F-4D97-AF65-F5344CB8AC3E}">
        <p14:creationId xmlns:p14="http://schemas.microsoft.com/office/powerpoint/2010/main" val="361613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6C6CB17C-2357-4B94-8ADB-F597A5E1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67381"/>
            <a:ext cx="8094436" cy="64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1BC3D-3404-4CD8-B59D-884F787B1CF0}"/>
              </a:ext>
            </a:extLst>
          </p:cNvPr>
          <p:cNvSpPr txBox="1"/>
          <p:nvPr/>
        </p:nvSpPr>
        <p:spPr>
          <a:xfrm>
            <a:off x="2210940" y="296409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층별 감정가 </a:t>
            </a:r>
            <a:r>
              <a:rPr lang="en-US" altLang="ko-KR" dirty="0"/>
              <a:t>vs </a:t>
            </a:r>
            <a:r>
              <a:rPr lang="ko-KR" altLang="en-US" dirty="0"/>
              <a:t>낙찰가 비율</a:t>
            </a: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1EF4C14C-F012-4E4B-9071-01292EA4F0B5}"/>
              </a:ext>
            </a:extLst>
          </p:cNvPr>
          <p:cNvSpPr/>
          <p:nvPr/>
        </p:nvSpPr>
        <p:spPr>
          <a:xfrm>
            <a:off x="8186057" y="3918857"/>
            <a:ext cx="3701143" cy="2148114"/>
          </a:xfrm>
          <a:prstGeom prst="cloudCallout">
            <a:avLst>
              <a:gd name="adj1" fmla="val -67500"/>
              <a:gd name="adj2" fmla="val 57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FFFF00"/>
                </a:solidFill>
              </a:rPr>
              <a:t>?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7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B7F2F564-E014-4431-8E7F-4DE65912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53" y="2143125"/>
            <a:ext cx="35623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7D5E8402-0B07-4B76-88A9-F5266B21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90" y="2190750"/>
            <a:ext cx="36671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72B20-EE50-4103-91B2-17C26598346D}"/>
              </a:ext>
            </a:extLst>
          </p:cNvPr>
          <p:cNvSpPr txBox="1"/>
          <p:nvPr/>
        </p:nvSpPr>
        <p:spPr>
          <a:xfrm>
            <a:off x="1325569" y="1443038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토지면적 유무에 대한 감정가 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23BFC-5EBE-41D0-8440-D6715C227FBF}"/>
              </a:ext>
            </a:extLst>
          </p:cNvPr>
          <p:cNvSpPr txBox="1"/>
          <p:nvPr/>
        </p:nvSpPr>
        <p:spPr>
          <a:xfrm>
            <a:off x="5961289" y="1443038"/>
            <a:ext cx="46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토지면적 유무에 </a:t>
            </a:r>
            <a:r>
              <a:rPr lang="ko-KR" altLang="en-US"/>
              <a:t>대한 낙찰가 비율 </a:t>
            </a:r>
            <a:r>
              <a:rPr lang="ko-KR" altLang="en-US" dirty="0"/>
              <a:t>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24F86-9AAD-49EC-BABB-6BC9F6C0CC02}"/>
              </a:ext>
            </a:extLst>
          </p:cNvPr>
          <p:cNvSpPr txBox="1"/>
          <p:nvPr/>
        </p:nvSpPr>
        <p:spPr>
          <a:xfrm>
            <a:off x="2873828" y="5045630"/>
            <a:ext cx="733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오히려 토지면적 없는 경우가 평균이 더 높다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B6166D-9B55-468B-BD81-62F6AD16B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448"/>
          <a:stretch/>
        </p:blipFill>
        <p:spPr>
          <a:xfrm>
            <a:off x="3208301" y="5471824"/>
            <a:ext cx="5364781" cy="914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2D9B9-2DAD-4C00-8C55-747E8EE54A56}"/>
              </a:ext>
            </a:extLst>
          </p:cNvPr>
          <p:cNvSpPr txBox="1"/>
          <p:nvPr/>
        </p:nvSpPr>
        <p:spPr>
          <a:xfrm>
            <a:off x="6753910" y="5929054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 수가 너무 작음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695C805F-E40A-4AF9-B776-33B37735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7" y="654049"/>
            <a:ext cx="36671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0856584-07B4-45A1-B355-51FA1E18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13" y="639761"/>
            <a:ext cx="36671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9F7F3918-9F66-4E43-942B-93BF25CE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7" y="3731078"/>
            <a:ext cx="36671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EDA2E310-8746-4BE6-9CB7-C487245A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99" y="3716790"/>
            <a:ext cx="36671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83B2BA41-AAB5-4415-B56C-C9A6A949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246" y="3731078"/>
            <a:ext cx="36671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54643-1C3B-42F0-8731-6F576ED264C1}"/>
              </a:ext>
            </a:extLst>
          </p:cNvPr>
          <p:cNvSpPr txBox="1"/>
          <p:nvPr/>
        </p:nvSpPr>
        <p:spPr>
          <a:xfrm>
            <a:off x="8176311" y="237156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면적 별 월별 낙찰가 비율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BCBF0-8BB2-4F8B-96A1-C832279F3331}"/>
              </a:ext>
            </a:extLst>
          </p:cNvPr>
          <p:cNvSpPr txBox="1"/>
          <p:nvPr/>
        </p:nvSpPr>
        <p:spPr>
          <a:xfrm>
            <a:off x="534653" y="222869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6~20m2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F2E97-A64E-4618-8059-269133CAE2D4}"/>
              </a:ext>
            </a:extLst>
          </p:cNvPr>
          <p:cNvSpPr txBox="1"/>
          <p:nvPr/>
        </p:nvSpPr>
        <p:spPr>
          <a:xfrm>
            <a:off x="4627681" y="222869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21~60m2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0881C-A589-44F4-AD25-4A3ADD768E46}"/>
              </a:ext>
            </a:extLst>
          </p:cNvPr>
          <p:cNvSpPr txBox="1"/>
          <p:nvPr/>
        </p:nvSpPr>
        <p:spPr>
          <a:xfrm>
            <a:off x="534653" y="3314186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61~85m2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94F7A-D2F2-4EE4-A758-F072960FB684}"/>
              </a:ext>
            </a:extLst>
          </p:cNvPr>
          <p:cNvSpPr txBox="1"/>
          <p:nvPr/>
        </p:nvSpPr>
        <p:spPr>
          <a:xfrm>
            <a:off x="4845615" y="3314186"/>
            <a:ext cx="366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86~150m2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C04C6-1776-4464-BCCA-03D082D29B21}"/>
              </a:ext>
            </a:extLst>
          </p:cNvPr>
          <p:cNvSpPr txBox="1"/>
          <p:nvPr/>
        </p:nvSpPr>
        <p:spPr>
          <a:xfrm>
            <a:off x="8720709" y="3314186"/>
            <a:ext cx="357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151m2 </a:t>
            </a:r>
            <a:r>
              <a:rPr lang="ko-KR" altLang="en-US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401951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D51EA9B-CCFC-4A2E-A26E-9272AEDDB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34"/>
          <a:stretch/>
        </p:blipFill>
        <p:spPr bwMode="auto">
          <a:xfrm>
            <a:off x="0" y="0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5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DCD6C1-252F-47D2-9BC0-F5DB361AC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6" t="8439" r="3686" b="83095"/>
          <a:stretch/>
        </p:blipFill>
        <p:spPr bwMode="auto">
          <a:xfrm>
            <a:off x="0" y="0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9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B637FA-752E-4910-8298-5D6222343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6" b="74728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3F5653-89F2-478C-980B-234050B1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1506088"/>
            <a:ext cx="35433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70FCD-8F9F-49A3-9CA8-923DCA1C0090}"/>
              </a:ext>
            </a:extLst>
          </p:cNvPr>
          <p:cNvSpPr txBox="1"/>
          <p:nvPr/>
        </p:nvSpPr>
        <p:spPr>
          <a:xfrm>
            <a:off x="1178863" y="577516"/>
            <a:ext cx="24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층수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117DC-58AD-43B9-ABA7-623F6245231D}"/>
              </a:ext>
            </a:extLst>
          </p:cNvPr>
          <p:cNvSpPr txBox="1"/>
          <p:nvPr/>
        </p:nvSpPr>
        <p:spPr>
          <a:xfrm>
            <a:off x="6281488" y="577516"/>
            <a:ext cx="24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건물 면적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5F8914-0735-474A-A2EA-6BAE8B87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19" y="1506088"/>
            <a:ext cx="35433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4AF7481-BFDC-4F7C-A64D-71010F8B3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00" y="3975357"/>
            <a:ext cx="5391902" cy="275310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AA50D68-D4CE-4CAE-BE3A-3F6399A8E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302" y="4508831"/>
            <a:ext cx="3896269" cy="22196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1359B7-8159-4F45-B126-D7D79AEFA496}"/>
              </a:ext>
            </a:extLst>
          </p:cNvPr>
          <p:cNvSpPr/>
          <p:nvPr/>
        </p:nvSpPr>
        <p:spPr>
          <a:xfrm>
            <a:off x="1562100" y="4419600"/>
            <a:ext cx="749300" cy="584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CA2B6-525F-4CD9-AE43-295177C2189D}"/>
              </a:ext>
            </a:extLst>
          </p:cNvPr>
          <p:cNvSpPr/>
          <p:nvPr/>
        </p:nvSpPr>
        <p:spPr>
          <a:xfrm>
            <a:off x="2311400" y="4419600"/>
            <a:ext cx="749300" cy="584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C1E1B273-C14C-4F6E-8323-BC326224E762}"/>
              </a:ext>
            </a:extLst>
          </p:cNvPr>
          <p:cNvSpPr/>
          <p:nvPr/>
        </p:nvSpPr>
        <p:spPr>
          <a:xfrm>
            <a:off x="3352800" y="3429000"/>
            <a:ext cx="2451100" cy="1308100"/>
          </a:xfrm>
          <a:prstGeom prst="wedgeEllipseCallout">
            <a:avLst>
              <a:gd name="adj1" fmla="val -61766"/>
              <a:gd name="adj2" fmla="val 39199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누락된 값이 있어요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157A81-E8E9-4E17-9C8E-B996458B5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683" y="162840"/>
            <a:ext cx="1257629" cy="30015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E02A66-C1FF-4913-B305-300624406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648" y="306240"/>
            <a:ext cx="1681990" cy="26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9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B4A27C-E67D-4697-B772-0EA8DB0E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2" b="66432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4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A8983F-086E-49F5-AF9C-6AC48C0C5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2" b="58082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6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A8983F-086E-49F5-AF9C-6AC48C0C5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4" b="49750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A8983F-086E-49F5-AF9C-6AC48C0C5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1" b="41373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38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4A7A5-E48B-49EB-B817-5EBBD7A67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9" b="33095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7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6F3BC-6B15-4E55-8D98-4ACBA1C03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9" b="24745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5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33431F-BC09-4F6E-A7B6-3DF7E4D96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03" b="16431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2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56D6A0-5378-49A1-8CD5-2D50AD191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88" b="8046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1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7FC3F4-2148-4F6D-971E-2513F625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48" b="-214"/>
          <a:stretch/>
        </p:blipFill>
        <p:spPr bwMode="auto">
          <a:xfrm>
            <a:off x="0" y="1"/>
            <a:ext cx="11026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99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F5EA31B-F943-44FC-9B49-08CD0F3B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8"/>
          <a:stretch/>
        </p:blipFill>
        <p:spPr>
          <a:xfrm>
            <a:off x="1776054" y="1397000"/>
            <a:ext cx="6974246" cy="4940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DA08C-2552-4713-AA17-D6F5F076D617}"/>
              </a:ext>
            </a:extLst>
          </p:cNvPr>
          <p:cNvSpPr txBox="1"/>
          <p:nvPr/>
        </p:nvSpPr>
        <p:spPr>
          <a:xfrm>
            <a:off x="1776054" y="1027668"/>
            <a:ext cx="69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아파트 </a:t>
            </a:r>
            <a:r>
              <a:rPr lang="ko-KR" altLang="en-US" dirty="0" err="1"/>
              <a:t>위치별</a:t>
            </a:r>
            <a:r>
              <a:rPr lang="ko-KR" altLang="en-US" dirty="0"/>
              <a:t> 감정가</a:t>
            </a:r>
            <a:r>
              <a:rPr lang="en-US" altLang="ko-KR" dirty="0"/>
              <a:t>, </a:t>
            </a:r>
            <a:r>
              <a:rPr lang="ko-KR" altLang="en-US" dirty="0"/>
              <a:t>낙찰가 비율</a:t>
            </a:r>
            <a:r>
              <a:rPr lang="en-US" altLang="ko-KR" dirty="0"/>
              <a:t>,</a:t>
            </a:r>
            <a:r>
              <a:rPr lang="ko-KR" altLang="en-US" dirty="0"/>
              <a:t> 낙찰가 평균</a:t>
            </a:r>
          </a:p>
        </p:txBody>
      </p:sp>
    </p:spTree>
    <p:extLst>
      <p:ext uri="{BB962C8B-B14F-4D97-AF65-F5344CB8AC3E}">
        <p14:creationId xmlns:p14="http://schemas.microsoft.com/office/powerpoint/2010/main" val="23707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4D9EBC-AB1F-44DB-9B4C-28F18AC2E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2" y="1780945"/>
            <a:ext cx="35718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B1A2233-9F77-424A-B72D-66CCFB17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5" y="1780945"/>
            <a:ext cx="2065771" cy="2114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FBAA5-DB12-4E47-8A87-FCBA60DCBF11}"/>
              </a:ext>
            </a:extLst>
          </p:cNvPr>
          <p:cNvSpPr txBox="1"/>
          <p:nvPr/>
        </p:nvSpPr>
        <p:spPr>
          <a:xfrm>
            <a:off x="3955383" y="1058779"/>
            <a:ext cx="24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감정가 </a:t>
            </a:r>
            <a:r>
              <a:rPr lang="en-US" altLang="ko-KR" dirty="0"/>
              <a:t>vs </a:t>
            </a:r>
            <a:r>
              <a:rPr lang="ko-KR" altLang="en-US" dirty="0"/>
              <a:t>낙찰가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2DD8-A83D-4F42-A19A-97825CEDDBB4}"/>
              </a:ext>
            </a:extLst>
          </p:cNvPr>
          <p:cNvSpPr txBox="1"/>
          <p:nvPr/>
        </p:nvSpPr>
        <p:spPr>
          <a:xfrm>
            <a:off x="1023825" y="1058779"/>
            <a:ext cx="24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감정가 기술통계량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979803D-3580-4333-9FDD-9DB7563F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63" y="1780945"/>
            <a:ext cx="35718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09F23A-DA23-4709-A9EF-DBC60EB80282}"/>
              </a:ext>
            </a:extLst>
          </p:cNvPr>
          <p:cNvSpPr txBox="1"/>
          <p:nvPr/>
        </p:nvSpPr>
        <p:spPr>
          <a:xfrm>
            <a:off x="8086237" y="1059143"/>
            <a:ext cx="24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최저가 </a:t>
            </a:r>
            <a:r>
              <a:rPr lang="en-US" altLang="ko-KR" dirty="0"/>
              <a:t>vs </a:t>
            </a:r>
            <a:r>
              <a:rPr lang="ko-KR" altLang="en-US" dirty="0"/>
              <a:t>낙찰가</a:t>
            </a:r>
          </a:p>
        </p:txBody>
      </p:sp>
    </p:spTree>
    <p:extLst>
      <p:ext uri="{BB962C8B-B14F-4D97-AF65-F5344CB8AC3E}">
        <p14:creationId xmlns:p14="http://schemas.microsoft.com/office/powerpoint/2010/main" val="1723215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F2855FC4-E349-408D-A8B0-430EDDFA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9"/>
          <a:stretch/>
        </p:blipFill>
        <p:spPr bwMode="auto">
          <a:xfrm>
            <a:off x="1444284" y="495729"/>
            <a:ext cx="9725464" cy="641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2A74B5-6D7E-4A99-8A4B-00BFBCF50EA8}"/>
              </a:ext>
            </a:extLst>
          </p:cNvPr>
          <p:cNvSpPr/>
          <p:nvPr/>
        </p:nvSpPr>
        <p:spPr>
          <a:xfrm>
            <a:off x="1820789" y="495729"/>
            <a:ext cx="9185618" cy="641322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FF17DB0-A7F5-4F0D-A7BF-6C6E55E809F9}"/>
              </a:ext>
            </a:extLst>
          </p:cNvPr>
          <p:cNvSpPr/>
          <p:nvPr/>
        </p:nvSpPr>
        <p:spPr>
          <a:xfrm>
            <a:off x="1820789" y="6063958"/>
            <a:ext cx="91059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16D9562-83B6-4611-A27E-956B6093AA08}"/>
              </a:ext>
            </a:extLst>
          </p:cNvPr>
          <p:cNvSpPr/>
          <p:nvPr/>
        </p:nvSpPr>
        <p:spPr>
          <a:xfrm rot="10800000">
            <a:off x="1674739" y="501358"/>
            <a:ext cx="292100" cy="574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7BEA7-E365-456B-9A78-F08098B321FC}"/>
              </a:ext>
            </a:extLst>
          </p:cNvPr>
          <p:cNvSpPr txBox="1"/>
          <p:nvPr/>
        </p:nvSpPr>
        <p:spPr>
          <a:xfrm>
            <a:off x="5838092" y="6419558"/>
            <a:ext cx="47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/>
              <a:t>감정가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6ACF7-B90F-4B48-AA1C-A5377435CF03}"/>
              </a:ext>
            </a:extLst>
          </p:cNvPr>
          <p:cNvSpPr txBox="1"/>
          <p:nvPr/>
        </p:nvSpPr>
        <p:spPr>
          <a:xfrm>
            <a:off x="187087" y="3756800"/>
            <a:ext cx="148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낙찰가 비율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509AFF-95B5-446E-BB86-6446A4685753}"/>
              </a:ext>
            </a:extLst>
          </p:cNvPr>
          <p:cNvCxnSpPr/>
          <p:nvPr/>
        </p:nvCxnSpPr>
        <p:spPr>
          <a:xfrm>
            <a:off x="3699802" y="570468"/>
            <a:ext cx="0" cy="628753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CB822D-5609-4F39-B9FB-B502C9C4637F}"/>
              </a:ext>
            </a:extLst>
          </p:cNvPr>
          <p:cNvCxnSpPr/>
          <p:nvPr/>
        </p:nvCxnSpPr>
        <p:spPr>
          <a:xfrm>
            <a:off x="4895556" y="570468"/>
            <a:ext cx="0" cy="628753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DA5E53-46D9-4302-8ACD-DCB71D694B0C}"/>
              </a:ext>
            </a:extLst>
          </p:cNvPr>
          <p:cNvCxnSpPr>
            <a:cxnSpLocks/>
          </p:cNvCxnSpPr>
          <p:nvPr/>
        </p:nvCxnSpPr>
        <p:spPr>
          <a:xfrm flipH="1">
            <a:off x="1314938" y="3646688"/>
            <a:ext cx="956212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EEA83F-4348-4941-84CE-D01F49350B5C}"/>
              </a:ext>
            </a:extLst>
          </p:cNvPr>
          <p:cNvCxnSpPr>
            <a:cxnSpLocks/>
          </p:cNvCxnSpPr>
          <p:nvPr/>
        </p:nvCxnSpPr>
        <p:spPr>
          <a:xfrm flipH="1">
            <a:off x="1364566" y="4350072"/>
            <a:ext cx="956212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B7E42A6-41FF-429E-8778-86310F2B29F0}"/>
              </a:ext>
            </a:extLst>
          </p:cNvPr>
          <p:cNvSpPr/>
          <p:nvPr/>
        </p:nvSpPr>
        <p:spPr>
          <a:xfrm>
            <a:off x="3924886" y="3646688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B97C7C-057F-46C5-BB60-FA03C21B3A17}"/>
              </a:ext>
            </a:extLst>
          </p:cNvPr>
          <p:cNvSpPr/>
          <p:nvPr/>
        </p:nvSpPr>
        <p:spPr>
          <a:xfrm>
            <a:off x="2829954" y="3629049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396BFE-4268-4971-A164-28938C157AC6}"/>
              </a:ext>
            </a:extLst>
          </p:cNvPr>
          <p:cNvSpPr/>
          <p:nvPr/>
        </p:nvSpPr>
        <p:spPr>
          <a:xfrm>
            <a:off x="5134710" y="3609615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9C95C8-7F4F-4177-A5AB-401CBCF0627D}"/>
              </a:ext>
            </a:extLst>
          </p:cNvPr>
          <p:cNvSpPr/>
          <p:nvPr/>
        </p:nvSpPr>
        <p:spPr>
          <a:xfrm>
            <a:off x="3924886" y="2805607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D4CDA18-46F6-4788-99C7-542613C7E12E}"/>
              </a:ext>
            </a:extLst>
          </p:cNvPr>
          <p:cNvSpPr/>
          <p:nvPr/>
        </p:nvSpPr>
        <p:spPr>
          <a:xfrm>
            <a:off x="2808168" y="4556371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8901B3-29B9-4E6A-A625-6FF8EF5E3AAD}"/>
              </a:ext>
            </a:extLst>
          </p:cNvPr>
          <p:cNvSpPr/>
          <p:nvPr/>
        </p:nvSpPr>
        <p:spPr>
          <a:xfrm>
            <a:off x="3902863" y="4556371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CAED73-BE90-4165-AE81-E7D2E30CFD13}"/>
              </a:ext>
            </a:extLst>
          </p:cNvPr>
          <p:cNvSpPr/>
          <p:nvPr/>
        </p:nvSpPr>
        <p:spPr>
          <a:xfrm>
            <a:off x="5134710" y="4556371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1E0121-6BEC-418B-99D4-87C4F31DA4CA}"/>
              </a:ext>
            </a:extLst>
          </p:cNvPr>
          <p:cNvSpPr/>
          <p:nvPr/>
        </p:nvSpPr>
        <p:spPr>
          <a:xfrm>
            <a:off x="5120639" y="2786175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C9B3C4-9874-4A63-8B6A-A9C35073618B}"/>
              </a:ext>
            </a:extLst>
          </p:cNvPr>
          <p:cNvSpPr/>
          <p:nvPr/>
        </p:nvSpPr>
        <p:spPr>
          <a:xfrm>
            <a:off x="2785014" y="2747376"/>
            <a:ext cx="703382" cy="70338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5BB4E4-85AA-45E0-8409-5BEA564EE89E}"/>
              </a:ext>
            </a:extLst>
          </p:cNvPr>
          <p:cNvSpPr txBox="1"/>
          <p:nvPr/>
        </p:nvSpPr>
        <p:spPr>
          <a:xfrm>
            <a:off x="293279" y="323558"/>
            <a:ext cx="1487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층수별</a:t>
            </a:r>
            <a:r>
              <a:rPr lang="en-US" altLang="ko-KR" dirty="0"/>
              <a:t> /</a:t>
            </a:r>
          </a:p>
          <a:p>
            <a:r>
              <a:rPr lang="en-US" altLang="ko-KR" dirty="0"/>
              <a:t>etc. </a:t>
            </a:r>
            <a:r>
              <a:rPr lang="ko-KR" altLang="en-US" dirty="0"/>
              <a:t>다른 </a:t>
            </a:r>
            <a:r>
              <a:rPr lang="ko-KR" altLang="en-US" dirty="0" err="1"/>
              <a:t>요인별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13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8D5CB708-F0AA-4CEB-8963-FB8AF63CF554}"/>
              </a:ext>
            </a:extLst>
          </p:cNvPr>
          <p:cNvSpPr/>
          <p:nvPr/>
        </p:nvSpPr>
        <p:spPr>
          <a:xfrm>
            <a:off x="3573194" y="1428875"/>
            <a:ext cx="6527409" cy="3621426"/>
          </a:xfrm>
          <a:prstGeom prst="cloudCallout">
            <a:avLst>
              <a:gd name="adj1" fmla="val -67500"/>
              <a:gd name="adj2" fmla="val 57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어떻게 하면 각 데이터를 더 잘 쪼갤 수 있을지</a:t>
            </a:r>
            <a:r>
              <a:rPr lang="en-US" altLang="ko-KR" sz="2800" dirty="0">
                <a:solidFill>
                  <a:srgbClr val="FFFF00"/>
                </a:solidFill>
              </a:rPr>
              <a:t>.. </a:t>
            </a:r>
            <a:r>
              <a:rPr lang="ko-KR" altLang="en-US" sz="2800" dirty="0">
                <a:solidFill>
                  <a:srgbClr val="FFFF00"/>
                </a:solidFill>
              </a:rPr>
              <a:t>더 깔끔하게 </a:t>
            </a:r>
            <a:r>
              <a:rPr lang="en-US" altLang="ko-KR" sz="2800" dirty="0">
                <a:solidFill>
                  <a:srgbClr val="FFFF00"/>
                </a:solidFill>
              </a:rPr>
              <a:t>classify</a:t>
            </a:r>
            <a:r>
              <a:rPr lang="ko-KR" altLang="en-US" sz="2800" dirty="0">
                <a:solidFill>
                  <a:srgbClr val="FFFF00"/>
                </a:solidFill>
              </a:rPr>
              <a:t>할 수 있을지 여러 방안을 테스트해봐야 할 듯 함</a:t>
            </a:r>
            <a:r>
              <a:rPr lang="en-US" altLang="ko-KR" sz="2800" dirty="0">
                <a:solidFill>
                  <a:srgbClr val="FFFF00"/>
                </a:solidFill>
              </a:rPr>
              <a:t>..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58155C2-CABA-4E9D-8F0E-F5DB8B91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6" y="1929816"/>
            <a:ext cx="3514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93CE3-6E53-47C5-BDA5-6550D142999C}"/>
              </a:ext>
            </a:extLst>
          </p:cNvPr>
          <p:cNvSpPr txBox="1"/>
          <p:nvPr/>
        </p:nvSpPr>
        <p:spPr>
          <a:xfrm>
            <a:off x="1120077" y="1138990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매각 연도별 감정가</a:t>
            </a:r>
            <a:r>
              <a:rPr lang="en-US" altLang="ko-KR" dirty="0"/>
              <a:t>, </a:t>
            </a:r>
            <a:r>
              <a:rPr lang="ko-KR" altLang="en-US" dirty="0"/>
              <a:t>낙찰가</a:t>
            </a:r>
            <a:r>
              <a:rPr lang="en-US" altLang="ko-KR" dirty="0"/>
              <a:t>, </a:t>
            </a:r>
            <a:r>
              <a:rPr lang="ko-KR" altLang="en-US" dirty="0"/>
              <a:t>최저가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AC655B-8967-4322-A4A9-6290BEAA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70" y="2006016"/>
            <a:ext cx="37528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7AC47-E2D2-47B8-BE96-4CA719576A56}"/>
              </a:ext>
            </a:extLst>
          </p:cNvPr>
          <p:cNvSpPr txBox="1"/>
          <p:nvPr/>
        </p:nvSpPr>
        <p:spPr>
          <a:xfrm>
            <a:off x="6465470" y="1138990"/>
            <a:ext cx="417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매각 </a:t>
            </a:r>
            <a:r>
              <a:rPr lang="ko-KR" altLang="en-US"/>
              <a:t>연도별 감정가 대비 낙찰가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5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9867841-E41E-47B8-A4E6-021C5B55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8" y="1581651"/>
            <a:ext cx="35528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37898-C740-449E-A7DF-9731DDF76C45}"/>
              </a:ext>
            </a:extLst>
          </p:cNvPr>
          <p:cNvSpPr txBox="1"/>
          <p:nvPr/>
        </p:nvSpPr>
        <p:spPr>
          <a:xfrm>
            <a:off x="1120077" y="1138990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월별 감정가</a:t>
            </a:r>
            <a:r>
              <a:rPr lang="en-US" altLang="ko-KR" dirty="0"/>
              <a:t>, </a:t>
            </a:r>
            <a:r>
              <a:rPr lang="ko-KR" altLang="en-US" dirty="0"/>
              <a:t>낙찰가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62E4C43-AAA4-400B-A322-FA8D1D75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6" y="1581651"/>
            <a:ext cx="3543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998FE1-CA03-49B9-8C24-55568D26ABB7}"/>
              </a:ext>
            </a:extLst>
          </p:cNvPr>
          <p:cNvSpPr txBox="1"/>
          <p:nvPr/>
        </p:nvSpPr>
        <p:spPr>
          <a:xfrm>
            <a:off x="6506076" y="1138990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월별 낙찰가 비율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39358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ED7E82E-91E6-461D-8435-C582E257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1" y="1899736"/>
            <a:ext cx="35433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66985-1341-4C8A-86C0-3FB600C7C86E}"/>
              </a:ext>
            </a:extLst>
          </p:cNvPr>
          <p:cNvSpPr txBox="1"/>
          <p:nvPr/>
        </p:nvSpPr>
        <p:spPr>
          <a:xfrm>
            <a:off x="1120077" y="1138990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감정가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낙찰가</a:t>
            </a:r>
            <a:r>
              <a:rPr lang="en-US" altLang="ko-KR" dirty="0"/>
              <a:t> </a:t>
            </a:r>
            <a:r>
              <a:rPr lang="ko-KR" altLang="en-US" dirty="0"/>
              <a:t>비율 분포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1B1526-E553-4982-A36E-48D68DB2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61" y="1899736"/>
            <a:ext cx="35433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9D720-121F-4E6F-8DEB-D847EA433783}"/>
              </a:ext>
            </a:extLst>
          </p:cNvPr>
          <p:cNvSpPr txBox="1"/>
          <p:nvPr/>
        </p:nvSpPr>
        <p:spPr>
          <a:xfrm>
            <a:off x="4709361" y="1138990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감정가 대비 최저가 비율 분포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B6A30B6-9B99-44D9-9A03-BFFDAEFB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40" y="1899736"/>
            <a:ext cx="35433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DC272-4872-4EEE-B382-45F0D6667775}"/>
              </a:ext>
            </a:extLst>
          </p:cNvPr>
          <p:cNvSpPr txBox="1"/>
          <p:nvPr/>
        </p:nvSpPr>
        <p:spPr>
          <a:xfrm>
            <a:off x="8807117" y="1182479"/>
            <a:ext cx="29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a-b </a:t>
            </a:r>
            <a:r>
              <a:rPr lang="ko-KR" altLang="en-US" dirty="0"/>
              <a:t>분포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D30C77-6B0E-43FB-97E2-A51C59FF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198" y="4600336"/>
            <a:ext cx="2743583" cy="1667108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6DB5C26-34C9-4CFF-8DCE-AD7CBB226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137" y="4443151"/>
            <a:ext cx="2000529" cy="1981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EC531-42D0-4766-B303-0F2BC057509C}"/>
              </a:ext>
            </a:extLst>
          </p:cNvPr>
          <p:cNvSpPr txBox="1"/>
          <p:nvPr/>
        </p:nvSpPr>
        <p:spPr>
          <a:xfrm>
            <a:off x="6240379" y="526181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유찰 거듭할 수록 </a:t>
            </a:r>
            <a:r>
              <a:rPr lang="en-US" altLang="ko-KR" dirty="0"/>
              <a:t>x0.8 </a:t>
            </a:r>
            <a:r>
              <a:rPr lang="ko-KR" altLang="en-US" dirty="0"/>
              <a:t>되는 듯</a:t>
            </a:r>
          </a:p>
        </p:txBody>
      </p:sp>
    </p:spTree>
    <p:extLst>
      <p:ext uri="{BB962C8B-B14F-4D97-AF65-F5344CB8AC3E}">
        <p14:creationId xmlns:p14="http://schemas.microsoft.com/office/powerpoint/2010/main" val="25000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4B9CA-7F20-43DE-9CF7-D4F9DFA09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94"/>
          <a:stretch/>
        </p:blipFill>
        <p:spPr>
          <a:xfrm>
            <a:off x="2159864" y="1225282"/>
            <a:ext cx="3155894" cy="4732421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6A929CA-4A8B-4771-9C3C-E23E3484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08" y="1413644"/>
            <a:ext cx="3372321" cy="4544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C6E3F-CBA0-4E93-90FF-D0DFAFD02F02}"/>
              </a:ext>
            </a:extLst>
          </p:cNvPr>
          <p:cNvSpPr txBox="1"/>
          <p:nvPr/>
        </p:nvSpPr>
        <p:spPr>
          <a:xfrm>
            <a:off x="2210940" y="715631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특수물건 종류에 따른 최저가 비율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FD8D-2EA8-4894-8CAB-1D6703503332}"/>
              </a:ext>
            </a:extLst>
          </p:cNvPr>
          <p:cNvSpPr txBox="1"/>
          <p:nvPr/>
        </p:nvSpPr>
        <p:spPr>
          <a:xfrm>
            <a:off x="8306940" y="5934670"/>
            <a:ext cx="388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종류</a:t>
            </a:r>
            <a:r>
              <a:rPr lang="en-US" altLang="ko-KR" dirty="0"/>
              <a:t>’</a:t>
            </a:r>
            <a:r>
              <a:rPr lang="ko-KR" altLang="en-US" dirty="0"/>
              <a:t>만으로는 엄청 관계가 </a:t>
            </a:r>
            <a:r>
              <a:rPr lang="ko-KR" altLang="en-US" dirty="0" err="1"/>
              <a:t>있어보이지는</a:t>
            </a:r>
            <a:r>
              <a:rPr lang="ko-KR" altLang="en-US" dirty="0"/>
              <a:t> 않음</a:t>
            </a:r>
            <a:r>
              <a:rPr lang="en-US" altLang="ko-KR" dirty="0"/>
              <a:t>.. </a:t>
            </a:r>
            <a:r>
              <a:rPr lang="ko-KR" altLang="en-US" dirty="0"/>
              <a:t>남은 임차 기간이 </a:t>
            </a:r>
            <a:r>
              <a:rPr lang="ko-KR" altLang="en-US" dirty="0" err="1"/>
              <a:t>얼마냐에</a:t>
            </a:r>
            <a:r>
              <a:rPr lang="ko-KR" altLang="en-US" dirty="0"/>
              <a:t> 따라서도 다를 거 같고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654CDB3-A6C6-43E2-83F1-7783AD47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04" y="425116"/>
            <a:ext cx="5652044" cy="60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FD90A5B-B4DC-45B0-AC15-20D16EC9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1" y="858677"/>
            <a:ext cx="5534797" cy="229584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D135B32-F993-4027-A0F6-7C7A6337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01" y="3703479"/>
            <a:ext cx="5506218" cy="240063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9B19202-E5DC-457D-9654-61FAF9BB7773}"/>
              </a:ext>
            </a:extLst>
          </p:cNvPr>
          <p:cNvSpPr/>
          <p:nvPr/>
        </p:nvSpPr>
        <p:spPr>
          <a:xfrm>
            <a:off x="2324100" y="4732020"/>
            <a:ext cx="129540" cy="1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07209-362D-4ADA-9A2B-A500CAA78B5C}"/>
              </a:ext>
            </a:extLst>
          </p:cNvPr>
          <p:cNvSpPr/>
          <p:nvPr/>
        </p:nvSpPr>
        <p:spPr>
          <a:xfrm>
            <a:off x="5562600" y="5105400"/>
            <a:ext cx="757619" cy="731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B8D30-6DED-4049-BF7C-D6FBC0BAF4EE}"/>
              </a:ext>
            </a:extLst>
          </p:cNvPr>
          <p:cNvSpPr/>
          <p:nvPr/>
        </p:nvSpPr>
        <p:spPr>
          <a:xfrm>
            <a:off x="814001" y="5303520"/>
            <a:ext cx="5534797" cy="281354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706F65-F9BA-413E-A174-0D98E2BF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2260" y="982238"/>
            <a:ext cx="35623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781B6E0-9AF7-436C-8CB7-E8D77173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72" y="4201184"/>
            <a:ext cx="36671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58BB7E-80B3-4996-B61A-927F979C5481}"/>
              </a:ext>
            </a:extLst>
          </p:cNvPr>
          <p:cNvSpPr txBox="1"/>
          <p:nvPr/>
        </p:nvSpPr>
        <p:spPr>
          <a:xfrm>
            <a:off x="7522260" y="478737"/>
            <a:ext cx="38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감정가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E77DC-D48B-4C77-8B6F-A9A09976FAD2}"/>
              </a:ext>
            </a:extLst>
          </p:cNvPr>
          <p:cNvSpPr txBox="1"/>
          <p:nvPr/>
        </p:nvSpPr>
        <p:spPr>
          <a:xfrm>
            <a:off x="7522260" y="3698117"/>
            <a:ext cx="42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면적별</a:t>
            </a:r>
            <a:r>
              <a:rPr lang="ko-KR" altLang="en-US" dirty="0"/>
              <a:t> 감정가 대비 낙찰가 비율</a:t>
            </a:r>
          </a:p>
        </p:txBody>
      </p:sp>
    </p:spTree>
    <p:extLst>
      <p:ext uri="{BB962C8B-B14F-4D97-AF65-F5344CB8AC3E}">
        <p14:creationId xmlns:p14="http://schemas.microsoft.com/office/powerpoint/2010/main" val="368118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221</Words>
  <Application>Microsoft Office PowerPoint</Application>
  <PresentationFormat>와이드스크린</PresentationFormat>
  <Paragraphs>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Symbol</vt:lpstr>
      <vt:lpstr>Office 테마</vt:lpstr>
      <vt:lpstr>부동산 경매 데이터 EDA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부동산 경매 데이터 EDA</dc:title>
  <dc:creator>user</dc:creator>
  <cp:lastModifiedBy>user</cp:lastModifiedBy>
  <cp:revision>1</cp:revision>
  <dcterms:created xsi:type="dcterms:W3CDTF">2021-08-04T23:17:14Z</dcterms:created>
  <dcterms:modified xsi:type="dcterms:W3CDTF">2021-08-05T00:17:10Z</dcterms:modified>
</cp:coreProperties>
</file>