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0"/>
    <p:sldId id="257" r:id="rId21"/>
    <p:sldId id="258" r:id="rId22"/>
    <p:sldId id="259" r:id="rId23"/>
    <p:sldId id="260" r:id="rId24"/>
    <p:sldId id="262" r:id="rId25"/>
    <p:sldId id="263" r:id="rId26"/>
    <p:sldId id="264" r:id="rId27"/>
    <p:sldId id="266" r:id="rId28"/>
    <p:sldId id="265" r:id="rId29"/>
    <p:sldId id="267" r:id="rId30"/>
    <p:sldId id="270" r:id="rId31"/>
    <p:sldId id="274" r:id="rId32"/>
    <p:sldId id="268" r:id="rId33"/>
    <p:sldId id="271" r:id="rId34"/>
    <p:sldId id="272" r:id="rId35"/>
    <p:sldId id="273" r:id="rId36"/>
    <p:sldId id="275" r:id="rId37"/>
    <p:sldId id="27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253826472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북미</c:v>
                </c:pt>
                <c:pt idx="1">
                  <c:v>유럽</c:v>
                </c:pt>
                <c:pt idx="2">
                  <c:v>일본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smooth val="0"/>
        </c:ser>
        <c:firstSliceAng val="0"/>
        <c:holeSize val="50"/>
      </c:doughnutChart>
      <c:spPr>
        <a:noFill/>
        <a:ln>
          <a:noFill/>
          <a:round/>
        </a:ln>
      </c:spPr>
    </c:plotArea>
    <c:legend>
      <c:legendPos val="b"/>
      <c:layout/>
      <c:spPr>
        <a:noFill/>
        <a:ln>
          <a:noFill/>
          <a:round/>
        </a:ln>
      </c:spPr>
      <c:txPr>
        <a:bodyPr/>
        <a:lstStyle/>
        <a:p>
          <a:pPr>
            <a:defRPr sz="1000" b="0" i="0" u="none" baseline="0">
              <a:solidFill>
                <a:srgbClr val="333333"/>
              </a:solidFill>
              <a:latin typeface="맑은 고딕"/>
              <a:ea typeface="맑은 고딕"/>
            </a:defRPr>
          </a:pPr>
          <a:endParaRPr lang="ko-KR"/>
        </a:p>
      </c:txPr>
      <c:overlay val="0"/>
    </c:legend>
    <c:plotVisOnly val="1"/>
  </c:chart>
  <c:spPr>
    <a:ln w="3175" cap="flat">
      <a:solidFill>
        <a:srgbClr val="D9D9D9">
          <a:alpha val="99999"/>
        </a:srgbClr>
      </a:solidFill>
      <a:round/>
    </a:ln>
  </c:sp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0,'2635'0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9933"/>
      <inkml:brushProperty name="tip" value="rectangle"/>
      <inkml:brushProperty name="rasterOp" value="maskPen"/>
      <inkml:brushProperty name="fitToCurve" value="1"/>
    </inkml:brush>
  </inkml:definitions>
  <inkml:trace contextRef="#ctx0" brushRef="#br0">0 25,'25'0,"0"0,0 0,0 0,25 0,0 0,-25 0,0 0,1 0,-1 0,0 0,0 0,0 0,0 0,0 0,0 0,0 0,0 0,1 0,24 0,-25 0,25 0,-25 0,0 0,0 0,0 0,1 0,-1 0,25 0,-25 0,0 0,0 0,0 0,0 0,0 0,1 0,-1 0,0 0,0 0,0 0,0 0,-25-25,0 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9933"/>
      <inkml:brushProperty name="tip" value="rectangle"/>
      <inkml:brushProperty name="rasterOp" value="maskPen"/>
      <inkml:brushProperty name="fitToCurve" value="1"/>
    </inkml:brush>
  </inkml:definitions>
  <inkml:trace contextRef="#ctx0" brushRef="#br0">0 0,'25'0,"0"0,25 0,25 0,-50 0,25 0,-24 0,24 0,25 0,-50 0,25 0,-25 0,1 0,-1 0,0 0,25 0,0 0,-25 0,0 0,0 0,1 0,-1 0,25 0,-25 0,0 0,0 0,0 0,25 0,26 0,-26 0,-25 0,0 0,0 0,-25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9933"/>
      <inkml:brushProperty name="tip" value="rectangle"/>
      <inkml:brushProperty name="rasterOp" value="maskPen"/>
      <inkml:brushProperty name="fitToCurve" value="1"/>
    </inkml:brush>
  </inkml:definitions>
  <inkml:trace contextRef="#ctx0" brushRef="#br0">0 25,'25'0,"0"0,25 0,-25 0,0 0,0 0,25 0,-25 0,1 0,24 0,0 0,-25 0,0 0,25 0,-25 0,51 0,-51 0,0 0,0 0,0 0,0 0,0 0,76 0,-51 0,-25 0,25 0,-25 0,26 25,-26-25,0 0,0 0,0 0,0 0,0 0,0 0,25 0,-24 0,-1 0,25 0,0 0,-25 0,25 0,1 0,-26 0,25 0,0-25,-25 25,0 0,0 0,0 0,1 0,-1 0,0 0,0 0,0 0,0 0,25 0,-25 0,0 0,1 0,-26-25,25 25,0 0,0 0,0 0,-25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9933"/>
      <inkml:brushProperty name="tip" value="rectangle"/>
      <inkml:brushProperty name="rasterOp" value="maskPen"/>
      <inkml:brushProperty name="fitToCurve" value="1"/>
    </inkml:brush>
  </inkml:definitions>
  <inkml:trace contextRef="#ctx0" brushRef="#br0">0 0,'25'0,"0"0,50 0,-25 0,0 0,1 0,24 0,-50 0,25 25,-25-25,0 0,0 0,51 0,-51 0,0 0,25 25,0-25,-25 0,51 0,-26 0,-25 0,25 0,-25 25,0-25,1 0,-1 0,25 0,-25 0,25 0,0 0,-25 0,51 0,-51 0,0 0,25 0,0 0,26 0,-51 0,0 0,0 0,25 0,-25 0,0 0,26 0,-26 0,-25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9933"/>
      <inkml:brushProperty name="tip" value="rectangle"/>
      <inkml:brushProperty name="rasterOp" value="maskPen"/>
      <inkml:brushProperty name="fitToCurve" value="1"/>
    </inkml:brush>
  </inkml:definitions>
  <inkml:trace contextRef="#ctx0" brushRef="#br0">0 50,'50'-25,"-25"25,25 0,25-25,51 25,-51 0,-50 0,50 0,1 0,-26 0,0 0,25 0,51 0,-101 0,0 0,0 0,0 0,0 0,26 0,-26 0,0 0,25 0,0 0,26 0,-26 0,-25 0,0 0,0 0,0 0,25 0,-25 0,1 0,-1 0,-25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9933"/>
      <inkml:brushProperty name="tip" value="rectangle"/>
      <inkml:brushProperty name="rasterOp" value="maskPen"/>
      <inkml:brushProperty name="fitToCurve" value="1"/>
    </inkml:brush>
  </inkml:definitions>
  <inkml:trace contextRef="#ctx0" brushRef="#br0">0 25,'25'0,"0"0,0 0,0 0,0 0,0 0,0-25,0 25,0 0,26 0,-26 0,0 0,0 0,0 0,0 0,0 0,0 0,25 0,-24 0,-1 0,0 0,0 0,0 0,0 0,0 0,0 0,0 0,0 0,1 0,-1 0,0 0,0 0,0 0,0 25,0-25,0 0,0 0,0 0,1 0,-1 0,25 0,0 0,-25 0,0 0,0 0,0 0,1 0,-26 25,25-25,0 0,25 0,-25 0,0 0,25 0,-25 0,1 0,-26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9933"/>
      <inkml:brushProperty name="tip" value="rectangle"/>
      <inkml:brushProperty name="rasterOp" value="maskPen"/>
      <inkml:brushProperty name="fitToCurve" value="1"/>
    </inkml:brush>
  </inkml:definitions>
  <inkml:trace contextRef="#ctx0" brushRef="#br0">0 25,'25'0,"25"0,-25 0,25 0,-25 0,0 0,0 0,0 0,1 0,-1 0,0 0,25 0,-25 0,0 0,0 0,0 0,0 0,1 0,-1 0,0 0,0 0,0 0,0 0,25 0,-25 0,51-25,-1 25,-50 0,0 0,0 0,0 0,-25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9933"/>
      <inkml:brushProperty name="tip" value="rectangle"/>
      <inkml:brushProperty name="rasterOp" value="maskPen"/>
      <inkml:brushProperty name="fitToCurve" value="1"/>
    </inkml:brush>
  </inkml:definitions>
  <inkml:trace contextRef="#ctx0" brushRef="#br0">0 0,'50'0,"-25"0,0 0,0 0,0 0,0 0,0 0,0 0,0 0,1 0,24 0,-25 0,25 0,-25 0,25 0,-25 0,1 0,-26 50,25-50,0 0,0 0,0 0,0 0,25 0,-25 0,0 0,1 0,-1 0,0-25,0 25,25 0,-25 0,0 0,0 0,0 0,1 0,-1 0,0 0,0 0,25 0,-25 0,0 0,0 0,-25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0,'2585'0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0,'2359'0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0,'2986'0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0,'2735'0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0,'4216'0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0,'4241'0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2884241.jpe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hart" Target="../charts/chart1.xml"></Relationship><Relationship Id="rId3" Type="http://schemas.openxmlformats.org/officeDocument/2006/relationships/image" Target="../media/fImage2136051479169.jpeg"></Relationship><Relationship Id="rId4" Type="http://schemas.openxmlformats.org/officeDocument/2006/relationships/image" Target="../media/fImage23751495724.png"></Relationship><Relationship Id="rId5" Type="http://schemas.openxmlformats.org/officeDocument/2006/relationships/image" Target="../media/fImage144471501478.jpeg"></Relationship><Relationship Id="rId6" Type="http://schemas.openxmlformats.org/officeDocument/2006/relationships/image" Target="../media/fImage749881529358.jpe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8.xml"></Relationship><Relationship Id="rId3" Type="http://schemas.openxmlformats.org/officeDocument/2006/relationships/customXml" Target="../ink/ink9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4341696962.png"></Relationship><Relationship Id="rId3" Type="http://schemas.openxmlformats.org/officeDocument/2006/relationships/customXml" Target="../ink/ink10.xml"></Relationship><Relationship Id="rId4" Type="http://schemas.openxmlformats.org/officeDocument/2006/relationships/customXml" Target="../ink/ink11.xml"></Relationship><Relationship Id="rId5" Type="http://schemas.openxmlformats.org/officeDocument/2006/relationships/customXml" Target="../ink/ink12.xml"></Relationship><Relationship Id="rId6" Type="http://schemas.openxmlformats.org/officeDocument/2006/relationships/customXml" Target="../ink/ink13.xml"></Relationship><Relationship Id="rId7" Type="http://schemas.openxmlformats.org/officeDocument/2006/relationships/customXml" Target="../ink/ink14.xml"></Relationship><Relationship Id="rId8" Type="http://schemas.openxmlformats.org/officeDocument/2006/relationships/customXml" Target="../ink/ink15.xml"></Relationship><Relationship Id="rId9" Type="http://schemas.openxmlformats.org/officeDocument/2006/relationships/customXml" Target="../ink/ink16.xml"></Relationship><Relationship Id="rId10" Type="http://schemas.openxmlformats.org/officeDocument/2006/relationships/customXml" Target="../ink/ink1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7021854464.jpeg"></Relationship><Relationship Id="rId3" Type="http://schemas.openxmlformats.org/officeDocument/2006/relationships/image" Target="../media/fImage239461865705.jpeg"></Relationship><Relationship Id="rId4" Type="http://schemas.openxmlformats.org/officeDocument/2006/relationships/image" Target="../media/fImage1596591878145.png"></Relationship><Relationship Id="rId5" Type="http://schemas.openxmlformats.org/officeDocument/2006/relationships/image" Target="../media/fImage2380521883281.png"></Relationship><Relationship Id="rId6" Type="http://schemas.openxmlformats.org/officeDocument/2006/relationships/image" Target="../media/fImage1328891896827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18.xml"></Relationship><Relationship Id="rId3" Type="http://schemas.openxmlformats.org/officeDocument/2006/relationships/customXml" Target="../ink/ink19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7034193996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192195491.jpe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0651972995.jpe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20.xml"></Relationship><Relationship Id="rId3" Type="http://schemas.openxmlformats.org/officeDocument/2006/relationships/customXml" Target="../ink/ink2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11602271942.jpeg"></Relationship><Relationship Id="rId3" Type="http://schemas.openxmlformats.org/officeDocument/2006/relationships/image" Target="../media/fImage1417432284827.jpe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845221178467.jpe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75771086334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01555641.png"></Relationship><Relationship Id="rId2" Type="http://schemas.openxmlformats.org/officeDocument/2006/relationships/customXml" Target="../ink/ink1.xml"></Relationship><Relationship Id="rId3" Type="http://schemas.openxmlformats.org/officeDocument/2006/relationships/customXml" Target="../ink/ink2.xml"></Relationship><Relationship Id="rId4" Type="http://schemas.openxmlformats.org/officeDocument/2006/relationships/customXml" Target="../ink/ink3.xml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3981318467.png"></Relationship><Relationship Id="rId3" Type="http://schemas.openxmlformats.org/officeDocument/2006/relationships/customXml" Target="../ink/ink4.xml"></Relationship><Relationship Id="rId4" Type="http://schemas.openxmlformats.org/officeDocument/2006/relationships/customXml" Target="../ink/ink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3461326334.png"></Relationship><Relationship Id="rId3" Type="http://schemas.openxmlformats.org/officeDocument/2006/relationships/customXml" Target="../ink/ink6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1751336500.png"></Relationship><Relationship Id="rId3" Type="http://schemas.openxmlformats.org/officeDocument/2006/relationships/customXml" Target="../ink/ink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617345"/>
            <a:ext cx="9145270" cy="154241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게임 사업 </a:t>
            </a:r>
            <a:r>
              <a:rPr lang="ko-KR" altLang="en-US"/>
              <a:t>건의서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제주고딕" charset="0"/>
                <a:ea typeface="제주고딕" charset="0"/>
              </a:rPr>
              <a:t>1980</a:t>
            </a:r>
            <a:r>
              <a:rPr lang="ko-KR" altLang="en-US">
                <a:latin typeface="제주고딕" charset="0"/>
                <a:ea typeface="제주고딕" charset="0"/>
              </a:rPr>
              <a:t>년대부터</a:t>
            </a:r>
            <a:r>
              <a:rPr lang="ko-KR" altLang="en-US">
                <a:latin typeface="제주고딕" charset="0"/>
                <a:ea typeface="제주고딕" charset="0"/>
              </a:rPr>
              <a:t> </a:t>
            </a:r>
            <a:r>
              <a:rPr lang="ko-KR" altLang="en-US">
                <a:latin typeface="제주고딕" charset="0"/>
                <a:ea typeface="제주고딕" charset="0"/>
              </a:rPr>
              <a:t>2020년</a:t>
            </a:r>
            <a:r>
              <a:rPr lang="ko-KR" altLang="en-US">
                <a:latin typeface="제주고딕" charset="0"/>
                <a:ea typeface="제주고딕" charset="0"/>
              </a:rPr>
              <a:t>까지의 세계 게임 산업 자료를 </a:t>
            </a:r>
            <a:endParaRPr lang="ko-KR" altLang="en-US">
              <a:latin typeface="제주고딕" charset="0"/>
              <a:ea typeface="제주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제주고딕" charset="0"/>
                <a:ea typeface="제주고딕" charset="0"/>
              </a:rPr>
              <a:t>기반으로 한</a:t>
            </a:r>
            <a:r>
              <a:rPr lang="ko-KR" altLang="en-US">
                <a:latin typeface="제주고딕" charset="0"/>
                <a:ea typeface="제주고딕" charset="0"/>
              </a:rPr>
              <a:t> </a:t>
            </a:r>
            <a:r>
              <a:rPr lang="ko-KR" altLang="en-US">
                <a:latin typeface="제주고딕" charset="0"/>
                <a:ea typeface="제주고딕" charset="0"/>
              </a:rPr>
              <a:t>데이터 분석</a:t>
            </a:r>
            <a:endParaRPr lang="ko-KR" altLang="en-US">
              <a:latin typeface="제주고딕" charset="0"/>
              <a:ea typeface="제주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866900" y="257175"/>
            <a:ext cx="8451215" cy="7378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3600">
                <a:latin typeface="제주고딕" charset="0"/>
                <a:ea typeface="제주고딕" charset="0"/>
              </a:rPr>
              <a:t>2.1 주요 국가별 장르 선호도</a:t>
            </a:r>
            <a:endParaRPr lang="ko-KR" altLang="en-US" sz="3600">
              <a:latin typeface="제주고딕" charset="0"/>
              <a:ea typeface="제주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605530" y="993775"/>
            <a:ext cx="49790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2.1.</a:t>
            </a:r>
            <a:r>
              <a:rPr lang="ko-KR" sz="1800">
                <a:latin typeface="맑은 고딕" charset="0"/>
                <a:ea typeface="맑은 고딕" charset="0"/>
              </a:rPr>
              <a:t>5 각 국가의 주요 선호 게임 장르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차트 3"/>
          <p:cNvGraphicFramePr>
            <a:graphicFrameLocks noGrp="1"/>
          </p:cNvGraphicFramePr>
          <p:nvPr/>
        </p:nvGraphicFramePr>
        <p:xfrm>
          <a:off x="322580" y="1431290"/>
          <a:ext cx="11545570" cy="542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텍스트 상자 4"/>
          <p:cNvSpPr txBox="1">
            <a:spLocks/>
          </p:cNvSpPr>
          <p:nvPr/>
        </p:nvSpPr>
        <p:spPr>
          <a:xfrm rot="0">
            <a:off x="6511290" y="2592070"/>
            <a:ext cx="27641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레이싱/슈터/액션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5"/>
          <p:cNvSpPr txBox="1">
            <a:spLocks/>
          </p:cNvSpPr>
          <p:nvPr/>
        </p:nvSpPr>
        <p:spPr>
          <a:xfrm rot="0">
            <a:off x="6719570" y="5170805"/>
            <a:ext cx="27641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플랫</a:t>
            </a:r>
            <a:r>
              <a:rPr lang="ko-KR" sz="1800">
                <a:latin typeface="맑은 고딕" charset="0"/>
                <a:ea typeface="맑은 고딕" charset="0"/>
              </a:rPr>
              <a:t>폼/슈터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6"/>
          <p:cNvSpPr txBox="1">
            <a:spLocks/>
          </p:cNvSpPr>
          <p:nvPr/>
        </p:nvSpPr>
        <p:spPr>
          <a:xfrm rot="0">
            <a:off x="4283075" y="2595880"/>
            <a:ext cx="27641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롤플레</a:t>
            </a:r>
            <a:r>
              <a:rPr lang="ko-KR" sz="1800">
                <a:latin typeface="맑은 고딕" charset="0"/>
                <a:ea typeface="맑은 고딕" charset="0"/>
              </a:rPr>
              <a:t>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7"/>
          <p:cNvSpPr txBox="1">
            <a:spLocks/>
          </p:cNvSpPr>
          <p:nvPr/>
        </p:nvSpPr>
        <p:spPr>
          <a:xfrm rot="0">
            <a:off x="4281170" y="5113020"/>
            <a:ext cx="27641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롤플레</a:t>
            </a:r>
            <a:r>
              <a:rPr lang="ko-KR" sz="1800">
                <a:latin typeface="맑은 고딕" charset="0"/>
                <a:ea typeface="맑은 고딕" charset="0"/>
              </a:rPr>
              <a:t>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8" descr="C:/Users/jvx63/AppData/Roaming/PolarisOffice/ETemp/11552_8201872/fImage213605147916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10295" y="1427480"/>
            <a:ext cx="2666365" cy="1617980"/>
          </a:xfrm>
          <a:prstGeom prst="rect"/>
          <a:noFill/>
        </p:spPr>
      </p:pic>
      <p:pic>
        <p:nvPicPr>
          <p:cNvPr id="11" name="그림 9" descr="C:/Users/jvx63/AppData/Roaming/PolarisOffice/ETemp/11552_8201872/fImage2375149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47125" y="4789170"/>
            <a:ext cx="2630170" cy="1798955"/>
          </a:xfrm>
          <a:prstGeom prst="rect"/>
          <a:noFill/>
        </p:spPr>
      </p:pic>
      <p:pic>
        <p:nvPicPr>
          <p:cNvPr id="12" name="그림 10" descr="C:/Users/jvx63/AppData/Roaming/PolarisOffice/ETemp/11552_8201872/fImage144471501478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4715" y="4787900"/>
            <a:ext cx="2530475" cy="1664335"/>
          </a:xfrm>
          <a:prstGeom prst="rect"/>
          <a:noFill/>
        </p:spPr>
      </p:pic>
      <p:pic>
        <p:nvPicPr>
          <p:cNvPr id="13" name="그림 12" descr="C:/Users/jvx63/AppData/Roaming/PolarisOffice/ETemp/11552_8201872/fImage749881529358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4715" y="1430655"/>
            <a:ext cx="2449195" cy="169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29310" y="276860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>
                <a:latin typeface="제주고딕" charset="0"/>
                <a:ea typeface="제주고딕" charset="0"/>
              </a:rPr>
              <a:t>3. 연도별 게임 플랫폼의 트렌드</a:t>
            </a:r>
            <a:endParaRPr lang="ko-KR" altLang="en-US">
              <a:latin typeface="제주고딕" charset="0"/>
              <a:ea typeface="제주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24"/>
              <p14:cNvContentPartPr/>
              <p14:nvPr/>
            </p14:nvContentPartPr>
            <p14:xfrm>
              <a:off x="5647690" y="1084580"/>
              <a:ext cx="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25"/>
              <p14:cNvContentPartPr/>
              <p14:nvPr/>
            </p14:nvContentPartPr>
            <p14:xfrm>
              <a:off x="4644390" y="975995"/>
              <a:ext cx="0" cy="889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3600">
                <a:latin typeface="제주고딕" charset="0"/>
                <a:ea typeface="제주고딕" charset="0"/>
              </a:rPr>
              <a:t>3. 연도별 게임 플랫폼의 트렌드</a:t>
            </a:r>
            <a:endParaRPr lang="ko-KR" altLang="en-US" sz="3600">
              <a:latin typeface="제주고딕" charset="0"/>
              <a:ea typeface="제주고딕" charset="0"/>
            </a:endParaRPr>
          </a:p>
        </p:txBody>
      </p:sp>
      <p:pic>
        <p:nvPicPr>
          <p:cNvPr id="3" name="내용 개체 틀 2" descr="C:/Users/jvx63/AppData/Roaming/PolarisOffice/ETemp/11552_8201872/fImage134341696962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7985" y="1417955"/>
            <a:ext cx="11476990" cy="527812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47"/>
              <p14:cNvContentPartPr/>
              <p14:nvPr/>
            </p14:nvContentPartPr>
            <p14:xfrm>
              <a:off x="1264920" y="2611120"/>
              <a:ext cx="415925" cy="95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8"/>
              <p14:cNvContentPartPr/>
              <p14:nvPr/>
            </p14:nvContentPartPr>
            <p14:xfrm>
              <a:off x="1247140" y="3315970"/>
              <a:ext cx="43370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49"/>
              <p14:cNvContentPartPr/>
              <p14:nvPr/>
            </p14:nvContentPartPr>
            <p14:xfrm>
              <a:off x="958215" y="4300855"/>
              <a:ext cx="767715" cy="184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50"/>
              <p14:cNvContentPartPr/>
              <p14:nvPr/>
            </p14:nvContentPartPr>
            <p14:xfrm>
              <a:off x="1075690" y="4626610"/>
              <a:ext cx="650240" cy="266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51"/>
              <p14:cNvContentPartPr/>
              <p14:nvPr/>
            </p14:nvContentPartPr>
            <p14:xfrm>
              <a:off x="1202055" y="4752975"/>
              <a:ext cx="560070" cy="177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52"/>
              <p14:cNvContentPartPr/>
              <p14:nvPr/>
            </p14:nvContentPartPr>
            <p14:xfrm>
              <a:off x="1066165" y="3027045"/>
              <a:ext cx="551180" cy="177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53"/>
              <p14:cNvContentPartPr/>
              <p14:nvPr/>
            </p14:nvContentPartPr>
            <p14:xfrm>
              <a:off x="1355725" y="1779905"/>
              <a:ext cx="352425" cy="95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54"/>
              <p14:cNvContentPartPr/>
              <p14:nvPr/>
            </p14:nvContentPartPr>
            <p14:xfrm>
              <a:off x="1210945" y="1888490"/>
              <a:ext cx="442595" cy="1778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3600">
                <a:latin typeface="제주고딕" charset="0"/>
                <a:ea typeface="제주고딕" charset="0"/>
              </a:rPr>
              <a:t>3. 연도별 게임 플랫폼의 트렌드</a:t>
            </a:r>
            <a:endParaRPr lang="ko-KR" altLang="en-US" sz="3600">
              <a:latin typeface="제주고딕" charset="0"/>
              <a:ea typeface="제주고딕" charset="0"/>
            </a:endParaRPr>
          </a:p>
        </p:txBody>
      </p:sp>
      <p:sp>
        <p:nvSpPr>
          <p:cNvPr id="3" name="텍스트 상자 26"/>
          <p:cNvSpPr txBox="1">
            <a:spLocks/>
          </p:cNvSpPr>
          <p:nvPr/>
        </p:nvSpPr>
        <p:spPr>
          <a:xfrm rot="0">
            <a:off x="1270000" y="1789430"/>
            <a:ext cx="3854450" cy="45904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7"/>
          <p:cNvSpPr txBox="1">
            <a:spLocks/>
          </p:cNvSpPr>
          <p:nvPr/>
        </p:nvSpPr>
        <p:spPr>
          <a:xfrm rot="0">
            <a:off x="4739640" y="1861185"/>
            <a:ext cx="456565" cy="45904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8"/>
          <p:cNvSpPr txBox="1">
            <a:spLocks/>
          </p:cNvSpPr>
          <p:nvPr/>
        </p:nvSpPr>
        <p:spPr>
          <a:xfrm rot="0">
            <a:off x="1138555" y="1789430"/>
            <a:ext cx="42926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콘솔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Playstation (Sony)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Xbox (Microsoft)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Wii (Nintendo)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9"/>
          <p:cNvSpPr txBox="1">
            <a:spLocks/>
          </p:cNvSpPr>
          <p:nvPr/>
        </p:nvSpPr>
        <p:spPr>
          <a:xfrm rot="0">
            <a:off x="6849110" y="1788795"/>
            <a:ext cx="42926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휴대용 기기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모바일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Switch(Nintendo)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PSP (Sony)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30" descr="C:/Users/jvx63/AppData/Roaming/PolarisOffice/ETemp/11552_8201872/fImage53702185446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655" y="4843145"/>
            <a:ext cx="1753870" cy="1539875"/>
          </a:xfrm>
          <a:prstGeom prst="rect"/>
          <a:noFill/>
        </p:spPr>
      </p:pic>
      <p:pic>
        <p:nvPicPr>
          <p:cNvPr id="8" name="그림 31" descr="C:/Users/jvx63/AppData/Roaming/PolarisOffice/ETemp/11552_8201872/fImage239461865705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26410" y="4843145"/>
            <a:ext cx="1429385" cy="1605280"/>
          </a:xfrm>
          <a:prstGeom prst="rect"/>
          <a:noFill/>
        </p:spPr>
      </p:pic>
      <p:pic>
        <p:nvPicPr>
          <p:cNvPr id="9" name="그림 32" descr="C:/Users/jvx63/AppData/Roaming/PolarisOffice/ETemp/11552_8201872/fImage159659187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8265" y="4860925"/>
            <a:ext cx="1518920" cy="1586865"/>
          </a:xfrm>
          <a:prstGeom prst="rect"/>
          <a:noFill/>
        </p:spPr>
      </p:pic>
      <p:pic>
        <p:nvPicPr>
          <p:cNvPr id="10" name="그림 33" descr="C:/Users/jvx63/AppData/Roaming/PolarisOffice/ETemp/11552_8201872/fImage238052188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72985" y="4888865"/>
            <a:ext cx="1419225" cy="1563370"/>
          </a:xfrm>
          <a:prstGeom prst="rect"/>
          <a:noFill/>
        </p:spPr>
      </p:pic>
      <p:pic>
        <p:nvPicPr>
          <p:cNvPr id="11" name="그림 34" descr="C:/Users/jvx63/AppData/Roaming/PolarisOffice/ETemp/11552_8201872/fImage1328891896827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6120" y="4897755"/>
            <a:ext cx="1546225" cy="15544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29310" y="276860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4400">
                <a:latin typeface="제주고딕" charset="0"/>
                <a:ea typeface="제주고딕" charset="0"/>
              </a:rPr>
              <a:t>4. 각 지역별 최고 매출을 올린 게임</a:t>
            </a:r>
            <a:endParaRPr lang="ko-KR" altLang="en-US" sz="4400">
              <a:latin typeface="제주고딕" charset="0"/>
              <a:ea typeface="제주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/>
              <p14:cNvContentPartPr/>
              <p14:nvPr/>
            </p14:nvContentPartPr>
            <p14:xfrm>
              <a:off x="5647690" y="1084580"/>
              <a:ext cx="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5"/>
              <p14:cNvContentPartPr/>
              <p14:nvPr/>
            </p14:nvContentPartPr>
            <p14:xfrm>
              <a:off x="4644390" y="975995"/>
              <a:ext cx="0" cy="889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29310" y="57340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>
                <a:latin typeface="제주고딕" charset="0"/>
                <a:ea typeface="제주고딕" charset="0"/>
              </a:rPr>
              <a:t>4. 각 지역별 최고 매출을 올린 게임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sz="2000"/>
              <a:t/>
            </a:r>
            <a:br>
              <a:rPr lang="ko-KR" altLang="en-US" sz="2000"/>
            </a:br>
            <a:r>
              <a:rPr lang="ko-KR" altLang="en-US" sz="2000"/>
              <a:t>4.1 북미</a:t>
            </a:r>
            <a:endParaRPr lang="ko-KR" altLang="en-US"/>
          </a:p>
        </p:txBody>
      </p:sp>
      <p:pic>
        <p:nvPicPr>
          <p:cNvPr id="3" name="그림 35" descr="C:/Users/jvx63/AppData/Roaming/PolarisOffice/ETemp/11552_8201872/fImage587034193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2180" y="2337435"/>
            <a:ext cx="6858635" cy="3810635"/>
          </a:xfrm>
          <a:prstGeom prst="rect"/>
          <a:noFill/>
        </p:spPr>
      </p:pic>
      <p:sp>
        <p:nvSpPr>
          <p:cNvPr id="4" name="텍스트 상자 36"/>
          <p:cNvSpPr txBox="1">
            <a:spLocks/>
          </p:cNvSpPr>
          <p:nvPr/>
        </p:nvSpPr>
        <p:spPr>
          <a:xfrm rot="0">
            <a:off x="8376285" y="3379470"/>
            <a:ext cx="297370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GTA(Grand Theft Auto) 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액션/슈팅/레이싱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높은 자유도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- 2018년 기준 60억 $ 이상의 매출을 올림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29310" y="57340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제주고딕" charset="0"/>
                <a:ea typeface="제주고딕" charset="0"/>
              </a:rPr>
              <a:t>4. 각 지역별 최고 매출을 올린 게임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4400">
                <a:latin typeface="맑은 고딕" charset="0"/>
                <a:ea typeface="맑은 고딕" charset="0"/>
                <a:cs typeface="+mj-cs"/>
              </a:rPr>
            </a:br>
            <a:r>
              <a:rPr lang="ko-KR" altLang="en-US" sz="2000"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2000">
                <a:latin typeface="맑은 고딕" charset="0"/>
                <a:ea typeface="맑은 고딕" charset="0"/>
                <a:cs typeface="+mj-cs"/>
              </a:rPr>
            </a:br>
            <a:r>
              <a:rPr lang="ko-KR" altLang="en-US" sz="2000">
                <a:latin typeface="맑은 고딕" charset="0"/>
                <a:ea typeface="맑은 고딕" charset="0"/>
                <a:cs typeface="+mj-cs"/>
              </a:rPr>
              <a:t>4.2 유럽연합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7" descr="C:/Users/jvx63/AppData/Roaming/PolarisOffice/ETemp/11552_8201872/fImage20919219549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8775" y="2240280"/>
            <a:ext cx="3421380" cy="4328795"/>
          </a:xfrm>
          <a:prstGeom prst="rect"/>
          <a:noFill/>
        </p:spPr>
      </p:pic>
      <p:sp>
        <p:nvSpPr>
          <p:cNvPr id="4" name="텍스트 상자 38"/>
          <p:cNvSpPr txBox="1">
            <a:spLocks/>
          </p:cNvSpPr>
          <p:nvPr/>
        </p:nvSpPr>
        <p:spPr>
          <a:xfrm rot="0">
            <a:off x="939800" y="2349500"/>
            <a:ext cx="4250690" cy="23082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FIFA 14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-</a:t>
            </a:r>
            <a:r>
              <a:rPr lang="ko-KR" sz="1800">
                <a:latin typeface="맑은 고딕" charset="0"/>
                <a:ea typeface="맑은 고딕" charset="0"/>
              </a:rPr>
              <a:t> 스포츠/롤플레잉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도전/육성 중심 게임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지금까지도 매년 지속적으로 넘버링이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이어져 오고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29310" y="57340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제주고딕" charset="0"/>
                <a:ea typeface="제주고딕" charset="0"/>
              </a:rPr>
              <a:t>4. 각 지역별 최고 매출을 올린 게임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4400">
                <a:latin typeface="맑은 고딕" charset="0"/>
                <a:ea typeface="맑은 고딕" charset="0"/>
                <a:cs typeface="+mj-cs"/>
              </a:rPr>
            </a:br>
            <a:r>
              <a:rPr lang="ko-KR" altLang="en-US" sz="2000"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2000">
                <a:latin typeface="맑은 고딕" charset="0"/>
                <a:ea typeface="맑은 고딕" charset="0"/>
                <a:cs typeface="+mj-cs"/>
              </a:rPr>
            </a:br>
            <a:r>
              <a:rPr lang="ko-KR" altLang="en-US" sz="2000">
                <a:latin typeface="맑은 고딕" charset="0"/>
                <a:ea typeface="맑은 고딕" charset="0"/>
                <a:cs typeface="+mj-cs"/>
              </a:rPr>
              <a:t>4.3 일본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9" descr="C:/Users/jvx63/AppData/Roaming/PolarisOffice/ETemp/11552_8201872/fImage19065197299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" y="2752725"/>
            <a:ext cx="5568315" cy="3545840"/>
          </a:xfrm>
          <a:prstGeom prst="rect"/>
          <a:noFill/>
        </p:spPr>
      </p:pic>
      <p:sp>
        <p:nvSpPr>
          <p:cNvPr id="4" name="텍스트 상자 40"/>
          <p:cNvSpPr txBox="1">
            <a:spLocks/>
          </p:cNvSpPr>
          <p:nvPr/>
        </p:nvSpPr>
        <p:spPr>
          <a:xfrm rot="0">
            <a:off x="7662545" y="2755900"/>
            <a:ext cx="33889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포켓몬스터 레드/그린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롤플레잉/어드벤쳐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- 전세</a:t>
            </a:r>
            <a:r>
              <a:rPr lang="ko-KR" sz="1800">
                <a:latin typeface="맑은 고딕" charset="0"/>
                <a:ea typeface="맑은 고딕" charset="0"/>
              </a:rPr>
              <a:t>계적으로 큰 수익을 거둠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게임 IP의 가능성을 보여줌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29310" y="276860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4400">
                <a:latin typeface="제주고딕" charset="0"/>
                <a:ea typeface="제주고딕" charset="0"/>
              </a:rPr>
              <a:t>5. 어떠한 게임을 만들어야 하는가</a:t>
            </a:r>
            <a:endParaRPr lang="ko-KR" altLang="en-US" sz="4400">
              <a:latin typeface="제주고딕" charset="0"/>
              <a:ea typeface="제주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/>
              <p14:cNvContentPartPr/>
              <p14:nvPr/>
            </p14:nvContentPartPr>
            <p14:xfrm>
              <a:off x="5647690" y="1084580"/>
              <a:ext cx="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5"/>
              <p14:cNvContentPartPr/>
              <p14:nvPr/>
            </p14:nvContentPartPr>
            <p14:xfrm>
              <a:off x="4644390" y="975995"/>
              <a:ext cx="0" cy="889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>
                <a:latin typeface="제주고딕" charset="0"/>
                <a:ea typeface="제주고딕" charset="0"/>
              </a:rPr>
              <a:t>5. 어떠한 게임을 만들어야 하는가?</a:t>
            </a:r>
            <a:endParaRPr lang="ko-KR" altLang="en-US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389120" y="1852930"/>
            <a:ext cx="6002655" cy="1663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1. 콘솔 위주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 가정용/휴대용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sp>
        <p:nvSpPr>
          <p:cNvPr id="4" name="텍스트 상자 41"/>
          <p:cNvSpPr txBox="1">
            <a:spLocks/>
          </p:cNvSpPr>
          <p:nvPr/>
        </p:nvSpPr>
        <p:spPr>
          <a:xfrm rot="0">
            <a:off x="4391660" y="3198495"/>
            <a:ext cx="21875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/>
              <a:t>2. 지역 </a:t>
            </a:r>
            <a:endParaRPr lang="ko-KR" altLang="en-US" sz="2800"/>
          </a:p>
          <a:p>
            <a:pPr marL="228600" indent="-228600" latinLnBrk="0">
              <a:buFontTx/>
              <a:buNone/>
            </a:pPr>
            <a:r>
              <a:rPr lang="ko-KR" altLang="en-US" sz="2800"/>
              <a:t>- 북미/유럽</a:t>
            </a:r>
            <a:endParaRPr lang="ko-KR" altLang="en-US" sz="2800"/>
          </a:p>
        </p:txBody>
      </p:sp>
      <p:sp>
        <p:nvSpPr>
          <p:cNvPr id="5" name="텍스트 상자 42"/>
          <p:cNvSpPr txBox="1">
            <a:spLocks/>
          </p:cNvSpPr>
          <p:nvPr/>
        </p:nvSpPr>
        <p:spPr>
          <a:xfrm rot="0">
            <a:off x="1057275" y="5575300"/>
            <a:ext cx="46990" cy="46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43"/>
          <p:cNvSpPr txBox="1">
            <a:spLocks/>
          </p:cNvSpPr>
          <p:nvPr/>
        </p:nvSpPr>
        <p:spPr>
          <a:xfrm rot="0">
            <a:off x="4391660" y="4698365"/>
            <a:ext cx="3605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/>
              <a:t>3. 장르</a:t>
            </a:r>
            <a:endParaRPr lang="ko-KR" altLang="en-US" sz="2800"/>
          </a:p>
          <a:p>
            <a:pPr marL="228600" indent="-228600" latinLnBrk="0">
              <a:buFontTx/>
              <a:buNone/>
            </a:pPr>
            <a:r>
              <a:rPr lang="ko-KR" altLang="en-US" sz="2800"/>
              <a:t>- 어드벤쳐/롤플레잉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  <p:bldP spid="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15110" y="2882265"/>
            <a:ext cx="9145270" cy="108966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6000">
                <a:latin typeface="제주고딕" charset="0"/>
                <a:ea typeface="제주고딕" charset="0"/>
              </a:rPr>
              <a:t>1. </a:t>
            </a:r>
            <a:r>
              <a:rPr lang="ko-KR" altLang="en-US" sz="6000">
                <a:latin typeface="제주고딕" charset="0"/>
                <a:ea typeface="제주고딕" charset="0"/>
              </a:rPr>
              <a:t>어째서 </a:t>
            </a:r>
            <a:r>
              <a:rPr lang="ko-KR" altLang="en-US" sz="6000">
                <a:latin typeface="제주고딕" charset="0"/>
                <a:ea typeface="제주고딕" charset="0"/>
              </a:rPr>
              <a:t>게임 산업</a:t>
            </a:r>
            <a:r>
              <a:rPr lang="ko-KR" altLang="en-US" sz="6000">
                <a:latin typeface="제주고딕" charset="0"/>
                <a:ea typeface="제주고딕" charset="0"/>
              </a:rPr>
              <a:t>인가?</a:t>
            </a:r>
            <a:endParaRPr lang="ko-KR" altLang="en-US" sz="6000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29310" y="102489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>
                <a:latin typeface="제주고딕" charset="0"/>
                <a:ea typeface="제주고딕" charset="0"/>
              </a:rPr>
              <a:t>6. 마치며</a:t>
            </a:r>
            <a:endParaRPr lang="ko-KR" altLang="en-US">
              <a:latin typeface="제주고딕" charset="0"/>
              <a:ea typeface="제주고딕" charset="0"/>
            </a:endParaRPr>
          </a:p>
        </p:txBody>
      </p:sp>
      <p:pic>
        <p:nvPicPr>
          <p:cNvPr id="3" name="그림 55" descr="C:/Users/jvx63/AppData/Roaming/PolarisOffice/ETemp/11552_8201872/fImage121160227194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5195" y="2889885"/>
            <a:ext cx="4262120" cy="3572510"/>
          </a:xfrm>
          <a:prstGeom prst="rect"/>
          <a:noFill/>
        </p:spPr>
      </p:pic>
      <p:pic>
        <p:nvPicPr>
          <p:cNvPr id="4" name="그림 56" descr="C:/Users/jvx63/AppData/Roaming/PolarisOffice/ETemp/11552_8201872/fImage141743228482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01535" y="2909570"/>
            <a:ext cx="4229735" cy="354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237490"/>
            <a:ext cx="9145270" cy="73914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제주고딕" charset="0"/>
                <a:ea typeface="제주고딕" charset="0"/>
              </a:rPr>
              <a:t>1.1 세계 게임 산업 현황</a:t>
            </a:r>
            <a:endParaRPr lang="ko-KR" altLang="en-US" sz="3600">
              <a:latin typeface="제주고딕" charset="0"/>
              <a:ea typeface="제주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6" descr="C:/Users/jvx63/AppData/Roaming/PolarisOffice/ETemp/11552_8201872/fImage84522117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120140"/>
            <a:ext cx="9705975" cy="5447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1109345" y="5966460"/>
            <a:ext cx="10323195" cy="6788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1200"/>
              <a:t>출처 : 2020 게임이용자 실태조사 보고서, 한국콘텐츠진흥원</a:t>
            </a:r>
            <a:endParaRPr lang="ko-KR" altLang="en-US" sz="1200"/>
          </a:p>
        </p:txBody>
      </p:sp>
      <p:pic>
        <p:nvPicPr>
          <p:cNvPr id="3" name="내용 개체 틀 2" descr="C:/Users/jvx63/AppData/Roaming/PolarisOffice/ETemp/11552_8201872/fImage47577108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0605" y="1156970"/>
            <a:ext cx="10120630" cy="5035550"/>
          </a:xfrm>
          <a:prstGeom prst="rect"/>
          <a:noFill/>
        </p:spPr>
      </p:pic>
      <p:sp>
        <p:nvSpPr>
          <p:cNvPr id="4" name="텍스트 상자 1"/>
          <p:cNvSpPr txBox="1">
            <a:spLocks/>
          </p:cNvSpPr>
          <p:nvPr/>
        </p:nvSpPr>
        <p:spPr>
          <a:xfrm rot="0">
            <a:off x="2449195" y="388620"/>
            <a:ext cx="84766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600">
                <a:latin typeface="제주고딕" charset="0"/>
                <a:ea typeface="제주고딕" charset="0"/>
              </a:rPr>
              <a:t>1.2 한국 게임 시장의 지속적인 발전</a:t>
            </a:r>
            <a:endParaRPr lang="ko-KR" altLang="en-US" sz="3600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280795" y="276860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>
                <a:latin typeface="제주고딕" charset="0"/>
                <a:ea typeface="제주고딕" charset="0"/>
              </a:rPr>
              <a:t>2. 데이터 분석을 통해서 들여다 본 </a:t>
            </a:r>
            <a:r>
              <a:rPr lang="ko-KR" altLang="en-US">
                <a:latin typeface="제주고딕" charset="0"/>
                <a:ea typeface="제주고딕" charset="0"/>
              </a:rPr>
              <a:t/>
            </a:r>
            <a:br>
              <a:rPr lang="ko-KR" altLang="en-US">
                <a:latin typeface="제주고딕" charset="0"/>
                <a:ea typeface="제주고딕" charset="0"/>
              </a:rPr>
            </a:br>
            <a:r>
              <a:rPr lang="ko-KR" altLang="en-US">
                <a:latin typeface="제주고딕" charset="0"/>
                <a:ea typeface="제주고딕" charset="0"/>
              </a:rPr>
              <a:t/>
            </a:r>
            <a:br>
              <a:rPr lang="ko-KR" altLang="en-US">
                <a:latin typeface="제주고딕" charset="0"/>
                <a:ea typeface="제주고딕" charset="0"/>
              </a:rPr>
            </a:br>
            <a:r>
              <a:rPr lang="ko-KR" altLang="en-US">
                <a:latin typeface="제주고딕" charset="0"/>
                <a:ea typeface="제주고딕" charset="0"/>
              </a:rPr>
              <a:t>세계 게임 산업의 역사</a:t>
            </a:r>
            <a:endParaRPr lang="ko-KR" altLang="en-US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877060" y="257175"/>
            <a:ext cx="8451215" cy="7378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3600">
                <a:latin typeface="제주고딕" charset="0"/>
                <a:ea typeface="제주고딕" charset="0"/>
              </a:rPr>
              <a:t>2.1 주요 국가별 장르 선호도</a:t>
            </a:r>
            <a:endParaRPr lang="ko-KR" altLang="en-US" sz="3600">
              <a:latin typeface="제주고딕" charset="0"/>
              <a:ea typeface="제주고딕" charset="0"/>
            </a:endParaRPr>
          </a:p>
        </p:txBody>
      </p:sp>
      <p:pic>
        <p:nvPicPr>
          <p:cNvPr id="3" name="내용 개체 틀 2" descr="C:/Users/jvx63/AppData/Roaming/PolarisOffice/ETemp/11552_8201872/fImage101555641.png"/>
          <p:cNvPicPr>
            <a:picLocks noChangeAspect="1"/>
          </p:cNvPicPr>
          <p:nvPr>
            <p:ph type="obj"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95960" y="1636395"/>
            <a:ext cx="10800715" cy="5066665"/>
          </a:xfrm>
          <a:prstGeom prst="rect"/>
          <a:noFill/>
        </p:spPr>
      </p:pic>
      <p:sp>
        <p:nvSpPr>
          <p:cNvPr id="4" name="텍스트 상자 2"/>
          <p:cNvSpPr txBox="1">
            <a:spLocks/>
          </p:cNvSpPr>
          <p:nvPr/>
        </p:nvSpPr>
        <p:spPr>
          <a:xfrm rot="0">
            <a:off x="3605530" y="993775"/>
            <a:ext cx="49790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2.1.1 북</a:t>
            </a:r>
            <a:r>
              <a:rPr lang="ko-KR" sz="1800">
                <a:latin typeface="맑은 고딕" charset="0"/>
                <a:ea typeface="맑은 고딕" charset="0"/>
              </a:rPr>
              <a:t>미(NA) 내의 게임 장르 선호도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16"/>
              <p14:cNvContentPartPr/>
              <p14:nvPr/>
            </p14:nvContentPartPr>
            <p14:xfrm>
              <a:off x="1861820" y="2096135"/>
              <a:ext cx="94869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17"/>
              <p14:cNvContentPartPr/>
              <p14:nvPr/>
            </p14:nvContentPartPr>
            <p14:xfrm>
              <a:off x="1888490" y="4183380"/>
              <a:ext cx="93091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18"/>
              <p14:cNvContentPartPr/>
              <p14:nvPr/>
            </p14:nvContentPartPr>
            <p14:xfrm>
              <a:off x="1888490" y="6000115"/>
              <a:ext cx="849630" cy="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877060" y="257175"/>
            <a:ext cx="8451215" cy="7378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3600">
                <a:latin typeface="제주고딕" charset="0"/>
                <a:ea typeface="제주고딕" charset="0"/>
              </a:rPr>
              <a:t>2.1 주요 국가별 장르 선호도</a:t>
            </a:r>
            <a:endParaRPr lang="ko-KR" altLang="en-US" sz="3600">
              <a:latin typeface="제주고딕" charset="0"/>
              <a:ea typeface="제주고딕" charset="0"/>
            </a:endParaRPr>
          </a:p>
        </p:txBody>
      </p:sp>
      <p:pic>
        <p:nvPicPr>
          <p:cNvPr id="3" name="내용 개체 틀 2" descr="C:/Users/jvx63/AppData/Roaming/PolarisOffice/ETemp/11552_8201872/fImage10398131846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2125" y="1685290"/>
            <a:ext cx="11203940" cy="504063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3605530" y="993775"/>
            <a:ext cx="49790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2.1.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유럽연합(EU) 내의 게임 장르 선호도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19"/>
              <p14:cNvContentPartPr/>
              <p14:nvPr/>
            </p14:nvContentPartPr>
            <p14:xfrm>
              <a:off x="1527175" y="3216910"/>
              <a:ext cx="107505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21"/>
              <p14:cNvContentPartPr/>
              <p14:nvPr/>
            </p14:nvContentPartPr>
            <p14:xfrm>
              <a:off x="1725930" y="6000115"/>
              <a:ext cx="984885" cy="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877060" y="257175"/>
            <a:ext cx="8451215" cy="7378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3600">
                <a:latin typeface="제주고딕" charset="0"/>
                <a:ea typeface="제주고딕" charset="0"/>
              </a:rPr>
              <a:t>2.1 주요 국가별 장르 선호도</a:t>
            </a:r>
            <a:endParaRPr lang="ko-KR" altLang="en-US" sz="3600">
              <a:latin typeface="제주고딕" charset="0"/>
              <a:ea typeface="제주고딕" charset="0"/>
            </a:endParaRPr>
          </a:p>
        </p:txBody>
      </p:sp>
      <p:pic>
        <p:nvPicPr>
          <p:cNvPr id="3" name="내용 개체 틀 2" descr="C:/Users/jvx63/AppData/Roaming/PolarisOffice/ETemp/11552_8201872/fImage10346132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7715" y="1491615"/>
            <a:ext cx="10674350" cy="504063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3615690" y="993775"/>
            <a:ext cx="49790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2.1.</a:t>
            </a:r>
            <a:r>
              <a:rPr lang="ko-KR" sz="1800">
                <a:latin typeface="맑은 고딕" charset="0"/>
                <a:ea typeface="맑은 고딕" charset="0"/>
              </a:rPr>
              <a:t>3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일본(JP) 내의 게임 장르 선호도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22"/>
              <p14:cNvContentPartPr/>
              <p14:nvPr/>
            </p14:nvContentPartPr>
            <p14:xfrm>
              <a:off x="1238250" y="4427855"/>
              <a:ext cx="1517650" cy="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866900" y="257175"/>
            <a:ext cx="8451215" cy="7378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 sz="3600">
                <a:latin typeface="제주고딕" charset="0"/>
                <a:ea typeface="제주고딕" charset="0"/>
              </a:rPr>
              <a:t>2.1 주요 국가별 장르 선호도</a:t>
            </a:r>
            <a:endParaRPr lang="ko-KR" altLang="en-US" sz="3600">
              <a:latin typeface="제주고딕" charset="0"/>
              <a:ea typeface="제주고딕" charset="0"/>
            </a:endParaRPr>
          </a:p>
        </p:txBody>
      </p:sp>
      <p:pic>
        <p:nvPicPr>
          <p:cNvPr id="3" name="내용 개체 틀 2" descr="C:/Users/jvx63/AppData/Roaming/PolarisOffice/ETemp/11552_8201872/fImage101751336500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7385" y="1492250"/>
            <a:ext cx="10857865" cy="504063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3605530" y="993775"/>
            <a:ext cx="49790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2.1.</a:t>
            </a:r>
            <a:r>
              <a:rPr lang="ko-KR" sz="1800">
                <a:latin typeface="맑은 고딕" charset="0"/>
                <a:ea typeface="맑은 고딕" charset="0"/>
              </a:rPr>
              <a:t>4 기타 지역(Other) 내의 게임 장르 선호도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23"/>
              <p14:cNvContentPartPr/>
              <p14:nvPr/>
            </p14:nvContentPartPr>
            <p14:xfrm>
              <a:off x="1228725" y="4400550"/>
              <a:ext cx="1527175" cy="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James Lee</dc:creator>
  <cp:lastModifiedBy>James Lee</cp:lastModifiedBy>
  <dc:title>PowerPoint 프레젠테이션</dc:title>
  <cp:version>9.103.83.44158</cp:version>
</cp:coreProperties>
</file>