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2103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43"/>
  </p:normalViewPr>
  <p:slideViewPr>
    <p:cSldViewPr snapToGrid="0" snapToObjects="1">
      <p:cViewPr>
        <p:scale>
          <a:sx n="96" d="100"/>
          <a:sy n="96" d="100"/>
        </p:scale>
        <p:origin x="1080" y="-4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1913"/>
            <a:ext cx="10363200" cy="732197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46250"/>
            <a:ext cx="9144000" cy="50776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19717"/>
            <a:ext cx="2628900" cy="17822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19717"/>
            <a:ext cx="7734300" cy="17822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1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43201"/>
            <a:ext cx="10515600" cy="87483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74358"/>
            <a:ext cx="10515600" cy="460057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598583"/>
            <a:ext cx="5181600" cy="1334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8583"/>
            <a:ext cx="5181600" cy="1334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19721"/>
            <a:ext cx="10515600" cy="4065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55567"/>
            <a:ext cx="5157787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82230"/>
            <a:ext cx="5157787" cy="11299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55567"/>
            <a:ext cx="5183188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82230"/>
            <a:ext cx="5183188" cy="112994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9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0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28108"/>
            <a:ext cx="6172200" cy="149457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28108"/>
            <a:ext cx="6172200" cy="149457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9721"/>
            <a:ext cx="1051560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98583"/>
            <a:ext cx="1051560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98D-4289-844F-82A6-2B71322B1C52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492811"/>
            <a:ext cx="41148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B6E0-2D64-BD46-B4DF-6458A1527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4" Type="http://schemas.openxmlformats.org/officeDocument/2006/relationships/image" Target="../media/image12.png"/><Relationship Id="rId15" Type="http://schemas.openxmlformats.org/officeDocument/2006/relationships/image" Target="../media/image6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20" Type="http://schemas.openxmlformats.org/officeDocument/2006/relationships/image" Target="../media/image13.png"/><Relationship Id="rId2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2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9" Type="http://schemas.openxmlformats.org/officeDocument/2006/relationships/image" Target="../media/image70.png"/><Relationship Id="rId1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282433" y="2044529"/>
            <a:ext cx="605482" cy="1477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82433" y="3521676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Experimental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93787" y="2044528"/>
            <a:ext cx="8642505" cy="1477147"/>
          </a:xfrm>
          <a:prstGeom prst="roundRect">
            <a:avLst>
              <a:gd name="adj" fmla="val 57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53507" y="2164007"/>
                <a:ext cx="357033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𝑆𝑝𝑎𝑐𝑒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r>
                        <a:rPr lang="en-US" b="1" i="1" smtClean="0">
                          <a:latin typeface="Cambria Math" charset="0"/>
                        </a:rPr>
                        <m:t>𝜡</m:t>
                      </m:r>
                      <m:r>
                        <a:rPr lang="en-US" b="1" i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1" i="0" dirty="0" smtClean="0"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F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𝑿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𝑼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𝜡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Orthogonal Polynomial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𝜡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07" y="2164007"/>
                <a:ext cx="3570336" cy="1107996"/>
              </a:xfrm>
              <a:prstGeom prst="rect">
                <a:avLst/>
              </a:prstGeom>
              <a:blipFill rotWithShape="0">
                <a:blip r:embed="rId5"/>
                <a:stretch>
                  <a:fillRect l="-3761" t="-35714"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920681" y="2164007"/>
            <a:ext cx="237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Phyiscal</a:t>
            </a:r>
            <a:r>
              <a:rPr lang="en-US" dirty="0"/>
              <a:t> </a:t>
            </a:r>
            <a:r>
              <a:rPr lang="en-US" dirty="0" smtClean="0"/>
              <a:t>&lt;-&gt; </a:t>
            </a:r>
            <a:r>
              <a:rPr lang="en-US" dirty="0" err="1" smtClean="0"/>
              <a:t>iid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&lt;-&gt; Zeta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34790" y="2579505"/>
            <a:ext cx="236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Rosenblatt, </a:t>
            </a:r>
            <a:r>
              <a:rPr lang="en-US" dirty="0" err="1" smtClean="0"/>
              <a:t>Nataf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887915" y="3521676"/>
            <a:ext cx="8648376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82433" y="6536724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Surrogate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887914" y="6536724"/>
            <a:ext cx="8648377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70465" y="9551772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Cross 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75946" y="9551772"/>
            <a:ext cx="8648377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Leave one out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K-folder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Selected points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70465" y="12566820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Surrogate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75947" y="12566820"/>
            <a:ext cx="2879022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Polynomial Chaos Expansion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270465" y="15581868"/>
            <a:ext cx="605482" cy="3015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Non-intrusive methods for </a:t>
            </a:r>
            <a:r>
              <a:rPr lang="en-US" b="1" dirty="0" smtClean="0">
                <a:solidFill>
                  <a:schemeClr val="tx1"/>
                </a:solidFill>
              </a:rPr>
              <a:t>PCE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70464" y="18596916"/>
            <a:ext cx="605482" cy="2010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Model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75945" y="18596916"/>
            <a:ext cx="2897030" cy="2010214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Traditional: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Stepwise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regression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All-subsets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regression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Ridge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regression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Only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variable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selection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and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Unstable</a:t>
            </a:r>
            <a:endParaRPr lang="en-US" altLang="zh-CN" sz="1400" baseline="30000" dirty="0">
              <a:solidFill>
                <a:schemeClr val="tx1"/>
              </a:solidFill>
            </a:endParaRPr>
          </a:p>
          <a:p>
            <a:r>
              <a:rPr lang="en-US" altLang="zh-CN" sz="14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Only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Coefficients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8565" y="3641153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Spectral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920681" y="3623428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212102" y="4019374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37771" y="4036604"/>
            <a:ext cx="37501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 rule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Pseudo random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Latin Hypercube Sampling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Optimal Experimental design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D-optimality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dirty="0"/>
              <a:t>…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Quasi-optimal experimental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3112169" y="7180473"/>
                <a:ext cx="6007366" cy="66246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PCE surrogate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Model</a:t>
                </a:r>
                <a:r>
                  <a:rPr lang="en-US" altLang="zh-CN" dirty="0"/>
                  <a:t>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ℳ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𝒀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ℳ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169" y="7180473"/>
                <a:ext cx="6007366" cy="662468"/>
              </a:xfrm>
              <a:prstGeom prst="roundRect">
                <a:avLst/>
              </a:prstGeom>
              <a:blipFill rotWithShape="0">
                <a:blip r:embed="rId6"/>
                <a:stretch>
                  <a:fillRect t="-45455" b="-7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2204535" y="8123182"/>
                <a:ext cx="3589319" cy="132026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&lt;</m:t>
                      </m:r>
                      <m:r>
                        <a:rPr lang="en-US" altLang="zh-CN" b="1" i="1" smtClean="0">
                          <a:latin typeface="Cambria Math" charset="0"/>
                        </a:rPr>
                        <m:t>𝒀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&gt;=</m:t>
                      </m:r>
                      <m:nary>
                        <m:naryPr>
                          <m:chr m:val="∑"/>
                          <m:ctrlPr>
                            <a:rPr lang="is-I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b="1" i="1" smtClean="0">
                              <a:latin typeface="Cambria Math" charset="0"/>
                            </a:rPr>
                            <m:t>𝒀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&gt;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&gt;</m:t>
                          </m:r>
                        </m:den>
                      </m:f>
                      <m:r>
                        <a:rPr lang="en-US" altLang="zh-CN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35" y="8123182"/>
                <a:ext cx="3589319" cy="1320269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6725448" y="8044248"/>
                <a:ext cx="3589319" cy="150752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charset="0"/>
                        </a:rPr>
                        <m:t>𝒀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1" i="1">
                          <a:latin typeface="Cambria Math" charset="0"/>
                        </a:rPr>
                        <m:t>𝑿</m:t>
                      </m:r>
                      <m:r>
                        <a:rPr lang="en-US" altLang="zh-CN" b="1" i="1">
                          <a:latin typeface="Cambria Math" charset="0"/>
                        </a:rPr>
                        <m:t>𝜶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charset="0"/>
                        </a:rPr>
                        <m:t>𝝐</m:t>
                      </m:r>
                    </m:oMath>
                  </m:oMathPara>
                </a14:m>
                <a:endParaRPr lang="en-US" altLang="zh-CN" b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>
                        <a:latin typeface="Cambria Math" charset="0"/>
                      </a:rPr>
                      <m:t>𝑿</m:t>
                    </m:r>
                  </m:oMath>
                </a14:m>
                <a:r>
                  <a:rPr lang="en-US" altLang="zh-CN" dirty="0" smtClean="0"/>
                  <a:t>: design matrix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charset="0"/>
                        </a:rPr>
                        <m:t>𝜶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𝜶</m:t>
                          </m:r>
                        </m:e>
                      </m:acc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mr-IN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b="1" i="1">
                                          <a:latin typeface="Cambria Math" charset="0"/>
                                        </a:rPr>
                                        <m:t>𝜶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𝜶</m:t>
                          </m:r>
                        </m:e>
                      </m:acc>
                      <m:r>
                        <a:rPr lang="en-US" altLang="zh-CN" b="0" i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0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 smtClean="0">
                          <a:latin typeface="Cambria Math" charset="0"/>
                        </a:rPr>
                        <m:t>𝒀</m:t>
                      </m:r>
                    </m:oMath>
                  </m:oMathPara>
                </a14:m>
                <a:endParaRPr lang="en-US" altLang="zh-CN" b="1" i="1" dirty="0" smtClean="0"/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48" y="8044248"/>
                <a:ext cx="3589319" cy="1507524"/>
              </a:xfrm>
              <a:prstGeom prst="roundRect">
                <a:avLst/>
              </a:prstGeom>
              <a:blipFill rotWithShape="0"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Elbow Connector 10"/>
          <p:cNvCxnSpPr>
            <a:stCxn id="28" idx="3"/>
            <a:endCxn id="22" idx="3"/>
          </p:cNvCxnSpPr>
          <p:nvPr/>
        </p:nvCxnSpPr>
        <p:spPr>
          <a:xfrm flipV="1">
            <a:off x="10524323" y="5029200"/>
            <a:ext cx="11968" cy="6030096"/>
          </a:xfrm>
          <a:prstGeom prst="bentConnector3">
            <a:avLst>
              <a:gd name="adj1" fmla="val 201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814766" y="10276447"/>
                <a:ext cx="4039119" cy="14773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charset="0"/>
                  </a:rPr>
                  <a:t>Update</a:t>
                </a:r>
                <a:endParaRPr lang="en-US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sample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size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Samples location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number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of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regressors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Highest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order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of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polynomial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basis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66" y="10276447"/>
                <a:ext cx="4039119" cy="1477328"/>
              </a:xfrm>
              <a:prstGeom prst="rect">
                <a:avLst/>
              </a:prstGeom>
              <a:blipFill rotWithShape="0">
                <a:blip r:embed="rId9"/>
                <a:stretch>
                  <a:fillRect l="-1360" t="-5785" b="-29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/>
          <p:nvPr/>
        </p:nvCxnSpPr>
        <p:spPr>
          <a:xfrm rot="16200000" flipH="1">
            <a:off x="2680286" y="5043691"/>
            <a:ext cx="2325501" cy="646197"/>
          </a:xfrm>
          <a:prstGeom prst="bentConnector3">
            <a:avLst>
              <a:gd name="adj1" fmla="val 25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4166136" y="4204039"/>
            <a:ext cx="2045965" cy="2350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4166135" y="4779527"/>
            <a:ext cx="3668190" cy="177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968" y="12565817"/>
            <a:ext cx="2902959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657927" y="12565817"/>
            <a:ext cx="2890989" cy="3015048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Support Vector Machine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08753" y="13498159"/>
                <a:ext cx="2275366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ℳ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𝒜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3" y="13498159"/>
                <a:ext cx="2275366" cy="6722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001415" y="14334871"/>
                <a:ext cx="303704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: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Multivariate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orthogonal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polynomial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basis</a:t>
                </a:r>
              </a:p>
              <a:p>
                <a:r>
                  <a:rPr lang="en-US" altLang="zh-CN" sz="1600" dirty="0"/>
                  <a:t>p</a:t>
                </a:r>
                <a:r>
                  <a:rPr lang="en-US" altLang="zh-CN" sz="1600" dirty="0" smtClean="0"/>
                  <a:t>: Highest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order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</m:oMath>
                </a14:m>
                <a:r>
                  <a:rPr lang="en-US" altLang="zh-CN" sz="1600" dirty="0" smtClean="0"/>
                  <a:t>: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set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multi-indices</a:t>
                </a:r>
                <a:endParaRPr 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415" y="14334871"/>
                <a:ext cx="3037046" cy="1107996"/>
              </a:xfrm>
              <a:prstGeom prst="rect">
                <a:avLst/>
              </a:prstGeom>
              <a:blipFill rotWithShape="0">
                <a:blip r:embed="rId11"/>
                <a:stretch>
                  <a:fillRect l="-1002" t="-1657" b="-3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61618" y="12983074"/>
                <a:ext cx="278730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ℳ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618" y="12983074"/>
                <a:ext cx="2787301" cy="756233"/>
              </a:xfrm>
              <a:prstGeom prst="rect">
                <a:avLst/>
              </a:prstGeom>
              <a:blipFill rotWithShape="0">
                <a:blip r:embed="rId14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875947" y="15581868"/>
            <a:ext cx="8672972" cy="3016051"/>
            <a:chOff x="1875947" y="15581868"/>
            <a:chExt cx="9001434" cy="3016051"/>
          </a:xfrm>
        </p:grpSpPr>
        <p:sp>
          <p:nvSpPr>
            <p:cNvPr id="32" name="Rounded Rectangle 31"/>
            <p:cNvSpPr/>
            <p:nvPr/>
          </p:nvSpPr>
          <p:spPr>
            <a:xfrm>
              <a:off x="1875947" y="15581868"/>
              <a:ext cx="3000478" cy="3015048"/>
            </a:xfrm>
            <a:prstGeom prst="roundRect">
              <a:avLst>
                <a:gd name="adj" fmla="val 35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Stochastic collocation 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876423" y="15582871"/>
              <a:ext cx="3000478" cy="3015048"/>
            </a:xfrm>
            <a:prstGeom prst="roundRect">
              <a:avLst>
                <a:gd name="adj" fmla="val 35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Spectral Projection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876903" y="15581868"/>
              <a:ext cx="3000478" cy="3015048"/>
            </a:xfrm>
            <a:prstGeom prst="roundRect">
              <a:avLst>
                <a:gd name="adj" fmla="val 35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Regression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44322" y="16452062"/>
                <a:ext cx="2005549" cy="656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≠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mr-IN" sz="1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22" y="16452062"/>
                <a:ext cx="2005549" cy="65691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204535" y="17211498"/>
                <a:ext cx="2085122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ℳ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35" y="17211498"/>
                <a:ext cx="2085122" cy="76450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716847" y="15996865"/>
                <a:ext cx="2999347" cy="1381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𝑿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i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charset="0"/>
                        </a:rPr>
                        <m:t>  </m:t>
                      </m:r>
                      <m:r>
                        <a:rPr lang="en-US" dirty="0" smtClean="0">
                          <a:latin typeface="Cambria Math" charset="0"/>
                        </a:rPr>
                        <m:t>≡</m:t>
                      </m:r>
                      <m:nary>
                        <m:naryPr>
                          <m:ctrlPr>
                            <a:rPr lang="is-IS" i="1" dirty="0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is-IS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i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dirty="0" smtClean="0">
                          <a:latin typeface="Cambria Math" charset="0"/>
                        </a:rPr>
                        <m:t>d</m:t>
                      </m:r>
                      <m:r>
                        <a:rPr lang="en-US" b="1" i="1" dirty="0" smtClean="0">
                          <a:latin typeface="Cambria Math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b="1" i="1" dirty="0" smtClean="0">
                  <a:latin typeface="Cambria Math" charset="0"/>
                </a:endParaRPr>
              </a:p>
              <a:p>
                <a:r>
                  <a:rPr lang="en-US" b="1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is-IS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ℳ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47" y="15996865"/>
                <a:ext cx="2999347" cy="1381340"/>
              </a:xfrm>
              <a:prstGeom prst="rect">
                <a:avLst/>
              </a:prstGeom>
              <a:blipFill rotWithShape="0">
                <a:blip r:embed="rId17"/>
                <a:stretch>
                  <a:fillRect l="-203" b="-46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38800" y="10058400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27F75C02-61D5-DB47-B6C4-239824C4120C}" type="mathplaceholder">
                        <a:rPr lang="en-US" i="1" smtClean="0">
                          <a:latin typeface="Cambria Math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0058400"/>
                <a:ext cx="201657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323" t="-146667" r="-2719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78905" y="17709953"/>
                <a:ext cx="2907912" cy="941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dirty="0" smtClean="0"/>
                  <a:t>MCS, LHS,QMC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=…=</m:t>
                      </m:r>
                      <m:sSup>
                        <m:sSupPr>
                          <m:ctrlP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en-US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Wingdings" charset="2"/>
                  <a:buChar char="Ø"/>
                </a:pPr>
                <a:r>
                  <a:rPr lang="en-US" dirty="0" smtClean="0"/>
                  <a:t>Tensor/Sparse quadrature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05" y="17709953"/>
                <a:ext cx="2907912" cy="941925"/>
              </a:xfrm>
              <a:prstGeom prst="rect">
                <a:avLst/>
              </a:prstGeom>
              <a:blipFill rotWithShape="0">
                <a:blip r:embed="rId19"/>
                <a:stretch>
                  <a:fillRect l="-1468" t="-16129" r="-10901" b="-4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693577" y="16039384"/>
                <a:ext cx="2679071" cy="1530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charset="0"/>
                        </a:rPr>
                        <m:t>𝒀</m:t>
                      </m:r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charset="0"/>
                        </a:rPr>
                        <m:t>𝚿</m:t>
                      </m:r>
                      <m:r>
                        <a:rPr lang="en-US" altLang="zh-CN" b="1" i="1">
                          <a:latin typeface="Cambria Math" charset="0"/>
                        </a:rPr>
                        <m:t>𝜶</m:t>
                      </m:r>
                      <m:r>
                        <a:rPr lang="en-US" altLang="zh-CN" i="1">
                          <a:latin typeface="Cambria Math" charset="0"/>
                        </a:rPr>
                        <m:t>+</m:t>
                      </m:r>
                      <m:r>
                        <a:rPr lang="en-US" altLang="zh-CN" b="1" i="1">
                          <a:latin typeface="Cambria Math" charset="0"/>
                        </a:rPr>
                        <m:t>𝝐</m:t>
                      </m:r>
                    </m:oMath>
                  </m:oMathPara>
                </a14:m>
                <a:endParaRPr lang="en-US" altLang="zh-C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charset="0"/>
                        </a:rPr>
                        <m:t>𝚿</m:t>
                      </m:r>
                      <m:r>
                        <a:rPr lang="en-US" altLang="zh-CN" b="1" i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b="1" i="1" smtClean="0">
                                  <a:latin typeface="Cambria Math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charset="0"/>
                        </a:rPr>
                        <m:t>𝜶</m:t>
                      </m:r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𝜶</m:t>
                          </m:r>
                        </m:e>
                      </m:acc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mr-IN" altLang="zh-CN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zh-CN" b="1" i="0" smtClean="0">
                                          <a:latin typeface="Cambria Math" charset="0"/>
                                        </a:rPr>
                                        <m:t>𝚿</m:t>
                                      </m:r>
                                      <m:r>
                                        <a:rPr lang="en-US" altLang="zh-CN" b="1" i="1">
                                          <a:latin typeface="Cambria Math" charset="0"/>
                                        </a:rPr>
                                        <m:t>𝜶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𝜶</m:t>
                          </m:r>
                        </m:e>
                      </m:acc>
                      <m:r>
                        <a:rPr lang="en-US" altLang="zh-CN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0" smtClean="0">
                                      <a:latin typeface="Cambria Math" charset="0"/>
                                    </a:rPr>
                                    <m:t>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0" smtClean="0">
                                  <a:latin typeface="Cambria Math" charset="0"/>
                                </a:rPr>
                                <m:t>𝚿</m:t>
                              </m:r>
                            </m:e>
                          </m:d>
                        </m:e>
                        <m:sup>
                          <m:r>
                            <a:rPr lang="en-US" altLang="zh-CN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charset="0"/>
                            </a:rPr>
                            <m:t>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>
                          <a:latin typeface="Cambria Math" charset="0"/>
                        </a:rPr>
                        <m:t>𝒀</m:t>
                      </m:r>
                    </m:oMath>
                  </m:oMathPara>
                </a14:m>
                <a:endParaRPr lang="en-US" altLang="zh-CN" b="1" i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577" y="16039384"/>
                <a:ext cx="2679071" cy="1530355"/>
              </a:xfrm>
              <a:prstGeom prst="rect">
                <a:avLst/>
              </a:prstGeom>
              <a:blipFill rotWithShape="0">
                <a:blip r:embed="rId20"/>
                <a:stretch>
                  <a:fillRect b="-7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766936" y="17331276"/>
                <a:ext cx="2314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charset="0"/>
                        </a:rPr>
                        <m:t>where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𝑛</m:t>
                      </m:r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p>
                      </m:sSup>
                      <m:f>
                        <m:fPr>
                          <m:type m:val="lin"/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36" y="17331276"/>
                <a:ext cx="2314993" cy="369332"/>
              </a:xfrm>
              <a:prstGeom prst="rect">
                <a:avLst/>
              </a:prstGeom>
              <a:blipFill rotWithShape="0">
                <a:blip r:embed="rId21"/>
                <a:stretch>
                  <a:fillRect t="-119672" r="-17895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655378" y="17420724"/>
                <a:ext cx="2637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charset="0"/>
                        </a:rPr>
                        <m:t>where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𝑛</m:t>
                      </m:r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𝑘𝑃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∈{2,3}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378" y="17420724"/>
                <a:ext cx="2637582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>
          <a:xfrm>
            <a:off x="4772868" y="18594910"/>
            <a:ext cx="2882510" cy="2012220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Modern: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Boosting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Forward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stagewise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LASSO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664285" y="18594910"/>
            <a:ext cx="2882391" cy="2012220"/>
          </a:xfrm>
          <a:prstGeom prst="roundRect">
            <a:avLst>
              <a:gd name="adj" fmla="val 35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LARS: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LAR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LASSO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</a:rPr>
              <a:t>LAR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stagewise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768650" y="886458"/>
                <a:ext cx="2071687" cy="10287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charset="0"/>
                        </a:rPr>
                        <m:t>𝑿</m:t>
                      </m:r>
                      <m:r>
                        <a:rPr lang="zh-CN" altLang="en-US" i="1">
                          <a:latin typeface="Cambria Math" charset="0"/>
                        </a:rPr>
                        <m:t> </m:t>
                      </m:r>
                      <m:r>
                        <a:rPr lang="zh-CN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50" y="886458"/>
                <a:ext cx="2071687" cy="1028700"/>
              </a:xfrm>
              <a:prstGeom prst="roundRect">
                <a:avLst/>
              </a:prstGeom>
              <a:blipFill rotWithShape="0">
                <a:blip r:embed="rId2"/>
                <a:stretch>
                  <a:fillRect b="-2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758904" y="892134"/>
                <a:ext cx="2071687" cy="10287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 smtClean="0"/>
                  <a:t>Model function</a:t>
                </a:r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04" y="892134"/>
                <a:ext cx="2071687" cy="10287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2906523" y="1282936"/>
            <a:ext cx="820340" cy="2357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749159" y="886458"/>
                <a:ext cx="2071687" cy="10287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 smtClean="0"/>
                  <a:t>Uncertainty Propagation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ℳ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𝑿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59" y="886458"/>
                <a:ext cx="2071687" cy="10287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9690299" y="647249"/>
            <a:ext cx="2793246" cy="15071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Response variability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Sensitivity 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Reliabili</a:t>
            </a:r>
            <a:r>
              <a:rPr lang="en-US" dirty="0" smtClean="0"/>
              <a:t>ty 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Distribution analysis</a:t>
            </a:r>
          </a:p>
          <a:p>
            <a:pPr marL="285750" indent="-285750">
              <a:buFont typeface="Arial" charset="0"/>
              <a:buChar char="•"/>
            </a:pP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869959" y="1282936"/>
            <a:ext cx="820340" cy="2357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77131" y="1282936"/>
            <a:ext cx="820340" cy="2357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5400000">
            <a:off x="5806044" y="-1987407"/>
            <a:ext cx="962515" cy="9246064"/>
          </a:xfrm>
          <a:prstGeom prst="curvedLeftArrow">
            <a:avLst>
              <a:gd name="adj1" fmla="val 17011"/>
              <a:gd name="adj2" fmla="val 41894"/>
              <a:gd name="adj3" fmla="val 178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15947</TotalTime>
  <Words>197</Words>
  <Application>Microsoft Macintosh PowerPoint</Application>
  <PresentationFormat>Custom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Cambria Math</vt:lpstr>
      <vt:lpstr>Mangal</vt:lpstr>
      <vt:lpstr>Wingdings</vt:lpstr>
      <vt:lpstr>宋体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刘金松</dc:creator>
  <cp:lastModifiedBy>刘金松</cp:lastModifiedBy>
  <cp:revision>233</cp:revision>
  <dcterms:created xsi:type="dcterms:W3CDTF">2017-12-22T20:52:53Z</dcterms:created>
  <dcterms:modified xsi:type="dcterms:W3CDTF">2018-01-24T09:18:39Z</dcterms:modified>
</cp:coreProperties>
</file>