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5" r:id="rId9"/>
    <p:sldId id="269" r:id="rId10"/>
    <p:sldId id="262" r:id="rId11"/>
    <p:sldId id="264" r:id="rId12"/>
    <p:sldId id="266" r:id="rId13"/>
    <p:sldId id="268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768"/>
  </p:normalViewPr>
  <p:slideViewPr>
    <p:cSldViewPr snapToGrid="0" snapToObjects="1">
      <p:cViewPr>
        <p:scale>
          <a:sx n="100" d="100"/>
          <a:sy n="100" d="100"/>
        </p:scale>
        <p:origin x="92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D6F84-05C2-DF42-BBC6-CD3E234FAB8C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C1050-C388-E74A-BF40-FCD06A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2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points are selected </a:t>
            </a:r>
            <a:r>
              <a:rPr lang="en-US" baseline="0" dirty="0" smtClean="0"/>
              <a:t>to assess the accuracy of the surrogate model at interested return period contour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C1050-C388-E74A-BF40-FCD06ABCDE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5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9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1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7449-A61A-9E42-BB21-C72B58BCE38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EAEB-C900-C048-ABFA-D525F4EB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andom_variable" TargetMode="External"/><Relationship Id="rId3" Type="http://schemas.openxmlformats.org/officeDocument/2006/relationships/hyperlink" Target="https://en.wikipedia.org/wiki/Paramet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PCE for FOWT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Experiment (DOE)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DOE sampling strategies:</a:t>
                </a:r>
                <a:endParaRPr lang="en-US" dirty="0"/>
              </a:p>
              <a:p>
                <a:pPr lvl="1"/>
                <a:r>
                  <a:rPr lang="en-US" dirty="0" smtClean="0"/>
                  <a:t>Space-filling designs, i.e. Latin Hypercube sampling (but correlated samples)</a:t>
                </a:r>
              </a:p>
              <a:p>
                <a:pPr lvl="2"/>
                <a:r>
                  <a:rPr lang="en-US" dirty="0" smtClean="0"/>
                  <a:t>Quality measure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en-US" dirty="0" err="1" smtClean="0"/>
                  <a:t>Maximin</a:t>
                </a:r>
                <a:r>
                  <a:rPr lang="en-US" dirty="0" smtClean="0"/>
                  <a:t> distance criterion: maximizing the smallest distance between neighboring points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en-US" dirty="0" smtClean="0"/>
                  <a:t>Assess the uniformity quality of the design based on discrepancy measure. (centered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Maximizing the quality of a meta-model, </a:t>
                </a:r>
                <a:r>
                  <a:rPr lang="en-US" dirty="0" err="1" smtClean="0"/>
                  <a:t>w.r.t</a:t>
                </a:r>
                <a:r>
                  <a:rPr lang="en-US" dirty="0" smtClean="0"/>
                  <a:t>. some optimality criteria</a:t>
                </a:r>
              </a:p>
              <a:p>
                <a:pPr lvl="2"/>
                <a:r>
                  <a:rPr lang="en-US" dirty="0" smtClean="0"/>
                  <a:t>Optimality criteria:</a:t>
                </a:r>
              </a:p>
              <a:p>
                <a:pPr lvl="2"/>
                <a:r>
                  <a:rPr lang="en-US" dirty="0" smtClean="0"/>
                  <a:t>Quasi-optimal for OLS (Shin &amp; </a:t>
                </a:r>
                <a:r>
                  <a:rPr lang="en-US" dirty="0" err="1" smtClean="0"/>
                  <a:t>Xiu</a:t>
                </a:r>
                <a:r>
                  <a:rPr lang="en-US" dirty="0" smtClean="0"/>
                  <a:t> 2016)</a:t>
                </a:r>
                <a:endParaRPr lang="en-US" dirty="0"/>
              </a:p>
              <a:p>
                <a:r>
                  <a:rPr lang="en-US" dirty="0" smtClean="0"/>
                  <a:t>Optimal designs of experiments</a:t>
                </a:r>
              </a:p>
              <a:p>
                <a:pPr lvl="1"/>
                <a:r>
                  <a:rPr lang="en-US" dirty="0" smtClean="0"/>
                  <a:t>D-optimality criterion: minimizing the variance of the regression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r>
                      <a:rPr lang="en-US" b="0" i="1" smtClean="0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~ </m:t>
                    </m:r>
                    <m:r>
                      <a:rPr lang="en-US" b="0" i="1" smtClean="0">
                        <a:latin typeface="Cambria Math" charset="0"/>
                      </a:rPr>
                      <m:t>𝑖𝑖𝑑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min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max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det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max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00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2938"/>
            <a:ext cx="10515600" cy="5534025"/>
          </a:xfrm>
        </p:spPr>
        <p:txBody>
          <a:bodyPr/>
          <a:lstStyle/>
          <a:p>
            <a:pPr marL="685800" lvl="2">
              <a:spcBef>
                <a:spcPts val="1000"/>
              </a:spcBef>
            </a:pPr>
            <a:r>
              <a:rPr lang="en-US" dirty="0" smtClean="0"/>
              <a:t>S-optimality </a:t>
            </a:r>
            <a:r>
              <a:rPr lang="en-US" dirty="0"/>
              <a:t>criterion: minimizing the variance of the regression parameters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Fisher information is a way of measuring the amount of information that an observable </a:t>
            </a:r>
            <a:r>
              <a:rPr lang="en-US" dirty="0">
                <a:hlinkClick r:id="rId2" tooltip="Random variable"/>
              </a:rPr>
              <a:t>random variable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dirty="0"/>
              <a:t> carries about an unknown </a:t>
            </a:r>
            <a:r>
              <a:rPr lang="en-US" dirty="0">
                <a:hlinkClick r:id="rId3" tooltip="Parameter"/>
              </a:rPr>
              <a:t>parameter</a:t>
            </a:r>
            <a:r>
              <a:rPr lang="en-US" dirty="0"/>
              <a:t> </a:t>
            </a:r>
            <a:r>
              <a:rPr lang="en-US" i="1" dirty="0" err="1"/>
              <a:t>θ</a:t>
            </a:r>
            <a:r>
              <a:rPr lang="en-US" dirty="0"/>
              <a:t> upon which the probability of </a:t>
            </a:r>
            <a:r>
              <a:rPr lang="en-US" i="1" dirty="0"/>
              <a:t>X</a:t>
            </a:r>
            <a:r>
              <a:rPr lang="en-US" dirty="0"/>
              <a:t> depends</a:t>
            </a:r>
          </a:p>
        </p:txBody>
      </p:sp>
    </p:spTree>
    <p:extLst>
      <p:ext uri="{BB962C8B-B14F-4D97-AF65-F5344CB8AC3E}">
        <p14:creationId xmlns:p14="http://schemas.microsoft.com/office/powerpoint/2010/main" val="175899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phases,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𝑌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is-I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F_max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E[Y]/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(Y)  fit better on GEV distribution?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, for same X but different theta, Y has different distribution. Then how the block maxima should follow a GEV distribution?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5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100138" y="3257561"/>
                <a:ext cx="2071687" cy="128586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Training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𝑋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sample size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38" y="3257561"/>
                <a:ext cx="2071687" cy="128586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1100138" y="1238251"/>
                <a:ext cx="2071687" cy="10287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Random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Variables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charset="0"/>
                        </a:rPr>
                        <m:t>𝑿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38" y="1238251"/>
                <a:ext cx="2071687" cy="1028700"/>
              </a:xfrm>
              <a:prstGeom prst="roundRect">
                <a:avLst/>
              </a:prstGeom>
              <a:blipFill rotWithShape="0">
                <a:blip r:embed="rId3"/>
                <a:stretch>
                  <a:fillRect b="-2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943350" y="3257562"/>
                <a:ext cx="2238375" cy="12858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Surrogate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Model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ℳ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50" y="3257562"/>
                <a:ext cx="2238375" cy="1285862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7119938" y="3257562"/>
                <a:ext cx="2071687" cy="12858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Response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ℳ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CN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38" y="3257562"/>
                <a:ext cx="2071687" cy="1285862"/>
              </a:xfrm>
              <a:prstGeom prst="roundRect">
                <a:avLst/>
              </a:prstGeom>
              <a:blipFill rotWithShape="0">
                <a:blip r:embed="rId5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19149532">
            <a:off x="3102317" y="2707618"/>
            <a:ext cx="1224857" cy="2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21016" y="3654041"/>
            <a:ext cx="859631" cy="23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4110037" y="1238251"/>
                <a:ext cx="2071687" cy="10287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Physical/High-fidelity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037" y="1238251"/>
                <a:ext cx="2071687" cy="102870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3211116" y="1634729"/>
            <a:ext cx="859631" cy="2357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80647" y="1238251"/>
                <a:ext cx="2071687" cy="10287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Response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ℳ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647" y="1238251"/>
                <a:ext cx="2071687" cy="1028700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6221016" y="1634729"/>
            <a:ext cx="859631" cy="2357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1706165" y="2644385"/>
            <a:ext cx="859631" cy="23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716065" y="2644386"/>
            <a:ext cx="859631" cy="23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14353" y="2544251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Design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of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Experiments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0800000">
            <a:off x="2135982" y="4557714"/>
            <a:ext cx="2892026" cy="757236"/>
          </a:xfrm>
          <a:prstGeom prst="bentConnector3">
            <a:avLst>
              <a:gd name="adj1" fmla="val 998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81994" y="5006075"/>
                <a:ext cx="4039119" cy="9233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charset="0"/>
                  </a:rPr>
                  <a:t>Update:</a:t>
                </a:r>
                <a:endParaRPr lang="en-US" b="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number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of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regressors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Highest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order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of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polynomial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basis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994" y="5006075"/>
                <a:ext cx="4039119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1360" t="-8553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100138" y="5006075"/>
                <a:ext cx="2059475" cy="9233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charset="0"/>
                  </a:rPr>
                  <a:t>Update</a:t>
                </a:r>
                <a:endParaRPr lang="en-US" b="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sample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size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Samples location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38" y="5006075"/>
                <a:ext cx="2059475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2367" t="-8553" r="-2367" b="-1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53"/>
          <p:cNvSpPr/>
          <p:nvPr/>
        </p:nvSpPr>
        <p:spPr>
          <a:xfrm>
            <a:off x="9230916" y="2247906"/>
            <a:ext cx="1532334" cy="1028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Cross Validation</a:t>
            </a:r>
            <a:endParaRPr lang="en-US" dirty="0"/>
          </a:p>
        </p:txBody>
      </p:sp>
      <p:sp>
        <p:nvSpPr>
          <p:cNvPr id="55" name="Left-Right-Up Arrow 54"/>
          <p:cNvSpPr/>
          <p:nvPr/>
        </p:nvSpPr>
        <p:spPr>
          <a:xfrm rot="5400000">
            <a:off x="8191063" y="2191513"/>
            <a:ext cx="859635" cy="1141487"/>
          </a:xfrm>
          <a:prstGeom prst="leftRightUpArrow">
            <a:avLst>
              <a:gd name="adj1" fmla="val 11704"/>
              <a:gd name="adj2" fmla="val 11704"/>
              <a:gd name="adj3" fmla="val 26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>
            <a:stCxn id="54" idx="2"/>
            <a:endCxn id="7" idx="2"/>
          </p:cNvCxnSpPr>
          <p:nvPr/>
        </p:nvCxnSpPr>
        <p:spPr>
          <a:xfrm rot="5400000">
            <a:off x="6896402" y="1442743"/>
            <a:ext cx="1266818" cy="4934545"/>
          </a:xfrm>
          <a:prstGeom prst="bentConnector3">
            <a:avLst>
              <a:gd name="adj1" fmla="val 1609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4388" y="1143000"/>
            <a:ext cx="1785937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4387" y="1952625"/>
            <a:ext cx="1785937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14386" y="2762250"/>
            <a:ext cx="1785937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14386" y="3571875"/>
            <a:ext cx="1785937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Surrogate 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14386" y="4381500"/>
            <a:ext cx="1785937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4386" y="5191125"/>
            <a:ext cx="1785937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Surrogate Model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67025" y="1104902"/>
            <a:ext cx="1785937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05600" y="1085851"/>
            <a:ext cx="1785937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67024" y="1919289"/>
            <a:ext cx="1785937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Quadrature Points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19724" y="1909762"/>
            <a:ext cx="1785937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size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972424" y="1904998"/>
            <a:ext cx="3443289" cy="2476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Sampling rule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Pseudo random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Latin Hypercube Sampling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Optimal Experimental design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D-optimality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dirty="0" smtClean="0"/>
              <a:t>…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Quasi-optimal experimental design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652961" y="290515"/>
            <a:ext cx="2052639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Orthogonal </a:t>
            </a:r>
            <a:r>
              <a:rPr lang="en-US" smtClean="0"/>
              <a:t>Polynomial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5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Selecting the single predictor variable that produces the best fit. (e.g. smallest RSS)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Add another predictor that produces the best fit together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some criteria meets (e.g. number of predictors, lack of improvement in fit)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Disadvantage: Unstable, very bias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28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04571" y="4920343"/>
            <a:ext cx="650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104571" y="1886857"/>
            <a:ext cx="3062514" cy="303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606971" y="4905215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971" y="4905215"/>
                <a:ext cx="27161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18743" y="1690300"/>
                <a:ext cx="276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3" y="1690300"/>
                <a:ext cx="27693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870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32958" y="4905215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58" y="4905215"/>
                <a:ext cx="28687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149" t="-22222" r="-7021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2104571" y="3403599"/>
            <a:ext cx="7299940" cy="15167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19771" y="3403599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771" y="3403599"/>
                <a:ext cx="2830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149" r="-2766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5575300" y="1886854"/>
            <a:ext cx="3062514" cy="303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75300" y="3403598"/>
            <a:ext cx="3829211" cy="151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818743" y="4978397"/>
                <a:ext cx="1531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3" y="4978397"/>
                <a:ext cx="153195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78" t="-22222" r="-119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264293" y="457016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93" y="4570164"/>
                <a:ext cx="29328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5601472" y="4633073"/>
            <a:ext cx="719400" cy="272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302564" y="1690300"/>
                <a:ext cx="276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564" y="1690300"/>
                <a:ext cx="27693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40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System:</a:t>
            </a:r>
          </a:p>
          <a:p>
            <a:r>
              <a:rPr lang="en-US" dirty="0" smtClean="0"/>
              <a:t>Random Variables:</a:t>
            </a:r>
          </a:p>
          <a:p>
            <a:r>
              <a:rPr lang="en-US" dirty="0" err="1"/>
              <a:t>QoI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PCE model with quadrature points.</a:t>
            </a:r>
          </a:p>
          <a:p>
            <a:r>
              <a:rPr lang="en-US" altLang="zh-CN" smtClean="0"/>
              <a:t>Evaluate 50-year return load and compare with MCS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997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Quadrature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9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Quadrature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 fitting error should decrease with increasing order of basis polynomial. (High order polynomial would lead to over-fitting)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7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4" y="1228724"/>
            <a:ext cx="5629275" cy="562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724"/>
            <a:ext cx="5629276" cy="56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0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29350" y="909638"/>
            <a:ext cx="5948362" cy="5948362"/>
            <a:chOff x="6229350" y="909638"/>
            <a:chExt cx="5948362" cy="5948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350" y="909638"/>
              <a:ext cx="5948362" cy="59483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589165" y="2286830"/>
              <a:ext cx="1385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Overfitting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9282109" y="2641042"/>
              <a:ext cx="219075" cy="2878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" y="909637"/>
            <a:ext cx="5948363" cy="5948363"/>
          </a:xfrm>
        </p:spPr>
      </p:pic>
    </p:spTree>
    <p:extLst>
      <p:ext uri="{BB962C8B-B14F-4D97-AF65-F5344CB8AC3E}">
        <p14:creationId xmlns:p14="http://schemas.microsoft.com/office/powerpoint/2010/main" val="152033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 a lot over different sets of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8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24327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Fit 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0.3795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 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104979.41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28867.63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5314.82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820.61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111.368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 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Quad 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Quad 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Quad 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Quad 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Fit 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13.420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48.812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117.649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88.0681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 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2.800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2.4497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2.4599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2.44520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86063" y="5829300"/>
            <a:ext cx="3969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lacks robust performance in many cases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8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316</Words>
  <Application>Microsoft Macintosh PowerPoint</Application>
  <PresentationFormat>Widescreen</PresentationFormat>
  <Paragraphs>129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PCE for FOWT</vt:lpstr>
      <vt:lpstr>PowerPoint Presentation</vt:lpstr>
      <vt:lpstr>Objective</vt:lpstr>
      <vt:lpstr>Quadrature </vt:lpstr>
      <vt:lpstr>Quadrature Issues</vt:lpstr>
      <vt:lpstr>PowerPoint Presentation</vt:lpstr>
      <vt:lpstr>PowerPoint Presentation</vt:lpstr>
      <vt:lpstr>Regression </vt:lpstr>
      <vt:lpstr>PowerPoint Presentation</vt:lpstr>
      <vt:lpstr>Design of Experiment (DOE)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Stepwise regression</vt:lpstr>
      <vt:lpstr>Ridge regression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Subspace </dc:title>
  <dc:creator>刘金松</dc:creator>
  <cp:lastModifiedBy>刘金松</cp:lastModifiedBy>
  <cp:revision>553</cp:revision>
  <dcterms:created xsi:type="dcterms:W3CDTF">2017-02-16T20:42:48Z</dcterms:created>
  <dcterms:modified xsi:type="dcterms:W3CDTF">2018-02-02T21:45:03Z</dcterms:modified>
</cp:coreProperties>
</file>