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58A"/>
    <a:srgbClr val="004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3F676-40D1-4506-9AB9-7026447BD327}" v="8" dt="2025-07-07T12:43:18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65" d="100"/>
          <a:sy n="65" d="100"/>
        </p:scale>
        <p:origin x="3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수 강" userId="a74d33c730f1964f" providerId="LiveId" clId="{DF53F676-40D1-4506-9AB9-7026447BD327}"/>
    <pc:docChg chg="custSel addSld modSld sldOrd">
      <pc:chgData name="진수 강" userId="a74d33c730f1964f" providerId="LiveId" clId="{DF53F676-40D1-4506-9AB9-7026447BD327}" dt="2025-07-07T12:44:57.125" v="1087" actId="13926"/>
      <pc:docMkLst>
        <pc:docMk/>
      </pc:docMkLst>
      <pc:sldChg chg="delSp modSp add mod ord">
        <pc:chgData name="진수 강" userId="a74d33c730f1964f" providerId="LiveId" clId="{DF53F676-40D1-4506-9AB9-7026447BD327}" dt="2025-07-07T12:44:57.125" v="1087" actId="13926"/>
        <pc:sldMkLst>
          <pc:docMk/>
          <pc:sldMk cId="526485734" sldId="262"/>
        </pc:sldMkLst>
        <pc:spChg chg="mod">
          <ac:chgData name="진수 강" userId="a74d33c730f1964f" providerId="LiveId" clId="{DF53F676-40D1-4506-9AB9-7026447BD327}" dt="2025-07-07T12:44:57.125" v="1087" actId="13926"/>
          <ac:spMkLst>
            <pc:docMk/>
            <pc:sldMk cId="526485734" sldId="262"/>
            <ac:spMk id="3" creationId="{34BA2EE7-E67A-A60C-C4FB-2FB505669C42}"/>
          </ac:spMkLst>
        </pc:spChg>
        <pc:picChg chg="del">
          <ac:chgData name="진수 강" userId="a74d33c730f1964f" providerId="LiveId" clId="{DF53F676-40D1-4506-9AB9-7026447BD327}" dt="2025-07-07T12:37:15.602" v="45" actId="478"/>
          <ac:picMkLst>
            <pc:docMk/>
            <pc:sldMk cId="526485734" sldId="262"/>
            <ac:picMk id="2052" creationId="{7A5A5EEF-9A14-6E3D-8DA4-D497FA744F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0466F-8A08-B84E-A4D1-085DBF7E10A0}" type="datetimeFigureOut">
              <a:rPr kumimoji="1" lang="ko-Kore-KR" altLang="en-US" smtClean="0"/>
              <a:t>07/08/2025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F608-22F8-494A-AFFA-08F2BE3AFF8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155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EE9693-4C6D-6E59-6BD9-FC7EF7360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3D3DF4-A58D-EFDC-6673-3486931D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sp>
        <p:nvSpPr>
          <p:cNvPr id="2" name="양쪽 모서리가 둥근 사각형 1">
            <a:extLst>
              <a:ext uri="{FF2B5EF4-FFF2-40B4-BE49-F238E27FC236}">
                <a16:creationId xmlns:a16="http://schemas.microsoft.com/office/drawing/2014/main" id="{61F6D138-DFFC-10C1-053C-3D2B417CC93E}"/>
              </a:ext>
            </a:extLst>
          </p:cNvPr>
          <p:cNvSpPr/>
          <p:nvPr/>
        </p:nvSpPr>
        <p:spPr>
          <a:xfrm>
            <a:off x="0" y="6057900"/>
            <a:ext cx="18288000" cy="4229100"/>
          </a:xfrm>
          <a:prstGeom prst="round2SameRect">
            <a:avLst/>
          </a:prstGeom>
          <a:solidFill>
            <a:srgbClr val="0445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1926ADB-AE6A-7D8F-279F-E109E8A9B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08"/>
          <a:stretch/>
        </p:blipFill>
        <p:spPr>
          <a:xfrm>
            <a:off x="6493331" y="8991374"/>
            <a:ext cx="5236138" cy="4955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1A0B38-A3E4-9B0E-0886-5E9788B47173}"/>
              </a:ext>
            </a:extLst>
          </p:cNvPr>
          <p:cNvSpPr txBox="1"/>
          <p:nvPr/>
        </p:nvSpPr>
        <p:spPr>
          <a:xfrm>
            <a:off x="736201" y="3751361"/>
            <a:ext cx="170687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6600" b="1" spc="-3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Fading Channel</a:t>
            </a:r>
          </a:p>
          <a:p>
            <a:pPr algn="ctr"/>
            <a:r>
              <a:rPr kumimoji="1" lang="en-US" altLang="ko-Kore-KR" sz="6600" b="1" spc="-3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(BPSK, QPSK, 8PSK)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6AEF1C-B651-5E27-8D99-B4F38C7FAB05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DBFE8C-7060-DC7E-80A6-B61ED0D8C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990CB4-9E75-765C-8455-8C8CB6D0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E2B23-297F-CF94-C031-85B5DF3E988E}"/>
              </a:ext>
            </a:extLst>
          </p:cNvPr>
          <p:cNvSpPr txBox="1"/>
          <p:nvPr/>
        </p:nvSpPr>
        <p:spPr>
          <a:xfrm>
            <a:off x="736201" y="2171700"/>
            <a:ext cx="16865999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Fading channel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2800" dirty="0"/>
              <a:t>Fading</a:t>
            </a:r>
            <a:r>
              <a:rPr lang="ko-KR" altLang="en-US" sz="2800" dirty="0"/>
              <a:t>이란 신호가 무선공간으로 전파될 때 여러 요인에 의해 </a:t>
            </a:r>
            <a:r>
              <a:rPr lang="ko-KR" altLang="en-US" sz="2800" dirty="0" err="1"/>
              <a:t>감쇠되는</a:t>
            </a:r>
            <a:r>
              <a:rPr lang="ko-KR" altLang="en-US" sz="2800" dirty="0"/>
              <a:t> 현상</a:t>
            </a: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Large scale Fading </a:t>
            </a:r>
            <a:r>
              <a:rPr lang="en-US" altLang="ko-KR" sz="2800" dirty="0"/>
              <a:t>: </a:t>
            </a:r>
            <a:r>
              <a:rPr lang="ko-KR" altLang="en-US" sz="2800" dirty="0"/>
              <a:t>송신단에서 수신단으로 갈 때 신호 감쇠 현상</a:t>
            </a:r>
            <a:endParaRPr lang="en-US" altLang="ko-KR" sz="2800" dirty="0"/>
          </a:p>
          <a:p>
            <a:r>
              <a:rPr lang="en-US" altLang="ko-KR" sz="2800" dirty="0"/>
              <a:t>	- Path loss: </a:t>
            </a:r>
            <a:r>
              <a:rPr lang="ko-KR" altLang="en-US" sz="2800" dirty="0"/>
              <a:t>거리가 멀어질수록 감쇠</a:t>
            </a:r>
            <a:endParaRPr lang="en-US" altLang="ko-KR" sz="2800" dirty="0"/>
          </a:p>
          <a:p>
            <a:r>
              <a:rPr lang="en-US" altLang="ko-KR" sz="2800" dirty="0"/>
              <a:t>	- Shadowing: </a:t>
            </a:r>
            <a:r>
              <a:rPr lang="ko-KR" altLang="en-US" sz="2800" dirty="0"/>
              <a:t>장애물에 의한 감쇠 </a:t>
            </a:r>
            <a:r>
              <a:rPr lang="en-US" altLang="ko-KR" sz="2800" dirty="0"/>
              <a:t>(LOS : Line of sight)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en-US" altLang="ko-KR" sz="3200" b="1" dirty="0"/>
              <a:t>Small scale Fading </a:t>
            </a:r>
            <a:r>
              <a:rPr lang="en-US" altLang="ko-KR" sz="2800" dirty="0"/>
              <a:t>: </a:t>
            </a:r>
            <a:r>
              <a:rPr lang="ko-KR" altLang="en-US" sz="2800" dirty="0"/>
              <a:t>비교적 짧은 거리</a:t>
            </a:r>
            <a:r>
              <a:rPr lang="en-US" altLang="ko-KR" sz="2800" dirty="0"/>
              <a:t>, </a:t>
            </a:r>
            <a:r>
              <a:rPr lang="ko-KR" altLang="en-US" sz="2800" dirty="0"/>
              <a:t>시간에서의 신호 감쇠현상</a:t>
            </a:r>
            <a:endParaRPr lang="en-US" altLang="ko-KR" sz="2800" dirty="0"/>
          </a:p>
          <a:p>
            <a:r>
              <a:rPr lang="en-US" altLang="ko-KR" sz="2800" dirty="0"/>
              <a:t>	-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송신측에서</a:t>
            </a:r>
            <a:r>
              <a:rPr lang="ko-KR" altLang="en-US" sz="2800" dirty="0"/>
              <a:t> 가까운 장애물에 의한 신호가 산란되면서 </a:t>
            </a:r>
            <a:r>
              <a:rPr lang="en-US" altLang="ko-KR" sz="2800" dirty="0"/>
              <a:t>multi path fading </a:t>
            </a:r>
            <a:r>
              <a:rPr lang="ko-KR" altLang="en-US" sz="2800" dirty="0"/>
              <a:t>발생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	- Rayleigh</a:t>
            </a:r>
            <a:r>
              <a:rPr lang="ko-KR" altLang="en-US" sz="2800" dirty="0"/>
              <a:t> </a:t>
            </a:r>
            <a:r>
              <a:rPr lang="en-US" altLang="ko-KR" sz="2800" dirty="0"/>
              <a:t>Fading : </a:t>
            </a:r>
            <a:r>
              <a:rPr lang="ko-KR" altLang="en-US" sz="2800" dirty="0"/>
              <a:t>송</a:t>
            </a:r>
            <a:r>
              <a:rPr lang="en-US" altLang="ko-KR" sz="2800" dirty="0"/>
              <a:t>,</a:t>
            </a:r>
            <a:r>
              <a:rPr lang="ko-KR" altLang="en-US" sz="2800" dirty="0"/>
              <a:t>수신기 사이에 지배적인 전파</a:t>
            </a:r>
            <a:r>
              <a:rPr lang="en-US" altLang="ko-KR" sz="2800" dirty="0"/>
              <a:t>(LOS)</a:t>
            </a:r>
            <a:r>
              <a:rPr lang="ko-KR" altLang="en-US" sz="2800" dirty="0"/>
              <a:t>가 없을 때 수신 경로가 다중의 반사 산란 </a:t>
            </a:r>
            <a:r>
              <a:rPr lang="en-US" altLang="ko-KR" sz="2800" dirty="0"/>
              <a:t>					</a:t>
            </a:r>
            <a:r>
              <a:rPr lang="ko-KR" altLang="en-US" sz="2800" dirty="0"/>
              <a:t>경로인 </a:t>
            </a:r>
            <a:r>
              <a:rPr lang="en-US" altLang="ko-KR" sz="2800" dirty="0"/>
              <a:t>NLOS </a:t>
            </a:r>
            <a:r>
              <a:rPr lang="ko-KR" altLang="en-US" sz="2800" dirty="0"/>
              <a:t>구성요소만 존재</a:t>
            </a:r>
            <a:r>
              <a:rPr lang="en-US" altLang="ko-KR" sz="2800" dirty="0"/>
              <a:t>(LOS </a:t>
            </a:r>
            <a:r>
              <a:rPr lang="ko-KR" altLang="en-US" sz="2800" dirty="0"/>
              <a:t>경로 진폭이 </a:t>
            </a:r>
            <a:r>
              <a:rPr lang="en-US" altLang="ko-KR" sz="2800" dirty="0"/>
              <a:t>0</a:t>
            </a:r>
            <a:r>
              <a:rPr lang="ko-KR" altLang="en-US" sz="2800" dirty="0"/>
              <a:t>인 </a:t>
            </a:r>
            <a:r>
              <a:rPr lang="en-US" altLang="ko-KR" sz="2800" dirty="0"/>
              <a:t>Rician Fading)</a:t>
            </a:r>
          </a:p>
          <a:p>
            <a:endParaRPr lang="en-US" altLang="ko-KR" sz="2800" dirty="0"/>
          </a:p>
          <a:p>
            <a:r>
              <a:rPr lang="en-US" altLang="ko-KR" sz="2800" dirty="0"/>
              <a:t>	- Rician Fading : </a:t>
            </a:r>
            <a:r>
              <a:rPr lang="ko-KR" altLang="en-US" sz="2800" dirty="0"/>
              <a:t>송</a:t>
            </a:r>
            <a:r>
              <a:rPr lang="en-US" altLang="ko-KR" sz="2800" dirty="0"/>
              <a:t>,</a:t>
            </a:r>
            <a:r>
              <a:rPr lang="ko-KR" altLang="en-US" sz="2800" dirty="0"/>
              <a:t>수신기 사이에 지배적인 전파</a:t>
            </a:r>
            <a:r>
              <a:rPr lang="en-US" altLang="ko-KR" sz="2800" dirty="0"/>
              <a:t>(LOS)</a:t>
            </a:r>
            <a:r>
              <a:rPr lang="ko-KR" altLang="en-US" sz="2800" dirty="0"/>
              <a:t>가 있고 다수의 반사 산란경로가 존재할 때 적용 </a:t>
            </a:r>
            <a:endParaRPr lang="en-US" altLang="ko-K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DAC8B-6EFC-2112-CC25-2D0E3989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4B0AED-7AE4-D099-3766-E60D314B3E51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B3B374-92FA-1587-A78B-74035C8F9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3A4D59-FD6D-3389-EEBE-28DB754D1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3E3E27-BC1D-07BA-73D7-5F4812C19BA8}"/>
              </a:ext>
            </a:extLst>
          </p:cNvPr>
          <p:cNvSpPr txBox="1"/>
          <p:nvPr/>
        </p:nvSpPr>
        <p:spPr>
          <a:xfrm>
            <a:off x="736201" y="2171700"/>
            <a:ext cx="1686599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Rayleigh Fading</a:t>
            </a:r>
          </a:p>
          <a:p>
            <a:endParaRPr lang="en-US" altLang="ko-KR" sz="4800" b="1" dirty="0"/>
          </a:p>
          <a:p>
            <a:pPr marL="685800" indent="-685800">
              <a:buFontTx/>
              <a:buChar char="-"/>
            </a:pPr>
            <a:r>
              <a:rPr lang="ko-KR" altLang="en-US" sz="2800" dirty="0"/>
              <a:t>직접경로</a:t>
            </a:r>
            <a:r>
              <a:rPr lang="en-US" altLang="ko-KR" sz="2800" dirty="0"/>
              <a:t>(LOS)</a:t>
            </a:r>
            <a:r>
              <a:rPr lang="ko-KR" altLang="en-US" sz="2800" dirty="0"/>
              <a:t>가 차단되어 신호가 반사</a:t>
            </a:r>
            <a:r>
              <a:rPr lang="en-US" altLang="ko-KR" sz="2800" dirty="0"/>
              <a:t>/</a:t>
            </a:r>
            <a:r>
              <a:rPr lang="ko-KR" altLang="en-US" sz="2800" dirty="0"/>
              <a:t>산란 경로로만 수신되는 상태</a:t>
            </a:r>
            <a:endParaRPr lang="en-US" altLang="ko-KR" sz="2800" dirty="0"/>
          </a:p>
          <a:p>
            <a:pPr marL="685800" indent="-685800">
              <a:buFontTx/>
              <a:buChar char="-"/>
            </a:pPr>
            <a:endParaRPr lang="en-US" altLang="ko-KR" sz="2800" dirty="0"/>
          </a:p>
          <a:p>
            <a:pPr marL="685800" indent="-685800">
              <a:buFontTx/>
              <a:buChar char="-"/>
            </a:pPr>
            <a:r>
              <a:rPr lang="ko-KR" altLang="en-US" sz="2800" dirty="0"/>
              <a:t>신호는 다중 경로 성분이 랜덤하게  합쳐진 복소수 형태</a:t>
            </a:r>
            <a:endParaRPr lang="en-US" altLang="ko-KR" sz="2800" dirty="0"/>
          </a:p>
          <a:p>
            <a:pPr marL="685800" indent="-685800">
              <a:buFontTx/>
              <a:buChar char="-"/>
            </a:pPr>
            <a:r>
              <a:rPr lang="ko-KR" altLang="en-US" sz="2800" dirty="0"/>
              <a:t>진폭은 </a:t>
            </a:r>
            <a:r>
              <a:rPr lang="en-US" altLang="ko-KR" sz="2800" dirty="0"/>
              <a:t>Rayliegh </a:t>
            </a:r>
            <a:r>
              <a:rPr lang="ko-KR" altLang="en-US" sz="2800" dirty="0"/>
              <a:t>분포</a:t>
            </a:r>
            <a:r>
              <a:rPr lang="en-US" altLang="ko-KR" sz="2800" dirty="0"/>
              <a:t>, </a:t>
            </a:r>
            <a:r>
              <a:rPr lang="ko-KR" altLang="en-US" sz="2800" dirty="0"/>
              <a:t>위상은 </a:t>
            </a:r>
            <a:r>
              <a:rPr lang="en-US" altLang="ko-KR" sz="2800" dirty="0"/>
              <a:t>0~2pi </a:t>
            </a:r>
            <a:r>
              <a:rPr lang="ko-KR" altLang="en-US" sz="2800" dirty="0"/>
              <a:t>균등분포</a:t>
            </a:r>
            <a:endParaRPr lang="en-US" altLang="ko-KR" sz="2800" dirty="0"/>
          </a:p>
          <a:p>
            <a:pPr marL="685800" indent="-685800">
              <a:buFontTx/>
              <a:buChar char="-"/>
            </a:pPr>
            <a:endParaRPr lang="en-US" altLang="ko-KR" sz="2800" dirty="0"/>
          </a:p>
          <a:p>
            <a:pPr marL="685800" indent="-685800">
              <a:buFontTx/>
              <a:buChar char="-"/>
            </a:pPr>
            <a:r>
              <a:rPr lang="ko-KR" altLang="en-US" sz="2800" dirty="0"/>
              <a:t>신호 모델 </a:t>
            </a:r>
            <a:r>
              <a:rPr lang="en-US" altLang="ko-KR" sz="2800" dirty="0"/>
              <a:t>: Y(</a:t>
            </a:r>
            <a:r>
              <a:rPr lang="ko-KR" altLang="en-US" sz="2800" dirty="0"/>
              <a:t>수신신호</a:t>
            </a:r>
            <a:r>
              <a:rPr lang="en-US" altLang="ko-KR" sz="2800" dirty="0"/>
              <a:t>) = h x s + n   //  h: Rayleigh </a:t>
            </a:r>
            <a:r>
              <a:rPr lang="ko-KR" altLang="en-US" sz="2800" dirty="0" err="1"/>
              <a:t>페이딩</a:t>
            </a:r>
            <a:r>
              <a:rPr lang="ko-KR" altLang="en-US" sz="2800" dirty="0"/>
              <a:t> 채널 계수</a:t>
            </a:r>
            <a:r>
              <a:rPr lang="en-US" altLang="ko-KR" sz="2800" dirty="0"/>
              <a:t>, s: </a:t>
            </a:r>
            <a:r>
              <a:rPr lang="ko-KR" altLang="en-US" sz="2800" dirty="0"/>
              <a:t>송신 심볼</a:t>
            </a:r>
            <a:r>
              <a:rPr lang="en-US" altLang="ko-KR" sz="2800" dirty="0"/>
              <a:t>, n: AWGN</a:t>
            </a:r>
          </a:p>
          <a:p>
            <a:pPr marL="685800" indent="-685800">
              <a:buFontTx/>
              <a:buChar char="-"/>
            </a:pPr>
            <a:endParaRPr lang="en-US" altLang="ko-KR" sz="2800" dirty="0"/>
          </a:p>
          <a:p>
            <a:pPr marL="685800" indent="-685800">
              <a:buFontTx/>
              <a:buChar char="-"/>
            </a:pPr>
            <a:r>
              <a:rPr lang="ko-KR" altLang="en-US" sz="2800" dirty="0" err="1"/>
              <a:t>페이딩</a:t>
            </a:r>
            <a:r>
              <a:rPr lang="ko-KR" altLang="en-US" sz="2800" dirty="0"/>
              <a:t> 계수</a:t>
            </a:r>
            <a:r>
              <a:rPr lang="en-US" altLang="ko-KR" sz="2800" dirty="0"/>
              <a:t> h = (G + </a:t>
            </a:r>
            <a:r>
              <a:rPr lang="en-US" altLang="ko-KR" sz="2800" dirty="0" err="1"/>
              <a:t>jG</a:t>
            </a:r>
            <a:r>
              <a:rPr lang="en-US" altLang="ko-KR" sz="2800" dirty="0"/>
              <a:t>)/ √2</a:t>
            </a:r>
          </a:p>
          <a:p>
            <a:r>
              <a:rPr lang="en-US" altLang="ko-KR" sz="2800" dirty="0"/>
              <a:t>-&gt;     </a:t>
            </a:r>
            <a:r>
              <a:rPr lang="ko-KR" altLang="en-US" sz="2800" dirty="0"/>
              <a:t>여기서 </a:t>
            </a:r>
            <a:r>
              <a:rPr lang="en-US" altLang="ko-KR" sz="2800" dirty="0"/>
              <a:t>h x s </a:t>
            </a:r>
            <a:r>
              <a:rPr lang="ko-KR" altLang="en-US" sz="2800" dirty="0"/>
              <a:t>는 위상</a:t>
            </a:r>
            <a:r>
              <a:rPr lang="en-US" altLang="ko-KR" sz="2800" dirty="0"/>
              <a:t>, </a:t>
            </a:r>
            <a:r>
              <a:rPr lang="ko-KR" altLang="en-US" sz="2800" dirty="0"/>
              <a:t>진폭도 바뀐 복소수가 된다</a:t>
            </a:r>
            <a:r>
              <a:rPr lang="en-US" altLang="ko-KR" sz="2800" dirty="0"/>
              <a:t>. </a:t>
            </a:r>
            <a:r>
              <a:rPr lang="ko-KR" altLang="en-US" sz="2800" dirty="0"/>
              <a:t>따라서 원래 </a:t>
            </a:r>
            <a:r>
              <a:rPr lang="en-US" altLang="ko-KR" sz="2800" dirty="0"/>
              <a:t>s</a:t>
            </a:r>
            <a:r>
              <a:rPr lang="ko-KR" altLang="en-US" sz="2800" dirty="0"/>
              <a:t>값을 알아낼 수 없기 때문에 </a:t>
            </a:r>
            <a:r>
              <a:rPr lang="en-US" altLang="ko-KR" sz="2800" dirty="0"/>
              <a:t>h</a:t>
            </a:r>
            <a:r>
              <a:rPr lang="ko-KR" altLang="en-US" sz="2800" dirty="0"/>
              <a:t>의 역함수를 곱하여 원래 신호를 복원한다</a:t>
            </a:r>
            <a:r>
              <a:rPr lang="en-US" altLang="ko-KR" sz="2800" dirty="0"/>
              <a:t>. (Zero Forcing equalizer)</a:t>
            </a:r>
          </a:p>
          <a:p>
            <a:pPr marL="685800" indent="-685800"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2637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F6BC0-549C-14C0-15C1-91A25A04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94C7CF-66E1-2131-D890-0EE89BB55634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0FB889-5D45-8607-24FB-49F15C94A9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CA5A0C-05B9-84A4-891D-FF3832999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D15F5-9A0E-7033-7E81-D676ED1F6E65}"/>
              </a:ext>
            </a:extLst>
          </p:cNvPr>
          <p:cNvSpPr txBox="1"/>
          <p:nvPr/>
        </p:nvSpPr>
        <p:spPr>
          <a:xfrm>
            <a:off x="736201" y="2171700"/>
            <a:ext cx="1686599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Rayleigh Fading</a:t>
            </a:r>
          </a:p>
          <a:p>
            <a:endParaRPr lang="en-US" altLang="ko-KR" sz="4800" b="1" dirty="0"/>
          </a:p>
          <a:p>
            <a:r>
              <a:rPr lang="en-US" altLang="ko-KR" sz="2800" dirty="0"/>
              <a:t> h^-1 x Y = h^-1 x h x s + h^-1 x n   /// h^-1 x y (</a:t>
            </a:r>
            <a:r>
              <a:rPr lang="en-US" altLang="ko-KR" sz="2800" dirty="0" err="1"/>
              <a:t>r_reverse</a:t>
            </a:r>
            <a:r>
              <a:rPr lang="en-US" altLang="ko-KR" sz="2800" dirty="0"/>
              <a:t>) = s + </a:t>
            </a:r>
            <a:r>
              <a:rPr lang="en-US" altLang="ko-KR" sz="2800" dirty="0">
                <a:highlight>
                  <a:srgbClr val="FFFF00"/>
                </a:highlight>
              </a:rPr>
              <a:t>h^-1 x n</a:t>
            </a:r>
          </a:p>
          <a:p>
            <a:endParaRPr lang="en-US" altLang="ko-KR" sz="2800" dirty="0">
              <a:highlight>
                <a:srgbClr val="FFFF00"/>
              </a:highlight>
            </a:endParaRPr>
          </a:p>
          <a:p>
            <a:r>
              <a:rPr lang="ko-KR" altLang="en-US" sz="2800" dirty="0"/>
              <a:t>여기서 </a:t>
            </a:r>
            <a:r>
              <a:rPr lang="en-US" altLang="ko-KR" sz="2800" dirty="0"/>
              <a:t>h^-1 x n </a:t>
            </a:r>
            <a:r>
              <a:rPr lang="ko-KR" altLang="en-US" sz="2800" dirty="0"/>
              <a:t>의 잡음이 생긴다</a:t>
            </a:r>
            <a:r>
              <a:rPr lang="en-US" altLang="ko-KR" sz="2800" dirty="0"/>
              <a:t>. // l h l </a:t>
            </a:r>
            <a:r>
              <a:rPr lang="ko-KR" altLang="en-US" sz="2800" dirty="0"/>
              <a:t>값이 </a:t>
            </a:r>
            <a:r>
              <a:rPr lang="en-US" altLang="ko-KR" sz="2800" dirty="0"/>
              <a:t>0~1 </a:t>
            </a:r>
            <a:r>
              <a:rPr lang="ko-KR" altLang="en-US" sz="2800" dirty="0"/>
              <a:t>사이의 값이라면 작아질수록 잡음 향상효과가 커진다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위 그래프는 </a:t>
            </a:r>
            <a:r>
              <a:rPr lang="en-US" altLang="ko-KR" sz="2800" dirty="0"/>
              <a:t>Rayleigh </a:t>
            </a:r>
            <a:r>
              <a:rPr lang="ko-KR" altLang="en-US" sz="2800" dirty="0"/>
              <a:t>분포의 확률 밀도 함수이다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l h l </a:t>
            </a:r>
            <a:r>
              <a:rPr lang="ko-KR" altLang="en-US" sz="2800" dirty="0"/>
              <a:t>값이 대부분 </a:t>
            </a:r>
            <a:r>
              <a:rPr lang="en-US" altLang="ko-KR" sz="2800" dirty="0"/>
              <a:t>1</a:t>
            </a:r>
            <a:r>
              <a:rPr lang="ko-KR" altLang="en-US" sz="2800" dirty="0"/>
              <a:t>보다 작은 값을 </a:t>
            </a:r>
            <a:r>
              <a:rPr lang="ko-KR" altLang="en-US" sz="2800" dirty="0" err="1"/>
              <a:t>갖고있어</a:t>
            </a:r>
            <a:endParaRPr lang="en-US" altLang="ko-KR" sz="2800" dirty="0"/>
          </a:p>
          <a:p>
            <a:r>
              <a:rPr lang="en-US" altLang="ko-KR" sz="2800" dirty="0"/>
              <a:t>Zero forcing</a:t>
            </a:r>
            <a:r>
              <a:rPr lang="ko-KR" altLang="en-US" sz="2800" dirty="0"/>
              <a:t>을 할 경우 잡음 향상효과가 나타난다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</p:txBody>
      </p:sp>
      <p:pic>
        <p:nvPicPr>
          <p:cNvPr id="2052" name="Picture 4" descr="Rayleigh PDF의 플롯">
            <a:extLst>
              <a:ext uri="{FF2B5EF4-FFF2-40B4-BE49-F238E27FC236}">
                <a16:creationId xmlns:a16="http://schemas.microsoft.com/office/drawing/2014/main" id="{21C833AE-E078-D379-2885-5B201080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113361"/>
            <a:ext cx="6356086" cy="476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84F01-178C-7BF1-7D51-5C8DEBDAB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422D26-AE0F-89C0-BADF-11619155D687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85CB26-67A1-2E2D-7695-79B9F7CC9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152099-11AA-A20E-7599-F9CF6834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487AE-9BF7-EE8E-5F17-625122DE2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2575939"/>
            <a:ext cx="9448800" cy="708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C9503-0989-DE24-BA5F-622D41E5563C}"/>
              </a:ext>
            </a:extLst>
          </p:cNvPr>
          <p:cNvSpPr txBox="1"/>
          <p:nvPr/>
        </p:nvSpPr>
        <p:spPr>
          <a:xfrm>
            <a:off x="10134600" y="1983331"/>
            <a:ext cx="769620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기존 </a:t>
            </a:r>
            <a:r>
              <a:rPr lang="en-US" altLang="ko-KR" sz="2800" dirty="0"/>
              <a:t>AWGN </a:t>
            </a:r>
            <a:r>
              <a:rPr lang="ko-KR" altLang="en-US" sz="2800" dirty="0"/>
              <a:t>채널의 시뮬레이션에서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복소수 값인 </a:t>
            </a:r>
            <a:r>
              <a:rPr lang="en-US" altLang="ko-KR" sz="2800" dirty="0"/>
              <a:t>h </a:t>
            </a:r>
            <a:r>
              <a:rPr lang="ko-KR" altLang="en-US" sz="2800" dirty="0"/>
              <a:t>를 추가하여 시뮬레이션을 진행하였습니다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h = (G + </a:t>
            </a:r>
            <a:r>
              <a:rPr lang="en-US" altLang="ko-KR" sz="2800" dirty="0" err="1"/>
              <a:t>jG</a:t>
            </a:r>
            <a:r>
              <a:rPr lang="en-US" altLang="ko-KR" sz="2800" dirty="0"/>
              <a:t>) / √2 </a:t>
            </a:r>
            <a:r>
              <a:rPr lang="ko-KR" altLang="en-US" sz="2800" dirty="0"/>
              <a:t>라는 점을 생각하였고</a:t>
            </a:r>
            <a:endParaRPr lang="en-US" altLang="ko-KR" sz="2800" dirty="0"/>
          </a:p>
          <a:p>
            <a:r>
              <a:rPr lang="en-US" altLang="ko-KR" sz="2800" dirty="0"/>
              <a:t>Y(r) = h * s + </a:t>
            </a:r>
            <a:r>
              <a:rPr lang="en-US" altLang="ko-KR" sz="2800" dirty="0" err="1"/>
              <a:t>noise_gaussian</a:t>
            </a:r>
            <a:r>
              <a:rPr lang="en-US" altLang="ko-KR" sz="2800" dirty="0"/>
              <a:t> </a:t>
            </a:r>
            <a:r>
              <a:rPr lang="ko-KR" altLang="en-US" sz="2800" dirty="0"/>
              <a:t>값에 대입하였습니다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이후</a:t>
            </a:r>
            <a:endParaRPr lang="en-US" altLang="ko-KR" sz="2800" dirty="0"/>
          </a:p>
          <a:p>
            <a:r>
              <a:rPr lang="ko-KR" altLang="en-US" sz="2800" dirty="0"/>
              <a:t>원래 신호 복원을 위해 </a:t>
            </a:r>
            <a:r>
              <a:rPr lang="en-US" altLang="ko-KR" sz="2800" dirty="0"/>
              <a:t>Zero Forcing</a:t>
            </a:r>
            <a:r>
              <a:rPr lang="ko-KR" altLang="en-US" sz="2800" dirty="0"/>
              <a:t>을 진행하였고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r_reverse</a:t>
            </a:r>
            <a:r>
              <a:rPr lang="en-US" altLang="ko-KR" sz="2800" dirty="0"/>
              <a:t> = s + n/h)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r_reverse</a:t>
            </a:r>
            <a:r>
              <a:rPr lang="ko-KR" altLang="en-US" sz="2800" dirty="0"/>
              <a:t>는 원래 신호가 복원이 되었기 때문에</a:t>
            </a:r>
            <a:endParaRPr lang="en-US" altLang="ko-KR" sz="2800" dirty="0"/>
          </a:p>
          <a:p>
            <a:r>
              <a:rPr lang="ko-KR" altLang="en-US" sz="2800" dirty="0"/>
              <a:t>복원된 값이 </a:t>
            </a:r>
            <a:r>
              <a:rPr lang="en-US" altLang="ko-KR" sz="2800" dirty="0"/>
              <a:t>0</a:t>
            </a:r>
            <a:r>
              <a:rPr lang="ko-KR" altLang="en-US" sz="2800" dirty="0"/>
              <a:t>보다 크면 </a:t>
            </a:r>
            <a:r>
              <a:rPr lang="en-US" altLang="ko-KR" sz="2800" dirty="0"/>
              <a:t>1</a:t>
            </a:r>
            <a:r>
              <a:rPr lang="ko-KR" altLang="en-US" sz="2800" dirty="0"/>
              <a:t>이 나오도록 하였습니다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Sigma</a:t>
            </a:r>
            <a:r>
              <a:rPr lang="ko-KR" altLang="en-US" sz="2800" dirty="0"/>
              <a:t> 값은 </a:t>
            </a:r>
            <a:r>
              <a:rPr lang="en-US" altLang="ko-KR" sz="2800" dirty="0"/>
              <a:t>0db</a:t>
            </a:r>
            <a:r>
              <a:rPr lang="ko-KR" altLang="en-US" sz="2800" dirty="0" err="1"/>
              <a:t>일때</a:t>
            </a:r>
            <a:r>
              <a:rPr lang="ko-KR" altLang="en-US" sz="2800" dirty="0"/>
              <a:t> </a:t>
            </a:r>
            <a:r>
              <a:rPr lang="en-US" altLang="ko-KR" sz="2800" dirty="0"/>
              <a:t>√(1/2) =(0.707)</a:t>
            </a:r>
            <a:r>
              <a:rPr lang="ko-KR" altLang="en-US" sz="2800" dirty="0" err="1"/>
              <a:t>인것을</a:t>
            </a:r>
            <a:r>
              <a:rPr lang="ko-KR" altLang="en-US" sz="2800" dirty="0"/>
              <a:t> 확인하였습니다</a:t>
            </a:r>
            <a:r>
              <a:rPr lang="en-US" altLang="ko-KR" sz="2800" dirty="0"/>
              <a:t>. (0~40db</a:t>
            </a:r>
            <a:r>
              <a:rPr lang="ko-KR" altLang="en-US" sz="2800" dirty="0"/>
              <a:t> </a:t>
            </a:r>
            <a:r>
              <a:rPr lang="en-US" altLang="ko-KR" sz="2800" dirty="0"/>
              <a:t>//5</a:t>
            </a:r>
            <a:r>
              <a:rPr lang="ko-KR" altLang="en-US" sz="2800" dirty="0"/>
              <a:t>간격</a:t>
            </a:r>
            <a:r>
              <a:rPr lang="en-US" altLang="ko-KR" sz="2800"/>
              <a:t>)</a:t>
            </a:r>
            <a:endParaRPr lang="en-US" altLang="ko-KR" sz="2800" dirty="0"/>
          </a:p>
          <a:p>
            <a:r>
              <a:rPr lang="ko-KR" altLang="en-US" sz="2800" dirty="0"/>
              <a:t>따라서 잡음향상효과가 커진다는 것을 확인할 수 있었습니다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2BD8A8-047B-1013-597A-9741FF82072F}"/>
              </a:ext>
            </a:extLst>
          </p:cNvPr>
          <p:cNvSpPr/>
          <p:nvPr/>
        </p:nvSpPr>
        <p:spPr>
          <a:xfrm>
            <a:off x="1088922" y="7883013"/>
            <a:ext cx="3178278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76C3E-FAA0-2A6F-59F0-D3E9DEB97F7C}"/>
              </a:ext>
            </a:extLst>
          </p:cNvPr>
          <p:cNvSpPr/>
          <p:nvPr/>
        </p:nvSpPr>
        <p:spPr>
          <a:xfrm>
            <a:off x="1088922" y="7277100"/>
            <a:ext cx="721687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3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F1017-7163-10BF-5DBD-9030C30D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031EFC-80C8-542C-2290-13FAA6000DAF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0D5D8B-C4C3-D39F-FCB1-85DC718BD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09E0C0-CBA9-895F-1249-486975F7E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pic>
        <p:nvPicPr>
          <p:cNvPr id="4" name="그림 3" descr="텍스트, 라인, 그래프, 도표이(가) 표시된 사진">
            <a:extLst>
              <a:ext uri="{FF2B5EF4-FFF2-40B4-BE49-F238E27FC236}">
                <a16:creationId xmlns:a16="http://schemas.microsoft.com/office/drawing/2014/main" id="{5586C290-DE50-83C4-0872-6B997625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81300"/>
            <a:ext cx="10831628" cy="7180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1EA2F5-5723-46D4-2DCC-A9EC95C05064}"/>
              </a:ext>
            </a:extLst>
          </p:cNvPr>
          <p:cNvSpPr txBox="1"/>
          <p:nvPr/>
        </p:nvSpPr>
        <p:spPr>
          <a:xfrm>
            <a:off x="7924800" y="19431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시뮬레이션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9F0CB-E8FE-0E12-EA61-428703F415B1}"/>
              </a:ext>
            </a:extLst>
          </p:cNvPr>
          <p:cNvSpPr txBox="1"/>
          <p:nvPr/>
        </p:nvSpPr>
        <p:spPr>
          <a:xfrm>
            <a:off x="11430000" y="32385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Fading </a:t>
            </a:r>
            <a:r>
              <a:rPr lang="ko-KR" altLang="en-US" sz="3200" dirty="0"/>
              <a:t>채널은 </a:t>
            </a:r>
            <a:r>
              <a:rPr lang="en-US" altLang="ko-KR" sz="3200" dirty="0"/>
              <a:t>AWGN</a:t>
            </a:r>
            <a:r>
              <a:rPr lang="ko-KR" altLang="en-US" sz="3200" dirty="0"/>
              <a:t>채널과 대비하여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잡음향상효과로 인해 잡음의 영향이 더 커지므로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SNR</a:t>
            </a:r>
            <a:r>
              <a:rPr lang="ko-KR" altLang="en-US" sz="3200" dirty="0"/>
              <a:t>값이 커져야 </a:t>
            </a:r>
            <a:r>
              <a:rPr lang="en-US" altLang="ko-KR" sz="3200" dirty="0"/>
              <a:t>BER</a:t>
            </a:r>
            <a:r>
              <a:rPr lang="ko-KR" altLang="en-US" sz="3200" dirty="0"/>
              <a:t>이 낮아진다는 것을 확인할 수 있었습니다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578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A13B0-BF31-CDC6-5904-30CECA07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BAB51D-1E1F-1624-4155-60A79B3766F9}"/>
              </a:ext>
            </a:extLst>
          </p:cNvPr>
          <p:cNvSpPr/>
          <p:nvPr/>
        </p:nvSpPr>
        <p:spPr>
          <a:xfrm>
            <a:off x="0" y="20387"/>
            <a:ext cx="18288000" cy="190476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CBFC72-9096-28AD-EB61-857021EC0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424" y="568484"/>
            <a:ext cx="2960407" cy="7838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19B8F2-769A-5A94-7976-D2FD40E3D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1" y="620774"/>
            <a:ext cx="2889595" cy="679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A2EE7-E67A-A60C-C4FB-2FB505669C42}"/>
              </a:ext>
            </a:extLst>
          </p:cNvPr>
          <p:cNvSpPr txBox="1"/>
          <p:nvPr/>
        </p:nvSpPr>
        <p:spPr>
          <a:xfrm>
            <a:off x="736201" y="2171700"/>
            <a:ext cx="16865999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16 – QAM (Quadrature amplitude modulator)</a:t>
            </a:r>
          </a:p>
          <a:p>
            <a:endParaRPr lang="en-US" altLang="ko-KR" sz="4800" b="1" dirty="0"/>
          </a:p>
          <a:p>
            <a:r>
              <a:rPr lang="en-US" altLang="ko-KR" sz="2800" dirty="0"/>
              <a:t>= PSK</a:t>
            </a:r>
            <a:r>
              <a:rPr lang="ko-KR" altLang="en-US" sz="2800" dirty="0"/>
              <a:t> </a:t>
            </a:r>
            <a:r>
              <a:rPr lang="en-US" altLang="ko-KR" sz="2800" dirty="0"/>
              <a:t>+</a:t>
            </a:r>
            <a:r>
              <a:rPr lang="ko-KR" altLang="en-US" sz="2800" dirty="0"/>
              <a:t> </a:t>
            </a:r>
            <a:r>
              <a:rPr lang="en-US" altLang="ko-KR" sz="2800" dirty="0"/>
              <a:t>ASK</a:t>
            </a:r>
            <a:r>
              <a:rPr lang="ko-KR" altLang="en-US" sz="2800" dirty="0"/>
              <a:t> 의 형태 </a:t>
            </a:r>
            <a:r>
              <a:rPr lang="en-US" altLang="ko-KR" sz="2800" dirty="0"/>
              <a:t>// </a:t>
            </a:r>
            <a:r>
              <a:rPr lang="ko-KR" altLang="en-US" sz="2800" dirty="0"/>
              <a:t>정사각형의 성상도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	Baseband </a:t>
            </a:r>
            <a:r>
              <a:rPr lang="en-US" altLang="ko-KR" sz="2800" dirty="0" err="1"/>
              <a:t>simulatio</a:t>
            </a:r>
            <a:r>
              <a:rPr lang="ko-KR" altLang="en-US" sz="2800" dirty="0"/>
              <a:t>을 한다면 심볼 </a:t>
            </a:r>
            <a:r>
              <a:rPr lang="en-US" altLang="ko-KR" sz="2800" dirty="0"/>
              <a:t>E</a:t>
            </a:r>
            <a:r>
              <a:rPr lang="ko-KR" altLang="en-US" sz="2800" dirty="0"/>
              <a:t>를 </a:t>
            </a:r>
            <a:r>
              <a:rPr lang="en-US" altLang="ko-KR" sz="2800" dirty="0"/>
              <a:t>1</a:t>
            </a:r>
            <a:r>
              <a:rPr lang="ko-KR" altLang="en-US" sz="2800" dirty="0"/>
              <a:t>로 정규화 </a:t>
            </a:r>
            <a:r>
              <a:rPr lang="ko-KR" altLang="en-US" sz="2800" dirty="0" err="1"/>
              <a:t>시켜야한다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	1</a:t>
            </a:r>
            <a:r>
              <a:rPr lang="ko-KR" altLang="en-US" sz="2800" dirty="0"/>
              <a:t>사분면에는 </a:t>
            </a:r>
            <a:r>
              <a:rPr lang="en-US" altLang="ko-KR" sz="2800" dirty="0">
                <a:highlight>
                  <a:srgbClr val="FFFF00"/>
                </a:highlight>
              </a:rPr>
              <a:t>[(A,A) , (A,3A), (3A, A), (3A,3A)] </a:t>
            </a:r>
            <a:r>
              <a:rPr lang="ko-KR" altLang="en-US" sz="2800" dirty="0"/>
              <a:t>가 존재한다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/>
              <a:t>전체 평균 에너지는 </a:t>
            </a:r>
            <a:r>
              <a:rPr lang="en-US" altLang="ko-KR" sz="2800" dirty="0"/>
              <a:t>2A^2 + 10A^2 + 10A^2 + 18A^2 = 40A^2</a:t>
            </a:r>
            <a:r>
              <a:rPr lang="ko-KR" altLang="en-US" sz="2800" dirty="0"/>
              <a:t> 에서 </a:t>
            </a:r>
            <a:r>
              <a:rPr lang="en-US" altLang="ko-KR" sz="2800" dirty="0"/>
              <a:t>4</a:t>
            </a:r>
            <a:r>
              <a:rPr lang="ko-KR" altLang="en-US" sz="2800" dirty="0"/>
              <a:t>로 나눈 값인 </a:t>
            </a:r>
            <a:r>
              <a:rPr lang="en-US" altLang="ko-KR" sz="2800" dirty="0">
                <a:highlight>
                  <a:srgbClr val="FFFF00"/>
                </a:highlight>
              </a:rPr>
              <a:t>10A^2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/>
              <a:t>따라서 </a:t>
            </a:r>
            <a:r>
              <a:rPr lang="en-US" altLang="ko-KR" sz="2800" dirty="0"/>
              <a:t>1</a:t>
            </a:r>
            <a:r>
              <a:rPr lang="ko-KR" altLang="en-US" sz="2800" dirty="0"/>
              <a:t>로 정규화를 시키면 </a:t>
            </a:r>
            <a:r>
              <a:rPr lang="en-US" altLang="ko-KR" sz="2800" dirty="0"/>
              <a:t>A</a:t>
            </a:r>
            <a:r>
              <a:rPr lang="ko-KR" altLang="en-US" sz="2800" dirty="0"/>
              <a:t>의 값은 </a:t>
            </a:r>
            <a:r>
              <a:rPr lang="en-US" altLang="ko-KR" sz="2800" dirty="0">
                <a:highlight>
                  <a:srgbClr val="FFFF00"/>
                </a:highlight>
              </a:rPr>
              <a:t>1/ √10 </a:t>
            </a:r>
            <a:r>
              <a:rPr lang="ko-KR" altLang="en-US" sz="2800" dirty="0"/>
              <a:t>이 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	ex) 0111 -&gt; 1/ √10 – j x 1/ √10    ////   0100 -&gt; 3/ √10 – j x 3/ √10    </a:t>
            </a:r>
            <a:r>
              <a:rPr lang="ko-KR" altLang="en-US" sz="2800" dirty="0" err="1"/>
              <a:t>이런식으로</a:t>
            </a:r>
            <a:r>
              <a:rPr lang="ko-KR" altLang="en-US" sz="2800" dirty="0"/>
              <a:t> </a:t>
            </a:r>
            <a:r>
              <a:rPr lang="en-US" altLang="ko-KR" sz="2800" dirty="0"/>
              <a:t>mapping</a:t>
            </a:r>
            <a:r>
              <a:rPr lang="ko-KR" altLang="en-US" sz="2800" dirty="0"/>
              <a:t>시킨다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	Es/No = Eb/No x m </a:t>
            </a:r>
            <a:r>
              <a:rPr lang="ko-KR" altLang="en-US" sz="2800" dirty="0"/>
              <a:t>이고</a:t>
            </a:r>
            <a:r>
              <a:rPr lang="en-US" altLang="ko-KR" sz="2800" dirty="0"/>
              <a:t> </a:t>
            </a:r>
            <a:r>
              <a:rPr lang="ko-KR" altLang="en-US" sz="2800" dirty="0"/>
              <a:t>비트가 </a:t>
            </a:r>
            <a:r>
              <a:rPr lang="en-US" altLang="ko-KR" sz="2800" dirty="0"/>
              <a:t>4</a:t>
            </a:r>
            <a:r>
              <a:rPr lang="ko-KR" altLang="en-US" sz="2800" dirty="0"/>
              <a:t>개이기에 </a:t>
            </a:r>
            <a:r>
              <a:rPr lang="en-US" altLang="ko-KR" sz="2800" dirty="0"/>
              <a:t>m</a:t>
            </a:r>
            <a:r>
              <a:rPr lang="ko-KR" altLang="en-US" sz="2800" dirty="0"/>
              <a:t>은 </a:t>
            </a:r>
            <a:r>
              <a:rPr lang="en-US" altLang="ko-KR" sz="2800" dirty="0"/>
              <a:t>4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/>
              <a:t>따라서 </a:t>
            </a:r>
            <a:r>
              <a:rPr lang="en-US" altLang="ko-KR" sz="2800" dirty="0">
                <a:highlight>
                  <a:srgbClr val="FFFF00"/>
                </a:highlight>
              </a:rPr>
              <a:t>sigma = √(2Eb/No) = √(Es/2No) </a:t>
            </a:r>
            <a:r>
              <a:rPr lang="ko-KR" altLang="en-US" sz="2800" dirty="0"/>
              <a:t>이다</a:t>
            </a:r>
            <a:r>
              <a:rPr lang="en-US" altLang="ko-KR" sz="2800" dirty="0"/>
              <a:t>. </a:t>
            </a:r>
          </a:p>
          <a:p>
            <a:r>
              <a:rPr lang="en-US" altLang="ko-KR" sz="2800" dirty="0"/>
              <a:t>	</a:t>
            </a:r>
            <a:r>
              <a:rPr lang="ko-KR" altLang="en-US" sz="2800" dirty="0" err="1"/>
              <a:t>이런식으로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수신복소수가</a:t>
            </a:r>
            <a:r>
              <a:rPr lang="ko-KR" altLang="en-US" sz="2800" dirty="0"/>
              <a:t> 성상도의 어느 영역에 포함되는지 파악하고 송신단과 비교하여 </a:t>
            </a:r>
            <a:r>
              <a:rPr lang="en-US" altLang="ko-KR" sz="2800" dirty="0"/>
              <a:t>BER</a:t>
            </a:r>
            <a:r>
              <a:rPr lang="ko-KR" altLang="en-US" sz="2800" dirty="0"/>
              <a:t>을 </a:t>
            </a:r>
            <a:r>
              <a:rPr lang="en-US" altLang="ko-KR" sz="2800" dirty="0"/>
              <a:t>	</a:t>
            </a:r>
            <a:r>
              <a:rPr lang="ko-KR" altLang="en-US" sz="2800" dirty="0"/>
              <a:t>검출한다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2648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660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정락원</cp:lastModifiedBy>
  <cp:revision>13</cp:revision>
  <dcterms:created xsi:type="dcterms:W3CDTF">2024-03-20T17:29:18Z</dcterms:created>
  <dcterms:modified xsi:type="dcterms:W3CDTF">2025-07-08T00:52:08Z</dcterms:modified>
</cp:coreProperties>
</file>