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2" r:id="rId6"/>
    <p:sldId id="263" r:id="rId7"/>
    <p:sldId id="265" r:id="rId8"/>
    <p:sldId id="264" r:id="rId9"/>
    <p:sldId id="266" r:id="rId10"/>
    <p:sldId id="269" r:id="rId11"/>
    <p:sldId id="258" r:id="rId12"/>
    <p:sldId id="270" r:id="rId13"/>
    <p:sldId id="271" r:id="rId14"/>
    <p:sldId id="272" r:id="rId15"/>
    <p:sldId id="273" r:id="rId16"/>
    <p:sldId id="274" r:id="rId17"/>
    <p:sldId id="267" r:id="rId18"/>
    <p:sldId id="268"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hoiym\Documents\&#44592;&#54925;&#49436;\&#51320;&#51089;\Gantt%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Sheet1!$D$2</c:f>
              <c:strCache>
                <c:ptCount val="1"/>
                <c:pt idx="0">
                  <c:v>시작일</c:v>
                </c:pt>
              </c:strCache>
            </c:strRef>
          </c:tx>
          <c:spPr>
            <a:noFill/>
            <a:ln>
              <a:noFill/>
            </a:ln>
          </c:spPr>
          <c:invertIfNegative val="0"/>
          <c:dLbls>
            <c:dLblPos val="inEnd"/>
            <c:showLegendKey val="0"/>
            <c:showVal val="1"/>
            <c:showCatName val="0"/>
            <c:showSerName val="0"/>
            <c:showPercent val="0"/>
            <c:showBubbleSize val="0"/>
            <c:showLeaderLines val="0"/>
          </c:dLbls>
          <c:cat>
            <c:multiLvlStrRef>
              <c:f>Sheet1!$B$3:$C$37</c:f>
              <c:multiLvlStrCache>
                <c:ptCount val="35"/>
                <c:lvl>
                  <c:pt idx="0">
                    <c:v>제안서 작성</c:v>
                  </c:pt>
                  <c:pt idx="1">
                    <c:v>메인 시스템 기획</c:v>
                  </c:pt>
                  <c:pt idx="2">
                    <c:v>전투 시스템 기획</c:v>
                  </c:pt>
                  <c:pt idx="3">
                    <c:v>스토리 정리</c:v>
                  </c:pt>
                  <c:pt idx="4">
                    <c:v>메인 캐릭터 기획</c:v>
                  </c:pt>
                  <c:pt idx="5">
                    <c:v>동물 유닛 기획</c:v>
                  </c:pt>
                  <c:pt idx="6">
                    <c:v>정령 마법 기획</c:v>
                  </c:pt>
                  <c:pt idx="7">
                    <c:v>전투 코스트 기획</c:v>
                  </c:pt>
                  <c:pt idx="8">
                    <c:v>기타 시스템 기획</c:v>
                  </c:pt>
                  <c:pt idx="9">
                    <c:v>맵 기획</c:v>
                  </c:pt>
                  <c:pt idx="10">
                    <c:v>밸런싱 작업</c:v>
                  </c:pt>
                  <c:pt idx="11">
                    <c:v>메인캐릭터 작업</c:v>
                  </c:pt>
                  <c:pt idx="12">
                    <c:v>동물 유닛 작업</c:v>
                  </c:pt>
                  <c:pt idx="13">
                    <c:v>정령 마법 작업</c:v>
                  </c:pt>
                  <c:pt idx="14">
                    <c:v>애니메이션 작업</c:v>
                  </c:pt>
                  <c:pt idx="15">
                    <c:v>이펙트 작업</c:v>
                  </c:pt>
                  <c:pt idx="16">
                    <c:v>맵 타일 작업</c:v>
                  </c:pt>
                  <c:pt idx="17">
                    <c:v>1차 서버 설계</c:v>
                  </c:pt>
                  <c:pt idx="18">
                    <c:v>1차 서버 프레임워크 제작</c:v>
                  </c:pt>
                  <c:pt idx="19">
                    <c:v>1차 서버 프로토타입 제작</c:v>
                  </c:pt>
                  <c:pt idx="20">
                    <c:v>DB 설계 및 제작</c:v>
                  </c:pt>
                  <c:pt idx="21">
                    <c:v>2차 서버 설계</c:v>
                  </c:pt>
                  <c:pt idx="22">
                    <c:v>2차 서버 구현</c:v>
                  </c:pt>
                  <c:pt idx="23">
                    <c:v>동기화 작업</c:v>
                  </c:pt>
                  <c:pt idx="24">
                    <c:v>서버&amp;DB&amp;클라이언트 연계작업</c:v>
                  </c:pt>
                  <c:pt idx="25">
                    <c:v>보안 작업</c:v>
                  </c:pt>
                  <c:pt idx="26">
                    <c:v>프레임워크 제작</c:v>
                  </c:pt>
                  <c:pt idx="27">
                    <c:v>메인 시스템 구현</c:v>
                  </c:pt>
                  <c:pt idx="28">
                    <c:v> 기본 튜토리얼 구현</c:v>
                  </c:pt>
                  <c:pt idx="29">
                    <c:v>모델링 구현</c:v>
                  </c:pt>
                  <c:pt idx="30">
                    <c:v>애니메이션 구현</c:v>
                  </c:pt>
                  <c:pt idx="31">
                    <c:v>이펙트 구현</c:v>
                  </c:pt>
                  <c:pt idx="32">
                    <c:v>맵 타일 배치 구현</c:v>
                  </c:pt>
                  <c:pt idx="33">
                    <c:v>전투 시스템 구현</c:v>
                  </c:pt>
                  <c:pt idx="34">
                    <c:v>서버&amp;DB&amp;클라이언트 연계작업</c:v>
                  </c:pt>
                </c:lvl>
                <c:lvl>
                  <c:pt idx="0">
                    <c:v>기획</c:v>
                  </c:pt>
                  <c:pt idx="11">
                    <c:v>그래픽</c:v>
                  </c:pt>
                  <c:pt idx="17">
                    <c:v>서버</c:v>
                  </c:pt>
                  <c:pt idx="26">
                    <c:v>클라이언트</c:v>
                  </c:pt>
                </c:lvl>
              </c:multiLvlStrCache>
            </c:multiLvlStrRef>
          </c:cat>
          <c:val>
            <c:numRef>
              <c:f>Sheet1!$D$3:$D$37</c:f>
              <c:numCache>
                <c:formatCode>yy"/"m"/"d;@</c:formatCode>
                <c:ptCount val="35"/>
                <c:pt idx="0">
                  <c:v>42357</c:v>
                </c:pt>
                <c:pt idx="1">
                  <c:v>42368</c:v>
                </c:pt>
                <c:pt idx="2">
                  <c:v>42373</c:v>
                </c:pt>
                <c:pt idx="3">
                  <c:v>42378</c:v>
                </c:pt>
                <c:pt idx="4">
                  <c:v>42381</c:v>
                </c:pt>
                <c:pt idx="5">
                  <c:v>42383</c:v>
                </c:pt>
                <c:pt idx="6">
                  <c:v>42388</c:v>
                </c:pt>
                <c:pt idx="7">
                  <c:v>42392</c:v>
                </c:pt>
                <c:pt idx="8">
                  <c:v>42395</c:v>
                </c:pt>
                <c:pt idx="9">
                  <c:v>42400</c:v>
                </c:pt>
                <c:pt idx="10">
                  <c:v>42410</c:v>
                </c:pt>
                <c:pt idx="11">
                  <c:v>42382</c:v>
                </c:pt>
                <c:pt idx="12">
                  <c:v>42387</c:v>
                </c:pt>
                <c:pt idx="13">
                  <c:v>42399</c:v>
                </c:pt>
                <c:pt idx="14">
                  <c:v>42420</c:v>
                </c:pt>
                <c:pt idx="15">
                  <c:v>42431</c:v>
                </c:pt>
                <c:pt idx="16">
                  <c:v>42446</c:v>
                </c:pt>
                <c:pt idx="17">
                  <c:v>42368</c:v>
                </c:pt>
                <c:pt idx="18">
                  <c:v>42388</c:v>
                </c:pt>
                <c:pt idx="19">
                  <c:v>42403</c:v>
                </c:pt>
                <c:pt idx="20">
                  <c:v>42418</c:v>
                </c:pt>
                <c:pt idx="21">
                  <c:v>42432</c:v>
                </c:pt>
                <c:pt idx="22">
                  <c:v>42447</c:v>
                </c:pt>
                <c:pt idx="23">
                  <c:v>42462</c:v>
                </c:pt>
                <c:pt idx="24">
                  <c:v>42487</c:v>
                </c:pt>
                <c:pt idx="25">
                  <c:v>42502</c:v>
                </c:pt>
                <c:pt idx="26">
                  <c:v>42368</c:v>
                </c:pt>
                <c:pt idx="27">
                  <c:v>42373</c:v>
                </c:pt>
                <c:pt idx="28">
                  <c:v>42388</c:v>
                </c:pt>
                <c:pt idx="29">
                  <c:v>42376</c:v>
                </c:pt>
                <c:pt idx="30">
                  <c:v>42414</c:v>
                </c:pt>
                <c:pt idx="31">
                  <c:v>42422</c:v>
                </c:pt>
                <c:pt idx="32">
                  <c:v>42388</c:v>
                </c:pt>
                <c:pt idx="33">
                  <c:v>42396</c:v>
                </c:pt>
                <c:pt idx="34">
                  <c:v>42435</c:v>
                </c:pt>
              </c:numCache>
            </c:numRef>
          </c:val>
        </c:ser>
        <c:ser>
          <c:idx val="1"/>
          <c:order val="1"/>
          <c:tx>
            <c:strRef>
              <c:f>Sheet1!$E$2</c:f>
              <c:strCache>
                <c:ptCount val="1"/>
                <c:pt idx="0">
                  <c:v>기간</c:v>
                </c:pt>
              </c:strCache>
            </c:strRef>
          </c:tx>
          <c:spPr>
            <a:solidFill>
              <a:schemeClr val="tx2">
                <a:lumMod val="40000"/>
                <a:lumOff val="60000"/>
              </a:schemeClr>
            </a:solidFill>
          </c:spPr>
          <c:invertIfNegative val="0"/>
          <c:dPt>
            <c:idx val="0"/>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5"/>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6"/>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7"/>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8"/>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9"/>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0"/>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1"/>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2"/>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3"/>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4"/>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5"/>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6"/>
            <c:invertIfNegative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7"/>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8"/>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9"/>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0"/>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1"/>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2"/>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3"/>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6"/>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7"/>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8"/>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9"/>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0"/>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1"/>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2"/>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3"/>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4"/>
            <c:invertIfNegative val="0"/>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multiLvlStrRef>
              <c:f>Sheet1!$B$3:$C$37</c:f>
              <c:multiLvlStrCache>
                <c:ptCount val="35"/>
                <c:lvl>
                  <c:pt idx="0">
                    <c:v>제안서 작성</c:v>
                  </c:pt>
                  <c:pt idx="1">
                    <c:v>메인 시스템 기획</c:v>
                  </c:pt>
                  <c:pt idx="2">
                    <c:v>전투 시스템 기획</c:v>
                  </c:pt>
                  <c:pt idx="3">
                    <c:v>스토리 정리</c:v>
                  </c:pt>
                  <c:pt idx="4">
                    <c:v>메인 캐릭터 기획</c:v>
                  </c:pt>
                  <c:pt idx="5">
                    <c:v>동물 유닛 기획</c:v>
                  </c:pt>
                  <c:pt idx="6">
                    <c:v>정령 마법 기획</c:v>
                  </c:pt>
                  <c:pt idx="7">
                    <c:v>전투 코스트 기획</c:v>
                  </c:pt>
                  <c:pt idx="8">
                    <c:v>기타 시스템 기획</c:v>
                  </c:pt>
                  <c:pt idx="9">
                    <c:v>맵 기획</c:v>
                  </c:pt>
                  <c:pt idx="10">
                    <c:v>밸런싱 작업</c:v>
                  </c:pt>
                  <c:pt idx="11">
                    <c:v>메인캐릭터 작업</c:v>
                  </c:pt>
                  <c:pt idx="12">
                    <c:v>동물 유닛 작업</c:v>
                  </c:pt>
                  <c:pt idx="13">
                    <c:v>정령 마법 작업</c:v>
                  </c:pt>
                  <c:pt idx="14">
                    <c:v>애니메이션 작업</c:v>
                  </c:pt>
                  <c:pt idx="15">
                    <c:v>이펙트 작업</c:v>
                  </c:pt>
                  <c:pt idx="16">
                    <c:v>맵 타일 작업</c:v>
                  </c:pt>
                  <c:pt idx="17">
                    <c:v>1차 서버 설계</c:v>
                  </c:pt>
                  <c:pt idx="18">
                    <c:v>1차 서버 프레임워크 제작</c:v>
                  </c:pt>
                  <c:pt idx="19">
                    <c:v>1차 서버 프로토타입 제작</c:v>
                  </c:pt>
                  <c:pt idx="20">
                    <c:v>DB 설계 및 제작</c:v>
                  </c:pt>
                  <c:pt idx="21">
                    <c:v>2차 서버 설계</c:v>
                  </c:pt>
                  <c:pt idx="22">
                    <c:v>2차 서버 구현</c:v>
                  </c:pt>
                  <c:pt idx="23">
                    <c:v>동기화 작업</c:v>
                  </c:pt>
                  <c:pt idx="24">
                    <c:v>서버&amp;DB&amp;클라이언트 연계작업</c:v>
                  </c:pt>
                  <c:pt idx="25">
                    <c:v>보안 작업</c:v>
                  </c:pt>
                  <c:pt idx="26">
                    <c:v>프레임워크 제작</c:v>
                  </c:pt>
                  <c:pt idx="27">
                    <c:v>메인 시스템 구현</c:v>
                  </c:pt>
                  <c:pt idx="28">
                    <c:v> 기본 튜토리얼 구현</c:v>
                  </c:pt>
                  <c:pt idx="29">
                    <c:v>모델링 구현</c:v>
                  </c:pt>
                  <c:pt idx="30">
                    <c:v>애니메이션 구현</c:v>
                  </c:pt>
                  <c:pt idx="31">
                    <c:v>이펙트 구현</c:v>
                  </c:pt>
                  <c:pt idx="32">
                    <c:v>맵 타일 배치 구현</c:v>
                  </c:pt>
                  <c:pt idx="33">
                    <c:v>전투 시스템 구현</c:v>
                  </c:pt>
                  <c:pt idx="34">
                    <c:v>서버&amp;DB&amp;클라이언트 연계작업</c:v>
                  </c:pt>
                </c:lvl>
                <c:lvl>
                  <c:pt idx="0">
                    <c:v>기획</c:v>
                  </c:pt>
                  <c:pt idx="11">
                    <c:v>그래픽</c:v>
                  </c:pt>
                  <c:pt idx="17">
                    <c:v>서버</c:v>
                  </c:pt>
                  <c:pt idx="26">
                    <c:v>클라이언트</c:v>
                  </c:pt>
                </c:lvl>
              </c:multiLvlStrCache>
            </c:multiLvlStrRef>
          </c:cat>
          <c:val>
            <c:numRef>
              <c:f>Sheet1!$E$3:$E$37</c:f>
              <c:numCache>
                <c:formatCode>0_);[Red]\(0\)</c:formatCode>
                <c:ptCount val="35"/>
                <c:pt idx="0">
                  <c:v>10</c:v>
                </c:pt>
                <c:pt idx="1">
                  <c:v>5</c:v>
                </c:pt>
                <c:pt idx="2">
                  <c:v>5</c:v>
                </c:pt>
                <c:pt idx="3">
                  <c:v>3</c:v>
                </c:pt>
                <c:pt idx="4">
                  <c:v>2</c:v>
                </c:pt>
                <c:pt idx="5">
                  <c:v>5</c:v>
                </c:pt>
                <c:pt idx="6">
                  <c:v>5</c:v>
                </c:pt>
                <c:pt idx="7">
                  <c:v>3</c:v>
                </c:pt>
                <c:pt idx="8">
                  <c:v>5</c:v>
                </c:pt>
                <c:pt idx="9">
                  <c:v>10</c:v>
                </c:pt>
                <c:pt idx="10">
                  <c:v>30</c:v>
                </c:pt>
                <c:pt idx="11">
                  <c:v>3</c:v>
                </c:pt>
                <c:pt idx="12">
                  <c:v>10</c:v>
                </c:pt>
                <c:pt idx="13">
                  <c:v>10</c:v>
                </c:pt>
                <c:pt idx="14">
                  <c:v>10</c:v>
                </c:pt>
                <c:pt idx="15">
                  <c:v>15</c:v>
                </c:pt>
                <c:pt idx="16">
                  <c:v>10</c:v>
                </c:pt>
                <c:pt idx="17">
                  <c:v>20</c:v>
                </c:pt>
                <c:pt idx="18">
                  <c:v>15</c:v>
                </c:pt>
                <c:pt idx="19">
                  <c:v>15</c:v>
                </c:pt>
                <c:pt idx="20">
                  <c:v>15</c:v>
                </c:pt>
                <c:pt idx="21">
                  <c:v>15</c:v>
                </c:pt>
                <c:pt idx="22">
                  <c:v>15</c:v>
                </c:pt>
                <c:pt idx="23">
                  <c:v>25</c:v>
                </c:pt>
                <c:pt idx="24">
                  <c:v>15</c:v>
                </c:pt>
                <c:pt idx="25">
                  <c:v>15</c:v>
                </c:pt>
                <c:pt idx="26">
                  <c:v>60</c:v>
                </c:pt>
                <c:pt idx="27">
                  <c:v>25</c:v>
                </c:pt>
                <c:pt idx="28">
                  <c:v>15</c:v>
                </c:pt>
                <c:pt idx="29">
                  <c:v>10</c:v>
                </c:pt>
                <c:pt idx="30">
                  <c:v>7</c:v>
                </c:pt>
                <c:pt idx="31">
                  <c:v>10</c:v>
                </c:pt>
                <c:pt idx="32">
                  <c:v>50</c:v>
                </c:pt>
                <c:pt idx="33">
                  <c:v>45</c:v>
                </c:pt>
                <c:pt idx="34">
                  <c:v>30</c:v>
                </c:pt>
              </c:numCache>
            </c:numRef>
          </c:val>
        </c:ser>
        <c:ser>
          <c:idx val="2"/>
          <c:order val="2"/>
          <c:tx>
            <c:strRef>
              <c:f>Sheet1!$F$2</c:f>
              <c:strCache>
                <c:ptCount val="1"/>
                <c:pt idx="0">
                  <c:v>종료일</c:v>
                </c:pt>
              </c:strCache>
            </c:strRef>
          </c:tx>
          <c:spPr>
            <a:noFill/>
          </c:spPr>
          <c:invertIfNegative val="0"/>
          <c:dLbls>
            <c:dLblPos val="inBase"/>
            <c:showLegendKey val="0"/>
            <c:showVal val="1"/>
            <c:showCatName val="0"/>
            <c:showSerName val="0"/>
            <c:showPercent val="0"/>
            <c:showBubbleSize val="0"/>
            <c:showLeaderLines val="0"/>
          </c:dLbls>
          <c:cat>
            <c:multiLvlStrRef>
              <c:f>Sheet1!$B$3:$C$37</c:f>
              <c:multiLvlStrCache>
                <c:ptCount val="35"/>
                <c:lvl>
                  <c:pt idx="0">
                    <c:v>제안서 작성</c:v>
                  </c:pt>
                  <c:pt idx="1">
                    <c:v>메인 시스템 기획</c:v>
                  </c:pt>
                  <c:pt idx="2">
                    <c:v>전투 시스템 기획</c:v>
                  </c:pt>
                  <c:pt idx="3">
                    <c:v>스토리 정리</c:v>
                  </c:pt>
                  <c:pt idx="4">
                    <c:v>메인 캐릭터 기획</c:v>
                  </c:pt>
                  <c:pt idx="5">
                    <c:v>동물 유닛 기획</c:v>
                  </c:pt>
                  <c:pt idx="6">
                    <c:v>정령 마법 기획</c:v>
                  </c:pt>
                  <c:pt idx="7">
                    <c:v>전투 코스트 기획</c:v>
                  </c:pt>
                  <c:pt idx="8">
                    <c:v>기타 시스템 기획</c:v>
                  </c:pt>
                  <c:pt idx="9">
                    <c:v>맵 기획</c:v>
                  </c:pt>
                  <c:pt idx="10">
                    <c:v>밸런싱 작업</c:v>
                  </c:pt>
                  <c:pt idx="11">
                    <c:v>메인캐릭터 작업</c:v>
                  </c:pt>
                  <c:pt idx="12">
                    <c:v>동물 유닛 작업</c:v>
                  </c:pt>
                  <c:pt idx="13">
                    <c:v>정령 마법 작업</c:v>
                  </c:pt>
                  <c:pt idx="14">
                    <c:v>애니메이션 작업</c:v>
                  </c:pt>
                  <c:pt idx="15">
                    <c:v>이펙트 작업</c:v>
                  </c:pt>
                  <c:pt idx="16">
                    <c:v>맵 타일 작업</c:v>
                  </c:pt>
                  <c:pt idx="17">
                    <c:v>1차 서버 설계</c:v>
                  </c:pt>
                  <c:pt idx="18">
                    <c:v>1차 서버 프레임워크 제작</c:v>
                  </c:pt>
                  <c:pt idx="19">
                    <c:v>1차 서버 프로토타입 제작</c:v>
                  </c:pt>
                  <c:pt idx="20">
                    <c:v>DB 설계 및 제작</c:v>
                  </c:pt>
                  <c:pt idx="21">
                    <c:v>2차 서버 설계</c:v>
                  </c:pt>
                  <c:pt idx="22">
                    <c:v>2차 서버 구현</c:v>
                  </c:pt>
                  <c:pt idx="23">
                    <c:v>동기화 작업</c:v>
                  </c:pt>
                  <c:pt idx="24">
                    <c:v>서버&amp;DB&amp;클라이언트 연계작업</c:v>
                  </c:pt>
                  <c:pt idx="25">
                    <c:v>보안 작업</c:v>
                  </c:pt>
                  <c:pt idx="26">
                    <c:v>프레임워크 제작</c:v>
                  </c:pt>
                  <c:pt idx="27">
                    <c:v>메인 시스템 구현</c:v>
                  </c:pt>
                  <c:pt idx="28">
                    <c:v> 기본 튜토리얼 구현</c:v>
                  </c:pt>
                  <c:pt idx="29">
                    <c:v>모델링 구현</c:v>
                  </c:pt>
                  <c:pt idx="30">
                    <c:v>애니메이션 구현</c:v>
                  </c:pt>
                  <c:pt idx="31">
                    <c:v>이펙트 구현</c:v>
                  </c:pt>
                  <c:pt idx="32">
                    <c:v>맵 타일 배치 구현</c:v>
                  </c:pt>
                  <c:pt idx="33">
                    <c:v>전투 시스템 구현</c:v>
                  </c:pt>
                  <c:pt idx="34">
                    <c:v>서버&amp;DB&amp;클라이언트 연계작업</c:v>
                  </c:pt>
                </c:lvl>
                <c:lvl>
                  <c:pt idx="0">
                    <c:v>기획</c:v>
                  </c:pt>
                  <c:pt idx="11">
                    <c:v>그래픽</c:v>
                  </c:pt>
                  <c:pt idx="17">
                    <c:v>서버</c:v>
                  </c:pt>
                  <c:pt idx="26">
                    <c:v>클라이언트</c:v>
                  </c:pt>
                </c:lvl>
              </c:multiLvlStrCache>
            </c:multiLvlStrRef>
          </c:cat>
          <c:val>
            <c:numRef>
              <c:f>Sheet1!$F$3:$F$37</c:f>
              <c:numCache>
                <c:formatCode>yy"/"m"/"d;@</c:formatCode>
                <c:ptCount val="35"/>
                <c:pt idx="0">
                  <c:v>42366</c:v>
                </c:pt>
                <c:pt idx="1">
                  <c:v>42372</c:v>
                </c:pt>
                <c:pt idx="2">
                  <c:v>42377</c:v>
                </c:pt>
                <c:pt idx="3">
                  <c:v>42380</c:v>
                </c:pt>
                <c:pt idx="4">
                  <c:v>42382</c:v>
                </c:pt>
                <c:pt idx="5">
                  <c:v>42387</c:v>
                </c:pt>
                <c:pt idx="6">
                  <c:v>42392</c:v>
                </c:pt>
                <c:pt idx="7">
                  <c:v>42394</c:v>
                </c:pt>
                <c:pt idx="8">
                  <c:v>42399</c:v>
                </c:pt>
                <c:pt idx="9">
                  <c:v>42409</c:v>
                </c:pt>
                <c:pt idx="10">
                  <c:v>42439</c:v>
                </c:pt>
                <c:pt idx="11">
                  <c:v>42384</c:v>
                </c:pt>
                <c:pt idx="12">
                  <c:v>42396</c:v>
                </c:pt>
                <c:pt idx="13">
                  <c:v>42408</c:v>
                </c:pt>
                <c:pt idx="14">
                  <c:v>42429</c:v>
                </c:pt>
                <c:pt idx="15">
                  <c:v>42445</c:v>
                </c:pt>
                <c:pt idx="16">
                  <c:v>42455</c:v>
                </c:pt>
                <c:pt idx="17">
                  <c:v>42387</c:v>
                </c:pt>
                <c:pt idx="18">
                  <c:v>42402</c:v>
                </c:pt>
                <c:pt idx="19">
                  <c:v>42417</c:v>
                </c:pt>
                <c:pt idx="20">
                  <c:v>42432</c:v>
                </c:pt>
                <c:pt idx="21">
                  <c:v>42446</c:v>
                </c:pt>
                <c:pt idx="22">
                  <c:v>42461</c:v>
                </c:pt>
                <c:pt idx="23">
                  <c:v>42486</c:v>
                </c:pt>
                <c:pt idx="24">
                  <c:v>42501</c:v>
                </c:pt>
                <c:pt idx="25">
                  <c:v>42516</c:v>
                </c:pt>
                <c:pt idx="26">
                  <c:v>42427</c:v>
                </c:pt>
                <c:pt idx="27">
                  <c:v>42397</c:v>
                </c:pt>
                <c:pt idx="28">
                  <c:v>42402</c:v>
                </c:pt>
                <c:pt idx="29">
                  <c:v>42385</c:v>
                </c:pt>
                <c:pt idx="30">
                  <c:v>42420</c:v>
                </c:pt>
                <c:pt idx="31">
                  <c:v>42431</c:v>
                </c:pt>
                <c:pt idx="32">
                  <c:v>42437</c:v>
                </c:pt>
                <c:pt idx="33">
                  <c:v>42440</c:v>
                </c:pt>
                <c:pt idx="34">
                  <c:v>42464</c:v>
                </c:pt>
              </c:numCache>
            </c:numRef>
          </c:val>
        </c:ser>
        <c:dLbls>
          <c:showLegendKey val="0"/>
          <c:showVal val="0"/>
          <c:showCatName val="0"/>
          <c:showSerName val="0"/>
          <c:showPercent val="0"/>
          <c:showBubbleSize val="0"/>
        </c:dLbls>
        <c:gapWidth val="150"/>
        <c:overlap val="100"/>
        <c:axId val="94765056"/>
        <c:axId val="94766592"/>
      </c:barChart>
      <c:catAx>
        <c:axId val="94765056"/>
        <c:scaling>
          <c:orientation val="maxMin"/>
        </c:scaling>
        <c:delete val="0"/>
        <c:axPos val="l"/>
        <c:majorTickMark val="out"/>
        <c:minorTickMark val="none"/>
        <c:tickLblPos val="nextTo"/>
        <c:crossAx val="94766592"/>
        <c:crosses val="autoZero"/>
        <c:auto val="1"/>
        <c:lblAlgn val="ctr"/>
        <c:lblOffset val="100"/>
        <c:noMultiLvlLbl val="0"/>
      </c:catAx>
      <c:valAx>
        <c:axId val="94766592"/>
        <c:scaling>
          <c:orientation val="minMax"/>
          <c:max val="42465"/>
          <c:min val="42352"/>
        </c:scaling>
        <c:delete val="0"/>
        <c:axPos val="t"/>
        <c:majorGridlines/>
        <c:numFmt formatCode="yy&quot;/&quot;m&quot;/&quot;d;@" sourceLinked="1"/>
        <c:majorTickMark val="out"/>
        <c:minorTickMark val="none"/>
        <c:tickLblPos val="nextTo"/>
        <c:crossAx val="9476505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F4429F-07D3-4EC8-A06B-C843CBAB11E4}" type="datetimeFigureOut">
              <a:rPr lang="ko-KR" altLang="en-US" smtClean="0"/>
              <a:t>2015-12-19</a:t>
            </a:fld>
            <a:endParaRPr lang="ko-KR"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81CD7-6A45-41AF-A56D-5CAEBD4391C6}" type="slidenum">
              <a:rPr lang="ko-KR" altLang="en-US" smtClean="0"/>
              <a:t>‹#›</a:t>
            </a:fld>
            <a:endParaRPr lang="ko-KR" altLang="en-US"/>
          </a:p>
        </p:txBody>
      </p:sp>
    </p:spTree>
    <p:extLst>
      <p:ext uri="{BB962C8B-B14F-4D97-AF65-F5344CB8AC3E}">
        <p14:creationId xmlns:p14="http://schemas.microsoft.com/office/powerpoint/2010/main" val="5201037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ED181CD7-6A45-41AF-A56D-5CAEBD4391C6}" type="slidenum">
              <a:rPr lang="ko-KR" altLang="en-US" smtClean="0"/>
              <a:t>6</a:t>
            </a:fld>
            <a:endParaRPr lang="ko-KR" altLang="en-US"/>
          </a:p>
        </p:txBody>
      </p:sp>
    </p:spTree>
    <p:extLst>
      <p:ext uri="{BB962C8B-B14F-4D97-AF65-F5344CB8AC3E}">
        <p14:creationId xmlns:p14="http://schemas.microsoft.com/office/powerpoint/2010/main" val="34764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ED181CD7-6A45-41AF-A56D-5CAEBD4391C6}" type="slidenum">
              <a:rPr lang="ko-KR" altLang="en-US" smtClean="0"/>
              <a:t>7</a:t>
            </a:fld>
            <a:endParaRPr lang="ko-KR" altLang="en-US"/>
          </a:p>
        </p:txBody>
      </p:sp>
    </p:spTree>
    <p:extLst>
      <p:ext uri="{BB962C8B-B14F-4D97-AF65-F5344CB8AC3E}">
        <p14:creationId xmlns:p14="http://schemas.microsoft.com/office/powerpoint/2010/main" val="347645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ko-KR" smtClean="0"/>
              <a:t>Click to edit Master title style</a:t>
            </a:r>
            <a:endParaRPr lang="ko-KR"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a:p>
        </p:txBody>
      </p:sp>
      <p:sp>
        <p:nvSpPr>
          <p:cNvPr id="4" name="Date Placeholder 3"/>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278793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253348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90511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15334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188671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137569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331046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182005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350773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86051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64B85942-9356-4640-8D3B-789F0630E311}" type="datetimeFigureOut">
              <a:rPr lang="ko-KR" altLang="en-US" smtClean="0"/>
              <a:t>2015-12-19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357590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85942-9356-4640-8D3B-789F0630E311}" type="datetimeFigureOut">
              <a:rPr lang="ko-KR" altLang="en-US" smtClean="0"/>
              <a:t>2015-12-19</a:t>
            </a:fld>
            <a:endParaRPr lang="ko-KR"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27158-34B6-4918-9AD6-8545348884B5}" type="slidenum">
              <a:rPr lang="ko-KR" altLang="en-US" smtClean="0"/>
              <a:t>‹#›</a:t>
            </a:fld>
            <a:endParaRPr lang="ko-KR" altLang="en-US"/>
          </a:p>
        </p:txBody>
      </p:sp>
    </p:spTree>
    <p:extLst>
      <p:ext uri="{BB962C8B-B14F-4D97-AF65-F5344CB8AC3E}">
        <p14:creationId xmlns:p14="http://schemas.microsoft.com/office/powerpoint/2010/main" val="3494103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0848"/>
            <a:ext cx="7772400" cy="1758057"/>
          </a:xfrm>
        </p:spPr>
        <p:txBody>
          <a:bodyPr>
            <a:normAutofit/>
          </a:bodyPr>
          <a:lstStyle/>
          <a:p>
            <a:r>
              <a:rPr lang="en-US" altLang="ko-KR" sz="5400" dirty="0" smtClean="0"/>
              <a:t/>
            </a:r>
            <a:br>
              <a:rPr lang="en-US" altLang="ko-KR" sz="5400" dirty="0" smtClean="0"/>
            </a:br>
            <a:r>
              <a:rPr lang="en-US" altLang="ko-KR" sz="5400" dirty="0">
                <a:effectLst>
                  <a:outerShdw blurRad="38100" dist="38100" dir="2700000" algn="tl">
                    <a:srgbClr val="000000">
                      <a:alpha val="43137"/>
                    </a:srgbClr>
                  </a:outerShdw>
                </a:effectLst>
              </a:rPr>
              <a:t>-</a:t>
            </a:r>
            <a:r>
              <a:rPr lang="en-US" altLang="ko-KR" sz="5400" dirty="0" smtClean="0">
                <a:effectLst>
                  <a:outerShdw blurRad="38100" dist="38100" dir="2700000" algn="tl">
                    <a:srgbClr val="000000">
                      <a:alpha val="43137"/>
                    </a:srgbClr>
                  </a:outerShdw>
                </a:effectLst>
              </a:rPr>
              <a:t>Animals </a:t>
            </a:r>
            <a:r>
              <a:rPr lang="en-US" altLang="ko-KR" sz="5400" dirty="0">
                <a:effectLst>
                  <a:outerShdw blurRad="38100" dist="38100" dir="2700000" algn="tl">
                    <a:srgbClr val="000000">
                      <a:alpha val="43137"/>
                    </a:srgbClr>
                  </a:outerShdw>
                </a:effectLst>
              </a:rPr>
              <a:t>w</a:t>
            </a:r>
            <a:r>
              <a:rPr lang="en-US" altLang="ko-KR" sz="5400" dirty="0" smtClean="0">
                <a:effectLst>
                  <a:outerShdw blurRad="38100" dist="38100" dir="2700000" algn="tl">
                    <a:srgbClr val="000000">
                      <a:alpha val="43137"/>
                    </a:srgbClr>
                  </a:outerShdw>
                </a:effectLst>
              </a:rPr>
              <a:t>ith </a:t>
            </a:r>
            <a:r>
              <a:rPr lang="en-US" altLang="ko-KR" sz="5400" dirty="0" smtClean="0">
                <a:effectLst>
                  <a:outerShdw blurRad="38100" dist="38100" dir="2700000" algn="tl">
                    <a:srgbClr val="000000">
                      <a:alpha val="43137"/>
                    </a:srgbClr>
                  </a:outerShdw>
                </a:effectLst>
              </a:rPr>
              <a:t>wolf-</a:t>
            </a:r>
            <a:endParaRPr lang="ko-KR" altLang="en-US" sz="5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75656" y="4725144"/>
            <a:ext cx="6400800" cy="1752600"/>
          </a:xfrm>
        </p:spPr>
        <p:txBody>
          <a:bodyPr>
            <a:normAutofit fontScale="70000" lnSpcReduction="20000"/>
          </a:bodyPr>
          <a:lstStyle/>
          <a:p>
            <a:pPr algn="l"/>
            <a:r>
              <a:rPr lang="ko-KR" altLang="en-US" dirty="0" smtClean="0">
                <a:solidFill>
                  <a:schemeClr val="tx1"/>
                </a:solidFill>
              </a:rPr>
              <a:t>졸업연구</a:t>
            </a:r>
            <a:endParaRPr lang="en-US" altLang="ko-KR" dirty="0" smtClean="0">
              <a:solidFill>
                <a:schemeClr val="tx1"/>
              </a:solidFill>
            </a:endParaRPr>
          </a:p>
          <a:p>
            <a:r>
              <a:rPr lang="en-US" altLang="ko-KR" b="1" i="1" u="sng" dirty="0" smtClean="0">
                <a:solidFill>
                  <a:schemeClr val="tx1"/>
                </a:solidFill>
              </a:rPr>
              <a:t>Prof. </a:t>
            </a:r>
            <a:r>
              <a:rPr lang="ko-KR" altLang="en-US" b="1" i="1" u="sng" dirty="0" smtClean="0">
                <a:solidFill>
                  <a:schemeClr val="tx1"/>
                </a:solidFill>
              </a:rPr>
              <a:t>김경철</a:t>
            </a:r>
            <a:endParaRPr lang="en-US" altLang="ko-KR" b="1" i="1" u="sng" dirty="0" smtClean="0">
              <a:solidFill>
                <a:schemeClr val="tx1"/>
              </a:solidFill>
            </a:endParaRPr>
          </a:p>
          <a:p>
            <a:pPr algn="r"/>
            <a:r>
              <a:rPr lang="ko-KR" altLang="en-US" b="1" dirty="0" smtClean="0">
                <a:solidFill>
                  <a:schemeClr val="tx1"/>
                </a:solidFill>
              </a:rPr>
              <a:t>최영민</a:t>
            </a:r>
            <a:endParaRPr lang="en-US" altLang="ko-KR" b="1" dirty="0" smtClean="0">
              <a:solidFill>
                <a:schemeClr val="tx1"/>
              </a:solidFill>
            </a:endParaRPr>
          </a:p>
          <a:p>
            <a:pPr algn="r"/>
            <a:r>
              <a:rPr lang="ko-KR" altLang="en-US" b="1" dirty="0" smtClean="0">
                <a:solidFill>
                  <a:schemeClr val="tx1"/>
                </a:solidFill>
              </a:rPr>
              <a:t>이진수</a:t>
            </a:r>
            <a:endParaRPr lang="en-US" altLang="ko-KR" b="1" dirty="0" smtClean="0">
              <a:solidFill>
                <a:schemeClr val="tx1"/>
              </a:solidFill>
            </a:endParaRPr>
          </a:p>
          <a:p>
            <a:pPr algn="r"/>
            <a:r>
              <a:rPr lang="ko-KR" altLang="en-US" b="1" dirty="0" smtClean="0">
                <a:solidFill>
                  <a:schemeClr val="tx1"/>
                </a:solidFill>
              </a:rPr>
              <a:t>조지</a:t>
            </a:r>
            <a:r>
              <a:rPr lang="ko-KR" altLang="en-US" b="1" dirty="0">
                <a:solidFill>
                  <a:schemeClr val="tx1"/>
                </a:solidFill>
              </a:rPr>
              <a:t>훈</a:t>
            </a:r>
          </a:p>
        </p:txBody>
      </p:sp>
    </p:spTree>
    <p:extLst>
      <p:ext uri="{BB962C8B-B14F-4D97-AF65-F5344CB8AC3E}">
        <p14:creationId xmlns:p14="http://schemas.microsoft.com/office/powerpoint/2010/main" val="624060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smtClean="0"/>
              <a:t>게임흐름도</a:t>
            </a:r>
            <a:r>
              <a:rPr lang="en-US" altLang="ko-KR" dirty="0" smtClean="0"/>
              <a:t/>
            </a:r>
            <a:br>
              <a:rPr lang="en-US" altLang="ko-KR" dirty="0" smtClean="0"/>
            </a:br>
            <a:r>
              <a:rPr lang="en-US" altLang="ko-KR" sz="2700" dirty="0" smtClean="0"/>
              <a:t>-Flow Chart-</a:t>
            </a:r>
            <a:endParaRPr lang="ko-KR" altLang="en-US" dirty="0"/>
          </a:p>
        </p:txBody>
      </p:sp>
      <p:sp>
        <p:nvSpPr>
          <p:cNvPr id="6" name="Rounded Rectangle 5"/>
          <p:cNvSpPr/>
          <p:nvPr/>
        </p:nvSpPr>
        <p:spPr>
          <a:xfrm>
            <a:off x="1187624" y="1988840"/>
            <a:ext cx="1298104" cy="6480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t>로그</a:t>
            </a:r>
            <a:r>
              <a:rPr lang="ko-KR" altLang="en-US" dirty="0"/>
              <a:t>인</a:t>
            </a:r>
          </a:p>
        </p:txBody>
      </p:sp>
      <p:sp>
        <p:nvSpPr>
          <p:cNvPr id="7" name="Rounded Rectangle 6"/>
          <p:cNvSpPr/>
          <p:nvPr/>
        </p:nvSpPr>
        <p:spPr>
          <a:xfrm>
            <a:off x="3167844" y="1988840"/>
            <a:ext cx="1298104" cy="6480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t>로비</a:t>
            </a:r>
            <a:endParaRPr lang="ko-KR" altLang="en-US" dirty="0"/>
          </a:p>
        </p:txBody>
      </p:sp>
      <p:sp>
        <p:nvSpPr>
          <p:cNvPr id="8" name="Rounded Rectangle 7"/>
          <p:cNvSpPr/>
          <p:nvPr/>
        </p:nvSpPr>
        <p:spPr>
          <a:xfrm>
            <a:off x="5148064" y="1988840"/>
            <a:ext cx="1298104" cy="6480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t>퀘스트</a:t>
            </a:r>
            <a:endParaRPr lang="en-US" altLang="ko-KR" dirty="0" smtClean="0"/>
          </a:p>
          <a:p>
            <a:pPr algn="ctr"/>
            <a:r>
              <a:rPr lang="ko-KR" altLang="en-US" dirty="0" smtClean="0"/>
              <a:t>입수</a:t>
            </a:r>
            <a:endParaRPr lang="ko-KR" altLang="en-US" dirty="0"/>
          </a:p>
        </p:txBody>
      </p:sp>
      <p:sp>
        <p:nvSpPr>
          <p:cNvPr id="10" name="Rounded Rectangle 9"/>
          <p:cNvSpPr/>
          <p:nvPr/>
        </p:nvSpPr>
        <p:spPr>
          <a:xfrm>
            <a:off x="5148064" y="3092963"/>
            <a:ext cx="1298104" cy="6480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t>전투</a:t>
            </a:r>
            <a:endParaRPr lang="ko-KR" altLang="en-US" dirty="0"/>
          </a:p>
        </p:txBody>
      </p:sp>
      <p:sp>
        <p:nvSpPr>
          <p:cNvPr id="12" name="Rounded Rectangle 11"/>
          <p:cNvSpPr/>
          <p:nvPr/>
        </p:nvSpPr>
        <p:spPr>
          <a:xfrm>
            <a:off x="5148064" y="4197086"/>
            <a:ext cx="1298104" cy="6480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t>퀘스트</a:t>
            </a:r>
            <a:endParaRPr lang="en-US" altLang="ko-KR" dirty="0" smtClean="0"/>
          </a:p>
          <a:p>
            <a:pPr algn="ctr"/>
            <a:r>
              <a:rPr lang="ko-KR" altLang="en-US" dirty="0" smtClean="0"/>
              <a:t>진행</a:t>
            </a:r>
            <a:endParaRPr lang="ko-KR" altLang="en-US" dirty="0"/>
          </a:p>
        </p:txBody>
      </p:sp>
      <p:sp>
        <p:nvSpPr>
          <p:cNvPr id="13" name="Rounded Rectangle 12"/>
          <p:cNvSpPr/>
          <p:nvPr/>
        </p:nvSpPr>
        <p:spPr>
          <a:xfrm>
            <a:off x="5148064" y="5301208"/>
            <a:ext cx="1298104" cy="6480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altLang="en-US" dirty="0" smtClean="0"/>
              <a:t>보상</a:t>
            </a:r>
            <a:endParaRPr lang="ko-KR" altLang="en-US" dirty="0"/>
          </a:p>
        </p:txBody>
      </p:sp>
      <p:sp>
        <p:nvSpPr>
          <p:cNvPr id="14" name="Rectangle 13"/>
          <p:cNvSpPr/>
          <p:nvPr/>
        </p:nvSpPr>
        <p:spPr>
          <a:xfrm>
            <a:off x="6948264" y="2210865"/>
            <a:ext cx="1800200" cy="2412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cxnSp>
        <p:nvCxnSpPr>
          <p:cNvPr id="16" name="Straight Arrow Connector 15"/>
          <p:cNvCxnSpPr>
            <a:stCxn id="14" idx="1"/>
            <a:endCxn id="10" idx="3"/>
          </p:cNvCxnSpPr>
          <p:nvPr/>
        </p:nvCxnSpPr>
        <p:spPr>
          <a:xfrm flipH="1">
            <a:off x="6446168" y="3416999"/>
            <a:ext cx="502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983684" y="2972949"/>
            <a:ext cx="17281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mtClean="0"/>
              <a:t>마법사용</a:t>
            </a:r>
            <a:endParaRPr lang="ko-KR" altLang="en-US"/>
          </a:p>
        </p:txBody>
      </p:sp>
      <p:sp>
        <p:nvSpPr>
          <p:cNvPr id="19" name="Rounded Rectangle 18"/>
          <p:cNvSpPr/>
          <p:nvPr/>
        </p:nvSpPr>
        <p:spPr>
          <a:xfrm>
            <a:off x="6983684" y="3525010"/>
            <a:ext cx="17281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mtClean="0"/>
              <a:t>동료소환</a:t>
            </a:r>
            <a:endParaRPr lang="ko-KR" altLang="en-US"/>
          </a:p>
        </p:txBody>
      </p:sp>
      <p:sp>
        <p:nvSpPr>
          <p:cNvPr id="20" name="Rounded Rectangle 19"/>
          <p:cNvSpPr/>
          <p:nvPr/>
        </p:nvSpPr>
        <p:spPr>
          <a:xfrm>
            <a:off x="6983684" y="4077072"/>
            <a:ext cx="17281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smtClean="0"/>
              <a:t>동료조작</a:t>
            </a:r>
            <a:endParaRPr lang="ko-KR" altLang="en-US" dirty="0"/>
          </a:p>
        </p:txBody>
      </p:sp>
      <p:sp>
        <p:nvSpPr>
          <p:cNvPr id="21" name="Rounded Rectangle 20"/>
          <p:cNvSpPr/>
          <p:nvPr/>
        </p:nvSpPr>
        <p:spPr>
          <a:xfrm>
            <a:off x="6983684" y="2420888"/>
            <a:ext cx="1728192"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dirty="0" smtClean="0"/>
              <a:t>캐릭터조작</a:t>
            </a:r>
            <a:endParaRPr lang="ko-KR" altLang="en-US" dirty="0"/>
          </a:p>
        </p:txBody>
      </p:sp>
      <p:cxnSp>
        <p:nvCxnSpPr>
          <p:cNvPr id="23" name="Straight Arrow Connector 22"/>
          <p:cNvCxnSpPr>
            <a:stCxn id="6" idx="3"/>
            <a:endCxn id="7" idx="1"/>
          </p:cNvCxnSpPr>
          <p:nvPr/>
        </p:nvCxnSpPr>
        <p:spPr>
          <a:xfrm>
            <a:off x="2485728" y="2312876"/>
            <a:ext cx="682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8" idx="1"/>
          </p:cNvCxnSpPr>
          <p:nvPr/>
        </p:nvCxnSpPr>
        <p:spPr>
          <a:xfrm>
            <a:off x="4465948" y="2312876"/>
            <a:ext cx="682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10" idx="0"/>
          </p:cNvCxnSpPr>
          <p:nvPr/>
        </p:nvCxnSpPr>
        <p:spPr>
          <a:xfrm>
            <a:off x="5797116" y="2636912"/>
            <a:ext cx="0" cy="456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2" idx="0"/>
          </p:cNvCxnSpPr>
          <p:nvPr/>
        </p:nvCxnSpPr>
        <p:spPr>
          <a:xfrm>
            <a:off x="5797116" y="3741035"/>
            <a:ext cx="0" cy="456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2"/>
            <a:endCxn id="13" idx="0"/>
          </p:cNvCxnSpPr>
          <p:nvPr/>
        </p:nvCxnSpPr>
        <p:spPr>
          <a:xfrm>
            <a:off x="5797116" y="4845158"/>
            <a:ext cx="0" cy="456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3" idx="2"/>
            <a:endCxn id="7" idx="2"/>
          </p:cNvCxnSpPr>
          <p:nvPr/>
        </p:nvCxnSpPr>
        <p:spPr>
          <a:xfrm rot="5400000" flipH="1">
            <a:off x="3150822" y="3302986"/>
            <a:ext cx="3312368" cy="1980220"/>
          </a:xfrm>
          <a:prstGeom prst="bentConnector3">
            <a:avLst>
              <a:gd name="adj1" fmla="val -690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1187624" y="3092963"/>
            <a:ext cx="1298104"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퀘스트</a:t>
            </a:r>
            <a:endParaRPr lang="en-US" altLang="ko-KR" dirty="0" smtClean="0"/>
          </a:p>
        </p:txBody>
      </p:sp>
      <p:sp>
        <p:nvSpPr>
          <p:cNvPr id="38" name="Rounded Rectangle 37"/>
          <p:cNvSpPr/>
          <p:nvPr/>
        </p:nvSpPr>
        <p:spPr>
          <a:xfrm>
            <a:off x="1187624" y="4197086"/>
            <a:ext cx="1298104"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마법</a:t>
            </a:r>
            <a:endParaRPr lang="ko-KR" altLang="en-US" dirty="0"/>
          </a:p>
        </p:txBody>
      </p:sp>
      <p:sp>
        <p:nvSpPr>
          <p:cNvPr id="39" name="Rounded Rectangle 38"/>
          <p:cNvSpPr/>
          <p:nvPr/>
        </p:nvSpPr>
        <p:spPr>
          <a:xfrm>
            <a:off x="1187624" y="5301208"/>
            <a:ext cx="1298104"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동료</a:t>
            </a:r>
            <a:endParaRPr lang="ko-KR" altLang="en-US" dirty="0"/>
          </a:p>
        </p:txBody>
      </p:sp>
      <p:cxnSp>
        <p:nvCxnSpPr>
          <p:cNvPr id="43" name="Elbow Connector 42"/>
          <p:cNvCxnSpPr>
            <a:stCxn id="7" idx="2"/>
            <a:endCxn id="37" idx="3"/>
          </p:cNvCxnSpPr>
          <p:nvPr/>
        </p:nvCxnSpPr>
        <p:spPr>
          <a:xfrm rot="5400000">
            <a:off x="2761269" y="2361371"/>
            <a:ext cx="780087" cy="13311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7" idx="2"/>
            <a:endCxn id="38" idx="3"/>
          </p:cNvCxnSpPr>
          <p:nvPr/>
        </p:nvCxnSpPr>
        <p:spPr>
          <a:xfrm rot="5400000">
            <a:off x="2209207" y="2913433"/>
            <a:ext cx="1884210" cy="13311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7" idx="2"/>
            <a:endCxn id="39" idx="3"/>
          </p:cNvCxnSpPr>
          <p:nvPr/>
        </p:nvCxnSpPr>
        <p:spPr>
          <a:xfrm rot="5400000">
            <a:off x="1657146" y="3465494"/>
            <a:ext cx="2988332" cy="13311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071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개발목적</a:t>
            </a:r>
            <a:r>
              <a:rPr lang="en-US" altLang="ko-KR" dirty="0" smtClean="0"/>
              <a:t/>
            </a:r>
            <a:br>
              <a:rPr lang="en-US" altLang="ko-KR" dirty="0" smtClean="0"/>
            </a:br>
            <a:r>
              <a:rPr lang="en-US" altLang="ko-KR" sz="3600" dirty="0" smtClean="0"/>
              <a:t>-</a:t>
            </a:r>
            <a:r>
              <a:rPr lang="ko-KR" altLang="en-US" sz="2700" dirty="0" smtClean="0"/>
              <a:t>우리가 사용자에게 주려고 하는 경험은 무엇인가</a:t>
            </a:r>
            <a:r>
              <a:rPr lang="en-US" altLang="ko-KR" sz="2700" dirty="0" smtClean="0"/>
              <a:t>?</a:t>
            </a:r>
            <a:endParaRPr lang="ko-KR" altLang="en-US" sz="2700" dirty="0"/>
          </a:p>
        </p:txBody>
      </p:sp>
      <p:sp>
        <p:nvSpPr>
          <p:cNvPr id="3" name="TextBox 2"/>
          <p:cNvSpPr txBox="1"/>
          <p:nvPr/>
        </p:nvSpPr>
        <p:spPr>
          <a:xfrm>
            <a:off x="385823" y="2060848"/>
            <a:ext cx="8424936" cy="2862322"/>
          </a:xfrm>
          <a:prstGeom prst="rect">
            <a:avLst/>
          </a:prstGeom>
          <a:noFill/>
        </p:spPr>
        <p:txBody>
          <a:bodyPr wrap="square" rtlCol="0">
            <a:spAutoFit/>
          </a:bodyPr>
          <a:lstStyle/>
          <a:p>
            <a:pPr marL="285750" indent="-285750">
              <a:buFont typeface="Arial" pitchFamily="34" charset="0"/>
              <a:buChar char="•"/>
            </a:pPr>
            <a:r>
              <a:rPr lang="en-US" altLang="ko-KR" dirty="0" smtClean="0">
                <a:effectLst>
                  <a:outerShdw blurRad="38100" dist="38100" dir="2700000" algn="tl">
                    <a:srgbClr val="000000">
                      <a:alpha val="43137"/>
                    </a:srgbClr>
                  </a:outerShdw>
                </a:effectLst>
              </a:rPr>
              <a:t>3D Voxel </a:t>
            </a:r>
            <a:r>
              <a:rPr lang="ko-KR" altLang="en-US" dirty="0" smtClean="0"/>
              <a:t>이라는 귀여운 모델링기법 사용으로 플레이어에게 친근하게 다가갈 수 있다</a:t>
            </a:r>
            <a:r>
              <a:rPr lang="en-US" altLang="ko-KR" dirty="0" smtClean="0"/>
              <a:t>.</a:t>
            </a:r>
          </a:p>
          <a:p>
            <a:endParaRPr lang="en-US" altLang="ko-KR" dirty="0" smtClean="0"/>
          </a:p>
          <a:p>
            <a:pPr marL="285750" indent="-285750">
              <a:buFont typeface="Arial" pitchFamily="34" charset="0"/>
              <a:buChar char="•"/>
            </a:pPr>
            <a:r>
              <a:rPr lang="en-US" altLang="ko-KR" dirty="0" smtClean="0"/>
              <a:t>RPG </a:t>
            </a:r>
            <a:r>
              <a:rPr lang="ko-KR" altLang="en-US" dirty="0" smtClean="0"/>
              <a:t>게임에 </a:t>
            </a:r>
            <a:r>
              <a:rPr lang="ko-KR" altLang="en-US" dirty="0" smtClean="0">
                <a:effectLst>
                  <a:outerShdw blurRad="38100" dist="38100" dir="2700000" algn="tl">
                    <a:srgbClr val="000000">
                      <a:alpha val="43137"/>
                    </a:srgbClr>
                  </a:outerShdw>
                </a:effectLst>
              </a:rPr>
              <a:t>턴 방식의 전투의 전략</a:t>
            </a:r>
            <a:r>
              <a:rPr lang="ko-KR" altLang="en-US" dirty="0" smtClean="0"/>
              <a:t>을 가미하여</a:t>
            </a:r>
            <a:r>
              <a:rPr lang="en-US" altLang="ko-KR" dirty="0" smtClean="0"/>
              <a:t>, </a:t>
            </a:r>
            <a:r>
              <a:rPr lang="ko-KR" altLang="en-US" dirty="0" smtClean="0"/>
              <a:t>기존 </a:t>
            </a:r>
            <a:r>
              <a:rPr lang="en-US" altLang="ko-KR" dirty="0" smtClean="0"/>
              <a:t>RPG </a:t>
            </a:r>
            <a:r>
              <a:rPr lang="ko-KR" altLang="en-US" dirty="0" smtClean="0"/>
              <a:t>게임과의 차별성을 두었다</a:t>
            </a:r>
            <a:r>
              <a:rPr lang="en-US" altLang="ko-KR" dirty="0" smtClean="0"/>
              <a:t>.</a:t>
            </a:r>
          </a:p>
          <a:p>
            <a:endParaRPr lang="en-US" altLang="ko-KR" dirty="0"/>
          </a:p>
          <a:p>
            <a:pPr marL="285750" indent="-285750">
              <a:buFont typeface="Arial" pitchFamily="34" charset="0"/>
              <a:buChar char="•"/>
            </a:pPr>
            <a:r>
              <a:rPr lang="ko-KR" altLang="en-US" dirty="0" smtClean="0"/>
              <a:t>최대 </a:t>
            </a:r>
            <a:r>
              <a:rPr lang="en-US" altLang="ko-KR" dirty="0" smtClean="0"/>
              <a:t>128</a:t>
            </a:r>
            <a:r>
              <a:rPr lang="ko-KR" altLang="en-US" dirty="0" smtClean="0"/>
              <a:t>가지</a:t>
            </a:r>
            <a:r>
              <a:rPr lang="en-US" altLang="ko-KR" dirty="0" smtClean="0"/>
              <a:t>(</a:t>
            </a:r>
            <a:r>
              <a:rPr lang="ko-KR" altLang="en-US" dirty="0" smtClean="0"/>
              <a:t>각 챕터</a:t>
            </a:r>
            <a:r>
              <a:rPr lang="en-US" altLang="ko-KR" dirty="0" smtClean="0"/>
              <a:t>(</a:t>
            </a:r>
            <a:r>
              <a:rPr lang="ko-KR" altLang="en-US" dirty="0" smtClean="0"/>
              <a:t>튜토리얼제외 </a:t>
            </a:r>
            <a:r>
              <a:rPr lang="en-US" altLang="ko-KR" dirty="0" smtClean="0"/>
              <a:t>5</a:t>
            </a:r>
            <a:r>
              <a:rPr lang="ko-KR" altLang="en-US" dirty="0" smtClean="0"/>
              <a:t>챕터</a:t>
            </a:r>
            <a:r>
              <a:rPr lang="en-US" altLang="ko-KR" dirty="0" smtClean="0"/>
              <a:t>)</a:t>
            </a:r>
            <a:r>
              <a:rPr lang="ko-KR" altLang="en-US" dirty="0" smtClean="0"/>
              <a:t> 동물 두마리 중 택</a:t>
            </a:r>
            <a:r>
              <a:rPr lang="en-US" altLang="ko-KR" dirty="0"/>
              <a:t>1</a:t>
            </a:r>
            <a:r>
              <a:rPr lang="en-US" altLang="ko-KR" dirty="0" smtClean="0"/>
              <a:t> * </a:t>
            </a:r>
            <a:r>
              <a:rPr lang="ko-KR" altLang="en-US" dirty="0" smtClean="0"/>
              <a:t>속성 </a:t>
            </a:r>
            <a:r>
              <a:rPr lang="en-US" altLang="ko-KR" dirty="0" smtClean="0"/>
              <a:t>4</a:t>
            </a:r>
            <a:r>
              <a:rPr lang="ko-KR" altLang="en-US" dirty="0" smtClean="0"/>
              <a:t>가지 </a:t>
            </a:r>
            <a:r>
              <a:rPr lang="en-US" altLang="ko-KR" dirty="0" smtClean="0"/>
              <a:t>)</a:t>
            </a:r>
            <a:r>
              <a:rPr lang="ko-KR" altLang="en-US" dirty="0" smtClean="0"/>
              <a:t>의 </a:t>
            </a:r>
            <a:r>
              <a:rPr lang="ko-KR" altLang="en-US" dirty="0" smtClean="0">
                <a:effectLst>
                  <a:outerShdw blurRad="38100" dist="38100" dir="2700000" algn="tl">
                    <a:srgbClr val="000000">
                      <a:alpha val="43137"/>
                    </a:srgbClr>
                  </a:outerShdw>
                </a:effectLst>
              </a:rPr>
              <a:t>다양한 유닛 조합</a:t>
            </a:r>
            <a:endParaRPr lang="en-US" altLang="ko-KR" dirty="0" smtClean="0">
              <a:effectLst>
                <a:outerShdw blurRad="38100" dist="38100" dir="2700000" algn="tl">
                  <a:srgbClr val="000000">
                    <a:alpha val="43137"/>
                  </a:srgbClr>
                </a:outerShdw>
              </a:effectLst>
            </a:endParaRPr>
          </a:p>
          <a:p>
            <a:endParaRPr lang="en-US" altLang="ko-KR" dirty="0"/>
          </a:p>
          <a:p>
            <a:pPr marL="285750" indent="-285750">
              <a:buFont typeface="Arial" pitchFamily="34" charset="0"/>
              <a:buChar char="•"/>
            </a:pPr>
            <a:r>
              <a:rPr lang="ko-KR" altLang="en-US" dirty="0" smtClean="0"/>
              <a:t>정령포인트의 배분으로 인한 </a:t>
            </a:r>
            <a:r>
              <a:rPr lang="ko-KR" altLang="en-US" dirty="0" smtClean="0">
                <a:effectLst>
                  <a:outerShdw blurRad="38100" dist="38100" dir="2700000" algn="tl">
                    <a:srgbClr val="000000">
                      <a:alpha val="43137"/>
                    </a:srgbClr>
                  </a:outerShdw>
                </a:effectLst>
              </a:rPr>
              <a:t>다양한 마법 커스터마이징</a:t>
            </a:r>
            <a:r>
              <a:rPr lang="ko-KR" altLang="en-US" dirty="0" smtClean="0"/>
              <a:t> 시스템 도입</a:t>
            </a:r>
            <a:endParaRPr lang="en-US" altLang="ko-KR" dirty="0" smtClean="0"/>
          </a:p>
        </p:txBody>
      </p:sp>
    </p:spTree>
    <p:extLst>
      <p:ext uri="{BB962C8B-B14F-4D97-AF65-F5344CB8AC3E}">
        <p14:creationId xmlns:p14="http://schemas.microsoft.com/office/powerpoint/2010/main" val="3218529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54" y="332656"/>
            <a:ext cx="8229600" cy="1143000"/>
          </a:xfrm>
        </p:spPr>
        <p:txBody>
          <a:bodyPr>
            <a:normAutofit fontScale="90000"/>
          </a:bodyPr>
          <a:lstStyle/>
          <a:p>
            <a:r>
              <a:rPr lang="ko-KR" altLang="en-US" dirty="0" smtClean="0"/>
              <a:t>개발환경</a:t>
            </a:r>
            <a:r>
              <a:rPr lang="en-US" altLang="ko-KR" dirty="0" smtClean="0"/>
              <a:t/>
            </a:r>
            <a:br>
              <a:rPr lang="en-US" altLang="ko-KR" dirty="0" smtClean="0"/>
            </a:br>
            <a:r>
              <a:rPr lang="en-US" altLang="ko-KR" sz="3600" dirty="0" smtClean="0"/>
              <a:t>-</a:t>
            </a:r>
            <a:r>
              <a:rPr lang="en-US" altLang="ko-KR" sz="2800" dirty="0"/>
              <a:t> Development </a:t>
            </a:r>
            <a:r>
              <a:rPr lang="en-US" altLang="ko-KR" sz="2800" dirty="0" smtClean="0"/>
              <a:t>Environment-</a:t>
            </a:r>
            <a:endParaRPr lang="ko-KR" altLang="en-US" sz="2700" dirty="0"/>
          </a:p>
        </p:txBody>
      </p:sp>
      <p:grpSp>
        <p:nvGrpSpPr>
          <p:cNvPr id="28" name="Group 27"/>
          <p:cNvGrpSpPr/>
          <p:nvPr/>
        </p:nvGrpSpPr>
        <p:grpSpPr>
          <a:xfrm>
            <a:off x="252413" y="4466782"/>
            <a:ext cx="2882520" cy="1444926"/>
            <a:chOff x="160663" y="4533987"/>
            <a:chExt cx="2882520" cy="1444926"/>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282" y="4533987"/>
              <a:ext cx="1899283" cy="920705"/>
            </a:xfrm>
            <a:prstGeom prst="rect">
              <a:avLst/>
            </a:prstGeom>
          </p:spPr>
        </p:pic>
        <p:sp>
          <p:nvSpPr>
            <p:cNvPr id="15" name="Rectangle 14"/>
            <p:cNvSpPr/>
            <p:nvPr/>
          </p:nvSpPr>
          <p:spPr>
            <a:xfrm>
              <a:off x="160663" y="5671136"/>
              <a:ext cx="2882520" cy="307777"/>
            </a:xfrm>
            <a:prstGeom prst="rect">
              <a:avLst/>
            </a:prstGeom>
          </p:spPr>
          <p:txBody>
            <a:bodyPr wrap="none">
              <a:spAutoFit/>
            </a:bodyPr>
            <a:lstStyle/>
            <a:p>
              <a:r>
                <a:rPr lang="en-US" altLang="ko-KR" sz="1400" dirty="0" smtClean="0"/>
                <a:t>https://ko.wikipedia.org/wiki/PHP</a:t>
              </a:r>
              <a:endParaRPr lang="ko-KR" altLang="en-US" sz="1400" dirty="0"/>
            </a:p>
          </p:txBody>
        </p:sp>
      </p:grpSp>
      <p:grpSp>
        <p:nvGrpSpPr>
          <p:cNvPr id="25" name="Group 24"/>
          <p:cNvGrpSpPr/>
          <p:nvPr/>
        </p:nvGrpSpPr>
        <p:grpSpPr>
          <a:xfrm>
            <a:off x="229059" y="2311295"/>
            <a:ext cx="2745727" cy="1275550"/>
            <a:chOff x="229059" y="2359484"/>
            <a:chExt cx="2745727" cy="127555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059" y="2359484"/>
              <a:ext cx="2745727" cy="823718"/>
            </a:xfrm>
            <a:prstGeom prst="rect">
              <a:avLst/>
            </a:prstGeom>
          </p:spPr>
        </p:pic>
        <p:sp>
          <p:nvSpPr>
            <p:cNvPr id="18" name="Rectangle 17"/>
            <p:cNvSpPr/>
            <p:nvPr/>
          </p:nvSpPr>
          <p:spPr>
            <a:xfrm>
              <a:off x="359911" y="3327257"/>
              <a:ext cx="2484022" cy="307777"/>
            </a:xfrm>
            <a:prstGeom prst="rect">
              <a:avLst/>
            </a:prstGeom>
          </p:spPr>
          <p:txBody>
            <a:bodyPr wrap="square">
              <a:spAutoFit/>
            </a:bodyPr>
            <a:lstStyle/>
            <a:p>
              <a:r>
                <a:rPr lang="en-US" altLang="ko-KR" sz="1400" dirty="0"/>
                <a:t>http://unity3d.com/kr/unity</a:t>
              </a:r>
              <a:endParaRPr lang="ko-KR" altLang="en-US" sz="1400" dirty="0"/>
            </a:p>
          </p:txBody>
        </p:sp>
      </p:grpSp>
      <p:grpSp>
        <p:nvGrpSpPr>
          <p:cNvPr id="26" name="Group 25"/>
          <p:cNvGrpSpPr/>
          <p:nvPr/>
        </p:nvGrpSpPr>
        <p:grpSpPr>
          <a:xfrm>
            <a:off x="3456574" y="1552494"/>
            <a:ext cx="2556285" cy="1388360"/>
            <a:chOff x="3585723" y="2246674"/>
            <a:chExt cx="2556285" cy="138836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5723" y="2246674"/>
              <a:ext cx="2556285" cy="1049339"/>
            </a:xfrm>
            <a:prstGeom prst="rect">
              <a:avLst/>
            </a:prstGeom>
          </p:spPr>
        </p:pic>
        <p:sp>
          <p:nvSpPr>
            <p:cNvPr id="19" name="Rectangle 18"/>
            <p:cNvSpPr/>
            <p:nvPr/>
          </p:nvSpPr>
          <p:spPr>
            <a:xfrm>
              <a:off x="3671167" y="3327257"/>
              <a:ext cx="2385397" cy="307777"/>
            </a:xfrm>
            <a:prstGeom prst="rect">
              <a:avLst/>
            </a:prstGeom>
          </p:spPr>
          <p:txBody>
            <a:bodyPr wrap="none">
              <a:spAutoFit/>
            </a:bodyPr>
            <a:lstStyle/>
            <a:p>
              <a:r>
                <a:rPr lang="en-US" altLang="ko-KR" sz="1400" dirty="0"/>
                <a:t>http://www.minddesk.com/</a:t>
              </a:r>
              <a:endParaRPr lang="ko-KR" altLang="en-US" sz="1400" dirty="0"/>
            </a:p>
          </p:txBody>
        </p:sp>
      </p:grpSp>
      <p:grpSp>
        <p:nvGrpSpPr>
          <p:cNvPr id="27" name="Group 26"/>
          <p:cNvGrpSpPr/>
          <p:nvPr/>
        </p:nvGrpSpPr>
        <p:grpSpPr>
          <a:xfrm>
            <a:off x="6158382" y="2163514"/>
            <a:ext cx="2427268" cy="1571112"/>
            <a:chOff x="6382701" y="2063922"/>
            <a:chExt cx="2427268" cy="1571112"/>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0290" y="2063922"/>
              <a:ext cx="1232091" cy="1232091"/>
            </a:xfrm>
            <a:prstGeom prst="rect">
              <a:avLst/>
            </a:prstGeom>
          </p:spPr>
        </p:pic>
        <p:sp>
          <p:nvSpPr>
            <p:cNvPr id="20" name="Rectangle 19"/>
            <p:cNvSpPr/>
            <p:nvPr/>
          </p:nvSpPr>
          <p:spPr>
            <a:xfrm>
              <a:off x="6382701" y="3327257"/>
              <a:ext cx="2427268" cy="307777"/>
            </a:xfrm>
            <a:prstGeom prst="rect">
              <a:avLst/>
            </a:prstGeom>
          </p:spPr>
          <p:txBody>
            <a:bodyPr wrap="none">
              <a:spAutoFit/>
            </a:bodyPr>
            <a:lstStyle/>
            <a:p>
              <a:r>
                <a:rPr lang="en-US" altLang="ko-KR" sz="1400" dirty="0"/>
                <a:t>http://www.ibm.com/us-en/</a:t>
              </a:r>
              <a:endParaRPr lang="ko-KR" altLang="en-US" sz="1400" dirty="0"/>
            </a:p>
          </p:txBody>
        </p:sp>
      </p:grpSp>
      <p:grpSp>
        <p:nvGrpSpPr>
          <p:cNvPr id="29" name="Group 28"/>
          <p:cNvGrpSpPr/>
          <p:nvPr/>
        </p:nvGrpSpPr>
        <p:grpSpPr>
          <a:xfrm>
            <a:off x="3595692" y="5137406"/>
            <a:ext cx="2278048" cy="1375235"/>
            <a:chOff x="3412868" y="4572900"/>
            <a:chExt cx="2278048" cy="1375235"/>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12868" y="4572900"/>
              <a:ext cx="2278048" cy="842878"/>
            </a:xfrm>
            <a:prstGeom prst="rect">
              <a:avLst/>
            </a:prstGeom>
          </p:spPr>
        </p:pic>
        <p:sp>
          <p:nvSpPr>
            <p:cNvPr id="21" name="Rectangle 20"/>
            <p:cNvSpPr/>
            <p:nvPr/>
          </p:nvSpPr>
          <p:spPr>
            <a:xfrm>
              <a:off x="3665271" y="5640358"/>
              <a:ext cx="1773242" cy="307777"/>
            </a:xfrm>
            <a:prstGeom prst="rect">
              <a:avLst/>
            </a:prstGeom>
          </p:spPr>
          <p:txBody>
            <a:bodyPr wrap="none">
              <a:spAutoFit/>
            </a:bodyPr>
            <a:lstStyle/>
            <a:p>
              <a:r>
                <a:rPr lang="en-US" altLang="ko-KR" sz="1400" dirty="0"/>
                <a:t>https://github.com/</a:t>
              </a:r>
              <a:endParaRPr lang="ko-KR" altLang="en-US" sz="1400" dirty="0"/>
            </a:p>
          </p:txBody>
        </p:sp>
      </p:grpSp>
      <p:grpSp>
        <p:nvGrpSpPr>
          <p:cNvPr id="30" name="Group 29"/>
          <p:cNvGrpSpPr/>
          <p:nvPr/>
        </p:nvGrpSpPr>
        <p:grpSpPr>
          <a:xfrm>
            <a:off x="6395371" y="4399578"/>
            <a:ext cx="2145139" cy="1579335"/>
            <a:chOff x="6439007" y="4374278"/>
            <a:chExt cx="2145139" cy="1579335"/>
          </a:xfrm>
        </p:grpSpPr>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7460" y="4374278"/>
              <a:ext cx="2088232" cy="1080414"/>
            </a:xfrm>
            <a:prstGeom prst="rect">
              <a:avLst/>
            </a:prstGeom>
          </p:spPr>
        </p:pic>
        <p:sp>
          <p:nvSpPr>
            <p:cNvPr id="22" name="Rectangle 21"/>
            <p:cNvSpPr/>
            <p:nvPr/>
          </p:nvSpPr>
          <p:spPr>
            <a:xfrm>
              <a:off x="6439007" y="5645836"/>
              <a:ext cx="2145139" cy="307777"/>
            </a:xfrm>
            <a:prstGeom prst="rect">
              <a:avLst/>
            </a:prstGeom>
          </p:spPr>
          <p:txBody>
            <a:bodyPr wrap="none">
              <a:spAutoFit/>
            </a:bodyPr>
            <a:lstStyle/>
            <a:p>
              <a:r>
                <a:rPr lang="en-US" altLang="ko-KR" sz="1400" dirty="0"/>
                <a:t>https://www.mysql.com/</a:t>
              </a:r>
              <a:endParaRPr lang="ko-KR" altLang="en-US" sz="1400" dirty="0"/>
            </a:p>
          </p:txBody>
        </p:sp>
      </p:grpSp>
      <p:grpSp>
        <p:nvGrpSpPr>
          <p:cNvPr id="31" name="Group 30"/>
          <p:cNvGrpSpPr/>
          <p:nvPr/>
        </p:nvGrpSpPr>
        <p:grpSpPr>
          <a:xfrm>
            <a:off x="2780164" y="3068960"/>
            <a:ext cx="3583673" cy="1810072"/>
            <a:chOff x="5594668" y="76064"/>
            <a:chExt cx="3583673" cy="1810072"/>
          </a:xfrm>
        </p:grpSpPr>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58412" y="76064"/>
              <a:ext cx="1656184" cy="1656184"/>
            </a:xfrm>
            <a:prstGeom prst="rect">
              <a:avLst/>
            </a:prstGeom>
          </p:spPr>
        </p:pic>
        <p:sp>
          <p:nvSpPr>
            <p:cNvPr id="24" name="Rectangle 23"/>
            <p:cNvSpPr/>
            <p:nvPr/>
          </p:nvSpPr>
          <p:spPr>
            <a:xfrm>
              <a:off x="5594668" y="1578359"/>
              <a:ext cx="3583673" cy="307777"/>
            </a:xfrm>
            <a:prstGeom prst="rect">
              <a:avLst/>
            </a:prstGeom>
          </p:spPr>
          <p:txBody>
            <a:bodyPr wrap="none">
              <a:spAutoFit/>
            </a:bodyPr>
            <a:lstStyle/>
            <a:p>
              <a:r>
                <a:rPr lang="en-US" altLang="ko-KR" sz="1400" dirty="0"/>
                <a:t>http://www.microsoft.com/en-us/windows</a:t>
              </a:r>
              <a:endParaRPr lang="ko-KR" altLang="en-US" sz="1400" dirty="0"/>
            </a:p>
          </p:txBody>
        </p:sp>
      </p:grpSp>
    </p:spTree>
    <p:extLst>
      <p:ext uri="{BB962C8B-B14F-4D97-AF65-F5344CB8AC3E}">
        <p14:creationId xmlns:p14="http://schemas.microsoft.com/office/powerpoint/2010/main" val="1534863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개발방법 </a:t>
            </a:r>
            <a:r>
              <a:rPr lang="en-US" altLang="ko-KR" dirty="0" smtClean="0"/>
              <a:t>&amp; </a:t>
            </a:r>
            <a:r>
              <a:rPr lang="ko-KR" altLang="en-US" dirty="0" smtClean="0"/>
              <a:t>중점연구분야</a:t>
            </a:r>
            <a:r>
              <a:rPr lang="en-US" altLang="ko-KR" dirty="0" smtClean="0"/>
              <a:t/>
            </a:r>
            <a:br>
              <a:rPr lang="en-US" altLang="ko-KR" dirty="0" smtClean="0"/>
            </a:br>
            <a:r>
              <a:rPr lang="en-US" altLang="ko-KR" sz="2700" dirty="0" smtClean="0"/>
              <a:t>-</a:t>
            </a:r>
            <a:r>
              <a:rPr lang="ko-KR" altLang="en-US" sz="2700" dirty="0" smtClean="0"/>
              <a:t>어떻게 우리 게임을 구현 할 수 있을까</a:t>
            </a:r>
            <a:r>
              <a:rPr lang="en-US" altLang="ko-KR" sz="2700" dirty="0" smtClean="0"/>
              <a:t>?</a:t>
            </a:r>
            <a:endParaRPr lang="ko-KR" altLang="en-US" sz="2000" dirty="0"/>
          </a:p>
        </p:txBody>
      </p:sp>
      <p:sp>
        <p:nvSpPr>
          <p:cNvPr id="3" name="TextBox 2"/>
          <p:cNvSpPr txBox="1"/>
          <p:nvPr/>
        </p:nvSpPr>
        <p:spPr>
          <a:xfrm>
            <a:off x="385823" y="2060848"/>
            <a:ext cx="8424936" cy="3170099"/>
          </a:xfrm>
          <a:prstGeom prst="rect">
            <a:avLst/>
          </a:prstGeom>
          <a:noFill/>
        </p:spPr>
        <p:txBody>
          <a:bodyPr wrap="square" rtlCol="0">
            <a:spAutoFit/>
          </a:bodyPr>
          <a:lstStyle/>
          <a:p>
            <a:pPr marL="285750" indent="-285750">
              <a:buFont typeface="Arial" pitchFamily="34" charset="0"/>
              <a:buChar char="•"/>
            </a:pPr>
            <a:r>
              <a:rPr lang="ko-KR" altLang="en-US" sz="2000" dirty="0" smtClean="0">
                <a:effectLst>
                  <a:outerShdw blurRad="38100" dist="38100" dir="2700000" algn="tl">
                    <a:srgbClr val="000000">
                      <a:alpha val="43137"/>
                    </a:srgbClr>
                  </a:outerShdw>
                </a:effectLst>
              </a:rPr>
              <a:t>타일관리</a:t>
            </a:r>
            <a:r>
              <a:rPr lang="en-US" altLang="ko-KR" sz="2000" dirty="0" smtClean="0"/>
              <a:t>: </a:t>
            </a:r>
            <a:r>
              <a:rPr lang="ko-KR" altLang="en-US" sz="2000" dirty="0" smtClean="0"/>
              <a:t>다중 타일을 효율적관리 할 수 있는 자료구조 연구 및 구현</a:t>
            </a:r>
            <a:endParaRPr lang="en-US" altLang="ko-KR" sz="2000" dirty="0" smtClean="0"/>
          </a:p>
          <a:p>
            <a:endParaRPr lang="en-US" altLang="ko-KR" sz="2000" dirty="0" smtClean="0"/>
          </a:p>
          <a:p>
            <a:pPr marL="285750" indent="-285750">
              <a:buFont typeface="Arial" pitchFamily="34" charset="0"/>
              <a:buChar char="•"/>
            </a:pPr>
            <a:r>
              <a:rPr lang="ko-KR" altLang="en-US" sz="2000" dirty="0" smtClean="0">
                <a:effectLst>
                  <a:outerShdw blurRad="38100" dist="38100" dir="2700000" algn="tl">
                    <a:srgbClr val="000000">
                      <a:alpha val="43137"/>
                    </a:srgbClr>
                  </a:outerShdw>
                </a:effectLst>
              </a:rPr>
              <a:t>상용화</a:t>
            </a:r>
            <a:r>
              <a:rPr lang="en-US" altLang="ko-KR" sz="2000" dirty="0" smtClean="0"/>
              <a:t>: </a:t>
            </a:r>
            <a:r>
              <a:rPr lang="ko-KR" altLang="en-US" sz="2000" dirty="0" smtClean="0"/>
              <a:t>게임 출시 이후 프로그램 유지보수 연구</a:t>
            </a:r>
            <a:endParaRPr lang="en-US" altLang="ko-KR" sz="2000" dirty="0" smtClean="0"/>
          </a:p>
          <a:p>
            <a:endParaRPr lang="en-US" altLang="ko-KR" sz="2000" dirty="0" smtClean="0"/>
          </a:p>
          <a:p>
            <a:pPr marL="285750" indent="-285750">
              <a:buFont typeface="Arial" pitchFamily="34" charset="0"/>
              <a:buChar char="•"/>
            </a:pPr>
            <a:r>
              <a:rPr lang="ko-KR" altLang="en-US" sz="2000" dirty="0" smtClean="0">
                <a:effectLst>
                  <a:outerShdw blurRad="38100" dist="38100" dir="2700000" algn="tl">
                    <a:srgbClr val="000000">
                      <a:alpha val="43137"/>
                    </a:srgbClr>
                  </a:outerShdw>
                </a:effectLst>
              </a:rPr>
              <a:t>모델링</a:t>
            </a:r>
            <a:r>
              <a:rPr lang="en-US" altLang="ko-KR" sz="2000" dirty="0" smtClean="0"/>
              <a:t>: 3D voxel </a:t>
            </a:r>
            <a:r>
              <a:rPr lang="ko-KR" altLang="en-US" sz="2000" dirty="0" smtClean="0"/>
              <a:t>방식 모델링 기법 연구 및 구현</a:t>
            </a:r>
            <a:endParaRPr lang="en-US" altLang="ko-KR" sz="2000" dirty="0" smtClean="0"/>
          </a:p>
          <a:p>
            <a:endParaRPr lang="en-US" altLang="ko-KR" sz="2000" dirty="0" smtClean="0"/>
          </a:p>
          <a:p>
            <a:pPr marL="285750" indent="-285750">
              <a:buFont typeface="Arial" pitchFamily="34" charset="0"/>
              <a:buChar char="•"/>
            </a:pPr>
            <a:r>
              <a:rPr lang="ko-KR" altLang="en-US" sz="2000" dirty="0" smtClean="0">
                <a:effectLst>
                  <a:outerShdw blurRad="38100" dist="38100" dir="2700000" algn="tl">
                    <a:srgbClr val="000000">
                      <a:alpha val="43137"/>
                    </a:srgbClr>
                  </a:outerShdw>
                </a:effectLst>
              </a:rPr>
              <a:t>서버</a:t>
            </a:r>
            <a:r>
              <a:rPr lang="en-US" altLang="ko-KR" sz="2000" dirty="0" smtClean="0"/>
              <a:t>: PHP </a:t>
            </a:r>
            <a:r>
              <a:rPr lang="ko-KR" altLang="en-US" sz="2000" dirty="0" smtClean="0"/>
              <a:t>전송 방식으로 클라우드 서버내 </a:t>
            </a:r>
            <a:r>
              <a:rPr lang="en-US" altLang="ko-KR" sz="2000" dirty="0" smtClean="0"/>
              <a:t>DB</a:t>
            </a:r>
            <a:r>
              <a:rPr lang="ko-KR" altLang="en-US" sz="2000" dirty="0" smtClean="0"/>
              <a:t>와 클라이언트 간의 통신 연구 및 구현</a:t>
            </a:r>
            <a:endParaRPr lang="en-US" altLang="ko-KR" sz="2000" dirty="0" smtClean="0"/>
          </a:p>
          <a:p>
            <a:endParaRPr lang="en-US" altLang="ko-KR" sz="2000" dirty="0" smtClean="0"/>
          </a:p>
          <a:p>
            <a:pPr marL="285750" indent="-285750">
              <a:buFont typeface="Arial" pitchFamily="34" charset="0"/>
              <a:buChar char="•"/>
            </a:pPr>
            <a:r>
              <a:rPr lang="ko-KR" altLang="en-US" sz="2000" dirty="0" smtClean="0">
                <a:effectLst>
                  <a:outerShdw blurRad="38100" dist="38100" dir="2700000" algn="tl">
                    <a:srgbClr val="000000">
                      <a:alpha val="43137"/>
                    </a:srgbClr>
                  </a:outerShdw>
                </a:effectLst>
              </a:rPr>
              <a:t>보안</a:t>
            </a:r>
            <a:r>
              <a:rPr lang="en-US" altLang="ko-KR" sz="2000" dirty="0" smtClean="0"/>
              <a:t>: </a:t>
            </a:r>
            <a:r>
              <a:rPr lang="ko-KR" altLang="en-US" sz="2000" dirty="0" smtClean="0"/>
              <a:t>상용화 게임의 중요한 이슈인 보안정책 연구 및 구현</a:t>
            </a:r>
            <a:endParaRPr lang="en-US" altLang="ko-KR" sz="2000" dirty="0" smtClean="0"/>
          </a:p>
        </p:txBody>
      </p:sp>
    </p:spTree>
    <p:extLst>
      <p:ext uri="{BB962C8B-B14F-4D97-AF65-F5344CB8AC3E}">
        <p14:creationId xmlns:p14="http://schemas.microsoft.com/office/powerpoint/2010/main" val="292178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구성원 역할 분담</a:t>
            </a:r>
            <a:r>
              <a:rPr lang="en-US" altLang="ko-KR" dirty="0" smtClean="0"/>
              <a:t/>
            </a:r>
            <a:br>
              <a:rPr lang="en-US" altLang="ko-KR" dirty="0" smtClean="0"/>
            </a:br>
            <a:r>
              <a:rPr lang="en-US" altLang="ko-KR" sz="2700" dirty="0" smtClean="0"/>
              <a:t>-</a:t>
            </a:r>
            <a:r>
              <a:rPr lang="ko-KR" altLang="en-US" sz="2700" dirty="0" smtClean="0"/>
              <a:t>누가 어떠한 역할을 수행하는가</a:t>
            </a:r>
            <a:r>
              <a:rPr lang="en-US" altLang="ko-KR" sz="2700" dirty="0" smtClean="0"/>
              <a:t>?</a:t>
            </a:r>
            <a:endParaRPr lang="ko-KR" altLang="en-US" sz="2000" dirty="0"/>
          </a:p>
        </p:txBody>
      </p:sp>
      <p:sp>
        <p:nvSpPr>
          <p:cNvPr id="4" name="TextBox 3"/>
          <p:cNvSpPr txBox="1"/>
          <p:nvPr/>
        </p:nvSpPr>
        <p:spPr>
          <a:xfrm>
            <a:off x="467544" y="2444988"/>
            <a:ext cx="2448272" cy="1754326"/>
          </a:xfrm>
          <a:prstGeom prst="rect">
            <a:avLst/>
          </a:prstGeom>
          <a:noFill/>
        </p:spPr>
        <p:txBody>
          <a:bodyPr wrap="square" rtlCol="0">
            <a:spAutoFit/>
          </a:bodyPr>
          <a:lstStyle/>
          <a:p>
            <a:r>
              <a:rPr lang="ko-KR" altLang="en-US" dirty="0" smtClean="0"/>
              <a:t>최영민</a:t>
            </a:r>
            <a:endParaRPr lang="en-US" altLang="ko-KR" dirty="0" smtClean="0"/>
          </a:p>
          <a:p>
            <a:pPr marL="285750" indent="-285750">
              <a:buFont typeface="Arial" pitchFamily="34" charset="0"/>
              <a:buChar char="•"/>
            </a:pPr>
            <a:r>
              <a:rPr lang="en-US" altLang="ko-KR" dirty="0" smtClean="0"/>
              <a:t>PM</a:t>
            </a:r>
          </a:p>
          <a:p>
            <a:pPr marL="285750" indent="-285750">
              <a:buFont typeface="Arial" pitchFamily="34" charset="0"/>
              <a:buChar char="•"/>
            </a:pPr>
            <a:r>
              <a:rPr lang="en-US" altLang="ko-KR" dirty="0" smtClean="0"/>
              <a:t>DESIGN</a:t>
            </a:r>
          </a:p>
          <a:p>
            <a:pPr marL="285750" indent="-285750">
              <a:buFont typeface="Arial" pitchFamily="34" charset="0"/>
              <a:buChar char="•"/>
            </a:pPr>
            <a:r>
              <a:rPr lang="en-US" altLang="ko-KR" dirty="0" smtClean="0"/>
              <a:t>MODELING</a:t>
            </a:r>
          </a:p>
          <a:p>
            <a:pPr marL="285750" indent="-285750">
              <a:buFont typeface="Arial" pitchFamily="34" charset="0"/>
              <a:buChar char="•"/>
            </a:pPr>
            <a:r>
              <a:rPr lang="en-US" altLang="ko-KR" dirty="0" smtClean="0"/>
              <a:t>STORY</a:t>
            </a:r>
          </a:p>
          <a:p>
            <a:pPr marL="285750" indent="-285750">
              <a:buFont typeface="Arial" pitchFamily="34" charset="0"/>
              <a:buChar char="•"/>
            </a:pPr>
            <a:r>
              <a:rPr lang="en-US" altLang="ko-KR" dirty="0" smtClean="0"/>
              <a:t>UI</a:t>
            </a:r>
          </a:p>
        </p:txBody>
      </p:sp>
      <p:sp>
        <p:nvSpPr>
          <p:cNvPr id="5" name="TextBox 4"/>
          <p:cNvSpPr txBox="1"/>
          <p:nvPr/>
        </p:nvSpPr>
        <p:spPr>
          <a:xfrm>
            <a:off x="3266855" y="2444988"/>
            <a:ext cx="2682298" cy="1200329"/>
          </a:xfrm>
          <a:prstGeom prst="rect">
            <a:avLst/>
          </a:prstGeom>
          <a:noFill/>
        </p:spPr>
        <p:txBody>
          <a:bodyPr wrap="square" rtlCol="0">
            <a:spAutoFit/>
          </a:bodyPr>
          <a:lstStyle/>
          <a:p>
            <a:r>
              <a:rPr lang="ko-KR" altLang="en-US" dirty="0" smtClean="0"/>
              <a:t>이진</a:t>
            </a:r>
            <a:r>
              <a:rPr lang="ko-KR" altLang="en-US" dirty="0"/>
              <a:t>수</a:t>
            </a:r>
            <a:endParaRPr lang="en-US" altLang="ko-KR" dirty="0" smtClean="0"/>
          </a:p>
          <a:p>
            <a:pPr marL="285750" indent="-285750">
              <a:buFont typeface="Arial" pitchFamily="34" charset="0"/>
              <a:buChar char="•"/>
            </a:pPr>
            <a:r>
              <a:rPr lang="en-US" altLang="ko-KR" dirty="0" smtClean="0"/>
              <a:t>IBM CLOUD SERVER</a:t>
            </a:r>
          </a:p>
          <a:p>
            <a:pPr marL="285750" indent="-285750">
              <a:buFont typeface="Arial" pitchFamily="34" charset="0"/>
              <a:buChar char="•"/>
            </a:pPr>
            <a:r>
              <a:rPr lang="en-US" altLang="ko-KR" dirty="0" smtClean="0"/>
              <a:t>PHP </a:t>
            </a:r>
            <a:r>
              <a:rPr lang="ko-KR" altLang="en-US" dirty="0" smtClean="0"/>
              <a:t>통신보안</a:t>
            </a:r>
            <a:endParaRPr lang="en-US" altLang="ko-KR" dirty="0" smtClean="0"/>
          </a:p>
          <a:p>
            <a:pPr marL="285750" indent="-285750">
              <a:buFont typeface="Arial" pitchFamily="34" charset="0"/>
              <a:buChar char="•"/>
            </a:pPr>
            <a:r>
              <a:rPr lang="en-US" altLang="ko-KR" dirty="0" err="1" smtClean="0"/>
              <a:t>Data_Base</a:t>
            </a:r>
            <a:endParaRPr lang="en-US" altLang="ko-KR" dirty="0" smtClean="0"/>
          </a:p>
        </p:txBody>
      </p:sp>
      <p:sp>
        <p:nvSpPr>
          <p:cNvPr id="6" name="TextBox 5"/>
          <p:cNvSpPr txBox="1"/>
          <p:nvPr/>
        </p:nvSpPr>
        <p:spPr>
          <a:xfrm>
            <a:off x="6300192" y="2444988"/>
            <a:ext cx="2448272" cy="646331"/>
          </a:xfrm>
          <a:prstGeom prst="rect">
            <a:avLst/>
          </a:prstGeom>
          <a:noFill/>
        </p:spPr>
        <p:txBody>
          <a:bodyPr wrap="square" rtlCol="0">
            <a:spAutoFit/>
          </a:bodyPr>
          <a:lstStyle/>
          <a:p>
            <a:r>
              <a:rPr lang="ko-KR" altLang="en-US" dirty="0" smtClean="0"/>
              <a:t>조지</a:t>
            </a:r>
            <a:r>
              <a:rPr lang="ko-KR" altLang="en-US" dirty="0"/>
              <a:t>훈</a:t>
            </a:r>
            <a:endParaRPr lang="en-US" altLang="ko-KR" dirty="0" smtClean="0"/>
          </a:p>
          <a:p>
            <a:pPr marL="285750" indent="-285750">
              <a:buFont typeface="Arial" pitchFamily="34" charset="0"/>
              <a:buChar char="•"/>
            </a:pPr>
            <a:r>
              <a:rPr lang="en-US" altLang="ko-KR" dirty="0" smtClean="0"/>
              <a:t>UNITY 5 CLIENT</a:t>
            </a:r>
          </a:p>
        </p:txBody>
      </p:sp>
    </p:spTree>
    <p:extLst>
      <p:ext uri="{BB962C8B-B14F-4D97-AF65-F5344CB8AC3E}">
        <p14:creationId xmlns:p14="http://schemas.microsoft.com/office/powerpoint/2010/main" val="241028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타 </a:t>
            </a:r>
            <a:r>
              <a:rPr lang="ko-KR" altLang="en-US" dirty="0" smtClean="0"/>
              <a:t>게임과의 경쟁력</a:t>
            </a:r>
            <a:r>
              <a:rPr lang="en-US" altLang="ko-KR" dirty="0" smtClean="0"/>
              <a:t/>
            </a:r>
            <a:br>
              <a:rPr lang="en-US" altLang="ko-KR" dirty="0" smtClean="0"/>
            </a:br>
            <a:r>
              <a:rPr lang="en-US" altLang="ko-KR" sz="2700" dirty="0" smtClean="0"/>
              <a:t>-</a:t>
            </a:r>
            <a:r>
              <a:rPr lang="ko-KR" altLang="en-US" sz="2700" dirty="0" smtClean="0"/>
              <a:t>우리 게임이 상용화되면 경쟁력을 보유 할 수 있을까</a:t>
            </a:r>
            <a:r>
              <a:rPr lang="en-US" altLang="ko-KR" sz="2700" dirty="0" smtClean="0"/>
              <a:t>?</a:t>
            </a:r>
            <a:endParaRPr lang="ko-KR" altLang="en-US" sz="20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844824"/>
            <a:ext cx="2808312" cy="1627869"/>
          </a:xfrm>
          <a:prstGeom prst="rect">
            <a:avLst/>
          </a:prstGeom>
        </p:spPr>
      </p:pic>
      <p:sp>
        <p:nvSpPr>
          <p:cNvPr id="9" name="Plus 8"/>
          <p:cNvSpPr/>
          <p:nvPr/>
        </p:nvSpPr>
        <p:spPr>
          <a:xfrm>
            <a:off x="3851920" y="2010686"/>
            <a:ext cx="1296144" cy="1296144"/>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11" name="Rectangle 10"/>
          <p:cNvSpPr/>
          <p:nvPr/>
        </p:nvSpPr>
        <p:spPr>
          <a:xfrm>
            <a:off x="469907" y="3486561"/>
            <a:ext cx="2947602" cy="307777"/>
          </a:xfrm>
          <a:prstGeom prst="rect">
            <a:avLst/>
          </a:prstGeom>
        </p:spPr>
        <p:txBody>
          <a:bodyPr wrap="none">
            <a:spAutoFit/>
          </a:bodyPr>
          <a:lstStyle/>
          <a:p>
            <a:r>
              <a:rPr lang="en-US" altLang="ko-KR" sz="1400" smtClean="0"/>
              <a:t>http://www.crossyroad.com/press/</a:t>
            </a:r>
            <a:endParaRPr lang="ko-KR" altLang="en-US" sz="1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898118"/>
            <a:ext cx="2952328" cy="1574575"/>
          </a:xfrm>
          <a:prstGeom prst="rect">
            <a:avLst/>
          </a:prstGeom>
        </p:spPr>
      </p:pic>
      <p:sp>
        <p:nvSpPr>
          <p:cNvPr id="14" name="Rectangle 13"/>
          <p:cNvSpPr/>
          <p:nvPr/>
        </p:nvSpPr>
        <p:spPr>
          <a:xfrm>
            <a:off x="5148064" y="3502915"/>
            <a:ext cx="3960440" cy="307777"/>
          </a:xfrm>
          <a:prstGeom prst="rect">
            <a:avLst/>
          </a:prstGeom>
        </p:spPr>
        <p:txBody>
          <a:bodyPr wrap="square">
            <a:spAutoFit/>
          </a:bodyPr>
          <a:lstStyle/>
          <a:p>
            <a:r>
              <a:rPr lang="en-US" altLang="ko-KR" sz="1400" dirty="0"/>
              <a:t>https://smart.nexon.com/game/sfw/microp/</a:t>
            </a:r>
            <a:endParaRPr lang="ko-KR" altLang="en-US" sz="1400" dirty="0"/>
          </a:p>
        </p:txBody>
      </p:sp>
      <p:sp>
        <p:nvSpPr>
          <p:cNvPr id="15" name="TextBox 14"/>
          <p:cNvSpPr txBox="1"/>
          <p:nvPr/>
        </p:nvSpPr>
        <p:spPr>
          <a:xfrm>
            <a:off x="143508" y="4076616"/>
            <a:ext cx="3600400" cy="338554"/>
          </a:xfrm>
          <a:prstGeom prst="rect">
            <a:avLst/>
          </a:prstGeom>
          <a:noFill/>
        </p:spPr>
        <p:txBody>
          <a:bodyPr wrap="square" rtlCol="0">
            <a:spAutoFit/>
          </a:bodyPr>
          <a:lstStyle/>
          <a:p>
            <a:r>
              <a:rPr lang="ko-KR" altLang="en-US" sz="1600" dirty="0" smtClean="0"/>
              <a:t>유저들에게 친근한 </a:t>
            </a:r>
            <a:r>
              <a:rPr lang="en-US" altLang="ko-KR" sz="1600" dirty="0" smtClean="0"/>
              <a:t>3D VOXEL </a:t>
            </a:r>
            <a:r>
              <a:rPr lang="ko-KR" altLang="en-US" sz="1600" dirty="0" smtClean="0"/>
              <a:t>그래픽</a:t>
            </a:r>
            <a:endParaRPr lang="ko-KR" altLang="en-US" sz="1600" dirty="0"/>
          </a:p>
        </p:txBody>
      </p:sp>
      <p:sp>
        <p:nvSpPr>
          <p:cNvPr id="16" name="TextBox 15"/>
          <p:cNvSpPr txBox="1"/>
          <p:nvPr/>
        </p:nvSpPr>
        <p:spPr>
          <a:xfrm>
            <a:off x="5310082" y="4076616"/>
            <a:ext cx="3636404" cy="338554"/>
          </a:xfrm>
          <a:prstGeom prst="rect">
            <a:avLst/>
          </a:prstGeom>
          <a:noFill/>
        </p:spPr>
        <p:txBody>
          <a:bodyPr wrap="square" rtlCol="0">
            <a:spAutoFit/>
          </a:bodyPr>
          <a:lstStyle/>
          <a:p>
            <a:r>
              <a:rPr lang="ko-KR" altLang="en-US" sz="1600" dirty="0" smtClean="0"/>
              <a:t>유저들에게 </a:t>
            </a:r>
            <a:r>
              <a:rPr lang="ko-KR" altLang="en-US" sz="1600" smtClean="0"/>
              <a:t>생소한 전략롤플레잉게임</a:t>
            </a:r>
            <a:endParaRPr lang="ko-KR" altLang="en-US" sz="1600" dirty="0"/>
          </a:p>
        </p:txBody>
      </p:sp>
      <p:sp>
        <p:nvSpPr>
          <p:cNvPr id="17" name="Equal 16"/>
          <p:cNvSpPr/>
          <p:nvPr/>
        </p:nvSpPr>
        <p:spPr>
          <a:xfrm rot="5400000">
            <a:off x="3977934" y="3777841"/>
            <a:ext cx="1044116" cy="936104"/>
          </a:xfrm>
          <a:prstGeom prst="math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tx1"/>
              </a:solidFill>
            </a:endParaRPr>
          </a:p>
        </p:txBody>
      </p:sp>
      <p:sp>
        <p:nvSpPr>
          <p:cNvPr id="18" name="TextBox 17"/>
          <p:cNvSpPr txBox="1"/>
          <p:nvPr/>
        </p:nvSpPr>
        <p:spPr>
          <a:xfrm>
            <a:off x="287524" y="4941168"/>
            <a:ext cx="8424936" cy="923330"/>
          </a:xfrm>
          <a:prstGeom prst="rect">
            <a:avLst/>
          </a:prstGeom>
          <a:noFill/>
        </p:spPr>
        <p:txBody>
          <a:bodyPr wrap="square" rtlCol="0">
            <a:spAutoFit/>
          </a:bodyPr>
          <a:lstStyle/>
          <a:p>
            <a:pPr algn="ctr"/>
            <a:r>
              <a:rPr lang="ko-KR" altLang="en-US" dirty="0" smtClean="0"/>
              <a:t>유저들에게 친숙한 </a:t>
            </a:r>
            <a:r>
              <a:rPr lang="en-US" altLang="ko-KR" dirty="0" smtClean="0"/>
              <a:t>3D VOXEL </a:t>
            </a:r>
            <a:r>
              <a:rPr lang="ko-KR" altLang="en-US" dirty="0" smtClean="0"/>
              <a:t>그래픽으로 접근성을 높이고</a:t>
            </a:r>
            <a:r>
              <a:rPr lang="en-US" altLang="ko-KR" dirty="0" smtClean="0"/>
              <a:t>,</a:t>
            </a:r>
          </a:p>
          <a:p>
            <a:pPr algn="ctr"/>
            <a:r>
              <a:rPr lang="ko-KR" altLang="en-US" dirty="0" smtClean="0"/>
              <a:t>전략적요소를 가미하여 차별성을 둔 </a:t>
            </a:r>
            <a:r>
              <a:rPr lang="en-US" altLang="ko-KR" dirty="0" smtClean="0"/>
              <a:t>RPG </a:t>
            </a:r>
            <a:r>
              <a:rPr lang="ko-KR" altLang="en-US" dirty="0" smtClean="0"/>
              <a:t>게임을 개발한다면</a:t>
            </a:r>
            <a:endParaRPr lang="en-US" altLang="ko-KR" dirty="0" smtClean="0"/>
          </a:p>
          <a:p>
            <a:pPr algn="ctr"/>
            <a:r>
              <a:rPr lang="ko-KR" altLang="en-US" dirty="0" smtClean="0"/>
              <a:t>다른 게임들사이에서도 충분한 경쟁력을 가질 수 있을거라 생각한다</a:t>
            </a:r>
            <a:r>
              <a:rPr lang="en-US" altLang="ko-KR" dirty="0" smtClean="0"/>
              <a:t>.</a:t>
            </a:r>
            <a:endParaRPr lang="ko-KR" altLang="en-US" dirty="0"/>
          </a:p>
        </p:txBody>
      </p:sp>
    </p:spTree>
    <p:extLst>
      <p:ext uri="{BB962C8B-B14F-4D97-AF65-F5344CB8AC3E}">
        <p14:creationId xmlns:p14="http://schemas.microsoft.com/office/powerpoint/2010/main" val="1331927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346050"/>
          </a:xfrm>
          <a:prstGeom prst="rect">
            <a:avLst/>
          </a:prstGeom>
        </p:spPr>
        <p:txBody>
          <a:bodyPr>
            <a:normAutofit fontScale="45000" lnSpcReduction="200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smtClean="0"/>
              <a:t>개발 일정</a:t>
            </a:r>
            <a:endParaRPr lang="ko-KR" altLang="en-US" sz="2000" dirty="0"/>
          </a:p>
        </p:txBody>
      </p:sp>
      <p:graphicFrame>
        <p:nvGraphicFramePr>
          <p:cNvPr id="6" name="Chart 5"/>
          <p:cNvGraphicFramePr>
            <a:graphicFrameLocks/>
          </p:cNvGraphicFramePr>
          <p:nvPr>
            <p:extLst>
              <p:ext uri="{D42A27DB-BD31-4B8C-83A1-F6EECF244321}">
                <p14:modId xmlns:p14="http://schemas.microsoft.com/office/powerpoint/2010/main" val="640223463"/>
              </p:ext>
            </p:extLst>
          </p:nvPr>
        </p:nvGraphicFramePr>
        <p:xfrm>
          <a:off x="255493" y="764704"/>
          <a:ext cx="8633013" cy="5929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7411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935596" y="1412776"/>
            <a:ext cx="7272808" cy="3816424"/>
            <a:chOff x="935596" y="1412776"/>
            <a:chExt cx="7272808" cy="3816424"/>
          </a:xfrm>
        </p:grpSpPr>
        <p:grpSp>
          <p:nvGrpSpPr>
            <p:cNvPr id="5" name="Group 4"/>
            <p:cNvGrpSpPr/>
            <p:nvPr/>
          </p:nvGrpSpPr>
          <p:grpSpPr>
            <a:xfrm>
              <a:off x="935596" y="1412776"/>
              <a:ext cx="7272808" cy="3816424"/>
              <a:chOff x="1331640" y="1700808"/>
              <a:chExt cx="7272808" cy="3816424"/>
            </a:xfrm>
          </p:grpSpPr>
          <p:sp>
            <p:nvSpPr>
              <p:cNvPr id="2" name="Rounded Rectangle 1"/>
              <p:cNvSpPr/>
              <p:nvPr/>
            </p:nvSpPr>
            <p:spPr>
              <a:xfrm>
                <a:off x="1331640" y="1700808"/>
                <a:ext cx="7272808" cy="3816424"/>
              </a:xfrm>
              <a:prstGeom prst="roundRect">
                <a:avLst>
                  <a:gd name="adj" fmla="val 97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 name="Rectangle 3"/>
              <p:cNvSpPr/>
              <p:nvPr/>
            </p:nvSpPr>
            <p:spPr>
              <a:xfrm>
                <a:off x="1691680" y="1880828"/>
                <a:ext cx="6552728" cy="3456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9737" y="2332890"/>
              <a:ext cx="1644526" cy="1976195"/>
            </a:xfrm>
            <a:prstGeom prst="rect">
              <a:avLst/>
            </a:prstGeom>
          </p:spPr>
        </p:pic>
        <p:sp>
          <p:nvSpPr>
            <p:cNvPr id="7" name="Rounded Rectangle 6"/>
            <p:cNvSpPr/>
            <p:nvPr/>
          </p:nvSpPr>
          <p:spPr>
            <a:xfrm>
              <a:off x="1547664" y="2215498"/>
              <a:ext cx="1440160" cy="2437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캐릭터</a:t>
              </a:r>
              <a:endParaRPr lang="en-US" altLang="ko-KR" dirty="0" smtClean="0"/>
            </a:p>
          </p:txBody>
        </p:sp>
        <p:sp>
          <p:nvSpPr>
            <p:cNvPr id="8" name="Rounded Rectangle 7"/>
            <p:cNvSpPr/>
            <p:nvPr/>
          </p:nvSpPr>
          <p:spPr>
            <a:xfrm>
              <a:off x="6072368" y="2218775"/>
              <a:ext cx="148251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마법</a:t>
              </a:r>
              <a:endParaRPr lang="ko-KR" altLang="en-US" dirty="0"/>
            </a:p>
          </p:txBody>
        </p:sp>
        <p:sp>
          <p:nvSpPr>
            <p:cNvPr id="9" name="Rounded Rectangle 8"/>
            <p:cNvSpPr/>
            <p:nvPr/>
          </p:nvSpPr>
          <p:spPr>
            <a:xfrm>
              <a:off x="6084168" y="3645024"/>
              <a:ext cx="148251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동</a:t>
              </a:r>
              <a:r>
                <a:rPr lang="ko-KR" altLang="en-US" dirty="0"/>
                <a:t>료</a:t>
              </a:r>
            </a:p>
          </p:txBody>
        </p:sp>
        <p:sp>
          <p:nvSpPr>
            <p:cNvPr id="10" name="Rounded Rectangle 9"/>
            <p:cNvSpPr/>
            <p:nvPr/>
          </p:nvSpPr>
          <p:spPr>
            <a:xfrm>
              <a:off x="1619672" y="1700808"/>
              <a:ext cx="58326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현재 진행중인 퀘스트 내용 </a:t>
              </a:r>
              <a:r>
                <a:rPr lang="en-US" altLang="ko-KR" dirty="0" smtClean="0"/>
                <a:t>&amp; </a:t>
              </a:r>
              <a:r>
                <a:rPr lang="ko-KR" altLang="en-US" dirty="0" smtClean="0"/>
                <a:t>퀘스트내역</a:t>
              </a:r>
              <a:r>
                <a:rPr lang="en-US" altLang="ko-KR" dirty="0" smtClean="0"/>
                <a:t>(</a:t>
              </a:r>
              <a:r>
                <a:rPr lang="ko-KR" altLang="en-US" dirty="0" smtClean="0"/>
                <a:t>클릭시</a:t>
              </a:r>
              <a:r>
                <a:rPr lang="en-US" altLang="ko-KR" dirty="0" smtClean="0"/>
                <a:t>)</a:t>
              </a:r>
              <a:endParaRPr lang="ko-KR" altLang="en-US" dirty="0"/>
            </a:p>
          </p:txBody>
        </p:sp>
      </p:grpSp>
    </p:spTree>
    <p:extLst>
      <p:ext uri="{BB962C8B-B14F-4D97-AF65-F5344CB8AC3E}">
        <p14:creationId xmlns:p14="http://schemas.microsoft.com/office/powerpoint/2010/main" val="3693915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935596" y="1412776"/>
            <a:ext cx="7884876" cy="4473788"/>
            <a:chOff x="935596" y="1412776"/>
            <a:chExt cx="7884876" cy="4473788"/>
          </a:xfrm>
        </p:grpSpPr>
        <p:grpSp>
          <p:nvGrpSpPr>
            <p:cNvPr id="5" name="Group 4"/>
            <p:cNvGrpSpPr/>
            <p:nvPr/>
          </p:nvGrpSpPr>
          <p:grpSpPr>
            <a:xfrm>
              <a:off x="935596" y="1412776"/>
              <a:ext cx="7272808" cy="3816424"/>
              <a:chOff x="1331640" y="1700808"/>
              <a:chExt cx="7272808" cy="3816424"/>
            </a:xfrm>
          </p:grpSpPr>
          <p:sp>
            <p:nvSpPr>
              <p:cNvPr id="2" name="Rounded Rectangle 1"/>
              <p:cNvSpPr/>
              <p:nvPr/>
            </p:nvSpPr>
            <p:spPr>
              <a:xfrm>
                <a:off x="1331640" y="1700808"/>
                <a:ext cx="7272808" cy="3816424"/>
              </a:xfrm>
              <a:prstGeom prst="roundRect">
                <a:avLst>
                  <a:gd name="adj" fmla="val 97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 name="Rectangle 3"/>
              <p:cNvSpPr/>
              <p:nvPr/>
            </p:nvSpPr>
            <p:spPr>
              <a:xfrm>
                <a:off x="1691680" y="1880828"/>
                <a:ext cx="6552728" cy="3456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sp>
          <p:nvSpPr>
            <p:cNvPr id="3" name="Rounded Rectangle 2"/>
            <p:cNvSpPr/>
            <p:nvPr/>
          </p:nvSpPr>
          <p:spPr>
            <a:xfrm rot="20212422">
              <a:off x="3412299" y="4009550"/>
              <a:ext cx="576064" cy="97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동물</a:t>
              </a:r>
              <a:endParaRPr lang="ko-KR" altLang="en-US" dirty="0"/>
            </a:p>
          </p:txBody>
        </p:sp>
        <p:sp>
          <p:nvSpPr>
            <p:cNvPr id="12" name="Rounded Rectangle 11"/>
            <p:cNvSpPr/>
            <p:nvPr/>
          </p:nvSpPr>
          <p:spPr>
            <a:xfrm rot="20212422">
              <a:off x="3868088" y="4009550"/>
              <a:ext cx="576064" cy="97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동물</a:t>
              </a:r>
              <a:endParaRPr lang="ko-KR" altLang="en-US" dirty="0"/>
            </a:p>
          </p:txBody>
        </p:sp>
        <p:sp>
          <p:nvSpPr>
            <p:cNvPr id="14" name="Rounded Rectangle 13"/>
            <p:cNvSpPr/>
            <p:nvPr/>
          </p:nvSpPr>
          <p:spPr>
            <a:xfrm rot="20212422">
              <a:off x="4355975" y="4009550"/>
              <a:ext cx="576064" cy="9721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마</a:t>
              </a:r>
              <a:r>
                <a:rPr lang="ko-KR" altLang="en-US" dirty="0"/>
                <a:t>법</a:t>
              </a:r>
            </a:p>
          </p:txBody>
        </p:sp>
        <p:sp>
          <p:nvSpPr>
            <p:cNvPr id="13" name="Rounded Rectangle 12"/>
            <p:cNvSpPr/>
            <p:nvPr/>
          </p:nvSpPr>
          <p:spPr>
            <a:xfrm rot="20212422">
              <a:off x="4811764" y="4009550"/>
              <a:ext cx="576064" cy="9721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마</a:t>
              </a:r>
              <a:r>
                <a:rPr lang="ko-KR" altLang="en-US" dirty="0"/>
                <a:t>법</a:t>
              </a:r>
            </a:p>
          </p:txBody>
        </p:sp>
        <p:sp>
          <p:nvSpPr>
            <p:cNvPr id="15" name="Rounded Rectangle 14"/>
            <p:cNvSpPr/>
            <p:nvPr/>
          </p:nvSpPr>
          <p:spPr>
            <a:xfrm>
              <a:off x="3925226" y="2279833"/>
              <a:ext cx="895409" cy="15110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마</a:t>
              </a:r>
              <a:r>
                <a:rPr lang="ko-KR" altLang="en-US" dirty="0"/>
                <a:t>법</a:t>
              </a:r>
            </a:p>
          </p:txBody>
        </p:sp>
        <p:grpSp>
          <p:nvGrpSpPr>
            <p:cNvPr id="23" name="Group 22"/>
            <p:cNvGrpSpPr/>
            <p:nvPr/>
          </p:nvGrpSpPr>
          <p:grpSpPr>
            <a:xfrm>
              <a:off x="7177419" y="2027850"/>
              <a:ext cx="430375" cy="2586275"/>
              <a:chOff x="7153671" y="1945891"/>
              <a:chExt cx="430375" cy="2586275"/>
            </a:xfrm>
          </p:grpSpPr>
          <p:sp>
            <p:nvSpPr>
              <p:cNvPr id="16" name="Moon 15"/>
              <p:cNvSpPr/>
              <p:nvPr/>
            </p:nvSpPr>
            <p:spPr>
              <a:xfrm rot="18817463">
                <a:off x="7261265" y="3272844"/>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17" name="Moon 16"/>
              <p:cNvSpPr/>
              <p:nvPr/>
            </p:nvSpPr>
            <p:spPr>
              <a:xfrm rot="18817463">
                <a:off x="7261265" y="2820146"/>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18" name="Moon 17"/>
              <p:cNvSpPr/>
              <p:nvPr/>
            </p:nvSpPr>
            <p:spPr>
              <a:xfrm rot="18817463">
                <a:off x="7261265" y="2326878"/>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19" name="Moon 18"/>
              <p:cNvSpPr/>
              <p:nvPr/>
            </p:nvSpPr>
            <p:spPr>
              <a:xfrm rot="18817463">
                <a:off x="7261265" y="1838297"/>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20" name="Moon 19"/>
              <p:cNvSpPr/>
              <p:nvPr/>
            </p:nvSpPr>
            <p:spPr>
              <a:xfrm rot="18817463">
                <a:off x="7261265" y="4209384"/>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21" name="Moon 20"/>
              <p:cNvSpPr/>
              <p:nvPr/>
            </p:nvSpPr>
            <p:spPr>
              <a:xfrm rot="18817463">
                <a:off x="7261265" y="3756686"/>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grpSp>
        <p:sp>
          <p:nvSpPr>
            <p:cNvPr id="22" name="Rounded Rectangle 21"/>
            <p:cNvSpPr/>
            <p:nvPr/>
          </p:nvSpPr>
          <p:spPr>
            <a:xfrm>
              <a:off x="1403648" y="1701050"/>
              <a:ext cx="1440160" cy="87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퀘스트</a:t>
              </a:r>
              <a:endParaRPr lang="en-US" altLang="ko-KR" sz="1400" dirty="0" smtClean="0"/>
            </a:p>
            <a:p>
              <a:pPr algn="ctr"/>
              <a:r>
                <a:rPr lang="ko-KR" altLang="en-US" sz="1400" dirty="0" smtClean="0"/>
                <a:t>진행상황</a:t>
              </a:r>
              <a:endParaRPr lang="ko-KR" altLang="en-US" sz="1400" dirty="0"/>
            </a:p>
          </p:txBody>
        </p:sp>
        <p:sp>
          <p:nvSpPr>
            <p:cNvPr id="24" name="TextBox 23"/>
            <p:cNvSpPr txBox="1"/>
            <p:nvPr/>
          </p:nvSpPr>
          <p:spPr>
            <a:xfrm>
              <a:off x="6848522" y="5517232"/>
              <a:ext cx="1971950" cy="369332"/>
            </a:xfrm>
            <a:prstGeom prst="rect">
              <a:avLst/>
            </a:prstGeom>
            <a:noFill/>
          </p:spPr>
          <p:txBody>
            <a:bodyPr wrap="square" rtlCol="0">
              <a:spAutoFit/>
            </a:bodyPr>
            <a:lstStyle/>
            <a:p>
              <a:r>
                <a:rPr lang="ko-KR" altLang="en-US" dirty="0" smtClean="0"/>
                <a:t>현재 보유코스트</a:t>
              </a:r>
              <a:endParaRPr lang="ko-KR" altLang="en-US" dirty="0"/>
            </a:p>
          </p:txBody>
        </p:sp>
        <p:cxnSp>
          <p:nvCxnSpPr>
            <p:cNvPr id="26" name="Elbow Connector 25"/>
            <p:cNvCxnSpPr>
              <a:stCxn id="24" idx="0"/>
            </p:cNvCxnSpPr>
            <p:nvPr/>
          </p:nvCxnSpPr>
          <p:spPr>
            <a:xfrm rot="16200000" flipV="1">
              <a:off x="7251233" y="4933967"/>
              <a:ext cx="784352" cy="382177"/>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27" name="Rounded Rectangle 26"/>
            <p:cNvSpPr/>
            <p:nvPr/>
          </p:nvSpPr>
          <p:spPr>
            <a:xfrm>
              <a:off x="1403648" y="2754690"/>
              <a:ext cx="1548172" cy="3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캐릭터상태</a:t>
              </a:r>
              <a:endParaRPr lang="ko-KR" altLang="en-US" sz="1400" dirty="0"/>
            </a:p>
          </p:txBody>
        </p:sp>
        <p:sp>
          <p:nvSpPr>
            <p:cNvPr id="28" name="Rounded Rectangle 27"/>
            <p:cNvSpPr/>
            <p:nvPr/>
          </p:nvSpPr>
          <p:spPr>
            <a:xfrm>
              <a:off x="1403648" y="3313611"/>
              <a:ext cx="1548172" cy="3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소환된</a:t>
              </a:r>
              <a:r>
                <a:rPr lang="en-US" altLang="ko-KR" sz="1400" dirty="0"/>
                <a:t> </a:t>
              </a:r>
              <a:r>
                <a:rPr lang="ko-KR" altLang="en-US" sz="1400" dirty="0" smtClean="0"/>
                <a:t>동</a:t>
              </a:r>
              <a:r>
                <a:rPr lang="ko-KR" altLang="en-US" sz="1400" dirty="0"/>
                <a:t>물</a:t>
              </a:r>
              <a:r>
                <a:rPr lang="ko-KR" altLang="en-US" sz="1400" dirty="0" smtClean="0"/>
                <a:t>상태</a:t>
              </a:r>
              <a:endParaRPr lang="ko-KR" altLang="en-US" sz="1400" dirty="0"/>
            </a:p>
          </p:txBody>
        </p:sp>
        <p:sp>
          <p:nvSpPr>
            <p:cNvPr id="29" name="Rounded Rectangle 28"/>
            <p:cNvSpPr/>
            <p:nvPr/>
          </p:nvSpPr>
          <p:spPr>
            <a:xfrm>
              <a:off x="1403648" y="3872531"/>
              <a:ext cx="1548172" cy="3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소환된</a:t>
              </a:r>
              <a:r>
                <a:rPr lang="en-US" altLang="ko-KR" sz="1400" dirty="0"/>
                <a:t> </a:t>
              </a:r>
              <a:r>
                <a:rPr lang="ko-KR" altLang="en-US" sz="1400" dirty="0" smtClean="0"/>
                <a:t>동</a:t>
              </a:r>
              <a:r>
                <a:rPr lang="ko-KR" altLang="en-US" sz="1400" dirty="0"/>
                <a:t>물</a:t>
              </a:r>
              <a:r>
                <a:rPr lang="ko-KR" altLang="en-US" sz="1400" dirty="0" smtClean="0"/>
                <a:t>상태</a:t>
              </a:r>
              <a:endParaRPr lang="ko-KR" altLang="en-US" sz="1400" dirty="0"/>
            </a:p>
          </p:txBody>
        </p:sp>
      </p:grpSp>
    </p:spTree>
    <p:extLst>
      <p:ext uri="{BB962C8B-B14F-4D97-AF65-F5344CB8AC3E}">
        <p14:creationId xmlns:p14="http://schemas.microsoft.com/office/powerpoint/2010/main" val="3961928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32149" y="1974609"/>
            <a:ext cx="8229600" cy="396043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000" b="1" dirty="0" smtClean="0">
                <a:effectLst>
                  <a:outerShdw blurRad="38100" dist="38100" dir="2700000" algn="tl">
                    <a:srgbClr val="000000">
                      <a:alpha val="43137"/>
                    </a:srgbClr>
                  </a:outerShdw>
                </a:effectLst>
              </a:rPr>
              <a:t>1. </a:t>
            </a:r>
            <a:r>
              <a:rPr lang="ko-KR" altLang="en-US" sz="2000" b="1" dirty="0" smtClean="0">
                <a:effectLst>
                  <a:outerShdw blurRad="38100" dist="38100" dir="2700000" algn="tl">
                    <a:srgbClr val="000000">
                      <a:alpha val="43137"/>
                    </a:srgbClr>
                  </a:outerShdw>
                </a:effectLst>
              </a:rPr>
              <a:t>게임</a:t>
            </a:r>
            <a:r>
              <a:rPr lang="en-US" altLang="ko-KR" sz="2000" b="1" dirty="0" smtClean="0">
                <a:effectLst>
                  <a:outerShdw blurRad="38100" dist="38100" dir="2700000" algn="tl">
                    <a:srgbClr val="000000">
                      <a:alpha val="43137"/>
                    </a:srgbClr>
                  </a:outerShdw>
                </a:effectLst>
              </a:rPr>
              <a:t>(Game)</a:t>
            </a:r>
          </a:p>
          <a:p>
            <a:pPr marL="0" indent="0">
              <a:buNone/>
            </a:pPr>
            <a:r>
              <a:rPr lang="en-US" altLang="ko-KR" sz="2000" b="1" dirty="0" smtClean="0">
                <a:effectLst>
                  <a:outerShdw blurRad="38100" dist="38100" dir="2700000" algn="tl">
                    <a:srgbClr val="000000">
                      <a:alpha val="43137"/>
                    </a:srgbClr>
                  </a:outerShdw>
                </a:effectLst>
              </a:rPr>
              <a:t>      - </a:t>
            </a:r>
            <a:r>
              <a:rPr lang="ko-KR" altLang="en-US" sz="2000" b="1" dirty="0" smtClean="0">
                <a:effectLst>
                  <a:outerShdw blurRad="38100" dist="38100" dir="2700000" algn="tl">
                    <a:srgbClr val="000000">
                      <a:alpha val="43137"/>
                    </a:srgbClr>
                  </a:outerShdw>
                </a:effectLst>
              </a:rPr>
              <a:t>게임소개</a:t>
            </a:r>
            <a:endParaRPr lang="en-US" altLang="ko-KR" sz="2000" b="1" dirty="0">
              <a:effectLst>
                <a:outerShdw blurRad="38100" dist="38100" dir="2700000" algn="tl">
                  <a:srgbClr val="000000">
                    <a:alpha val="43137"/>
                  </a:srgbClr>
                </a:outerShdw>
              </a:effectLst>
            </a:endParaRPr>
          </a:p>
          <a:p>
            <a:pPr marL="0" indent="0">
              <a:buNone/>
            </a:pPr>
            <a:r>
              <a:rPr lang="en-US" altLang="ko-KR" sz="2000" b="1" dirty="0">
                <a:effectLst>
                  <a:outerShdw blurRad="38100" dist="38100" dir="2700000" algn="tl">
                    <a:srgbClr val="000000">
                      <a:alpha val="43137"/>
                    </a:srgbClr>
                  </a:outerShdw>
                </a:effectLst>
              </a:rPr>
              <a:t> </a:t>
            </a:r>
            <a:r>
              <a:rPr lang="en-US" altLang="ko-KR" sz="2000" b="1" dirty="0" smtClean="0">
                <a:effectLst>
                  <a:outerShdw blurRad="38100" dist="38100" dir="2700000" algn="tl">
                    <a:srgbClr val="000000">
                      <a:alpha val="43137"/>
                    </a:srgbClr>
                  </a:outerShdw>
                </a:effectLst>
              </a:rPr>
              <a:t>     - </a:t>
            </a:r>
            <a:r>
              <a:rPr lang="ko-KR" altLang="en-US" sz="2000" b="1" dirty="0" smtClean="0">
                <a:effectLst>
                  <a:outerShdw blurRad="38100" dist="38100" dir="2700000" algn="tl">
                    <a:srgbClr val="000000">
                      <a:alpha val="43137"/>
                    </a:srgbClr>
                  </a:outerShdw>
                </a:effectLst>
              </a:rPr>
              <a:t>게임흐름도</a:t>
            </a:r>
            <a:endParaRPr lang="en-US" altLang="ko-KR" sz="2000" b="1" dirty="0">
              <a:effectLst>
                <a:outerShdw blurRad="38100" dist="38100" dir="2700000" algn="tl">
                  <a:srgbClr val="000000">
                    <a:alpha val="43137"/>
                  </a:srgbClr>
                </a:outerShdw>
              </a:effectLst>
            </a:endParaRPr>
          </a:p>
          <a:p>
            <a:pPr marL="0" indent="0">
              <a:buNone/>
            </a:pPr>
            <a:r>
              <a:rPr lang="en-US" altLang="ko-KR" sz="2000" b="1" dirty="0" smtClean="0">
                <a:effectLst>
                  <a:outerShdw blurRad="38100" dist="38100" dir="2700000" algn="tl">
                    <a:srgbClr val="000000">
                      <a:alpha val="43137"/>
                    </a:srgbClr>
                  </a:outerShdw>
                </a:effectLst>
              </a:rPr>
              <a:t>2. </a:t>
            </a:r>
            <a:r>
              <a:rPr lang="ko-KR" altLang="en-US" sz="2000" b="1" dirty="0" smtClean="0">
                <a:effectLst>
                  <a:outerShdw blurRad="38100" dist="38100" dir="2700000" algn="tl">
                    <a:srgbClr val="000000">
                      <a:alpha val="43137"/>
                    </a:srgbClr>
                  </a:outerShdw>
                </a:effectLst>
              </a:rPr>
              <a:t>개발목적</a:t>
            </a:r>
            <a:r>
              <a:rPr lang="en-US" altLang="ko-KR" sz="2000" b="1" dirty="0" smtClean="0">
                <a:effectLst>
                  <a:outerShdw blurRad="38100" dist="38100" dir="2700000" algn="tl">
                    <a:srgbClr val="000000">
                      <a:alpha val="43137"/>
                    </a:srgbClr>
                  </a:outerShdw>
                </a:effectLst>
              </a:rPr>
              <a:t>(Customer’s Needs)</a:t>
            </a:r>
          </a:p>
          <a:p>
            <a:pPr marL="0" indent="0">
              <a:buNone/>
            </a:pPr>
            <a:r>
              <a:rPr lang="en-US" altLang="ko-KR" sz="2000" b="1" dirty="0" smtClean="0">
                <a:effectLst>
                  <a:outerShdw blurRad="38100" dist="38100" dir="2700000" algn="tl">
                    <a:srgbClr val="000000">
                      <a:alpha val="43137"/>
                    </a:srgbClr>
                  </a:outerShdw>
                </a:effectLst>
              </a:rPr>
              <a:t>      - </a:t>
            </a:r>
            <a:r>
              <a:rPr lang="ko-KR" altLang="en-US" sz="2000" b="1" dirty="0" smtClean="0">
                <a:effectLst>
                  <a:outerShdw blurRad="38100" dist="38100" dir="2700000" algn="tl">
                    <a:srgbClr val="000000">
                      <a:alpha val="43137"/>
                    </a:srgbClr>
                  </a:outerShdw>
                </a:effectLst>
              </a:rPr>
              <a:t>개발 목적</a:t>
            </a:r>
            <a:endParaRPr lang="en-US" altLang="ko-KR" sz="2000" b="1" dirty="0" smtClean="0">
              <a:effectLst>
                <a:outerShdw blurRad="38100" dist="38100" dir="2700000" algn="tl">
                  <a:srgbClr val="000000">
                    <a:alpha val="43137"/>
                  </a:srgbClr>
                </a:outerShdw>
              </a:effectLst>
            </a:endParaRPr>
          </a:p>
          <a:p>
            <a:pPr>
              <a:buFont typeface="Arial" pitchFamily="34" charset="0"/>
              <a:buAutoNum type="arabicPeriod" startAt="3"/>
            </a:pPr>
            <a:r>
              <a:rPr lang="ko-KR" altLang="en-US" sz="2000" b="1" dirty="0" smtClean="0">
                <a:effectLst>
                  <a:outerShdw blurRad="38100" dist="38100" dir="2700000" algn="tl">
                    <a:srgbClr val="000000">
                      <a:alpha val="43137"/>
                    </a:srgbClr>
                  </a:outerShdw>
                </a:effectLst>
              </a:rPr>
              <a:t>개발환경</a:t>
            </a:r>
            <a:r>
              <a:rPr lang="en-US" altLang="ko-KR" sz="2000" b="1" dirty="0" smtClean="0">
                <a:effectLst>
                  <a:outerShdw blurRad="38100" dist="38100" dir="2700000" algn="tl">
                    <a:srgbClr val="000000">
                      <a:alpha val="43137"/>
                    </a:srgbClr>
                  </a:outerShdw>
                </a:effectLst>
              </a:rPr>
              <a:t>(Development Environment)</a:t>
            </a:r>
          </a:p>
          <a:p>
            <a:pPr>
              <a:buFont typeface="Arial" pitchFamily="34" charset="0"/>
              <a:buAutoNum type="arabicPeriod" startAt="3"/>
            </a:pPr>
            <a:r>
              <a:rPr lang="ko-KR" altLang="en-US" sz="2000" b="1" dirty="0" smtClean="0">
                <a:effectLst>
                  <a:outerShdw blurRad="38100" dist="38100" dir="2700000" algn="tl">
                    <a:srgbClr val="000000">
                      <a:alpha val="43137"/>
                    </a:srgbClr>
                  </a:outerShdw>
                </a:effectLst>
              </a:rPr>
              <a:t>개발방법 및 중점연구분야</a:t>
            </a:r>
            <a:r>
              <a:rPr lang="en-US" altLang="ko-KR" sz="2000" b="1" dirty="0">
                <a:effectLst>
                  <a:outerShdw blurRad="38100" dist="38100" dir="2700000" algn="tl">
                    <a:srgbClr val="000000">
                      <a:alpha val="43137"/>
                    </a:srgbClr>
                  </a:outerShdw>
                </a:effectLst>
              </a:rPr>
              <a:t>(Development </a:t>
            </a:r>
            <a:r>
              <a:rPr lang="en-US" altLang="ko-KR" sz="2000" b="1" dirty="0" err="1" smtClean="0">
                <a:effectLst>
                  <a:outerShdw blurRad="38100" dist="38100" dir="2700000" algn="tl">
                    <a:srgbClr val="000000">
                      <a:alpha val="43137"/>
                    </a:srgbClr>
                  </a:outerShdw>
                </a:effectLst>
              </a:rPr>
              <a:t>Approach&amp;Benefit</a:t>
            </a:r>
            <a:r>
              <a:rPr lang="en-US" altLang="ko-KR" sz="2000" b="1" dirty="0" smtClean="0">
                <a:effectLst>
                  <a:outerShdw blurRad="38100" dist="38100" dir="2700000" algn="tl">
                    <a:srgbClr val="000000">
                      <a:alpha val="43137"/>
                    </a:srgbClr>
                  </a:outerShdw>
                </a:effectLst>
              </a:rPr>
              <a:t>)</a:t>
            </a:r>
          </a:p>
          <a:p>
            <a:pPr>
              <a:buFont typeface="Arial" pitchFamily="34" charset="0"/>
              <a:buAutoNum type="arabicPeriod" startAt="3"/>
            </a:pPr>
            <a:r>
              <a:rPr lang="ko-KR" altLang="en-US" sz="2000" b="1" dirty="0" smtClean="0">
                <a:effectLst>
                  <a:outerShdw blurRad="38100" dist="38100" dir="2700000" algn="tl">
                    <a:srgbClr val="000000">
                      <a:alpha val="43137"/>
                    </a:srgbClr>
                  </a:outerShdw>
                </a:effectLst>
              </a:rPr>
              <a:t>구성원 역할 분담</a:t>
            </a:r>
            <a:endParaRPr lang="en-US" altLang="ko-KR" sz="2000" b="1" dirty="0" smtClean="0">
              <a:effectLst>
                <a:outerShdw blurRad="38100" dist="38100" dir="2700000" algn="tl">
                  <a:srgbClr val="000000">
                    <a:alpha val="43137"/>
                  </a:srgbClr>
                </a:outerShdw>
              </a:effectLst>
            </a:endParaRPr>
          </a:p>
          <a:p>
            <a:pPr>
              <a:buFont typeface="Arial" pitchFamily="34" charset="0"/>
              <a:buAutoNum type="arabicPeriod" startAt="3"/>
            </a:pPr>
            <a:r>
              <a:rPr lang="ko-KR" altLang="en-US" sz="2000" b="1" dirty="0" smtClean="0">
                <a:effectLst>
                  <a:outerShdw blurRad="38100" dist="38100" dir="2700000" algn="tl">
                    <a:srgbClr val="000000">
                      <a:alpha val="43137"/>
                    </a:srgbClr>
                  </a:outerShdw>
                </a:effectLst>
              </a:rPr>
              <a:t>타 게임과의 경쟁력 비교</a:t>
            </a:r>
            <a:r>
              <a:rPr lang="en-US" altLang="ko-KR" sz="2000" b="1" dirty="0" smtClean="0">
                <a:effectLst>
                  <a:outerShdw blurRad="38100" dist="38100" dir="2700000" algn="tl">
                    <a:srgbClr val="000000">
                      <a:alpha val="43137"/>
                    </a:srgbClr>
                  </a:outerShdw>
                </a:effectLst>
              </a:rPr>
              <a:t>(</a:t>
            </a:r>
            <a:r>
              <a:rPr lang="en-US" altLang="ko-KR" sz="2000" b="1" dirty="0" smtClean="0">
                <a:effectLst>
                  <a:outerShdw blurRad="38100" dist="38100" dir="2700000" algn="tl">
                    <a:srgbClr val="000000">
                      <a:alpha val="43137"/>
                    </a:srgbClr>
                  </a:outerShdw>
                </a:effectLst>
              </a:rPr>
              <a:t>Competition)</a:t>
            </a:r>
          </a:p>
          <a:p>
            <a:pPr>
              <a:buFont typeface="Arial" pitchFamily="34" charset="0"/>
              <a:buAutoNum type="arabicPeriod" startAt="3"/>
            </a:pPr>
            <a:r>
              <a:rPr lang="ko-KR" altLang="en-US" sz="2000" b="1" dirty="0" smtClean="0">
                <a:effectLst>
                  <a:outerShdw blurRad="38100" dist="38100" dir="2700000" algn="tl">
                    <a:srgbClr val="000000">
                      <a:alpha val="43137"/>
                    </a:srgbClr>
                  </a:outerShdw>
                </a:effectLst>
              </a:rPr>
              <a:t>개발</a:t>
            </a:r>
            <a:r>
              <a:rPr lang="ko-KR" altLang="en-US" sz="2000" b="1" dirty="0" smtClean="0">
                <a:effectLst>
                  <a:outerShdw blurRad="38100" dist="38100" dir="2700000" algn="tl">
                    <a:srgbClr val="000000">
                      <a:alpha val="43137"/>
                    </a:srgbClr>
                  </a:outerShdw>
                </a:effectLst>
              </a:rPr>
              <a:t>일정</a:t>
            </a:r>
            <a:r>
              <a:rPr lang="en-US" altLang="ko-KR" sz="2000" b="1" dirty="0">
                <a:effectLst>
                  <a:outerShdw blurRad="38100" dist="38100" dir="2700000" algn="tl">
                    <a:srgbClr val="000000">
                      <a:alpha val="43137"/>
                    </a:srgbClr>
                  </a:outerShdw>
                </a:effectLst>
              </a:rPr>
              <a:t>(Development </a:t>
            </a:r>
            <a:r>
              <a:rPr lang="en-US" altLang="ko-KR" sz="2000" b="1" dirty="0" smtClean="0">
                <a:effectLst>
                  <a:outerShdw blurRad="38100" dist="38100" dir="2700000" algn="tl">
                    <a:srgbClr val="000000">
                      <a:alpha val="43137"/>
                    </a:srgbClr>
                  </a:outerShdw>
                </a:effectLst>
              </a:rPr>
              <a:t>Schedule</a:t>
            </a:r>
            <a:r>
              <a:rPr lang="en-US" altLang="ko-KR" sz="2000" b="1" dirty="0" smtClean="0">
                <a:effectLst>
                  <a:outerShdw blurRad="38100" dist="38100" dir="2700000" algn="tl">
                    <a:srgbClr val="000000">
                      <a:alpha val="43137"/>
                    </a:srgbClr>
                  </a:outerShdw>
                </a:effectLst>
              </a:rPr>
              <a:t>)</a:t>
            </a:r>
            <a:endParaRPr lang="en-US" altLang="ko-KR" sz="2000" b="1" dirty="0">
              <a:effectLst>
                <a:outerShdw blurRad="38100" dist="38100" dir="2700000" algn="tl">
                  <a:srgbClr val="000000">
                    <a:alpha val="43137"/>
                  </a:srgbClr>
                </a:outerShdw>
              </a:effectLst>
            </a:endParaRPr>
          </a:p>
        </p:txBody>
      </p:sp>
      <p:sp>
        <p:nvSpPr>
          <p:cNvPr id="3" name="Title 1"/>
          <p:cNvSpPr txBox="1">
            <a:spLocks/>
          </p:cNvSpPr>
          <p:nvPr/>
        </p:nvSpPr>
        <p:spPr>
          <a:xfrm>
            <a:off x="432149" y="735453"/>
            <a:ext cx="8229600" cy="778098"/>
          </a:xfrm>
          <a:prstGeom prst="rect">
            <a:avLst/>
          </a:prstGeom>
        </p:spPr>
        <p:txBody>
          <a:bodyP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2800" b="1" dirty="0" smtClean="0">
                <a:effectLst>
                  <a:outerShdw blurRad="38100" dist="38100" dir="2700000" algn="tl">
                    <a:srgbClr val="000000">
                      <a:alpha val="43137"/>
                    </a:srgbClr>
                  </a:outerShdw>
                </a:effectLst>
              </a:rPr>
              <a:t>목차</a:t>
            </a:r>
            <a:endParaRPr lang="ko-KR" alt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2030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게임소개</a:t>
            </a:r>
            <a:r>
              <a:rPr lang="en-US" altLang="ko-KR" dirty="0" smtClean="0"/>
              <a:t/>
            </a:r>
            <a:br>
              <a:rPr lang="en-US" altLang="ko-KR" dirty="0" smtClean="0"/>
            </a:br>
            <a:r>
              <a:rPr lang="en-US" altLang="ko-KR" sz="2700" dirty="0" smtClean="0"/>
              <a:t>- </a:t>
            </a:r>
            <a:r>
              <a:rPr lang="ko-KR" altLang="en-US" sz="2700" dirty="0" smtClean="0"/>
              <a:t>우리는 이 게임을 만들고 싶습니다</a:t>
            </a:r>
            <a:r>
              <a:rPr lang="en-US" altLang="ko-KR" sz="2700" dirty="0" smtClean="0"/>
              <a:t>.</a:t>
            </a:r>
            <a:endParaRPr lang="ko-KR" altLang="en-US" sz="2700" dirty="0"/>
          </a:p>
        </p:txBody>
      </p:sp>
      <p:sp>
        <p:nvSpPr>
          <p:cNvPr id="3" name="Content Placeholder 2"/>
          <p:cNvSpPr txBox="1">
            <a:spLocks/>
          </p:cNvSpPr>
          <p:nvPr/>
        </p:nvSpPr>
        <p:spPr>
          <a:xfrm>
            <a:off x="457200" y="1556792"/>
            <a:ext cx="8229600" cy="4248472"/>
          </a:xfrm>
          <a:prstGeom prst="rect">
            <a:avLst/>
          </a:prstGeom>
        </p:spPr>
        <p:txBody>
          <a:bodyPr>
            <a:normAutofit fontScale="85000"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ko-KR" altLang="en-US" sz="2100" b="1" dirty="0" smtClean="0">
                <a:effectLst>
                  <a:outerShdw blurRad="38100" dist="38100" dir="2700000" algn="tl">
                    <a:srgbClr val="000000">
                      <a:alpha val="43137"/>
                    </a:srgbClr>
                  </a:outerShdw>
                </a:effectLst>
              </a:rPr>
              <a:t>장르</a:t>
            </a:r>
            <a:r>
              <a:rPr lang="en-US" altLang="ko-KR" sz="2000" b="1" dirty="0" smtClean="0">
                <a:effectLst>
                  <a:outerShdw blurRad="38100" dist="38100" dir="2700000" algn="tl">
                    <a:srgbClr val="000000">
                      <a:alpha val="43137"/>
                    </a:srgbClr>
                  </a:outerShdw>
                </a:effectLst>
              </a:rPr>
              <a:t>: </a:t>
            </a:r>
            <a:r>
              <a:rPr lang="ko-KR" altLang="en-US" sz="2000" b="1" dirty="0" smtClean="0">
                <a:effectLst>
                  <a:outerShdw blurRad="38100" dist="38100" dir="2700000" algn="tl">
                    <a:srgbClr val="000000">
                      <a:alpha val="43137"/>
                    </a:srgbClr>
                  </a:outerShdw>
                </a:effectLst>
              </a:rPr>
              <a:t>턴제 전투 방식의 </a:t>
            </a:r>
            <a:r>
              <a:rPr lang="en-US" altLang="ko-KR" sz="2000" b="1" dirty="0" smtClean="0">
                <a:effectLst>
                  <a:outerShdw blurRad="38100" dist="38100" dir="2700000" algn="tl">
                    <a:srgbClr val="000000">
                      <a:alpha val="43137"/>
                    </a:srgbClr>
                  </a:outerShdw>
                </a:effectLst>
              </a:rPr>
              <a:t>3D</a:t>
            </a:r>
            <a:r>
              <a:rPr lang="ko-KR" altLang="en-US" sz="2000" b="1" dirty="0" smtClean="0">
                <a:effectLst>
                  <a:outerShdw blurRad="38100" dist="38100" dir="2700000" algn="tl">
                    <a:srgbClr val="000000">
                      <a:alpha val="43137"/>
                    </a:srgbClr>
                  </a:outerShdw>
                </a:effectLst>
              </a:rPr>
              <a:t>복셀 </a:t>
            </a:r>
            <a:r>
              <a:rPr lang="en-US" altLang="ko-KR" sz="2000" b="1" dirty="0" smtClean="0">
                <a:effectLst>
                  <a:outerShdw blurRad="38100" dist="38100" dir="2700000" algn="tl">
                    <a:srgbClr val="000000">
                      <a:alpha val="43137"/>
                    </a:srgbClr>
                  </a:outerShdw>
                </a:effectLst>
              </a:rPr>
              <a:t>SRPG(Simulation Role Playing Game)</a:t>
            </a:r>
          </a:p>
          <a:p>
            <a:pPr marL="0" indent="0">
              <a:buNone/>
            </a:pPr>
            <a:r>
              <a:rPr lang="en-US" altLang="ko-KR" sz="2000" b="1" dirty="0"/>
              <a:t>	</a:t>
            </a:r>
            <a:r>
              <a:rPr lang="en-US" altLang="ko-KR" sz="2000" b="1" dirty="0" smtClean="0"/>
              <a:t>- </a:t>
            </a:r>
            <a:r>
              <a:rPr lang="ko-KR" altLang="en-US" sz="2000" b="1" dirty="0" smtClean="0"/>
              <a:t>전투에</a:t>
            </a:r>
            <a:r>
              <a:rPr lang="en-US" altLang="ko-KR" sz="2000" b="1" dirty="0" smtClean="0"/>
              <a:t> </a:t>
            </a:r>
            <a:r>
              <a:rPr lang="ko-KR" altLang="en-US" sz="2000" b="1" dirty="0" smtClean="0"/>
              <a:t>전략적 요소가 가미된 </a:t>
            </a:r>
            <a:r>
              <a:rPr lang="en-US" altLang="ko-KR" sz="2000" b="1" dirty="0" smtClean="0"/>
              <a:t>RPG</a:t>
            </a:r>
          </a:p>
          <a:p>
            <a:pPr marL="0" indent="0">
              <a:buNone/>
            </a:pPr>
            <a:endParaRPr lang="en-US" altLang="ko-KR" sz="2000" b="1" dirty="0" smtClean="0">
              <a:effectLst>
                <a:outerShdw blurRad="38100" dist="38100" dir="2700000" algn="tl">
                  <a:srgbClr val="000000">
                    <a:alpha val="43137"/>
                  </a:srgbClr>
                </a:outerShdw>
              </a:effectLst>
            </a:endParaRPr>
          </a:p>
          <a:p>
            <a:pPr marL="0" indent="0">
              <a:buNone/>
            </a:pPr>
            <a:r>
              <a:rPr lang="ko-KR" altLang="en-US" sz="2100" b="1" dirty="0" smtClean="0">
                <a:effectLst>
                  <a:outerShdw blurRad="38100" dist="38100" dir="2700000" algn="tl">
                    <a:srgbClr val="000000">
                      <a:alpha val="43137"/>
                    </a:srgbClr>
                  </a:outerShdw>
                </a:effectLst>
              </a:rPr>
              <a:t>내용</a:t>
            </a:r>
            <a:r>
              <a:rPr lang="en-US" altLang="ko-KR" sz="2000" b="1" dirty="0" smtClean="0">
                <a:effectLst>
                  <a:outerShdw blurRad="38100" dist="38100" dir="2700000" algn="tl">
                    <a:srgbClr val="000000">
                      <a:alpha val="43137"/>
                    </a:srgbClr>
                  </a:outerShdw>
                </a:effectLst>
              </a:rPr>
              <a:t>: </a:t>
            </a:r>
            <a:r>
              <a:rPr lang="ko-KR" altLang="en-US" sz="2000" b="1" dirty="0" smtClean="0"/>
              <a:t>늑대가</a:t>
            </a:r>
            <a:r>
              <a:rPr lang="en-US" altLang="ko-KR" sz="2000" b="1" dirty="0" smtClean="0"/>
              <a:t> </a:t>
            </a:r>
            <a:r>
              <a:rPr lang="ko-KR" altLang="en-US" sz="2000" b="1" dirty="0" smtClean="0"/>
              <a:t>모험을 떠나 여러 동물들를 만나면서 전투하고 임무를 완수하여 동료를 영입하여 자신만의 팀과 마법의 조합을 구성하여 최종 보스</a:t>
            </a:r>
            <a:r>
              <a:rPr lang="en-US" altLang="ko-KR" sz="2000" b="1" dirty="0" smtClean="0"/>
              <a:t>(</a:t>
            </a:r>
            <a:r>
              <a:rPr lang="ko-KR" altLang="en-US" sz="2000" b="1" dirty="0" smtClean="0"/>
              <a:t>늑대</a:t>
            </a:r>
            <a:r>
              <a:rPr lang="en-US" altLang="ko-KR" sz="2000" b="1" dirty="0" smtClean="0"/>
              <a:t>)</a:t>
            </a:r>
            <a:r>
              <a:rPr lang="ko-KR" altLang="en-US" sz="2000" b="1" dirty="0" smtClean="0"/>
              <a:t>스테이</a:t>
            </a:r>
            <a:r>
              <a:rPr lang="ko-KR" altLang="en-US" sz="2000" b="1" dirty="0"/>
              <a:t>지</a:t>
            </a:r>
            <a:r>
              <a:rPr lang="ko-KR" altLang="en-US" sz="2000" b="1" dirty="0" smtClean="0"/>
              <a:t>를 클리어하는 모험을 다룬 게임</a:t>
            </a:r>
            <a:r>
              <a:rPr lang="en-US" altLang="ko-KR" sz="2000" b="1" dirty="0" smtClean="0"/>
              <a:t>.</a:t>
            </a:r>
          </a:p>
          <a:p>
            <a:pPr marL="0" indent="0">
              <a:buNone/>
            </a:pPr>
            <a:endParaRPr lang="en-US" altLang="ko-KR" sz="2000" b="1" dirty="0"/>
          </a:p>
          <a:p>
            <a:pPr marL="0" indent="0">
              <a:buNone/>
            </a:pPr>
            <a:r>
              <a:rPr lang="ko-KR" altLang="en-US" sz="2100" b="1" dirty="0" smtClean="0">
                <a:effectLst>
                  <a:outerShdw blurRad="38100" dist="38100" dir="2700000" algn="tl">
                    <a:srgbClr val="000000">
                      <a:alpha val="43137"/>
                    </a:srgbClr>
                  </a:outerShdw>
                </a:effectLst>
              </a:rPr>
              <a:t>스토</a:t>
            </a:r>
            <a:r>
              <a:rPr lang="ko-KR" altLang="en-US" sz="2100" b="1" dirty="0">
                <a:effectLst>
                  <a:outerShdw blurRad="38100" dist="38100" dir="2700000" algn="tl">
                    <a:srgbClr val="000000">
                      <a:alpha val="43137"/>
                    </a:srgbClr>
                  </a:outerShdw>
                </a:effectLst>
              </a:rPr>
              <a:t>리</a:t>
            </a:r>
            <a:r>
              <a:rPr lang="en-US" altLang="ko-KR" sz="2000" b="1" dirty="0" smtClean="0">
                <a:effectLst>
                  <a:outerShdw blurRad="38100" dist="38100" dir="2700000" algn="tl">
                    <a:srgbClr val="000000">
                      <a:alpha val="43137"/>
                    </a:srgbClr>
                  </a:outerShdw>
                </a:effectLst>
              </a:rPr>
              <a:t>: </a:t>
            </a:r>
            <a:r>
              <a:rPr lang="ko-KR" altLang="ko-KR" sz="2000" b="1" dirty="0" smtClean="0"/>
              <a:t>칼날늑대부족의 </a:t>
            </a:r>
            <a:r>
              <a:rPr lang="ko-KR" altLang="ko-KR" sz="2000" b="1" dirty="0"/>
              <a:t>족장이 늑대의 법을 어긴 </a:t>
            </a:r>
            <a:r>
              <a:rPr lang="ko-KR" altLang="ko-KR" sz="2000" b="1" dirty="0" smtClean="0"/>
              <a:t>암살로 </a:t>
            </a:r>
            <a:r>
              <a:rPr lang="ko-KR" altLang="en-US" sz="2000" b="1" dirty="0" smtClean="0"/>
              <a:t>비열</a:t>
            </a:r>
            <a:r>
              <a:rPr lang="ko-KR" altLang="ko-KR" sz="2000" b="1" dirty="0" smtClean="0"/>
              <a:t>하게 </a:t>
            </a:r>
            <a:r>
              <a:rPr lang="ko-KR" altLang="ko-KR" sz="2000" b="1" dirty="0"/>
              <a:t>살해 당한다</a:t>
            </a:r>
            <a:r>
              <a:rPr lang="en-US" altLang="ko-KR" sz="2000" b="1" dirty="0"/>
              <a:t>.</a:t>
            </a:r>
            <a:r>
              <a:rPr lang="ko-KR" altLang="ko-KR" sz="2000" b="1" dirty="0"/>
              <a:t>그 배후에는 부족장 늑대인 붉은이빨이 있었다</a:t>
            </a:r>
            <a:r>
              <a:rPr lang="en-US" altLang="ko-KR" sz="2000" b="1" dirty="0"/>
              <a:t>. </a:t>
            </a:r>
            <a:r>
              <a:rPr lang="ko-KR" altLang="ko-KR" sz="2000" b="1" dirty="0"/>
              <a:t>족장의 아들인 플레이어는 </a:t>
            </a:r>
            <a:r>
              <a:rPr lang="ko-KR" altLang="ko-KR" sz="2000" b="1" dirty="0" smtClean="0"/>
              <a:t>아주</a:t>
            </a:r>
            <a:r>
              <a:rPr lang="en-US" altLang="ko-KR" sz="2000" b="1" dirty="0" smtClean="0"/>
              <a:t> </a:t>
            </a:r>
            <a:r>
              <a:rPr lang="ko-KR" altLang="ko-KR" sz="2000" b="1" dirty="0" smtClean="0"/>
              <a:t>어린 </a:t>
            </a:r>
            <a:r>
              <a:rPr lang="ko-KR" altLang="ko-KR" sz="2000" b="1" dirty="0"/>
              <a:t>늑대부터 성장하여 아버지의 복수를이루고 자신의 늑대 부족을 크고 강성하게 이뤄야한다</a:t>
            </a:r>
            <a:r>
              <a:rPr lang="en-US" altLang="ko-KR" sz="2000" b="1" dirty="0"/>
              <a:t>. </a:t>
            </a:r>
            <a:r>
              <a:rPr lang="ko-KR" altLang="ko-KR" sz="2000" b="1" dirty="0"/>
              <a:t>성장을 마치고 아버지의 살해 배후의 전말을 알게 되는데 그 전말에는 아버지가 자신이 이미 기력이 쇠하고 나이가 든것을 알고 자신의 어린 아들이 살해 당하는것을 막기위해 평소 친밀한 관계를 유지했던 붉은이빨에게 자신을 죽이고 족장 자리를 차지하여 자신의 아들을 지켜달라는 말을 했다는것을 알게된다</a:t>
            </a:r>
            <a:r>
              <a:rPr lang="en-US" altLang="ko-KR" sz="2000" b="1" dirty="0"/>
              <a:t>. </a:t>
            </a:r>
            <a:r>
              <a:rPr lang="ko-KR" altLang="ko-KR" sz="2000" b="1" dirty="0"/>
              <a:t>이제는 부족내의 정치권력 싸움에서 벗어나 다른 늑대부족과의 전투를 준비하고 세력을 강성하게할 방법을 강구해야 한다</a:t>
            </a:r>
            <a:r>
              <a:rPr lang="en-US" altLang="ko-KR" sz="2000" b="1" dirty="0"/>
              <a:t>.</a:t>
            </a:r>
            <a:endParaRPr lang="ko-KR" altLang="ko-KR" sz="2000" b="1" dirty="0"/>
          </a:p>
          <a:p>
            <a:pPr marL="0" indent="0">
              <a:buNone/>
            </a:pPr>
            <a:endParaRPr lang="en-US" altLang="ko-KR" sz="2000" b="1" dirty="0" smtClean="0"/>
          </a:p>
        </p:txBody>
      </p:sp>
    </p:spTree>
    <p:extLst>
      <p:ext uri="{BB962C8B-B14F-4D97-AF65-F5344CB8AC3E}">
        <p14:creationId xmlns:p14="http://schemas.microsoft.com/office/powerpoint/2010/main" val="374911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smtClean="0"/>
              <a:t>게임소개</a:t>
            </a:r>
            <a:r>
              <a:rPr lang="en-US" altLang="ko-KR" dirty="0" smtClean="0"/>
              <a:t/>
            </a:r>
            <a:br>
              <a:rPr lang="en-US" altLang="ko-KR" dirty="0" smtClean="0"/>
            </a:br>
            <a:r>
              <a:rPr lang="en-US" altLang="ko-KR" sz="2700" dirty="0" smtClean="0"/>
              <a:t>-</a:t>
            </a:r>
            <a:r>
              <a:rPr lang="ko-KR" altLang="en-US" sz="2700" dirty="0" smtClean="0"/>
              <a:t>우리 세계의 크기 단위는</a:t>
            </a:r>
            <a:r>
              <a:rPr lang="en-US" altLang="ko-KR" sz="2700" dirty="0" smtClean="0"/>
              <a:t>….</a:t>
            </a:r>
            <a:endParaRPr lang="ko-KR"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3270465" cy="393005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975176"/>
            <a:ext cx="1667108" cy="1381318"/>
          </a:xfrm>
          <a:prstGeom prst="rect">
            <a:avLst/>
          </a:prstGeom>
        </p:spPr>
      </p:pic>
      <p:sp>
        <p:nvSpPr>
          <p:cNvPr id="8" name="TextBox 7"/>
          <p:cNvSpPr txBox="1"/>
          <p:nvPr/>
        </p:nvSpPr>
        <p:spPr>
          <a:xfrm>
            <a:off x="5255568" y="6488668"/>
            <a:ext cx="3888432" cy="369332"/>
          </a:xfrm>
          <a:prstGeom prst="rect">
            <a:avLst/>
          </a:prstGeom>
          <a:noFill/>
        </p:spPr>
        <p:txBody>
          <a:bodyPr wrap="square" rtlCol="0">
            <a:spAutoFit/>
          </a:bodyPr>
          <a:lstStyle/>
          <a:p>
            <a:r>
              <a:rPr lang="ko-KR" altLang="en-US" dirty="0" smtClean="0"/>
              <a:t>출처 </a:t>
            </a:r>
            <a:r>
              <a:rPr lang="en-US" altLang="ko-KR" dirty="0" smtClean="0"/>
              <a:t>-  </a:t>
            </a:r>
            <a:r>
              <a:rPr lang="en-US" altLang="ko-KR" dirty="0" err="1" smtClean="0"/>
              <a:t>Qubicle</a:t>
            </a:r>
            <a:r>
              <a:rPr lang="en-US" altLang="ko-KR" dirty="0" smtClean="0"/>
              <a:t> 2.5.8 trial </a:t>
            </a:r>
            <a:r>
              <a:rPr lang="ko-KR" altLang="en-US" dirty="0" smtClean="0"/>
              <a:t>직접 제작</a:t>
            </a:r>
            <a:endParaRPr lang="ko-KR" altLang="en-US" dirty="0"/>
          </a:p>
        </p:txBody>
      </p:sp>
      <p:sp>
        <p:nvSpPr>
          <p:cNvPr id="9" name="TextBox 8"/>
          <p:cNvSpPr txBox="1"/>
          <p:nvPr/>
        </p:nvSpPr>
        <p:spPr>
          <a:xfrm>
            <a:off x="6464941" y="3158003"/>
            <a:ext cx="2808312" cy="1015663"/>
          </a:xfrm>
          <a:prstGeom prst="rect">
            <a:avLst/>
          </a:prstGeom>
          <a:noFill/>
        </p:spPr>
        <p:txBody>
          <a:bodyPr wrap="square" rtlCol="0">
            <a:spAutoFit/>
          </a:bodyPr>
          <a:lstStyle/>
          <a:p>
            <a:r>
              <a:rPr lang="en-US" altLang="ko-KR" sz="6000" dirty="0" smtClean="0"/>
              <a:t>1UNIT</a:t>
            </a:r>
            <a:endParaRPr lang="ko-KR" altLang="en-US" sz="6000" dirty="0"/>
          </a:p>
        </p:txBody>
      </p:sp>
      <p:sp>
        <p:nvSpPr>
          <p:cNvPr id="10" name="Right Arrow 9"/>
          <p:cNvSpPr/>
          <p:nvPr/>
        </p:nvSpPr>
        <p:spPr>
          <a:xfrm>
            <a:off x="3491880" y="3501008"/>
            <a:ext cx="360040"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1" name="Right Arrow 10"/>
          <p:cNvSpPr/>
          <p:nvPr/>
        </p:nvSpPr>
        <p:spPr>
          <a:xfrm>
            <a:off x="6012160" y="3540103"/>
            <a:ext cx="360040"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7592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smtClean="0"/>
              <a:t>게임소개</a:t>
            </a:r>
            <a:r>
              <a:rPr lang="en-US" altLang="ko-KR" dirty="0" smtClean="0"/>
              <a:t/>
            </a:r>
            <a:br>
              <a:rPr lang="en-US" altLang="ko-KR" dirty="0" smtClean="0"/>
            </a:br>
            <a:r>
              <a:rPr lang="en-US" altLang="ko-KR" sz="2700" dirty="0" smtClean="0"/>
              <a:t>-</a:t>
            </a:r>
            <a:r>
              <a:rPr lang="ko-KR" altLang="en-US" sz="2700" dirty="0" smtClean="0"/>
              <a:t>주인공</a:t>
            </a:r>
            <a:r>
              <a:rPr lang="en-US" altLang="ko-KR" sz="2700" dirty="0" smtClean="0"/>
              <a:t>-</a:t>
            </a:r>
            <a:endParaRPr lang="ko-KR" alt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88640"/>
            <a:ext cx="1901620" cy="2285140"/>
          </a:xfrm>
          <a:prstGeom prst="rect">
            <a:avLst/>
          </a:prstGeom>
        </p:spPr>
      </p:pic>
      <p:sp>
        <p:nvSpPr>
          <p:cNvPr id="4" name="TextBox 3"/>
          <p:cNvSpPr txBox="1"/>
          <p:nvPr/>
        </p:nvSpPr>
        <p:spPr>
          <a:xfrm>
            <a:off x="540998" y="1700808"/>
            <a:ext cx="8062005" cy="4585871"/>
          </a:xfrm>
          <a:prstGeom prst="rect">
            <a:avLst/>
          </a:prstGeom>
          <a:noFill/>
        </p:spPr>
        <p:txBody>
          <a:bodyPr wrap="square" rtlCol="0">
            <a:spAutoFit/>
          </a:bodyPr>
          <a:lstStyle/>
          <a:p>
            <a:pPr marL="285750" indent="-285750">
              <a:buFont typeface="Arial" panose="020B0604020202020204" pitchFamily="34" charset="0"/>
              <a:buChar char="•"/>
            </a:pPr>
            <a:r>
              <a:rPr lang="ko-KR" altLang="en-US" sz="2800" dirty="0" smtClean="0"/>
              <a:t>늑대</a:t>
            </a:r>
            <a:r>
              <a:rPr lang="en-US" altLang="ko-KR" sz="2800" dirty="0" smtClean="0"/>
              <a:t>(</a:t>
            </a:r>
            <a:r>
              <a:rPr lang="ko-KR" altLang="en-US" sz="2800" dirty="0" smtClean="0"/>
              <a:t>메인캐릭터</a:t>
            </a:r>
            <a:r>
              <a:rPr lang="en-US" altLang="ko-KR" sz="2800" dirty="0" smtClean="0"/>
              <a:t>)</a:t>
            </a:r>
          </a:p>
          <a:p>
            <a:pPr marL="457200" indent="-457200">
              <a:buFontTx/>
              <a:buChar char="-"/>
            </a:pPr>
            <a:r>
              <a:rPr lang="ko-KR" altLang="en-US" sz="2400" dirty="0" smtClean="0"/>
              <a:t>아버지의 복수를 위해 모험을 떠난 주인공</a:t>
            </a:r>
            <a:r>
              <a:rPr lang="en-US" altLang="ko-KR" sz="2400" dirty="0" smtClean="0"/>
              <a:t>.</a:t>
            </a:r>
          </a:p>
          <a:p>
            <a:pPr marL="457200" indent="-457200">
              <a:buFontTx/>
              <a:buChar char="-"/>
            </a:pPr>
            <a:r>
              <a:rPr lang="ko-KR" altLang="en-US" sz="2400" dirty="0" smtClean="0"/>
              <a:t>정령친화력으로 정령을 통한 마법을 구현할 수 있는 늑대</a:t>
            </a:r>
            <a:r>
              <a:rPr lang="en-US" altLang="ko-KR" sz="2400" dirty="0" smtClean="0"/>
              <a:t>.</a:t>
            </a:r>
          </a:p>
          <a:p>
            <a:pPr marL="457200" indent="-457200">
              <a:buFontTx/>
              <a:buChar char="-"/>
            </a:pPr>
            <a:r>
              <a:rPr lang="ko-KR" altLang="en-US" sz="2400" dirty="0" smtClean="0"/>
              <a:t>사용 할 수 있는 정령의 속성은 불</a:t>
            </a:r>
            <a:r>
              <a:rPr lang="en-US" altLang="ko-KR" sz="2400" dirty="0" smtClean="0"/>
              <a:t>,</a:t>
            </a:r>
            <a:r>
              <a:rPr lang="ko-KR" altLang="en-US" sz="2400" dirty="0" smtClean="0"/>
              <a:t>물</a:t>
            </a:r>
            <a:r>
              <a:rPr lang="en-US" altLang="ko-KR" sz="2400" dirty="0" smtClean="0"/>
              <a:t>,</a:t>
            </a:r>
            <a:r>
              <a:rPr lang="ko-KR" altLang="en-US" sz="2400" dirty="0" smtClean="0"/>
              <a:t>바람</a:t>
            </a:r>
            <a:r>
              <a:rPr lang="en-US" altLang="ko-KR" sz="2400" dirty="0" smtClean="0"/>
              <a:t>,</a:t>
            </a:r>
            <a:r>
              <a:rPr lang="ko-KR" altLang="en-US" sz="2400" dirty="0" smtClean="0"/>
              <a:t>대지의 정령을 사용한 마법을 사용한다</a:t>
            </a:r>
            <a:r>
              <a:rPr lang="en-US" altLang="ko-KR" sz="2400" dirty="0" smtClean="0"/>
              <a:t>.</a:t>
            </a:r>
          </a:p>
          <a:p>
            <a:pPr marL="457200" indent="-457200">
              <a:buFontTx/>
              <a:buChar char="-"/>
            </a:pPr>
            <a:r>
              <a:rPr lang="ko-KR" altLang="en-US" sz="2400" dirty="0" smtClean="0"/>
              <a:t>전투에 돌입하면 코스트없이 소환된다</a:t>
            </a:r>
            <a:r>
              <a:rPr lang="en-US" altLang="ko-KR" sz="2400" dirty="0" smtClean="0"/>
              <a:t>.</a:t>
            </a:r>
          </a:p>
          <a:p>
            <a:pPr marL="457200" indent="-457200">
              <a:buFontTx/>
              <a:buChar char="-"/>
            </a:pPr>
            <a:r>
              <a:rPr lang="ko-KR" altLang="en-US" sz="2400" dirty="0" smtClean="0"/>
              <a:t>자신의 턴에 할당된 자원으로 전투를 구성</a:t>
            </a:r>
            <a:r>
              <a:rPr lang="en-US" altLang="ko-KR" sz="2400" dirty="0" smtClean="0"/>
              <a:t>(</a:t>
            </a:r>
            <a:r>
              <a:rPr lang="ko-KR" altLang="en-US" sz="2400" dirty="0" smtClean="0"/>
              <a:t>마법사용</a:t>
            </a:r>
            <a:r>
              <a:rPr lang="en-US" altLang="ko-KR" sz="2400" dirty="0" smtClean="0"/>
              <a:t>,</a:t>
            </a:r>
            <a:r>
              <a:rPr lang="ko-KR" altLang="en-US" sz="2400" dirty="0" smtClean="0"/>
              <a:t>동료소환</a:t>
            </a:r>
            <a:r>
              <a:rPr lang="en-US" altLang="ko-KR" sz="2400" dirty="0" smtClean="0"/>
              <a:t>)</a:t>
            </a:r>
            <a:r>
              <a:rPr lang="ko-KR" altLang="en-US" sz="2400" dirty="0" smtClean="0"/>
              <a:t>하여 스테이지를 클리어해야 한다</a:t>
            </a:r>
            <a:r>
              <a:rPr lang="en-US" altLang="ko-KR" sz="2400" dirty="0" smtClean="0"/>
              <a:t>.</a:t>
            </a:r>
          </a:p>
          <a:p>
            <a:pPr marL="457200" indent="-457200">
              <a:buFontTx/>
              <a:buChar char="-"/>
            </a:pPr>
            <a:r>
              <a:rPr lang="ko-KR" altLang="en-US" sz="2400" dirty="0" smtClean="0"/>
              <a:t>스테이지 클리어로 인한 동물소환카드 수집과</a:t>
            </a:r>
            <a:r>
              <a:rPr lang="en-US" altLang="ko-KR" sz="2400" dirty="0"/>
              <a:t> </a:t>
            </a:r>
            <a:r>
              <a:rPr lang="ko-KR" altLang="en-US" sz="2400" dirty="0" smtClean="0"/>
              <a:t>정령술 강화를 통한 정령마법카드를 수집하여 자신의 전투조합을 구성한다</a:t>
            </a:r>
            <a:r>
              <a:rPr lang="en-US" altLang="ko-KR" sz="2400" dirty="0" smtClean="0"/>
              <a:t>.</a:t>
            </a:r>
          </a:p>
        </p:txBody>
      </p:sp>
      <p:sp>
        <p:nvSpPr>
          <p:cNvPr id="6" name="TextBox 5"/>
          <p:cNvSpPr txBox="1"/>
          <p:nvPr/>
        </p:nvSpPr>
        <p:spPr>
          <a:xfrm>
            <a:off x="5255568" y="6488668"/>
            <a:ext cx="3888432" cy="369332"/>
          </a:xfrm>
          <a:prstGeom prst="rect">
            <a:avLst/>
          </a:prstGeom>
          <a:noFill/>
        </p:spPr>
        <p:txBody>
          <a:bodyPr wrap="square" rtlCol="0">
            <a:spAutoFit/>
          </a:bodyPr>
          <a:lstStyle/>
          <a:p>
            <a:r>
              <a:rPr lang="ko-KR" altLang="en-US" dirty="0" smtClean="0"/>
              <a:t>출처 </a:t>
            </a:r>
            <a:r>
              <a:rPr lang="en-US" altLang="ko-KR" dirty="0" smtClean="0"/>
              <a:t>-  </a:t>
            </a:r>
            <a:r>
              <a:rPr lang="en-US" altLang="ko-KR" dirty="0" err="1" smtClean="0"/>
              <a:t>Qubicle</a:t>
            </a:r>
            <a:r>
              <a:rPr lang="en-US" altLang="ko-KR" dirty="0" smtClean="0"/>
              <a:t> 2.5.8 trial </a:t>
            </a:r>
            <a:r>
              <a:rPr lang="ko-KR" altLang="en-US" dirty="0" smtClean="0"/>
              <a:t>직접 제작</a:t>
            </a:r>
            <a:endParaRPr lang="ko-KR" altLang="en-US" dirty="0"/>
          </a:p>
        </p:txBody>
      </p:sp>
    </p:spTree>
    <p:extLst>
      <p:ext uri="{BB962C8B-B14F-4D97-AF65-F5344CB8AC3E}">
        <p14:creationId xmlns:p14="http://schemas.microsoft.com/office/powerpoint/2010/main" val="2964333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smtClean="0"/>
              <a:t>게임소개</a:t>
            </a:r>
            <a:r>
              <a:rPr lang="en-US" altLang="ko-KR" dirty="0" smtClean="0"/>
              <a:t/>
            </a:r>
            <a:br>
              <a:rPr lang="en-US" altLang="ko-KR" dirty="0" smtClean="0"/>
            </a:br>
            <a:r>
              <a:rPr lang="en-US" altLang="ko-KR" sz="2700" dirty="0" smtClean="0"/>
              <a:t>-</a:t>
            </a:r>
            <a:r>
              <a:rPr lang="ko-KR" altLang="en-US" sz="2700" dirty="0" smtClean="0"/>
              <a:t>동료</a:t>
            </a:r>
            <a:r>
              <a:rPr lang="en-US" altLang="ko-KR" sz="2700" dirty="0" smtClean="0"/>
              <a:t>-</a:t>
            </a:r>
            <a:endParaRPr lang="ko-KR" altLang="en-US" dirty="0"/>
          </a:p>
        </p:txBody>
      </p:sp>
      <p:sp>
        <p:nvSpPr>
          <p:cNvPr id="3" name="TextBox 2"/>
          <p:cNvSpPr txBox="1"/>
          <p:nvPr/>
        </p:nvSpPr>
        <p:spPr>
          <a:xfrm>
            <a:off x="540998" y="1700808"/>
            <a:ext cx="8062005" cy="3108543"/>
          </a:xfrm>
          <a:prstGeom prst="rect">
            <a:avLst/>
          </a:prstGeom>
          <a:noFill/>
        </p:spPr>
        <p:txBody>
          <a:bodyPr wrap="square" rtlCol="0">
            <a:spAutoFit/>
          </a:bodyPr>
          <a:lstStyle/>
          <a:p>
            <a:pPr marL="285750" indent="-285750">
              <a:buFont typeface="Arial" panose="020B0604020202020204" pitchFamily="34" charset="0"/>
              <a:buChar char="•"/>
            </a:pPr>
            <a:r>
              <a:rPr lang="ko-KR" altLang="en-US" sz="2800" dirty="0" smtClean="0"/>
              <a:t>동물</a:t>
            </a:r>
            <a:r>
              <a:rPr lang="ko-KR" altLang="en-US" sz="2800" dirty="0"/>
              <a:t>들</a:t>
            </a:r>
            <a:r>
              <a:rPr lang="en-US" altLang="ko-KR" sz="2800" dirty="0" smtClean="0"/>
              <a:t>(</a:t>
            </a:r>
            <a:r>
              <a:rPr lang="ko-KR" altLang="en-US" sz="2800" dirty="0" smtClean="0"/>
              <a:t>유닛</a:t>
            </a:r>
            <a:r>
              <a:rPr lang="en-US" altLang="ko-KR" sz="2800" dirty="0" smtClean="0"/>
              <a:t>)</a:t>
            </a:r>
          </a:p>
          <a:p>
            <a:pPr marL="457200" indent="-457200">
              <a:buFontTx/>
              <a:buChar char="-"/>
            </a:pPr>
            <a:r>
              <a:rPr lang="ko-KR" altLang="en-US" sz="2400" dirty="0" smtClean="0"/>
              <a:t>각 챕터별 견원지간으로 알려진 </a:t>
            </a:r>
            <a:r>
              <a:rPr lang="en-US" altLang="ko-KR" sz="2400" dirty="0" smtClean="0"/>
              <a:t>2</a:t>
            </a:r>
            <a:r>
              <a:rPr lang="ko-KR" altLang="en-US" sz="2400" dirty="0" smtClean="0"/>
              <a:t>마리의 동물이 등장</a:t>
            </a:r>
            <a:r>
              <a:rPr lang="en-US" altLang="ko-KR" sz="2400" dirty="0" smtClean="0"/>
              <a:t>.</a:t>
            </a:r>
          </a:p>
          <a:p>
            <a:pPr marL="457200" indent="-457200">
              <a:buFontTx/>
              <a:buChar char="-"/>
            </a:pPr>
            <a:r>
              <a:rPr lang="ko-KR" altLang="en-US" sz="2400" dirty="0" smtClean="0"/>
              <a:t>플레이어는 챕터스테이지 클리어 완료시 </a:t>
            </a:r>
            <a:r>
              <a:rPr lang="en-US" altLang="ko-KR" sz="2400" dirty="0" smtClean="0"/>
              <a:t>2</a:t>
            </a:r>
            <a:r>
              <a:rPr lang="ko-KR" altLang="en-US" sz="2400" dirty="0" smtClean="0"/>
              <a:t>마리 동물중 한마리를 동료로 영입하여 다음 챕터로 이동</a:t>
            </a:r>
            <a:r>
              <a:rPr lang="en-US" altLang="ko-KR" sz="2400" dirty="0" smtClean="0"/>
              <a:t>.</a:t>
            </a:r>
          </a:p>
          <a:p>
            <a:pPr marL="457200" indent="-457200">
              <a:buFontTx/>
              <a:buChar char="-"/>
            </a:pPr>
            <a:r>
              <a:rPr lang="ko-KR" altLang="en-US" sz="2400" dirty="0" smtClean="0"/>
              <a:t>스테이지 전투 돌입시 늑대</a:t>
            </a:r>
            <a:r>
              <a:rPr lang="en-US" altLang="ko-KR" sz="2400" dirty="0" smtClean="0"/>
              <a:t>(</a:t>
            </a:r>
            <a:r>
              <a:rPr lang="ko-KR" altLang="en-US" sz="2400" dirty="0" smtClean="0"/>
              <a:t>메인캐릭터</a:t>
            </a:r>
            <a:r>
              <a:rPr lang="en-US" altLang="ko-KR" sz="2400" dirty="0" smtClean="0"/>
              <a:t>)</a:t>
            </a:r>
            <a:r>
              <a:rPr lang="ko-KR" altLang="en-US" sz="2400" dirty="0" smtClean="0"/>
              <a:t>가 일정한 코스트를 사용해 소환한다</a:t>
            </a:r>
            <a:r>
              <a:rPr lang="en-US" altLang="ko-KR" sz="2400" dirty="0" smtClean="0"/>
              <a:t>.</a:t>
            </a:r>
            <a:endParaRPr lang="en-US" altLang="ko-KR" sz="2400" dirty="0"/>
          </a:p>
          <a:p>
            <a:pPr marL="457200" indent="-457200">
              <a:buFontTx/>
              <a:buChar char="-"/>
            </a:pPr>
            <a:r>
              <a:rPr lang="ko-KR" altLang="en-US" sz="2400" dirty="0" smtClean="0"/>
              <a:t>동물들은 각각 하나의 속성을 가지며</a:t>
            </a:r>
            <a:r>
              <a:rPr lang="en-US" altLang="ko-KR" sz="2400" dirty="0" smtClean="0"/>
              <a:t>, </a:t>
            </a:r>
            <a:r>
              <a:rPr lang="ko-KR" altLang="en-US" sz="2400" dirty="0" smtClean="0"/>
              <a:t>그에 따른 마법 </a:t>
            </a:r>
            <a:r>
              <a:rPr lang="en-US" altLang="ko-KR" sz="2400" dirty="0" smtClean="0"/>
              <a:t>or </a:t>
            </a:r>
            <a:r>
              <a:rPr lang="ko-KR" altLang="en-US" sz="2400" dirty="0" smtClean="0"/>
              <a:t>특수능력을 한가지 사용 할 수있다</a:t>
            </a:r>
            <a:r>
              <a:rPr lang="en-US" altLang="ko-KR" sz="2400" dirty="0" smtClean="0"/>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8620" y="4438548"/>
            <a:ext cx="1827835" cy="21964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0277" y="233833"/>
            <a:ext cx="1444519" cy="173585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702" y="4700091"/>
            <a:ext cx="1628936" cy="195746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0693" y="78234"/>
            <a:ext cx="1660945" cy="1622574"/>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18194" y="4634936"/>
            <a:ext cx="1737374" cy="2087769"/>
          </a:xfrm>
          <a:prstGeom prst="rect">
            <a:avLst/>
          </a:prstGeom>
        </p:spPr>
      </p:pic>
      <p:sp>
        <p:nvSpPr>
          <p:cNvPr id="10" name="TextBox 9"/>
          <p:cNvSpPr txBox="1"/>
          <p:nvPr/>
        </p:nvSpPr>
        <p:spPr>
          <a:xfrm>
            <a:off x="5255568" y="6488668"/>
            <a:ext cx="3888432" cy="369332"/>
          </a:xfrm>
          <a:prstGeom prst="rect">
            <a:avLst/>
          </a:prstGeom>
          <a:noFill/>
        </p:spPr>
        <p:txBody>
          <a:bodyPr wrap="square" rtlCol="0">
            <a:spAutoFit/>
          </a:bodyPr>
          <a:lstStyle/>
          <a:p>
            <a:r>
              <a:rPr lang="ko-KR" altLang="en-US" dirty="0" smtClean="0"/>
              <a:t>출처 </a:t>
            </a:r>
            <a:r>
              <a:rPr lang="en-US" altLang="ko-KR" dirty="0" smtClean="0"/>
              <a:t>-  </a:t>
            </a:r>
            <a:r>
              <a:rPr lang="en-US" altLang="ko-KR" dirty="0" err="1" smtClean="0"/>
              <a:t>Qubicle</a:t>
            </a:r>
            <a:r>
              <a:rPr lang="en-US" altLang="ko-KR" dirty="0" smtClean="0"/>
              <a:t> 2.5.8 trial </a:t>
            </a:r>
            <a:r>
              <a:rPr lang="ko-KR" altLang="en-US" dirty="0" smtClean="0"/>
              <a:t>직접 제작</a:t>
            </a:r>
            <a:endParaRPr lang="ko-KR" altLang="en-US" dirty="0"/>
          </a:p>
        </p:txBody>
      </p:sp>
    </p:spTree>
    <p:extLst>
      <p:ext uri="{BB962C8B-B14F-4D97-AF65-F5344CB8AC3E}">
        <p14:creationId xmlns:p14="http://schemas.microsoft.com/office/powerpoint/2010/main" val="1201869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smtClean="0"/>
              <a:t>게임소개</a:t>
            </a:r>
            <a:r>
              <a:rPr lang="en-US" altLang="ko-KR" dirty="0" smtClean="0"/>
              <a:t/>
            </a:r>
            <a:br>
              <a:rPr lang="en-US" altLang="ko-KR" dirty="0" smtClean="0"/>
            </a:br>
            <a:r>
              <a:rPr lang="en-US" altLang="ko-KR" sz="2700" dirty="0" smtClean="0"/>
              <a:t>-</a:t>
            </a:r>
            <a:r>
              <a:rPr lang="ko-KR" altLang="en-US" sz="2700" dirty="0" smtClean="0"/>
              <a:t>마</a:t>
            </a:r>
            <a:r>
              <a:rPr lang="ko-KR" altLang="en-US" sz="2700" dirty="0"/>
              <a:t>법</a:t>
            </a:r>
            <a:r>
              <a:rPr lang="en-US" altLang="ko-KR" sz="2700" dirty="0" smtClean="0"/>
              <a:t>-</a:t>
            </a:r>
            <a:endParaRPr lang="ko-KR" altLang="en-US" dirty="0"/>
          </a:p>
        </p:txBody>
      </p:sp>
      <p:sp>
        <p:nvSpPr>
          <p:cNvPr id="3" name="TextBox 2"/>
          <p:cNvSpPr txBox="1"/>
          <p:nvPr/>
        </p:nvSpPr>
        <p:spPr>
          <a:xfrm>
            <a:off x="540998" y="2348880"/>
            <a:ext cx="8062005" cy="3847207"/>
          </a:xfrm>
          <a:prstGeom prst="rect">
            <a:avLst/>
          </a:prstGeom>
          <a:noFill/>
        </p:spPr>
        <p:txBody>
          <a:bodyPr wrap="square" rtlCol="0">
            <a:spAutoFit/>
          </a:bodyPr>
          <a:lstStyle/>
          <a:p>
            <a:pPr marL="285750" indent="-285750">
              <a:buFont typeface="Arial" panose="020B0604020202020204" pitchFamily="34" charset="0"/>
              <a:buChar char="•"/>
            </a:pPr>
            <a:r>
              <a:rPr lang="ko-KR" altLang="en-US" sz="2800" dirty="0" smtClean="0"/>
              <a:t>마법</a:t>
            </a:r>
            <a:endParaRPr lang="en-US" altLang="ko-KR" sz="2800" dirty="0" smtClean="0"/>
          </a:p>
          <a:p>
            <a:pPr marL="457200" indent="-457200">
              <a:buFontTx/>
              <a:buChar char="-"/>
            </a:pPr>
            <a:r>
              <a:rPr lang="ko-KR" altLang="en-US" sz="2400" dirty="0" smtClean="0"/>
              <a:t>플레이어가 특정 스테이지 클리어시 얻는 </a:t>
            </a:r>
            <a:r>
              <a:rPr lang="en-US" altLang="ko-KR" sz="2400" dirty="0" smtClean="0"/>
              <a:t>‘</a:t>
            </a:r>
            <a:r>
              <a:rPr lang="ko-KR" altLang="en-US" sz="2400" dirty="0" smtClean="0"/>
              <a:t>정령 포인트</a:t>
            </a:r>
            <a:r>
              <a:rPr lang="en-US" altLang="ko-KR" sz="2400" dirty="0" smtClean="0"/>
              <a:t>’</a:t>
            </a:r>
            <a:r>
              <a:rPr lang="ko-KR" altLang="en-US" sz="2400" dirty="0" smtClean="0"/>
              <a:t>로 강화 할 수 있다</a:t>
            </a:r>
            <a:r>
              <a:rPr lang="en-US" altLang="ko-KR" sz="2400" dirty="0" smtClean="0"/>
              <a:t>.</a:t>
            </a:r>
          </a:p>
          <a:p>
            <a:pPr marL="457200" indent="-457200">
              <a:buFontTx/>
              <a:buChar char="-"/>
            </a:pPr>
            <a:r>
              <a:rPr lang="ko-KR" altLang="en-US" sz="2400" dirty="0" smtClean="0"/>
              <a:t>강화하는 정령의 속성에 따른 스킬 트리가 존재</a:t>
            </a:r>
            <a:endParaRPr lang="en-US" altLang="ko-KR" sz="2400" dirty="0" smtClean="0"/>
          </a:p>
          <a:p>
            <a:pPr marL="457200" indent="-457200">
              <a:buFontTx/>
              <a:buChar char="-"/>
            </a:pPr>
            <a:r>
              <a:rPr lang="ko-KR" altLang="en-US" sz="2400" dirty="0" smtClean="0"/>
              <a:t>습득한 마법은 카드형식으로 보여지며</a:t>
            </a:r>
            <a:r>
              <a:rPr lang="en-US" altLang="ko-KR" sz="2400" dirty="0" smtClean="0"/>
              <a:t>, </a:t>
            </a:r>
            <a:r>
              <a:rPr lang="ko-KR" altLang="en-US" sz="2400" dirty="0" smtClean="0"/>
              <a:t>전투시 특정 코스트를 소모하여 사용한다</a:t>
            </a:r>
            <a:r>
              <a:rPr lang="en-US" altLang="ko-KR" sz="2400" dirty="0" smtClean="0"/>
              <a:t>.</a:t>
            </a:r>
          </a:p>
          <a:p>
            <a:pPr marL="457200" indent="-457200">
              <a:buFontTx/>
              <a:buChar char="-"/>
            </a:pPr>
            <a:r>
              <a:rPr lang="ko-KR" altLang="en-US" sz="2400" dirty="0" smtClean="0"/>
              <a:t>기본 </a:t>
            </a:r>
            <a:r>
              <a:rPr lang="en-US" altLang="ko-KR" sz="2400" dirty="0" smtClean="0"/>
              <a:t>lv1 </a:t>
            </a:r>
            <a:r>
              <a:rPr lang="ko-KR" altLang="en-US" sz="2400" dirty="0" smtClean="0"/>
              <a:t>의 마법이 주어지며</a:t>
            </a:r>
            <a:r>
              <a:rPr lang="en-US" altLang="ko-KR" sz="2400" dirty="0" smtClean="0"/>
              <a:t>, </a:t>
            </a:r>
            <a:r>
              <a:rPr lang="ko-KR" altLang="en-US" sz="2400" dirty="0" smtClean="0"/>
              <a:t>이후의 마법강화는 플레이어의 조합에 따라 스스로 구성하게 한다</a:t>
            </a:r>
            <a:r>
              <a:rPr lang="en-US" altLang="ko-KR" sz="2400" dirty="0" smtClean="0"/>
              <a:t>.</a:t>
            </a:r>
          </a:p>
          <a:p>
            <a:pPr marL="457200" indent="-457200">
              <a:buFontTx/>
              <a:buChar char="-"/>
            </a:pPr>
            <a:r>
              <a:rPr lang="ko-KR" altLang="en-US" sz="2400" dirty="0" smtClean="0"/>
              <a:t>최대 레벨은 </a:t>
            </a:r>
            <a:r>
              <a:rPr lang="en-US" altLang="ko-KR" sz="2400" dirty="0" smtClean="0"/>
              <a:t>lv5 </a:t>
            </a:r>
            <a:r>
              <a:rPr lang="ko-KR" altLang="en-US" sz="2400" dirty="0" smtClean="0"/>
              <a:t>이며</a:t>
            </a:r>
            <a:r>
              <a:rPr lang="en-US" altLang="ko-KR" sz="2400" dirty="0" smtClean="0"/>
              <a:t>, lv5</a:t>
            </a:r>
            <a:r>
              <a:rPr lang="ko-KR" altLang="en-US" sz="2400" dirty="0" smtClean="0"/>
              <a:t>에서 사용가능한 궁극마법은 하나만 사용할 수 있다</a:t>
            </a:r>
            <a:r>
              <a:rPr lang="en-US" altLang="ko-KR" sz="2400" dirty="0" smtClean="0"/>
              <a: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563" y="37569"/>
            <a:ext cx="1747584" cy="210003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1286" y="37569"/>
            <a:ext cx="1747584" cy="2100038"/>
          </a:xfrm>
          <a:prstGeom prst="rect">
            <a:avLst/>
          </a:prstGeom>
        </p:spPr>
      </p:pic>
      <p:sp>
        <p:nvSpPr>
          <p:cNvPr id="12" name="TextBox 11"/>
          <p:cNvSpPr txBox="1"/>
          <p:nvPr/>
        </p:nvSpPr>
        <p:spPr>
          <a:xfrm>
            <a:off x="5255568" y="6488668"/>
            <a:ext cx="3888432" cy="369332"/>
          </a:xfrm>
          <a:prstGeom prst="rect">
            <a:avLst/>
          </a:prstGeom>
          <a:noFill/>
        </p:spPr>
        <p:txBody>
          <a:bodyPr wrap="square" rtlCol="0">
            <a:spAutoFit/>
          </a:bodyPr>
          <a:lstStyle/>
          <a:p>
            <a:r>
              <a:rPr lang="ko-KR" altLang="en-US" dirty="0" smtClean="0"/>
              <a:t>출처 </a:t>
            </a:r>
            <a:r>
              <a:rPr lang="en-US" altLang="ko-KR" dirty="0" smtClean="0"/>
              <a:t>-  </a:t>
            </a:r>
            <a:r>
              <a:rPr lang="en-US" altLang="ko-KR" dirty="0" err="1" smtClean="0"/>
              <a:t>Qubicle</a:t>
            </a:r>
            <a:r>
              <a:rPr lang="en-US" altLang="ko-KR" dirty="0" smtClean="0"/>
              <a:t> 2.5.8 trial </a:t>
            </a:r>
            <a:r>
              <a:rPr lang="ko-KR" altLang="en-US" dirty="0" smtClean="0"/>
              <a:t>직접 제작</a:t>
            </a:r>
            <a:endParaRPr lang="ko-KR" altLang="en-US" dirty="0"/>
          </a:p>
        </p:txBody>
      </p:sp>
    </p:spTree>
    <p:extLst>
      <p:ext uri="{BB962C8B-B14F-4D97-AF65-F5344CB8AC3E}">
        <p14:creationId xmlns:p14="http://schemas.microsoft.com/office/powerpoint/2010/main" val="2159072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smtClean="0"/>
              <a:t>게임소개</a:t>
            </a:r>
            <a:r>
              <a:rPr lang="en-US" altLang="ko-KR" dirty="0" smtClean="0"/>
              <a:t/>
            </a:r>
            <a:br>
              <a:rPr lang="en-US" altLang="ko-KR" dirty="0" smtClean="0"/>
            </a:br>
            <a:r>
              <a:rPr lang="en-US" altLang="ko-KR" sz="2700" dirty="0" smtClean="0"/>
              <a:t>-Chapter</a:t>
            </a:r>
            <a:r>
              <a:rPr lang="ko-KR" altLang="en-US" sz="2700" dirty="0" smtClean="0"/>
              <a:t> </a:t>
            </a:r>
            <a:r>
              <a:rPr lang="en-US" altLang="ko-KR" sz="2700" dirty="0" smtClean="0"/>
              <a:t>&amp; Stage-</a:t>
            </a:r>
            <a:endParaRPr lang="ko-KR" altLang="en-US" dirty="0"/>
          </a:p>
        </p:txBody>
      </p:sp>
      <p:sp>
        <p:nvSpPr>
          <p:cNvPr id="3" name="TextBox 2"/>
          <p:cNvSpPr txBox="1"/>
          <p:nvPr/>
        </p:nvSpPr>
        <p:spPr>
          <a:xfrm>
            <a:off x="693398" y="1700808"/>
            <a:ext cx="8062005" cy="2369880"/>
          </a:xfrm>
          <a:prstGeom prst="rect">
            <a:avLst/>
          </a:prstGeom>
          <a:noFill/>
        </p:spPr>
        <p:txBody>
          <a:bodyPr wrap="square" rtlCol="0">
            <a:spAutoFit/>
          </a:bodyPr>
          <a:lstStyle/>
          <a:p>
            <a:pPr marL="285750" indent="-285750">
              <a:buFont typeface="Arial" panose="020B0604020202020204" pitchFamily="34" charset="0"/>
              <a:buChar char="•"/>
            </a:pPr>
            <a:r>
              <a:rPr lang="ko-KR" altLang="en-US" sz="2800" dirty="0" smtClean="0"/>
              <a:t>챕터</a:t>
            </a:r>
            <a:endParaRPr lang="en-US" altLang="ko-KR" sz="2800" dirty="0" smtClean="0"/>
          </a:p>
          <a:p>
            <a:pPr marL="457200" indent="-457200">
              <a:buFontTx/>
              <a:buChar char="-"/>
            </a:pPr>
            <a:r>
              <a:rPr lang="ko-KR" altLang="en-US" sz="2400" dirty="0" smtClean="0"/>
              <a:t>스테이지 </a:t>
            </a:r>
            <a:r>
              <a:rPr lang="en-US" altLang="ko-KR" sz="2400" dirty="0" smtClean="0"/>
              <a:t>10</a:t>
            </a:r>
            <a:r>
              <a:rPr lang="ko-KR" altLang="en-US" sz="2400" dirty="0" smtClean="0"/>
              <a:t>개 내외로 구성된 하나의 에피소드</a:t>
            </a:r>
            <a:r>
              <a:rPr lang="en-US" altLang="ko-KR" sz="2400" dirty="0" smtClean="0"/>
              <a:t>.</a:t>
            </a:r>
          </a:p>
          <a:p>
            <a:pPr marL="457200" indent="-457200">
              <a:buFontTx/>
              <a:buChar char="-"/>
            </a:pPr>
            <a:r>
              <a:rPr lang="en-US" altLang="ko-KR" sz="2400" dirty="0" smtClean="0"/>
              <a:t>2</a:t>
            </a:r>
            <a:r>
              <a:rPr lang="ko-KR" altLang="en-US" sz="2400" dirty="0" smtClean="0"/>
              <a:t>마리의 동물이 세력다툼을 하고 있는</a:t>
            </a:r>
            <a:r>
              <a:rPr lang="en-US" altLang="ko-KR" sz="2400" dirty="0"/>
              <a:t> </a:t>
            </a:r>
            <a:r>
              <a:rPr lang="ko-KR" altLang="en-US" sz="2400" dirty="0" smtClean="0"/>
              <a:t>정글</a:t>
            </a:r>
            <a:r>
              <a:rPr lang="en-US" altLang="ko-KR" sz="2400" dirty="0" smtClean="0"/>
              <a:t>,</a:t>
            </a:r>
            <a:r>
              <a:rPr lang="ko-KR" altLang="en-US" sz="2400" dirty="0" smtClean="0"/>
              <a:t>강</a:t>
            </a:r>
            <a:r>
              <a:rPr lang="en-US" altLang="ko-KR" sz="2400" dirty="0" smtClean="0"/>
              <a:t>,</a:t>
            </a:r>
            <a:r>
              <a:rPr lang="ko-KR" altLang="en-US" sz="2400" dirty="0" smtClean="0"/>
              <a:t>초원</a:t>
            </a:r>
            <a:r>
              <a:rPr lang="en-US" altLang="ko-KR" sz="2400" dirty="0" smtClean="0"/>
              <a:t>,</a:t>
            </a:r>
            <a:r>
              <a:rPr lang="ko-KR" altLang="en-US" sz="2400" dirty="0" smtClean="0"/>
              <a:t>산</a:t>
            </a:r>
            <a:r>
              <a:rPr lang="en-US" altLang="ko-KR" sz="2400" dirty="0" smtClean="0"/>
              <a:t>,</a:t>
            </a:r>
            <a:r>
              <a:rPr lang="ko-KR" altLang="en-US" sz="2400" dirty="0" smtClean="0"/>
              <a:t>화산지대 등을 배경으로 이루어져 있다</a:t>
            </a:r>
            <a:r>
              <a:rPr lang="en-US" altLang="ko-KR" sz="2400" dirty="0" smtClean="0"/>
              <a:t>.</a:t>
            </a:r>
          </a:p>
          <a:p>
            <a:pPr marL="457200" indent="-457200">
              <a:buFontTx/>
              <a:buChar char="-"/>
            </a:pPr>
            <a:r>
              <a:rPr lang="en-US" altLang="ko-KR" sz="2400" dirty="0" smtClean="0"/>
              <a:t>1~6</a:t>
            </a:r>
            <a:r>
              <a:rPr lang="ko-KR" altLang="en-US" sz="2400" dirty="0" smtClean="0"/>
              <a:t>챕터까지 있으며</a:t>
            </a:r>
            <a:r>
              <a:rPr lang="en-US" altLang="ko-KR" sz="2400" dirty="0" smtClean="0"/>
              <a:t>, </a:t>
            </a:r>
            <a:r>
              <a:rPr lang="ko-KR" altLang="en-US" sz="2400" dirty="0" smtClean="0"/>
              <a:t>각 챕터 사이에는 튜토리얼형식의 간이 스테이지가 존재</a:t>
            </a:r>
            <a:endParaRPr lang="en-US" altLang="ko-KR" sz="2400" dirty="0" smtClean="0"/>
          </a:p>
        </p:txBody>
      </p:sp>
      <p:sp>
        <p:nvSpPr>
          <p:cNvPr id="4" name="TextBox 3"/>
          <p:cNvSpPr txBox="1"/>
          <p:nvPr/>
        </p:nvSpPr>
        <p:spPr>
          <a:xfrm>
            <a:off x="693398" y="4149080"/>
            <a:ext cx="8062005" cy="1631216"/>
          </a:xfrm>
          <a:prstGeom prst="rect">
            <a:avLst/>
          </a:prstGeom>
          <a:noFill/>
        </p:spPr>
        <p:txBody>
          <a:bodyPr wrap="square" rtlCol="0">
            <a:spAutoFit/>
          </a:bodyPr>
          <a:lstStyle/>
          <a:p>
            <a:pPr marL="285750" indent="-285750">
              <a:buFont typeface="Arial" panose="020B0604020202020204" pitchFamily="34" charset="0"/>
              <a:buChar char="•"/>
            </a:pPr>
            <a:r>
              <a:rPr lang="ko-KR" altLang="en-US" sz="2800" dirty="0" smtClean="0"/>
              <a:t>스테이</a:t>
            </a:r>
            <a:r>
              <a:rPr lang="ko-KR" altLang="en-US" sz="2800" dirty="0"/>
              <a:t>지</a:t>
            </a:r>
            <a:endParaRPr lang="en-US" altLang="ko-KR" sz="2800" dirty="0" smtClean="0"/>
          </a:p>
          <a:p>
            <a:pPr marL="457200" indent="-457200">
              <a:buFontTx/>
              <a:buChar char="-"/>
            </a:pPr>
            <a:r>
              <a:rPr lang="ko-KR" altLang="en-US" sz="2400" dirty="0" smtClean="0"/>
              <a:t>챕터의 구성요소이다</a:t>
            </a:r>
            <a:r>
              <a:rPr lang="en-US" altLang="ko-KR" sz="2400" dirty="0" smtClean="0"/>
              <a:t>.</a:t>
            </a:r>
          </a:p>
          <a:p>
            <a:pPr marL="457200" indent="-457200">
              <a:buFontTx/>
              <a:buChar char="-"/>
            </a:pPr>
            <a:r>
              <a:rPr lang="ko-KR" altLang="en-US" sz="2400" dirty="0" smtClean="0"/>
              <a:t>에피소드의 스토리를 완료하기위한 하나의 이벤트</a:t>
            </a:r>
            <a:endParaRPr lang="en-US" altLang="ko-KR" sz="2400" dirty="0" smtClean="0"/>
          </a:p>
          <a:p>
            <a:pPr marL="457200" indent="-457200">
              <a:buFontTx/>
              <a:buChar char="-"/>
            </a:pPr>
            <a:r>
              <a:rPr lang="en-US" altLang="ko-KR" sz="2400" dirty="0" smtClean="0"/>
              <a:t>Min 5*5UNIT ~ Max 10*10UNIT</a:t>
            </a:r>
            <a:r>
              <a:rPr lang="ko-KR" altLang="en-US" sz="2400" dirty="0" smtClean="0"/>
              <a:t>의 전장크기</a:t>
            </a:r>
            <a:endParaRPr lang="en-US" altLang="ko-KR" sz="24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2280" y="332656"/>
            <a:ext cx="1440160" cy="1730613"/>
          </a:xfrm>
          <a:prstGeom prst="rect">
            <a:avLst/>
          </a:prstGeom>
        </p:spPr>
      </p:pic>
      <p:sp>
        <p:nvSpPr>
          <p:cNvPr id="6" name="TextBox 5"/>
          <p:cNvSpPr txBox="1"/>
          <p:nvPr/>
        </p:nvSpPr>
        <p:spPr>
          <a:xfrm>
            <a:off x="5255568" y="6488668"/>
            <a:ext cx="3888432" cy="369332"/>
          </a:xfrm>
          <a:prstGeom prst="rect">
            <a:avLst/>
          </a:prstGeom>
          <a:noFill/>
        </p:spPr>
        <p:txBody>
          <a:bodyPr wrap="square" rtlCol="0">
            <a:spAutoFit/>
          </a:bodyPr>
          <a:lstStyle/>
          <a:p>
            <a:r>
              <a:rPr lang="ko-KR" altLang="en-US" dirty="0" smtClean="0"/>
              <a:t>출처 </a:t>
            </a:r>
            <a:r>
              <a:rPr lang="en-US" altLang="ko-KR" dirty="0" smtClean="0"/>
              <a:t>-  </a:t>
            </a:r>
            <a:r>
              <a:rPr lang="en-US" altLang="ko-KR" dirty="0" err="1" smtClean="0"/>
              <a:t>Qubicle</a:t>
            </a:r>
            <a:r>
              <a:rPr lang="en-US" altLang="ko-KR" dirty="0" smtClean="0"/>
              <a:t> 2.5.8 trial </a:t>
            </a:r>
            <a:r>
              <a:rPr lang="ko-KR" altLang="en-US" dirty="0" smtClean="0"/>
              <a:t>직접 제작</a:t>
            </a:r>
            <a:endParaRPr lang="ko-KR" alt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083" y="5708436"/>
            <a:ext cx="956630" cy="1149564"/>
          </a:xfrm>
          <a:prstGeom prst="rect">
            <a:avLst/>
          </a:prstGeom>
        </p:spPr>
      </p:pic>
    </p:spTree>
    <p:extLst>
      <p:ext uri="{BB962C8B-B14F-4D97-AF65-F5344CB8AC3E}">
        <p14:creationId xmlns:p14="http://schemas.microsoft.com/office/powerpoint/2010/main" val="2939346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ko-KR" altLang="en-US" dirty="0" smtClean="0"/>
              <a:t>게임소개</a:t>
            </a:r>
            <a:r>
              <a:rPr lang="en-US" altLang="ko-KR" dirty="0" smtClean="0"/>
              <a:t/>
            </a:r>
            <a:br>
              <a:rPr lang="en-US" altLang="ko-KR" dirty="0" smtClean="0"/>
            </a:br>
            <a:r>
              <a:rPr lang="en-US" altLang="ko-KR" sz="2700" dirty="0" smtClean="0"/>
              <a:t>-User Interface-</a:t>
            </a:r>
            <a:endParaRPr lang="ko-KR" altLang="en-US" dirty="0"/>
          </a:p>
        </p:txBody>
      </p:sp>
      <p:sp>
        <p:nvSpPr>
          <p:cNvPr id="3" name="TextBox 2"/>
          <p:cNvSpPr txBox="1"/>
          <p:nvPr/>
        </p:nvSpPr>
        <p:spPr>
          <a:xfrm>
            <a:off x="693398" y="1700808"/>
            <a:ext cx="8062005" cy="2000548"/>
          </a:xfrm>
          <a:prstGeom prst="rect">
            <a:avLst/>
          </a:prstGeom>
          <a:noFill/>
        </p:spPr>
        <p:txBody>
          <a:bodyPr wrap="square" rtlCol="0">
            <a:spAutoFit/>
          </a:bodyPr>
          <a:lstStyle/>
          <a:p>
            <a:pPr marL="285750" indent="-285750">
              <a:buFont typeface="Arial" panose="020B0604020202020204" pitchFamily="34" charset="0"/>
              <a:buChar char="•"/>
            </a:pPr>
            <a:r>
              <a:rPr lang="en-US" altLang="ko-KR" sz="2800" dirty="0" smtClean="0"/>
              <a:t>Main UI</a:t>
            </a:r>
          </a:p>
          <a:p>
            <a:pPr marL="457200" indent="-457200">
              <a:buFontTx/>
              <a:buChar char="-"/>
            </a:pPr>
            <a:r>
              <a:rPr lang="ko-KR" altLang="en-US" sz="2400" dirty="0" smtClean="0"/>
              <a:t>로비에서 사용자에게 현재 자신의 상태의 관리와 정보를 제공하는 인터페이스</a:t>
            </a:r>
            <a:endParaRPr lang="en-US" altLang="ko-KR" sz="2400" dirty="0" smtClean="0"/>
          </a:p>
          <a:p>
            <a:pPr marL="457200" indent="-457200">
              <a:buFontTx/>
              <a:buChar char="-"/>
            </a:pPr>
            <a:r>
              <a:rPr lang="ko-KR" altLang="en-US" sz="2400" dirty="0" smtClean="0"/>
              <a:t>캐릭터</a:t>
            </a:r>
            <a:r>
              <a:rPr lang="en-US" altLang="ko-KR" sz="2400" dirty="0" smtClean="0"/>
              <a:t>,</a:t>
            </a:r>
            <a:r>
              <a:rPr lang="ko-KR" altLang="en-US" sz="2400" dirty="0" smtClean="0"/>
              <a:t>동료</a:t>
            </a:r>
            <a:r>
              <a:rPr lang="en-US" altLang="ko-KR" sz="2400" dirty="0" smtClean="0"/>
              <a:t>,</a:t>
            </a:r>
            <a:r>
              <a:rPr lang="ko-KR" altLang="en-US" sz="2400" dirty="0" smtClean="0"/>
              <a:t>마법</a:t>
            </a:r>
            <a:r>
              <a:rPr lang="en-US" altLang="ko-KR" sz="2400" dirty="0" smtClean="0"/>
              <a:t>,</a:t>
            </a:r>
            <a:r>
              <a:rPr lang="ko-KR" altLang="en-US" sz="2400" dirty="0" smtClean="0"/>
              <a:t>챕터</a:t>
            </a:r>
            <a:r>
              <a:rPr lang="en-US" altLang="ko-KR" sz="2400" dirty="0" smtClean="0"/>
              <a:t>,</a:t>
            </a:r>
            <a:r>
              <a:rPr lang="ko-KR" altLang="en-US" sz="2400" dirty="0" smtClean="0"/>
              <a:t>퀘스트 관련 </a:t>
            </a:r>
            <a:r>
              <a:rPr lang="en-US" altLang="ko-KR" sz="2400" dirty="0" smtClean="0"/>
              <a:t>UI</a:t>
            </a:r>
            <a:r>
              <a:rPr lang="ko-KR" altLang="en-US" sz="2400" dirty="0" smtClean="0"/>
              <a:t>로 이동을 제공하는 인터페이스</a:t>
            </a:r>
            <a:endParaRPr lang="en-US" altLang="ko-KR" sz="2400" dirty="0" smtClean="0"/>
          </a:p>
        </p:txBody>
      </p:sp>
      <p:sp>
        <p:nvSpPr>
          <p:cNvPr id="6" name="TextBox 5"/>
          <p:cNvSpPr txBox="1"/>
          <p:nvPr/>
        </p:nvSpPr>
        <p:spPr>
          <a:xfrm>
            <a:off x="693397" y="4005064"/>
            <a:ext cx="8062005" cy="1631216"/>
          </a:xfrm>
          <a:prstGeom prst="rect">
            <a:avLst/>
          </a:prstGeom>
          <a:noFill/>
        </p:spPr>
        <p:txBody>
          <a:bodyPr wrap="square" rtlCol="0">
            <a:spAutoFit/>
          </a:bodyPr>
          <a:lstStyle/>
          <a:p>
            <a:pPr marL="285750" indent="-285750">
              <a:buFont typeface="Arial" panose="020B0604020202020204" pitchFamily="34" charset="0"/>
              <a:buChar char="•"/>
            </a:pPr>
            <a:r>
              <a:rPr lang="en-US" altLang="ko-KR" sz="2800" dirty="0" smtClean="0"/>
              <a:t>Battle UI</a:t>
            </a:r>
          </a:p>
          <a:p>
            <a:pPr marL="457200" indent="-457200">
              <a:buFontTx/>
              <a:buChar char="-"/>
            </a:pPr>
            <a:r>
              <a:rPr lang="ko-KR" altLang="en-US" sz="2400" dirty="0" smtClean="0"/>
              <a:t>현재 제공받은 코스트와 자신의 카드 보유상태 사용상태를 플레이어에게 제공하는 인터페이스</a:t>
            </a:r>
            <a:endParaRPr lang="en-US" altLang="ko-KR" sz="2400" dirty="0" smtClean="0"/>
          </a:p>
          <a:p>
            <a:pPr marL="457200" indent="-457200">
              <a:buFontTx/>
              <a:buChar char="-"/>
            </a:pPr>
            <a:r>
              <a:rPr lang="ko-KR" altLang="en-US" sz="2400" dirty="0" smtClean="0"/>
              <a:t>현재 전장 상황을 플레이어에게 제공하는 인터페이스</a:t>
            </a:r>
            <a:endParaRPr lang="en-US" altLang="ko-KR" sz="2400" dirty="0" smtClean="0"/>
          </a:p>
        </p:txBody>
      </p:sp>
      <p:grpSp>
        <p:nvGrpSpPr>
          <p:cNvPr id="11" name="Group 10"/>
          <p:cNvGrpSpPr/>
          <p:nvPr/>
        </p:nvGrpSpPr>
        <p:grpSpPr>
          <a:xfrm>
            <a:off x="935596" y="1520788"/>
            <a:ext cx="7272808" cy="3816424"/>
            <a:chOff x="935596" y="1412776"/>
            <a:chExt cx="7272808" cy="3816424"/>
          </a:xfrm>
        </p:grpSpPr>
        <p:grpSp>
          <p:nvGrpSpPr>
            <p:cNvPr id="12" name="Group 11"/>
            <p:cNvGrpSpPr/>
            <p:nvPr/>
          </p:nvGrpSpPr>
          <p:grpSpPr>
            <a:xfrm>
              <a:off x="935596" y="1412776"/>
              <a:ext cx="7272808" cy="3816424"/>
              <a:chOff x="1331640" y="1700808"/>
              <a:chExt cx="7272808" cy="3816424"/>
            </a:xfrm>
          </p:grpSpPr>
          <p:sp>
            <p:nvSpPr>
              <p:cNvPr id="18" name="Rounded Rectangle 17"/>
              <p:cNvSpPr/>
              <p:nvPr/>
            </p:nvSpPr>
            <p:spPr>
              <a:xfrm>
                <a:off x="1331640" y="1700808"/>
                <a:ext cx="7272808" cy="3816424"/>
              </a:xfrm>
              <a:prstGeom prst="roundRect">
                <a:avLst>
                  <a:gd name="adj" fmla="val 97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Rectangle 18"/>
              <p:cNvSpPr/>
              <p:nvPr/>
            </p:nvSpPr>
            <p:spPr>
              <a:xfrm>
                <a:off x="1691680" y="1880828"/>
                <a:ext cx="6552728" cy="3456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9737" y="2332890"/>
              <a:ext cx="1644526" cy="1976195"/>
            </a:xfrm>
            <a:prstGeom prst="rect">
              <a:avLst/>
            </a:prstGeom>
          </p:spPr>
        </p:pic>
        <p:sp>
          <p:nvSpPr>
            <p:cNvPr id="14" name="Rounded Rectangle 13"/>
            <p:cNvSpPr/>
            <p:nvPr/>
          </p:nvSpPr>
          <p:spPr>
            <a:xfrm>
              <a:off x="1547664" y="2215498"/>
              <a:ext cx="1440160" cy="2437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캐릭터</a:t>
              </a:r>
              <a:endParaRPr lang="en-US" altLang="ko-KR" dirty="0" smtClean="0"/>
            </a:p>
          </p:txBody>
        </p:sp>
        <p:sp>
          <p:nvSpPr>
            <p:cNvPr id="15" name="Rounded Rectangle 14"/>
            <p:cNvSpPr/>
            <p:nvPr/>
          </p:nvSpPr>
          <p:spPr>
            <a:xfrm>
              <a:off x="6072368" y="2218775"/>
              <a:ext cx="148251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마법</a:t>
              </a:r>
              <a:endParaRPr lang="ko-KR" altLang="en-US" dirty="0"/>
            </a:p>
          </p:txBody>
        </p:sp>
        <p:sp>
          <p:nvSpPr>
            <p:cNvPr id="16" name="Rounded Rectangle 15"/>
            <p:cNvSpPr/>
            <p:nvPr/>
          </p:nvSpPr>
          <p:spPr>
            <a:xfrm>
              <a:off x="6084168" y="3645024"/>
              <a:ext cx="148251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동</a:t>
              </a:r>
              <a:r>
                <a:rPr lang="ko-KR" altLang="en-US" dirty="0"/>
                <a:t>료</a:t>
              </a:r>
            </a:p>
          </p:txBody>
        </p:sp>
        <p:sp>
          <p:nvSpPr>
            <p:cNvPr id="17" name="Rounded Rectangle 16"/>
            <p:cNvSpPr/>
            <p:nvPr/>
          </p:nvSpPr>
          <p:spPr>
            <a:xfrm>
              <a:off x="1619672" y="1700808"/>
              <a:ext cx="58326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현재 진행중인 퀘스트 내용 </a:t>
              </a:r>
              <a:r>
                <a:rPr lang="en-US" altLang="ko-KR" dirty="0" smtClean="0"/>
                <a:t>&amp; </a:t>
              </a:r>
              <a:r>
                <a:rPr lang="ko-KR" altLang="en-US" dirty="0" smtClean="0"/>
                <a:t>퀘스트내역</a:t>
              </a:r>
              <a:r>
                <a:rPr lang="en-US" altLang="ko-KR" dirty="0" smtClean="0"/>
                <a:t>(</a:t>
              </a:r>
              <a:r>
                <a:rPr lang="ko-KR" altLang="en-US" dirty="0" smtClean="0"/>
                <a:t>클릭시</a:t>
              </a:r>
              <a:r>
                <a:rPr lang="en-US" altLang="ko-KR" dirty="0" smtClean="0"/>
                <a:t>)</a:t>
              </a:r>
              <a:endParaRPr lang="ko-KR" altLang="en-US" dirty="0"/>
            </a:p>
          </p:txBody>
        </p:sp>
      </p:grpSp>
      <p:grpSp>
        <p:nvGrpSpPr>
          <p:cNvPr id="20" name="Group 19"/>
          <p:cNvGrpSpPr/>
          <p:nvPr/>
        </p:nvGrpSpPr>
        <p:grpSpPr>
          <a:xfrm>
            <a:off x="917499" y="1546183"/>
            <a:ext cx="7884876" cy="4473788"/>
            <a:chOff x="935596" y="1412776"/>
            <a:chExt cx="7884876" cy="4473788"/>
          </a:xfrm>
        </p:grpSpPr>
        <p:grpSp>
          <p:nvGrpSpPr>
            <p:cNvPr id="21" name="Group 20"/>
            <p:cNvGrpSpPr/>
            <p:nvPr/>
          </p:nvGrpSpPr>
          <p:grpSpPr>
            <a:xfrm>
              <a:off x="935596" y="1412776"/>
              <a:ext cx="7272808" cy="3816424"/>
              <a:chOff x="1331640" y="1700808"/>
              <a:chExt cx="7272808" cy="3816424"/>
            </a:xfrm>
          </p:grpSpPr>
          <p:sp>
            <p:nvSpPr>
              <p:cNvPr id="40" name="Rounded Rectangle 39"/>
              <p:cNvSpPr/>
              <p:nvPr/>
            </p:nvSpPr>
            <p:spPr>
              <a:xfrm>
                <a:off x="1331640" y="1700808"/>
                <a:ext cx="7272808" cy="3816424"/>
              </a:xfrm>
              <a:prstGeom prst="roundRect">
                <a:avLst>
                  <a:gd name="adj" fmla="val 97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Rectangle 40"/>
              <p:cNvSpPr/>
              <p:nvPr/>
            </p:nvSpPr>
            <p:spPr>
              <a:xfrm>
                <a:off x="1691680" y="1880828"/>
                <a:ext cx="6552728" cy="3456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pSp>
        <p:sp>
          <p:nvSpPr>
            <p:cNvPr id="22" name="Rounded Rectangle 21"/>
            <p:cNvSpPr/>
            <p:nvPr/>
          </p:nvSpPr>
          <p:spPr>
            <a:xfrm rot="20212422">
              <a:off x="3412299" y="4009550"/>
              <a:ext cx="576064" cy="97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동물</a:t>
              </a:r>
              <a:endParaRPr lang="ko-KR" altLang="en-US" dirty="0"/>
            </a:p>
          </p:txBody>
        </p:sp>
        <p:sp>
          <p:nvSpPr>
            <p:cNvPr id="23" name="Rounded Rectangle 22"/>
            <p:cNvSpPr/>
            <p:nvPr/>
          </p:nvSpPr>
          <p:spPr>
            <a:xfrm rot="20212422">
              <a:off x="3868088" y="4009550"/>
              <a:ext cx="576064" cy="97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동물</a:t>
              </a:r>
              <a:endParaRPr lang="ko-KR" altLang="en-US" dirty="0"/>
            </a:p>
          </p:txBody>
        </p:sp>
        <p:sp>
          <p:nvSpPr>
            <p:cNvPr id="24" name="Rounded Rectangle 23"/>
            <p:cNvSpPr/>
            <p:nvPr/>
          </p:nvSpPr>
          <p:spPr>
            <a:xfrm rot="20212422">
              <a:off x="4355975" y="4009550"/>
              <a:ext cx="576064" cy="9721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마</a:t>
              </a:r>
              <a:r>
                <a:rPr lang="ko-KR" altLang="en-US" dirty="0"/>
                <a:t>법</a:t>
              </a:r>
            </a:p>
          </p:txBody>
        </p:sp>
        <p:sp>
          <p:nvSpPr>
            <p:cNvPr id="25" name="Rounded Rectangle 24"/>
            <p:cNvSpPr/>
            <p:nvPr/>
          </p:nvSpPr>
          <p:spPr>
            <a:xfrm rot="20212422">
              <a:off x="4811764" y="4009550"/>
              <a:ext cx="576064" cy="97210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마</a:t>
              </a:r>
              <a:r>
                <a:rPr lang="ko-KR" altLang="en-US" dirty="0"/>
                <a:t>법</a:t>
              </a:r>
            </a:p>
          </p:txBody>
        </p:sp>
        <p:sp>
          <p:nvSpPr>
            <p:cNvPr id="26" name="Rounded Rectangle 25"/>
            <p:cNvSpPr/>
            <p:nvPr/>
          </p:nvSpPr>
          <p:spPr>
            <a:xfrm>
              <a:off x="3925226" y="2279833"/>
              <a:ext cx="895409" cy="15110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ko-KR" altLang="en-US" dirty="0" smtClean="0"/>
                <a:t>마</a:t>
              </a:r>
              <a:r>
                <a:rPr lang="ko-KR" altLang="en-US" dirty="0"/>
                <a:t>법</a:t>
              </a:r>
            </a:p>
          </p:txBody>
        </p:sp>
        <p:grpSp>
          <p:nvGrpSpPr>
            <p:cNvPr id="27" name="Group 26"/>
            <p:cNvGrpSpPr/>
            <p:nvPr/>
          </p:nvGrpSpPr>
          <p:grpSpPr>
            <a:xfrm>
              <a:off x="7177419" y="2027850"/>
              <a:ext cx="430375" cy="2586275"/>
              <a:chOff x="7153671" y="1945891"/>
              <a:chExt cx="430375" cy="2586275"/>
            </a:xfrm>
          </p:grpSpPr>
          <p:sp>
            <p:nvSpPr>
              <p:cNvPr id="34" name="Moon 33"/>
              <p:cNvSpPr/>
              <p:nvPr/>
            </p:nvSpPr>
            <p:spPr>
              <a:xfrm rot="18817463">
                <a:off x="7261265" y="3272844"/>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35" name="Moon 34"/>
              <p:cNvSpPr/>
              <p:nvPr/>
            </p:nvSpPr>
            <p:spPr>
              <a:xfrm rot="18817463">
                <a:off x="7261265" y="2820146"/>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36" name="Moon 35"/>
              <p:cNvSpPr/>
              <p:nvPr/>
            </p:nvSpPr>
            <p:spPr>
              <a:xfrm rot="18817463">
                <a:off x="7261265" y="2326878"/>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37" name="Moon 36"/>
              <p:cNvSpPr/>
              <p:nvPr/>
            </p:nvSpPr>
            <p:spPr>
              <a:xfrm rot="18817463">
                <a:off x="7261265" y="1838297"/>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38" name="Moon 37"/>
              <p:cNvSpPr/>
              <p:nvPr/>
            </p:nvSpPr>
            <p:spPr>
              <a:xfrm rot="18817463">
                <a:off x="7261265" y="4209384"/>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sp>
            <p:nvSpPr>
              <p:cNvPr id="39" name="Moon 38"/>
              <p:cNvSpPr/>
              <p:nvPr/>
            </p:nvSpPr>
            <p:spPr>
              <a:xfrm rot="18817463">
                <a:off x="7261265" y="3756686"/>
                <a:ext cx="215188" cy="430375"/>
              </a:xfrm>
              <a:prstGeom prst="moon">
                <a:avLst>
                  <a:gd name="adj" fmla="val 4011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ko-KR" altLang="en-US"/>
              </a:p>
            </p:txBody>
          </p:sp>
        </p:grpSp>
        <p:sp>
          <p:nvSpPr>
            <p:cNvPr id="28" name="Rounded Rectangle 27"/>
            <p:cNvSpPr/>
            <p:nvPr/>
          </p:nvSpPr>
          <p:spPr>
            <a:xfrm>
              <a:off x="1403648" y="1701050"/>
              <a:ext cx="1440160" cy="87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퀘스트</a:t>
              </a:r>
              <a:endParaRPr lang="en-US" altLang="ko-KR" sz="1400" dirty="0" smtClean="0"/>
            </a:p>
            <a:p>
              <a:pPr algn="ctr"/>
              <a:r>
                <a:rPr lang="ko-KR" altLang="en-US" sz="1400" dirty="0" smtClean="0"/>
                <a:t>진행상황</a:t>
              </a:r>
              <a:endParaRPr lang="ko-KR" altLang="en-US" sz="1400" dirty="0"/>
            </a:p>
          </p:txBody>
        </p:sp>
        <p:sp>
          <p:nvSpPr>
            <p:cNvPr id="29" name="TextBox 28"/>
            <p:cNvSpPr txBox="1"/>
            <p:nvPr/>
          </p:nvSpPr>
          <p:spPr>
            <a:xfrm>
              <a:off x="6848522" y="5517232"/>
              <a:ext cx="1971950" cy="369332"/>
            </a:xfrm>
            <a:prstGeom prst="rect">
              <a:avLst/>
            </a:prstGeom>
            <a:noFill/>
          </p:spPr>
          <p:txBody>
            <a:bodyPr wrap="square" rtlCol="0">
              <a:spAutoFit/>
            </a:bodyPr>
            <a:lstStyle/>
            <a:p>
              <a:r>
                <a:rPr lang="ko-KR" altLang="en-US" dirty="0" smtClean="0"/>
                <a:t>현재 보유코스트</a:t>
              </a:r>
              <a:endParaRPr lang="ko-KR" altLang="en-US" dirty="0"/>
            </a:p>
          </p:txBody>
        </p:sp>
        <p:cxnSp>
          <p:nvCxnSpPr>
            <p:cNvPr id="30" name="Elbow Connector 29"/>
            <p:cNvCxnSpPr>
              <a:stCxn id="29" idx="0"/>
            </p:cNvCxnSpPr>
            <p:nvPr/>
          </p:nvCxnSpPr>
          <p:spPr>
            <a:xfrm rot="16200000" flipV="1">
              <a:off x="7251233" y="4933967"/>
              <a:ext cx="784352" cy="382177"/>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1403648" y="2754690"/>
              <a:ext cx="1548172" cy="3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캐릭터상태</a:t>
              </a:r>
              <a:endParaRPr lang="ko-KR" altLang="en-US" sz="1400" dirty="0"/>
            </a:p>
          </p:txBody>
        </p:sp>
        <p:sp>
          <p:nvSpPr>
            <p:cNvPr id="32" name="Rounded Rectangle 31"/>
            <p:cNvSpPr/>
            <p:nvPr/>
          </p:nvSpPr>
          <p:spPr>
            <a:xfrm>
              <a:off x="1403648" y="3313611"/>
              <a:ext cx="1548172" cy="3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소환된</a:t>
              </a:r>
              <a:r>
                <a:rPr lang="en-US" altLang="ko-KR" sz="1400" dirty="0"/>
                <a:t> </a:t>
              </a:r>
              <a:r>
                <a:rPr lang="ko-KR" altLang="en-US" sz="1400" dirty="0" smtClean="0"/>
                <a:t>동</a:t>
              </a:r>
              <a:r>
                <a:rPr lang="ko-KR" altLang="en-US" sz="1400" dirty="0"/>
                <a:t>물</a:t>
              </a:r>
              <a:r>
                <a:rPr lang="ko-KR" altLang="en-US" sz="1400" dirty="0" smtClean="0"/>
                <a:t>상태</a:t>
              </a:r>
              <a:endParaRPr lang="ko-KR" altLang="en-US" sz="1400" dirty="0"/>
            </a:p>
          </p:txBody>
        </p:sp>
        <p:sp>
          <p:nvSpPr>
            <p:cNvPr id="33" name="Rounded Rectangle 32"/>
            <p:cNvSpPr/>
            <p:nvPr/>
          </p:nvSpPr>
          <p:spPr>
            <a:xfrm>
              <a:off x="1403648" y="3872531"/>
              <a:ext cx="1548172" cy="3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소환된</a:t>
              </a:r>
              <a:r>
                <a:rPr lang="en-US" altLang="ko-KR" sz="1400" dirty="0"/>
                <a:t> </a:t>
              </a:r>
              <a:r>
                <a:rPr lang="ko-KR" altLang="en-US" sz="1400" dirty="0" smtClean="0"/>
                <a:t>동</a:t>
              </a:r>
              <a:r>
                <a:rPr lang="ko-KR" altLang="en-US" sz="1400" dirty="0"/>
                <a:t>물</a:t>
              </a:r>
              <a:r>
                <a:rPr lang="ko-KR" altLang="en-US" sz="1400" dirty="0" smtClean="0"/>
                <a:t>상태</a:t>
              </a:r>
              <a:endParaRPr lang="ko-KR" altLang="en-US" sz="1400" dirty="0"/>
            </a:p>
          </p:txBody>
        </p:sp>
      </p:grpSp>
      <p:sp>
        <p:nvSpPr>
          <p:cNvPr id="42" name="TextBox 41"/>
          <p:cNvSpPr txBox="1"/>
          <p:nvPr/>
        </p:nvSpPr>
        <p:spPr>
          <a:xfrm>
            <a:off x="5255568" y="6488668"/>
            <a:ext cx="3888432" cy="369332"/>
          </a:xfrm>
          <a:prstGeom prst="rect">
            <a:avLst/>
          </a:prstGeom>
          <a:noFill/>
        </p:spPr>
        <p:txBody>
          <a:bodyPr wrap="square" rtlCol="0">
            <a:spAutoFit/>
          </a:bodyPr>
          <a:lstStyle/>
          <a:p>
            <a:r>
              <a:rPr lang="ko-KR" altLang="en-US" dirty="0" smtClean="0"/>
              <a:t>출처 </a:t>
            </a:r>
            <a:r>
              <a:rPr lang="en-US" altLang="ko-KR" dirty="0" smtClean="0"/>
              <a:t>-  </a:t>
            </a:r>
            <a:r>
              <a:rPr lang="en-US" altLang="ko-KR" dirty="0" err="1" smtClean="0"/>
              <a:t>Qubicle</a:t>
            </a:r>
            <a:r>
              <a:rPr lang="en-US" altLang="ko-KR" dirty="0" smtClean="0"/>
              <a:t> 2.5.8 trial </a:t>
            </a:r>
            <a:r>
              <a:rPr lang="ko-KR" altLang="en-US" dirty="0" smtClean="0"/>
              <a:t>직접 제작</a:t>
            </a:r>
            <a:endParaRPr lang="ko-KR" altLang="en-US" dirty="0"/>
          </a:p>
        </p:txBody>
      </p:sp>
    </p:spTree>
    <p:extLst>
      <p:ext uri="{BB962C8B-B14F-4D97-AF65-F5344CB8AC3E}">
        <p14:creationId xmlns:p14="http://schemas.microsoft.com/office/powerpoint/2010/main" val="284436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691</Words>
  <Application>Microsoft Office PowerPoint</Application>
  <PresentationFormat>On-screen Show (4:3)</PresentationFormat>
  <Paragraphs>165</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-Animals with wolf-</vt:lpstr>
      <vt:lpstr>PowerPoint Presentation</vt:lpstr>
      <vt:lpstr>게임소개 - 우리는 이 게임을 만들고 싶습니다.</vt:lpstr>
      <vt:lpstr>게임소개 -우리 세계의 크기 단위는….</vt:lpstr>
      <vt:lpstr>PowerPoint Presentation</vt:lpstr>
      <vt:lpstr>PowerPoint Presentation</vt:lpstr>
      <vt:lpstr>PowerPoint Presentation</vt:lpstr>
      <vt:lpstr>PowerPoint Presentation</vt:lpstr>
      <vt:lpstr>PowerPoint Presentation</vt:lpstr>
      <vt:lpstr>PowerPoint Presentation</vt:lpstr>
      <vt:lpstr>개발목적 -우리가 사용자에게 주려고 하는 경험은 무엇인가?</vt:lpstr>
      <vt:lpstr>개발환경 - Development Environment-</vt:lpstr>
      <vt:lpstr>개발방법 &amp; 중점연구분야 -어떻게 우리 게임을 구현 할 수 있을까?</vt:lpstr>
      <vt:lpstr>구성원 역할 분담 -누가 어떠한 역할을 수행하는가?</vt:lpstr>
      <vt:lpstr>타 게임과의 경쟁력 -우리 게임이 상용화되면 경쟁력을 보유 할 수 있을까?</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Aww -Animals with wolf</dc:title>
  <dc:creator>choiym</dc:creator>
  <cp:lastModifiedBy>choiym</cp:lastModifiedBy>
  <cp:revision>31</cp:revision>
  <dcterms:created xsi:type="dcterms:W3CDTF">2015-12-18T19:56:57Z</dcterms:created>
  <dcterms:modified xsi:type="dcterms:W3CDTF">2015-12-19T10:11:29Z</dcterms:modified>
</cp:coreProperties>
</file>