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7" r:id="rId6"/>
    <p:sldId id="271" r:id="rId7"/>
    <p:sldId id="268" r:id="rId8"/>
    <p:sldId id="269" r:id="rId9"/>
    <p:sldId id="270" r:id="rId10"/>
    <p:sldId id="272" r:id="rId11"/>
    <p:sldId id="263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9770" autoAdjust="0"/>
  </p:normalViewPr>
  <p:slideViewPr>
    <p:cSldViewPr snapToGrid="0">
      <p:cViewPr>
        <p:scale>
          <a:sx n="100" d="100"/>
          <a:sy n="100" d="100"/>
        </p:scale>
        <p:origin x="-1224" y="-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0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66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7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7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9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9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266386" y="2795761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3468826" y="3128405"/>
            <a:ext cx="175299" cy="228667"/>
            <a:chOff x="-34" y="2514"/>
            <a:chExt cx="3311" cy="4319"/>
          </a:xfrm>
          <a:solidFill>
            <a:srgbClr val="213991"/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3387059" y="3369777"/>
            <a:ext cx="3385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rgbClr val="213991"/>
                </a:solidFill>
                <a:cs typeface="Aharoni" panose="02010803020104030203" pitchFamily="2" charset="-79"/>
              </a:rPr>
              <a:t>제목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44952" y="4456917"/>
            <a:ext cx="4154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팀이</a:t>
            </a:r>
            <a:r>
              <a:rPr lang="ko-KR" altLang="en-US" sz="600" dirty="0">
                <a:solidFill>
                  <a:prstClr val="white"/>
                </a:solidFill>
                <a:cs typeface="Aharoni" panose="02010803020104030203" pitchFamily="2" charset="-79"/>
              </a:rPr>
              <a:t>름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3472469" y="1967101"/>
            <a:ext cx="246334" cy="246277"/>
            <a:chOff x="1680" y="2"/>
            <a:chExt cx="4319" cy="4318"/>
          </a:xfrm>
          <a:solidFill>
            <a:schemeClr val="bg1">
              <a:alpha val="54000"/>
            </a:scheme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3359136" y="2247871"/>
            <a:ext cx="415499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참여자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4198621" y="2777957"/>
            <a:ext cx="5031104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213991"/>
                </a:solidFill>
              </a:rPr>
              <a:t>재고를 알려줘</a:t>
            </a:r>
            <a:r>
              <a:rPr lang="en-US" altLang="ko-KR" sz="2000" b="1" dirty="0" smtClean="0">
                <a:solidFill>
                  <a:srgbClr val="213991"/>
                </a:solidFill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 smtClean="0">
                <a:solidFill>
                  <a:srgbClr val="213991"/>
                </a:solidFill>
              </a:rPr>
              <a:t>Opensource Academy 2019.10.21 ~ 2019.10.25</a:t>
            </a:r>
            <a:endParaRPr lang="en-US" altLang="ko-KR" sz="700" dirty="0">
              <a:solidFill>
                <a:srgbClr val="21399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49244" y="2068072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</a:rPr>
              <a:t>곽진성</a:t>
            </a:r>
            <a:r>
              <a:rPr lang="en-US" altLang="ko-KR" sz="1400" dirty="0" smtClean="0">
                <a:solidFill>
                  <a:prstClr val="white"/>
                </a:solidFill>
              </a:rPr>
              <a:t>, </a:t>
            </a:r>
            <a:r>
              <a:rPr lang="ko-KR" altLang="en-US" sz="1400" dirty="0" smtClean="0">
                <a:solidFill>
                  <a:prstClr val="white"/>
                </a:solidFill>
              </a:rPr>
              <a:t>김정훈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271230" y="41604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비염시러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2" name="한쪽 모서리가 둥근 사각형 101"/>
          <p:cNvSpPr/>
          <p:nvPr/>
        </p:nvSpPr>
        <p:spPr>
          <a:xfrm flipH="1">
            <a:off x="2933699" y="1663700"/>
            <a:ext cx="9258298" cy="5194300"/>
          </a:xfrm>
          <a:prstGeom prst="round1Rect">
            <a:avLst>
              <a:gd name="adj" fmla="val 8554"/>
            </a:avLst>
          </a:prstGeom>
          <a:noFill/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Freeform 95"/>
          <p:cNvSpPr>
            <a:spLocks noEditPoints="1"/>
          </p:cNvSpPr>
          <p:nvPr/>
        </p:nvSpPr>
        <p:spPr bwMode="auto">
          <a:xfrm>
            <a:off x="3475644" y="4193797"/>
            <a:ext cx="174213" cy="248900"/>
          </a:xfrm>
          <a:custGeom>
            <a:avLst/>
            <a:gdLst>
              <a:gd name="T0" fmla="*/ 3274 w 9071"/>
              <a:gd name="T1" fmla="*/ 10 h 12956"/>
              <a:gd name="T2" fmla="*/ 3148 w 9071"/>
              <a:gd name="T3" fmla="*/ 113 h 12956"/>
              <a:gd name="T4" fmla="*/ 3122 w 9071"/>
              <a:gd name="T5" fmla="*/ 4800 h 12956"/>
              <a:gd name="T6" fmla="*/ 1994 w 9071"/>
              <a:gd name="T7" fmla="*/ 1163 h 12956"/>
              <a:gd name="T8" fmla="*/ 747 w 9071"/>
              <a:gd name="T9" fmla="*/ 335 h 12956"/>
              <a:gd name="T10" fmla="*/ 610 w 9071"/>
              <a:gd name="T11" fmla="*/ 376 h 12956"/>
              <a:gd name="T12" fmla="*/ 16 w 9071"/>
              <a:gd name="T13" fmla="*/ 1751 h 12956"/>
              <a:gd name="T14" fmla="*/ 1240 w 9071"/>
              <a:gd name="T15" fmla="*/ 6045 h 12956"/>
              <a:gd name="T16" fmla="*/ 860 w 9071"/>
              <a:gd name="T17" fmla="*/ 6071 h 12956"/>
              <a:gd name="T18" fmla="*/ 758 w 9071"/>
              <a:gd name="T19" fmla="*/ 6197 h 12956"/>
              <a:gd name="T20" fmla="*/ 748 w 9071"/>
              <a:gd name="T21" fmla="*/ 12762 h 12956"/>
              <a:gd name="T22" fmla="*/ 826 w 9071"/>
              <a:gd name="T23" fmla="*/ 12907 h 12956"/>
              <a:gd name="T24" fmla="*/ 964 w 9071"/>
              <a:gd name="T25" fmla="*/ 12956 h 12956"/>
              <a:gd name="T26" fmla="*/ 7543 w 9071"/>
              <a:gd name="T27" fmla="*/ 12930 h 12956"/>
              <a:gd name="T28" fmla="*/ 7647 w 9071"/>
              <a:gd name="T29" fmla="*/ 12804 h 12956"/>
              <a:gd name="T30" fmla="*/ 7655 w 9071"/>
              <a:gd name="T31" fmla="*/ 6239 h 12956"/>
              <a:gd name="T32" fmla="*/ 7579 w 9071"/>
              <a:gd name="T33" fmla="*/ 6095 h 12956"/>
              <a:gd name="T34" fmla="*/ 7441 w 9071"/>
              <a:gd name="T35" fmla="*/ 6045 h 12956"/>
              <a:gd name="T36" fmla="*/ 7462 w 9071"/>
              <a:gd name="T37" fmla="*/ 5500 h 12956"/>
              <a:gd name="T38" fmla="*/ 9071 w 9071"/>
              <a:gd name="T39" fmla="*/ 2104 h 12956"/>
              <a:gd name="T40" fmla="*/ 9015 w 9071"/>
              <a:gd name="T41" fmla="*/ 1950 h 12956"/>
              <a:gd name="T42" fmla="*/ 8925 w 9071"/>
              <a:gd name="T43" fmla="*/ 1893 h 12956"/>
              <a:gd name="T44" fmla="*/ 8414 w 9071"/>
              <a:gd name="T45" fmla="*/ 1352 h 12956"/>
              <a:gd name="T46" fmla="*/ 8400 w 9071"/>
              <a:gd name="T47" fmla="*/ 1016 h 12956"/>
              <a:gd name="T48" fmla="*/ 8263 w 9071"/>
              <a:gd name="T49" fmla="*/ 715 h 12956"/>
              <a:gd name="T50" fmla="*/ 8020 w 9071"/>
              <a:gd name="T51" fmla="*/ 487 h 12956"/>
              <a:gd name="T52" fmla="*/ 7781 w 9071"/>
              <a:gd name="T53" fmla="*/ 383 h 12956"/>
              <a:gd name="T54" fmla="*/ 7450 w 9071"/>
              <a:gd name="T55" fmla="*/ 361 h 12956"/>
              <a:gd name="T56" fmla="*/ 7145 w 9071"/>
              <a:gd name="T57" fmla="*/ 461 h 12956"/>
              <a:gd name="T58" fmla="*/ 6895 w 9071"/>
              <a:gd name="T59" fmla="*/ 666 h 12956"/>
              <a:gd name="T60" fmla="*/ 6749 w 9071"/>
              <a:gd name="T61" fmla="*/ 920 h 12956"/>
              <a:gd name="T62" fmla="*/ 5272 w 9071"/>
              <a:gd name="T63" fmla="*/ 152 h 12956"/>
              <a:gd name="T64" fmla="*/ 5169 w 9071"/>
              <a:gd name="T65" fmla="*/ 26 h 12956"/>
              <a:gd name="T66" fmla="*/ 4849 w 9071"/>
              <a:gd name="T67" fmla="*/ 432 h 12956"/>
              <a:gd name="T68" fmla="*/ 4849 w 9071"/>
              <a:gd name="T69" fmla="*/ 1296 h 12956"/>
              <a:gd name="T70" fmla="*/ 4849 w 9071"/>
              <a:gd name="T71" fmla="*/ 2160 h 12956"/>
              <a:gd name="T72" fmla="*/ 4849 w 9071"/>
              <a:gd name="T73" fmla="*/ 3023 h 12956"/>
              <a:gd name="T74" fmla="*/ 4849 w 9071"/>
              <a:gd name="T75" fmla="*/ 3887 h 12956"/>
              <a:gd name="T76" fmla="*/ 4849 w 9071"/>
              <a:gd name="T77" fmla="*/ 4750 h 12956"/>
              <a:gd name="T78" fmla="*/ 4849 w 9071"/>
              <a:gd name="T79" fmla="*/ 5613 h 12956"/>
              <a:gd name="T80" fmla="*/ 4849 w 9071"/>
              <a:gd name="T81" fmla="*/ 432 h 12956"/>
              <a:gd name="T82" fmla="*/ 1725 w 9071"/>
              <a:gd name="T83" fmla="*/ 1609 h 12956"/>
              <a:gd name="T84" fmla="*/ 585 w 9071"/>
              <a:gd name="T85" fmla="*/ 1497 h 12956"/>
              <a:gd name="T86" fmla="*/ 2141 w 9071"/>
              <a:gd name="T87" fmla="*/ 6045 h 12956"/>
              <a:gd name="T88" fmla="*/ 1180 w 9071"/>
              <a:gd name="T89" fmla="*/ 12524 h 12956"/>
              <a:gd name="T90" fmla="*/ 5451 w 9071"/>
              <a:gd name="T91" fmla="*/ 6045 h 12956"/>
              <a:gd name="T92" fmla="*/ 5451 w 9071"/>
              <a:gd name="T93" fmla="*/ 6045 h 12956"/>
              <a:gd name="T94" fmla="*/ 7765 w 9071"/>
              <a:gd name="T95" fmla="*/ 1952 h 12956"/>
              <a:gd name="T96" fmla="*/ 7821 w 9071"/>
              <a:gd name="T97" fmla="*/ 850 h 12956"/>
              <a:gd name="T98" fmla="*/ 7991 w 9071"/>
              <a:gd name="T99" fmla="*/ 1128 h 12956"/>
              <a:gd name="T100" fmla="*/ 7904 w 9071"/>
              <a:gd name="T101" fmla="*/ 1543 h 12956"/>
              <a:gd name="T102" fmla="*/ 7216 w 9071"/>
              <a:gd name="T103" fmla="*/ 944 h 12956"/>
              <a:gd name="T104" fmla="*/ 7494 w 9071"/>
              <a:gd name="T105" fmla="*/ 772 h 1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071" h="12956">
                <a:moveTo>
                  <a:pt x="5065" y="0"/>
                </a:moveTo>
                <a:lnTo>
                  <a:pt x="3338" y="0"/>
                </a:lnTo>
                <a:lnTo>
                  <a:pt x="3316" y="1"/>
                </a:lnTo>
                <a:lnTo>
                  <a:pt x="3274" y="10"/>
                </a:lnTo>
                <a:lnTo>
                  <a:pt x="3235" y="26"/>
                </a:lnTo>
                <a:lnTo>
                  <a:pt x="3201" y="49"/>
                </a:lnTo>
                <a:lnTo>
                  <a:pt x="3171" y="78"/>
                </a:lnTo>
                <a:lnTo>
                  <a:pt x="3148" y="113"/>
                </a:lnTo>
                <a:lnTo>
                  <a:pt x="3132" y="152"/>
                </a:lnTo>
                <a:lnTo>
                  <a:pt x="3123" y="194"/>
                </a:lnTo>
                <a:lnTo>
                  <a:pt x="3122" y="216"/>
                </a:lnTo>
                <a:lnTo>
                  <a:pt x="3122" y="4800"/>
                </a:lnTo>
                <a:lnTo>
                  <a:pt x="2078" y="1279"/>
                </a:lnTo>
                <a:lnTo>
                  <a:pt x="2066" y="1245"/>
                </a:lnTo>
                <a:lnTo>
                  <a:pt x="2023" y="1186"/>
                </a:lnTo>
                <a:lnTo>
                  <a:pt x="1994" y="1163"/>
                </a:lnTo>
                <a:lnTo>
                  <a:pt x="860" y="375"/>
                </a:lnTo>
                <a:lnTo>
                  <a:pt x="840" y="361"/>
                </a:lnTo>
                <a:lnTo>
                  <a:pt x="795" y="343"/>
                </a:lnTo>
                <a:lnTo>
                  <a:pt x="747" y="335"/>
                </a:lnTo>
                <a:lnTo>
                  <a:pt x="699" y="339"/>
                </a:lnTo>
                <a:lnTo>
                  <a:pt x="676" y="344"/>
                </a:lnTo>
                <a:lnTo>
                  <a:pt x="652" y="353"/>
                </a:lnTo>
                <a:lnTo>
                  <a:pt x="610" y="376"/>
                </a:lnTo>
                <a:lnTo>
                  <a:pt x="574" y="409"/>
                </a:lnTo>
                <a:lnTo>
                  <a:pt x="547" y="448"/>
                </a:lnTo>
                <a:lnTo>
                  <a:pt x="536" y="470"/>
                </a:lnTo>
                <a:lnTo>
                  <a:pt x="16" y="1751"/>
                </a:lnTo>
                <a:lnTo>
                  <a:pt x="3" y="1785"/>
                </a:lnTo>
                <a:lnTo>
                  <a:pt x="0" y="1857"/>
                </a:lnTo>
                <a:lnTo>
                  <a:pt x="9" y="1893"/>
                </a:lnTo>
                <a:lnTo>
                  <a:pt x="1240" y="6045"/>
                </a:lnTo>
                <a:lnTo>
                  <a:pt x="964" y="6045"/>
                </a:lnTo>
                <a:lnTo>
                  <a:pt x="941" y="6047"/>
                </a:lnTo>
                <a:lnTo>
                  <a:pt x="900" y="6055"/>
                </a:lnTo>
                <a:lnTo>
                  <a:pt x="860" y="6071"/>
                </a:lnTo>
                <a:lnTo>
                  <a:pt x="826" y="6095"/>
                </a:lnTo>
                <a:lnTo>
                  <a:pt x="797" y="6125"/>
                </a:lnTo>
                <a:lnTo>
                  <a:pt x="774" y="6159"/>
                </a:lnTo>
                <a:lnTo>
                  <a:pt x="758" y="6197"/>
                </a:lnTo>
                <a:lnTo>
                  <a:pt x="748" y="6239"/>
                </a:lnTo>
                <a:lnTo>
                  <a:pt x="748" y="6261"/>
                </a:lnTo>
                <a:lnTo>
                  <a:pt x="748" y="12740"/>
                </a:lnTo>
                <a:lnTo>
                  <a:pt x="748" y="12762"/>
                </a:lnTo>
                <a:lnTo>
                  <a:pt x="758" y="12804"/>
                </a:lnTo>
                <a:lnTo>
                  <a:pt x="774" y="12842"/>
                </a:lnTo>
                <a:lnTo>
                  <a:pt x="797" y="12877"/>
                </a:lnTo>
                <a:lnTo>
                  <a:pt x="826" y="12907"/>
                </a:lnTo>
                <a:lnTo>
                  <a:pt x="860" y="12930"/>
                </a:lnTo>
                <a:lnTo>
                  <a:pt x="900" y="12946"/>
                </a:lnTo>
                <a:lnTo>
                  <a:pt x="941" y="12955"/>
                </a:lnTo>
                <a:lnTo>
                  <a:pt x="964" y="12956"/>
                </a:lnTo>
                <a:lnTo>
                  <a:pt x="7441" y="12956"/>
                </a:lnTo>
                <a:lnTo>
                  <a:pt x="7462" y="12955"/>
                </a:lnTo>
                <a:lnTo>
                  <a:pt x="7505" y="12946"/>
                </a:lnTo>
                <a:lnTo>
                  <a:pt x="7543" y="12930"/>
                </a:lnTo>
                <a:lnTo>
                  <a:pt x="7579" y="12907"/>
                </a:lnTo>
                <a:lnTo>
                  <a:pt x="7607" y="12877"/>
                </a:lnTo>
                <a:lnTo>
                  <a:pt x="7631" y="12842"/>
                </a:lnTo>
                <a:lnTo>
                  <a:pt x="7647" y="12804"/>
                </a:lnTo>
                <a:lnTo>
                  <a:pt x="7655" y="12762"/>
                </a:lnTo>
                <a:lnTo>
                  <a:pt x="7657" y="12740"/>
                </a:lnTo>
                <a:lnTo>
                  <a:pt x="7657" y="6261"/>
                </a:lnTo>
                <a:lnTo>
                  <a:pt x="7655" y="6239"/>
                </a:lnTo>
                <a:lnTo>
                  <a:pt x="7647" y="6197"/>
                </a:lnTo>
                <a:lnTo>
                  <a:pt x="7631" y="6159"/>
                </a:lnTo>
                <a:lnTo>
                  <a:pt x="7607" y="6125"/>
                </a:lnTo>
                <a:lnTo>
                  <a:pt x="7579" y="6095"/>
                </a:lnTo>
                <a:lnTo>
                  <a:pt x="7543" y="6071"/>
                </a:lnTo>
                <a:lnTo>
                  <a:pt x="7505" y="6055"/>
                </a:lnTo>
                <a:lnTo>
                  <a:pt x="7462" y="6047"/>
                </a:lnTo>
                <a:lnTo>
                  <a:pt x="7441" y="6045"/>
                </a:lnTo>
                <a:lnTo>
                  <a:pt x="6820" y="6045"/>
                </a:lnTo>
                <a:lnTo>
                  <a:pt x="8173" y="2091"/>
                </a:lnTo>
                <a:lnTo>
                  <a:pt x="8582" y="2232"/>
                </a:lnTo>
                <a:lnTo>
                  <a:pt x="7462" y="5500"/>
                </a:lnTo>
                <a:lnTo>
                  <a:pt x="7872" y="5641"/>
                </a:lnTo>
                <a:lnTo>
                  <a:pt x="9060" y="2168"/>
                </a:lnTo>
                <a:lnTo>
                  <a:pt x="9066" y="2146"/>
                </a:lnTo>
                <a:lnTo>
                  <a:pt x="9071" y="2104"/>
                </a:lnTo>
                <a:lnTo>
                  <a:pt x="9068" y="2061"/>
                </a:lnTo>
                <a:lnTo>
                  <a:pt x="9057" y="2021"/>
                </a:lnTo>
                <a:lnTo>
                  <a:pt x="9040" y="1985"/>
                </a:lnTo>
                <a:lnTo>
                  <a:pt x="9015" y="1950"/>
                </a:lnTo>
                <a:lnTo>
                  <a:pt x="8984" y="1923"/>
                </a:lnTo>
                <a:lnTo>
                  <a:pt x="8947" y="1901"/>
                </a:lnTo>
                <a:lnTo>
                  <a:pt x="8925" y="1893"/>
                </a:lnTo>
                <a:lnTo>
                  <a:pt x="8925" y="1893"/>
                </a:lnTo>
                <a:lnTo>
                  <a:pt x="8313" y="1684"/>
                </a:lnTo>
                <a:lnTo>
                  <a:pt x="8382" y="1480"/>
                </a:lnTo>
                <a:lnTo>
                  <a:pt x="8396" y="1438"/>
                </a:lnTo>
                <a:lnTo>
                  <a:pt x="8414" y="1352"/>
                </a:lnTo>
                <a:lnTo>
                  <a:pt x="8423" y="1266"/>
                </a:lnTo>
                <a:lnTo>
                  <a:pt x="8423" y="1181"/>
                </a:lnTo>
                <a:lnTo>
                  <a:pt x="8415" y="1098"/>
                </a:lnTo>
                <a:lnTo>
                  <a:pt x="8400" y="1016"/>
                </a:lnTo>
                <a:lnTo>
                  <a:pt x="8377" y="936"/>
                </a:lnTo>
                <a:lnTo>
                  <a:pt x="8345" y="858"/>
                </a:lnTo>
                <a:lnTo>
                  <a:pt x="8307" y="785"/>
                </a:lnTo>
                <a:lnTo>
                  <a:pt x="8263" y="715"/>
                </a:lnTo>
                <a:lnTo>
                  <a:pt x="8211" y="651"/>
                </a:lnTo>
                <a:lnTo>
                  <a:pt x="8153" y="589"/>
                </a:lnTo>
                <a:lnTo>
                  <a:pt x="8090" y="534"/>
                </a:lnTo>
                <a:lnTo>
                  <a:pt x="8020" y="487"/>
                </a:lnTo>
                <a:lnTo>
                  <a:pt x="7945" y="444"/>
                </a:lnTo>
                <a:lnTo>
                  <a:pt x="7864" y="409"/>
                </a:lnTo>
                <a:lnTo>
                  <a:pt x="7822" y="395"/>
                </a:lnTo>
                <a:lnTo>
                  <a:pt x="7781" y="383"/>
                </a:lnTo>
                <a:lnTo>
                  <a:pt x="7698" y="365"/>
                </a:lnTo>
                <a:lnTo>
                  <a:pt x="7614" y="355"/>
                </a:lnTo>
                <a:lnTo>
                  <a:pt x="7532" y="354"/>
                </a:lnTo>
                <a:lnTo>
                  <a:pt x="7450" y="361"/>
                </a:lnTo>
                <a:lnTo>
                  <a:pt x="7371" y="375"/>
                </a:lnTo>
                <a:lnTo>
                  <a:pt x="7293" y="396"/>
                </a:lnTo>
                <a:lnTo>
                  <a:pt x="7218" y="425"/>
                </a:lnTo>
                <a:lnTo>
                  <a:pt x="7145" y="461"/>
                </a:lnTo>
                <a:lnTo>
                  <a:pt x="7076" y="503"/>
                </a:lnTo>
                <a:lnTo>
                  <a:pt x="7011" y="551"/>
                </a:lnTo>
                <a:lnTo>
                  <a:pt x="6951" y="605"/>
                </a:lnTo>
                <a:lnTo>
                  <a:pt x="6895" y="666"/>
                </a:lnTo>
                <a:lnTo>
                  <a:pt x="6846" y="731"/>
                </a:lnTo>
                <a:lnTo>
                  <a:pt x="6802" y="802"/>
                </a:lnTo>
                <a:lnTo>
                  <a:pt x="6765" y="879"/>
                </a:lnTo>
                <a:lnTo>
                  <a:pt x="6749" y="920"/>
                </a:lnTo>
                <a:lnTo>
                  <a:pt x="5281" y="5208"/>
                </a:lnTo>
                <a:lnTo>
                  <a:pt x="5281" y="216"/>
                </a:lnTo>
                <a:lnTo>
                  <a:pt x="5281" y="194"/>
                </a:lnTo>
                <a:lnTo>
                  <a:pt x="5272" y="152"/>
                </a:lnTo>
                <a:lnTo>
                  <a:pt x="5255" y="113"/>
                </a:lnTo>
                <a:lnTo>
                  <a:pt x="5232" y="78"/>
                </a:lnTo>
                <a:lnTo>
                  <a:pt x="5203" y="49"/>
                </a:lnTo>
                <a:lnTo>
                  <a:pt x="5169" y="26"/>
                </a:lnTo>
                <a:lnTo>
                  <a:pt x="5130" y="10"/>
                </a:lnTo>
                <a:lnTo>
                  <a:pt x="5087" y="1"/>
                </a:lnTo>
                <a:lnTo>
                  <a:pt x="5065" y="0"/>
                </a:lnTo>
                <a:close/>
                <a:moveTo>
                  <a:pt x="4849" y="432"/>
                </a:moveTo>
                <a:lnTo>
                  <a:pt x="4849" y="864"/>
                </a:lnTo>
                <a:lnTo>
                  <a:pt x="4418" y="864"/>
                </a:lnTo>
                <a:lnTo>
                  <a:pt x="4418" y="1296"/>
                </a:lnTo>
                <a:lnTo>
                  <a:pt x="4849" y="1296"/>
                </a:lnTo>
                <a:lnTo>
                  <a:pt x="4849" y="1728"/>
                </a:lnTo>
                <a:lnTo>
                  <a:pt x="3986" y="1728"/>
                </a:lnTo>
                <a:lnTo>
                  <a:pt x="3986" y="2160"/>
                </a:lnTo>
                <a:lnTo>
                  <a:pt x="4849" y="2160"/>
                </a:lnTo>
                <a:lnTo>
                  <a:pt x="4849" y="2591"/>
                </a:lnTo>
                <a:lnTo>
                  <a:pt x="4418" y="2591"/>
                </a:lnTo>
                <a:lnTo>
                  <a:pt x="4418" y="3023"/>
                </a:lnTo>
                <a:lnTo>
                  <a:pt x="4849" y="3023"/>
                </a:lnTo>
                <a:lnTo>
                  <a:pt x="4849" y="3455"/>
                </a:lnTo>
                <a:lnTo>
                  <a:pt x="3986" y="3455"/>
                </a:lnTo>
                <a:lnTo>
                  <a:pt x="3986" y="3887"/>
                </a:lnTo>
                <a:lnTo>
                  <a:pt x="4849" y="3887"/>
                </a:lnTo>
                <a:lnTo>
                  <a:pt x="4849" y="4319"/>
                </a:lnTo>
                <a:lnTo>
                  <a:pt x="4418" y="4319"/>
                </a:lnTo>
                <a:lnTo>
                  <a:pt x="4418" y="4750"/>
                </a:lnTo>
                <a:lnTo>
                  <a:pt x="4849" y="4750"/>
                </a:lnTo>
                <a:lnTo>
                  <a:pt x="4849" y="5182"/>
                </a:lnTo>
                <a:lnTo>
                  <a:pt x="3986" y="5182"/>
                </a:lnTo>
                <a:lnTo>
                  <a:pt x="3986" y="5613"/>
                </a:lnTo>
                <a:lnTo>
                  <a:pt x="4849" y="5613"/>
                </a:lnTo>
                <a:lnTo>
                  <a:pt x="4849" y="6045"/>
                </a:lnTo>
                <a:lnTo>
                  <a:pt x="3554" y="6045"/>
                </a:lnTo>
                <a:lnTo>
                  <a:pt x="3554" y="432"/>
                </a:lnTo>
                <a:lnTo>
                  <a:pt x="4849" y="432"/>
                </a:lnTo>
                <a:close/>
                <a:moveTo>
                  <a:pt x="3041" y="6045"/>
                </a:moveTo>
                <a:lnTo>
                  <a:pt x="2590" y="6045"/>
                </a:lnTo>
                <a:lnTo>
                  <a:pt x="1311" y="1732"/>
                </a:lnTo>
                <a:lnTo>
                  <a:pt x="1725" y="1609"/>
                </a:lnTo>
                <a:lnTo>
                  <a:pt x="3041" y="6045"/>
                </a:lnTo>
                <a:close/>
                <a:moveTo>
                  <a:pt x="834" y="883"/>
                </a:moveTo>
                <a:lnTo>
                  <a:pt x="1378" y="1262"/>
                </a:lnTo>
                <a:lnTo>
                  <a:pt x="585" y="1497"/>
                </a:lnTo>
                <a:lnTo>
                  <a:pt x="834" y="883"/>
                </a:lnTo>
                <a:close/>
                <a:moveTo>
                  <a:pt x="483" y="1978"/>
                </a:moveTo>
                <a:lnTo>
                  <a:pt x="898" y="1855"/>
                </a:lnTo>
                <a:lnTo>
                  <a:pt x="2141" y="6045"/>
                </a:lnTo>
                <a:lnTo>
                  <a:pt x="1690" y="6045"/>
                </a:lnTo>
                <a:lnTo>
                  <a:pt x="483" y="1978"/>
                </a:lnTo>
                <a:close/>
                <a:moveTo>
                  <a:pt x="7225" y="12524"/>
                </a:moveTo>
                <a:lnTo>
                  <a:pt x="1180" y="12524"/>
                </a:lnTo>
                <a:lnTo>
                  <a:pt x="1180" y="6477"/>
                </a:lnTo>
                <a:lnTo>
                  <a:pt x="7225" y="6477"/>
                </a:lnTo>
                <a:lnTo>
                  <a:pt x="7225" y="12524"/>
                </a:lnTo>
                <a:close/>
                <a:moveTo>
                  <a:pt x="5451" y="6045"/>
                </a:moveTo>
                <a:lnTo>
                  <a:pt x="5760" y="5146"/>
                </a:lnTo>
                <a:lnTo>
                  <a:pt x="6577" y="5425"/>
                </a:lnTo>
                <a:lnTo>
                  <a:pt x="6364" y="6045"/>
                </a:lnTo>
                <a:lnTo>
                  <a:pt x="5451" y="6045"/>
                </a:lnTo>
                <a:close/>
                <a:moveTo>
                  <a:pt x="6716" y="5016"/>
                </a:moveTo>
                <a:lnTo>
                  <a:pt x="5899" y="4737"/>
                </a:lnTo>
                <a:lnTo>
                  <a:pt x="6947" y="1673"/>
                </a:lnTo>
                <a:lnTo>
                  <a:pt x="7765" y="1952"/>
                </a:lnTo>
                <a:lnTo>
                  <a:pt x="6716" y="5016"/>
                </a:lnTo>
                <a:close/>
                <a:moveTo>
                  <a:pt x="7706" y="791"/>
                </a:moveTo>
                <a:lnTo>
                  <a:pt x="7747" y="806"/>
                </a:lnTo>
                <a:lnTo>
                  <a:pt x="7821" y="850"/>
                </a:lnTo>
                <a:lnTo>
                  <a:pt x="7883" y="906"/>
                </a:lnTo>
                <a:lnTo>
                  <a:pt x="7934" y="972"/>
                </a:lnTo>
                <a:lnTo>
                  <a:pt x="7971" y="1047"/>
                </a:lnTo>
                <a:lnTo>
                  <a:pt x="7991" y="1128"/>
                </a:lnTo>
                <a:lnTo>
                  <a:pt x="7998" y="1211"/>
                </a:lnTo>
                <a:lnTo>
                  <a:pt x="7987" y="1296"/>
                </a:lnTo>
                <a:lnTo>
                  <a:pt x="7974" y="1338"/>
                </a:lnTo>
                <a:lnTo>
                  <a:pt x="7904" y="1543"/>
                </a:lnTo>
                <a:lnTo>
                  <a:pt x="7088" y="1264"/>
                </a:lnTo>
                <a:lnTo>
                  <a:pt x="7158" y="1059"/>
                </a:lnTo>
                <a:lnTo>
                  <a:pt x="7173" y="1018"/>
                </a:lnTo>
                <a:lnTo>
                  <a:pt x="7216" y="944"/>
                </a:lnTo>
                <a:lnTo>
                  <a:pt x="7273" y="882"/>
                </a:lnTo>
                <a:lnTo>
                  <a:pt x="7339" y="831"/>
                </a:lnTo>
                <a:lnTo>
                  <a:pt x="7413" y="794"/>
                </a:lnTo>
                <a:lnTo>
                  <a:pt x="7494" y="772"/>
                </a:lnTo>
                <a:lnTo>
                  <a:pt x="7577" y="767"/>
                </a:lnTo>
                <a:lnTo>
                  <a:pt x="7663" y="778"/>
                </a:lnTo>
                <a:lnTo>
                  <a:pt x="7706" y="791"/>
                </a:lnTo>
                <a:close/>
              </a:path>
            </a:pathLst>
          </a:custGeom>
          <a:solidFill>
            <a:schemeClr val="bg1">
              <a:lumMod val="85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재채기, 굴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97" y="4176121"/>
            <a:ext cx="379046" cy="37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64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802361" y="4069662"/>
            <a:ext cx="26161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끝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기대 효과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346" name="한쪽 모서리가 둥근 사각형 34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0632" y="1231023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rgbClr val="21399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시</a:t>
            </a:r>
            <a:r>
              <a:rPr lang="ko-KR" altLang="en-US" sz="600" dirty="0">
                <a:solidFill>
                  <a:srgbClr val="213991"/>
                </a:solidFill>
                <a:cs typeface="Aharoni" panose="02010803020104030203" pitchFamily="2" charset="-79"/>
              </a:rPr>
              <a:t>연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84926" y="1523779"/>
            <a:ext cx="7646668" cy="37046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시연</a:t>
            </a:r>
            <a:r>
              <a:rPr lang="en-US" altLang="ko-KR" sz="4000" dirty="0" smtClean="0">
                <a:solidFill>
                  <a:schemeClr val="tx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!</a:t>
            </a:r>
            <a:endParaRPr lang="ko-KR" altLang="en-US" sz="4000" dirty="0">
              <a:solidFill>
                <a:schemeClr val="tx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15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8822" y="2341711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연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802361" y="4069662"/>
            <a:ext cx="261611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끝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기대 효과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sp>
        <p:nvSpPr>
          <p:cNvPr id="346" name="한쪽 모서리가 둥근 사각형 34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235937" y="940587"/>
            <a:ext cx="3977537" cy="2565513"/>
            <a:chOff x="2235937" y="940587"/>
            <a:chExt cx="3977537" cy="2565513"/>
          </a:xfrm>
        </p:grpSpPr>
        <p:grpSp>
          <p:nvGrpSpPr>
            <p:cNvPr id="84" name="그룹 83"/>
            <p:cNvGrpSpPr/>
            <p:nvPr/>
          </p:nvGrpSpPr>
          <p:grpSpPr>
            <a:xfrm>
              <a:off x="2235937" y="940587"/>
              <a:ext cx="3977537" cy="2565513"/>
              <a:chOff x="1921612" y="1064412"/>
              <a:chExt cx="3977537" cy="2565513"/>
            </a:xfrm>
          </p:grpSpPr>
          <p:sp>
            <p:nvSpPr>
              <p:cNvPr id="85" name="직사각형 84"/>
              <p:cNvSpPr/>
              <p:nvPr/>
            </p:nvSpPr>
            <p:spPr>
              <a:xfrm>
                <a:off x="1921612" y="1411973"/>
                <a:ext cx="3864244" cy="2217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모서리가 둥근 직사각형 85"/>
              <p:cNvSpPr/>
              <p:nvPr/>
            </p:nvSpPr>
            <p:spPr>
              <a:xfrm>
                <a:off x="2148967" y="1064412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white"/>
                    </a:solidFill>
                  </a:rPr>
                  <a:t>수납함 재고 확인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3FA00699-5178-465A-9F3F-130CF1431F70}"/>
                  </a:ext>
                </a:extLst>
              </p:cNvPr>
              <p:cNvSpPr/>
              <p:nvPr/>
            </p:nvSpPr>
            <p:spPr>
              <a:xfrm>
                <a:off x="2101284" y="1657675"/>
                <a:ext cx="3797865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srgbClr val="44546A">
                        <a:lumMod val="75000"/>
                      </a:srgbClr>
                    </a:solidFill>
                  </a:rPr>
                  <a:t>수납함의 재고를 쉽게 </a:t>
                </a:r>
                <a:r>
                  <a:rPr lang="en-US" altLang="ko-KR" sz="1600" b="1" dirty="0" smtClean="0">
                    <a:solidFill>
                      <a:srgbClr val="44546A">
                        <a:lumMod val="75000"/>
                      </a:srgbClr>
                    </a:solidFill>
                  </a:rPr>
                  <a:t>APP</a:t>
                </a:r>
                <a:r>
                  <a:rPr lang="ko-KR" altLang="en-US" sz="1600" b="1" dirty="0" smtClean="0">
                    <a:solidFill>
                      <a:srgbClr val="44546A">
                        <a:lumMod val="75000"/>
                      </a:srgbClr>
                    </a:solidFill>
                  </a:rPr>
                  <a:t>에서 확인</a:t>
                </a:r>
                <a:endPara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88" name="Picture 2" descr="찬, 서랍, 파일 캐비닛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6570" y="2232462"/>
                <a:ext cx="606350" cy="1131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3" name="직선 화살표 연결선 2"/>
            <p:cNvCxnSpPr/>
            <p:nvPr/>
          </p:nvCxnSpPr>
          <p:spPr>
            <a:xfrm>
              <a:off x="3444693" y="2674146"/>
              <a:ext cx="143763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45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089" y="2035163"/>
              <a:ext cx="822520" cy="1277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2235937" y="3750240"/>
            <a:ext cx="3977537" cy="2565513"/>
            <a:chOff x="2235937" y="3750240"/>
            <a:chExt cx="3977537" cy="256551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2235937" y="3750240"/>
              <a:ext cx="3977537" cy="2565513"/>
              <a:chOff x="1921612" y="1064412"/>
              <a:chExt cx="3977537" cy="2565513"/>
            </a:xfrm>
          </p:grpSpPr>
          <p:sp>
            <p:nvSpPr>
              <p:cNvPr id="109" name="직사각형 108"/>
              <p:cNvSpPr/>
              <p:nvPr/>
            </p:nvSpPr>
            <p:spPr>
              <a:xfrm>
                <a:off x="1921612" y="1411973"/>
                <a:ext cx="3864244" cy="2217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모서리가 둥근 직사각형 109"/>
              <p:cNvSpPr/>
              <p:nvPr/>
            </p:nvSpPr>
            <p:spPr>
              <a:xfrm>
                <a:off x="2148967" y="1064412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white"/>
                    </a:solidFill>
                  </a:rPr>
                  <a:t>장거리 무선통신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xmlns="" id="{3FA00699-5178-465A-9F3F-130CF1431F70}"/>
                  </a:ext>
                </a:extLst>
              </p:cNvPr>
              <p:cNvSpPr/>
              <p:nvPr/>
            </p:nvSpPr>
            <p:spPr>
              <a:xfrm>
                <a:off x="2101284" y="1657675"/>
                <a:ext cx="3797865" cy="4140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srgbClr val="44546A">
                        <a:lumMod val="75000"/>
                      </a:srgbClr>
                    </a:solidFill>
                  </a:rPr>
                  <a:t>언제 어디서든 필요한 정보 확인</a:t>
                </a:r>
                <a:endPara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pic>
          <p:nvPicPr>
            <p:cNvPr id="6148" name="Picture 4" descr="와이파이, 전기, 신호, 인터페이스, 기호 아이콘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488" y="4946145"/>
              <a:ext cx="1037142" cy="1037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6674587" y="940587"/>
            <a:ext cx="3977537" cy="2565513"/>
            <a:chOff x="6674587" y="940587"/>
            <a:chExt cx="3977537" cy="2565513"/>
          </a:xfrm>
        </p:grpSpPr>
        <p:sp>
          <p:nvSpPr>
            <p:cNvPr id="113" name="직사각형 112"/>
            <p:cNvSpPr/>
            <p:nvPr/>
          </p:nvSpPr>
          <p:spPr>
            <a:xfrm>
              <a:off x="6674587" y="1288148"/>
              <a:ext cx="3864244" cy="2217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6901942" y="940587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/>
                  </a:solidFill>
                </a:rPr>
                <a:t>창고에 적용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6854259" y="1533850"/>
              <a:ext cx="379786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물류창고</a:t>
              </a:r>
              <a:r>
                <a:rPr lang="en-US" altLang="ko-KR" sz="1600" b="1" dirty="0" smtClean="0">
                  <a:solidFill>
                    <a:srgbClr val="44546A">
                      <a:lumMod val="75000"/>
                    </a:srgbClr>
                  </a:solidFill>
                </a:rPr>
                <a:t>, </a:t>
              </a: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군수창고 등에서 사용 가능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6150" name="Picture 6" descr="창고, 상자 아이콘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8026" y="2148738"/>
              <a:ext cx="1137366" cy="113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29728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연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기대 효과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8512" y="3479107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802361" y="4069662"/>
            <a:ext cx="261610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srgbClr val="213991"/>
                </a:solidFill>
                <a:cs typeface="Aharoni" panose="02010803020104030203" pitchFamily="2" charset="-79"/>
              </a:rPr>
              <a:t>끝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sp>
        <p:nvSpPr>
          <p:cNvPr id="49" name="한쪽 모서리가 둥근 사각형 48"/>
          <p:cNvSpPr/>
          <p:nvPr/>
        </p:nvSpPr>
        <p:spPr>
          <a:xfrm flipH="1">
            <a:off x="1510587" y="927100"/>
            <a:ext cx="10681410" cy="5930900"/>
          </a:xfrm>
          <a:prstGeom prst="round1Rect">
            <a:avLst>
              <a:gd name="adj" fmla="val 8554"/>
            </a:avLst>
          </a:prstGeom>
          <a:solidFill>
            <a:schemeClr val="bg2">
              <a:lumMod val="25000"/>
            </a:schemeClr>
          </a:solidFill>
          <a:ln w="19050">
            <a:solidFill>
              <a:srgbClr val="142358"/>
            </a:solidFill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04244" y="3234233"/>
            <a:ext cx="2983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감사합니다</a:t>
            </a:r>
            <a:r>
              <a:rPr lang="en-US" altLang="ko-KR" sz="4000" dirty="0" smtClean="0">
                <a:solidFill>
                  <a:schemeClr val="bg1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25152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7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68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8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9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6" name="직사각형 85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50632" y="1231023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4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rgbClr val="213991">
              <a:alpha val="54000"/>
            </a:srgbClr>
          </a:solidFill>
        </p:grpSpPr>
        <p:sp>
          <p:nvSpPr>
            <p:cNvPr id="55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56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58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60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61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62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64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65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778234" y="1863696"/>
            <a:ext cx="338555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rgbClr val="21399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20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0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6" name="직사각형 215"/>
          <p:cNvSpPr/>
          <p:nvPr/>
        </p:nvSpPr>
        <p:spPr>
          <a:xfrm>
            <a:off x="673320" y="406966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51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252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3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4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5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6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7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8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9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0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1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2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3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4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5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6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7" name="직사각형 266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6" name="한쪽 모서리가 둥근 사각형 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2050" name="Picture 2" descr="woman in gray to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260" y="2317838"/>
              <a:ext cx="4098925" cy="2733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2164862" y="5205602"/>
              <a:ext cx="3923323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“</a:t>
              </a:r>
              <a:r>
                <a:rPr lang="ko-KR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집에 뭐가 부족하더라</a:t>
              </a:r>
              <a:r>
                <a:rPr lang="en-US" altLang="ko-KR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..”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6477000" y="410474"/>
            <a:ext cx="5714998" cy="6447526"/>
            <a:chOff x="6477000" y="410474"/>
            <a:chExt cx="5714998" cy="6447526"/>
          </a:xfrm>
        </p:grpSpPr>
        <p:grpSp>
          <p:nvGrpSpPr>
            <p:cNvPr id="103" name="그룹 102"/>
            <p:cNvGrpSpPr/>
            <p:nvPr/>
          </p:nvGrpSpPr>
          <p:grpSpPr>
            <a:xfrm>
              <a:off x="6477000" y="410474"/>
              <a:ext cx="5714998" cy="6447526"/>
              <a:chOff x="6477000" y="410474"/>
              <a:chExt cx="5714998" cy="6447526"/>
            </a:xfrm>
          </p:grpSpPr>
          <p:sp>
            <p:nvSpPr>
              <p:cNvPr id="89" name="한쪽 모서리가 둥근 사각형 88"/>
              <p:cNvSpPr/>
              <p:nvPr/>
            </p:nvSpPr>
            <p:spPr>
              <a:xfrm flipH="1">
                <a:off x="6477000" y="410474"/>
                <a:ext cx="5714998" cy="6447526"/>
              </a:xfrm>
              <a:prstGeom prst="round1Rect">
                <a:avLst>
                  <a:gd name="adj" fmla="val 8554"/>
                </a:avLst>
              </a:prstGeom>
              <a:solidFill>
                <a:schemeClr val="bg1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7146013" y="1362658"/>
                <a:ext cx="437697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1600" b="1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집 밖에서도 재고를 확인할 수 있으면 좋겠다</a:t>
                </a:r>
                <a:r>
                  <a:rPr lang="en-US" altLang="ko-KR" sz="1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!</a:t>
                </a:r>
              </a:p>
            </p:txBody>
          </p:sp>
        </p:grpSp>
        <p:pic>
          <p:nvPicPr>
            <p:cNvPr id="2052" name="Picture 4" descr="서랍, 캐비닛, 가구, 사무실, 신고, 저장, 조직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053" y="3629924"/>
              <a:ext cx="3792906" cy="197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그룹 2"/>
            <p:cNvGrpSpPr/>
            <p:nvPr/>
          </p:nvGrpSpPr>
          <p:grpSpPr>
            <a:xfrm rot="20867858">
              <a:off x="8793959" y="2286939"/>
              <a:ext cx="1896619" cy="3565447"/>
              <a:chOff x="8817740" y="2291775"/>
              <a:chExt cx="1896619" cy="3565447"/>
            </a:xfrm>
          </p:grpSpPr>
          <p:pic>
            <p:nvPicPr>
              <p:cNvPr id="2056" name="Picture 8" descr="폰, 휴대폰, 스마트폰, 갤럭시, 삼성, 전화, 디지털, 단말기, 휴대전화, 스크린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17740" y="2291775"/>
                <a:ext cx="1896619" cy="35654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8" name="Picture 10" descr="관, 창고 아이콘"/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71381" y="3530539"/>
                <a:ext cx="989336" cy="98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806030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8822" y="2341711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2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28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27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2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673320" y="406966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sp>
        <p:nvSpPr>
          <p:cNvPr id="346" name="한쪽 모서리가 둥근 사각형 345"/>
          <p:cNvSpPr/>
          <p:nvPr/>
        </p:nvSpPr>
        <p:spPr>
          <a:xfrm flipH="1">
            <a:off x="1511299" y="410474"/>
            <a:ext cx="10680699" cy="6447526"/>
          </a:xfrm>
          <a:prstGeom prst="round1Rect">
            <a:avLst>
              <a:gd name="adj" fmla="val 8554"/>
            </a:avLst>
          </a:prstGeom>
          <a:solidFill>
            <a:srgbClr val="F9F8FE"/>
          </a:solidFill>
          <a:ln w="19050">
            <a:noFill/>
          </a:ln>
          <a:effectLst>
            <a:outerShdw blurRad="304800" dist="127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2235937" y="940587"/>
            <a:ext cx="3977537" cy="2565513"/>
            <a:chOff x="1921612" y="1064412"/>
            <a:chExt cx="3977537" cy="2565513"/>
          </a:xfrm>
        </p:grpSpPr>
        <p:sp>
          <p:nvSpPr>
            <p:cNvPr id="347" name="직사각형 346"/>
            <p:cNvSpPr/>
            <p:nvPr/>
          </p:nvSpPr>
          <p:spPr>
            <a:xfrm>
              <a:off x="1921612" y="1411973"/>
              <a:ext cx="3864244" cy="2217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모서리가 둥근 직사각형 347"/>
            <p:cNvSpPr/>
            <p:nvPr/>
          </p:nvSpPr>
          <p:spPr>
            <a:xfrm>
              <a:off x="2148967" y="1064412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/>
                  </a:solidFill>
                </a:rPr>
                <a:t>수납함 재고 확인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101284" y="1657675"/>
              <a:ext cx="3797865" cy="7833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재고 부족 칸은</a:t>
              </a:r>
              <a:endParaRPr lang="en-US" altLang="ko-KR" sz="1600" b="1" dirty="0" smtClean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빨간색 빛으로 표시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194" name="Picture 2" descr="찬, 서랍, 파일 캐비닛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252" y="1887609"/>
              <a:ext cx="795564" cy="1483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8" name="Picture 6" descr="경고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7489" y="2239068"/>
              <a:ext cx="270575" cy="270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8" name="그룹 87"/>
          <p:cNvGrpSpPr/>
          <p:nvPr/>
        </p:nvGrpSpPr>
        <p:grpSpPr>
          <a:xfrm>
            <a:off x="2235937" y="3750240"/>
            <a:ext cx="3977537" cy="2565513"/>
            <a:chOff x="2121637" y="3750240"/>
            <a:chExt cx="3977537" cy="2565513"/>
          </a:xfrm>
        </p:grpSpPr>
        <p:grpSp>
          <p:nvGrpSpPr>
            <p:cNvPr id="356" name="그룹 355"/>
            <p:cNvGrpSpPr/>
            <p:nvPr/>
          </p:nvGrpSpPr>
          <p:grpSpPr>
            <a:xfrm>
              <a:off x="2121637" y="3750240"/>
              <a:ext cx="3977537" cy="2565513"/>
              <a:chOff x="1921612" y="1064412"/>
              <a:chExt cx="3977537" cy="2565513"/>
            </a:xfrm>
          </p:grpSpPr>
          <p:sp>
            <p:nvSpPr>
              <p:cNvPr id="357" name="직사각형 356"/>
              <p:cNvSpPr/>
              <p:nvPr/>
            </p:nvSpPr>
            <p:spPr>
              <a:xfrm>
                <a:off x="1921612" y="1411973"/>
                <a:ext cx="3864244" cy="2217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8" name="모서리가 둥근 직사각형 357"/>
              <p:cNvSpPr/>
              <p:nvPr/>
            </p:nvSpPr>
            <p:spPr>
              <a:xfrm>
                <a:off x="2148967" y="1064412"/>
                <a:ext cx="1818407" cy="494270"/>
              </a:xfrm>
              <a:prstGeom prst="roundRect">
                <a:avLst/>
              </a:prstGeom>
              <a:solidFill>
                <a:srgbClr val="47A3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 smtClean="0">
                    <a:solidFill>
                      <a:prstClr val="white"/>
                    </a:solidFill>
                  </a:rPr>
                  <a:t>재고 현황 전송</a:t>
                </a:r>
                <a:endParaRPr lang="en-US" altLang="ko-KR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xmlns="" id="{3FA00699-5178-465A-9F3F-130CF1431F70}"/>
                  </a:ext>
                </a:extLst>
              </p:cNvPr>
              <p:cNvSpPr/>
              <p:nvPr/>
            </p:nvSpPr>
            <p:spPr>
              <a:xfrm>
                <a:off x="2101284" y="1657675"/>
                <a:ext cx="379786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 smtClean="0">
                    <a:solidFill>
                      <a:srgbClr val="44546A">
                        <a:lumMod val="75000"/>
                      </a:srgbClr>
                    </a:solidFill>
                  </a:rPr>
                  <a:t>파악한 재고 현황은 폰으로 가져옴</a:t>
                </a:r>
                <a:endPara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pic>
          <p:nvPicPr>
            <p:cNvPr id="8200" name="Picture 8" descr="핸드폰 또는 태블릿, 수평, 위치, 스크린, 시각화, 옵션 아이콘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312207" y="4947208"/>
              <a:ext cx="1058112" cy="105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2" name="Picture 10" descr="서랍, 가구 아이콘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287" y="4936079"/>
              <a:ext cx="1069238" cy="1069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4" name="직선 화살표 연결선 83"/>
            <p:cNvCxnSpPr/>
            <p:nvPr/>
          </p:nvCxnSpPr>
          <p:spPr>
            <a:xfrm>
              <a:off x="3429000" y="5476264"/>
              <a:ext cx="873682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그룹 89"/>
          <p:cNvGrpSpPr/>
          <p:nvPr/>
        </p:nvGrpSpPr>
        <p:grpSpPr>
          <a:xfrm>
            <a:off x="6674587" y="940587"/>
            <a:ext cx="3977537" cy="2565513"/>
            <a:chOff x="6674587" y="940587"/>
            <a:chExt cx="3977537" cy="2565513"/>
          </a:xfrm>
        </p:grpSpPr>
        <p:sp>
          <p:nvSpPr>
            <p:cNvPr id="363" name="직사각형 362"/>
            <p:cNvSpPr/>
            <p:nvPr/>
          </p:nvSpPr>
          <p:spPr>
            <a:xfrm>
              <a:off x="6674587" y="1288148"/>
              <a:ext cx="3864244" cy="22179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모서리가 둥근 직사각형 363"/>
            <p:cNvSpPr/>
            <p:nvPr/>
          </p:nvSpPr>
          <p:spPr>
            <a:xfrm>
              <a:off x="6901942" y="940587"/>
              <a:ext cx="1818407" cy="494270"/>
            </a:xfrm>
            <a:prstGeom prst="roundRect">
              <a:avLst/>
            </a:prstGeom>
            <a:solidFill>
              <a:srgbClr val="47A3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 smtClean="0">
                  <a:solidFill>
                    <a:prstClr val="white"/>
                  </a:solidFill>
                </a:rPr>
                <a:t>폰으로 현황 파악</a:t>
              </a:r>
              <a:endParaRPr lang="en-US" altLang="ko-KR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6854259" y="1533850"/>
              <a:ext cx="379786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폰으로 재고 현황을</a:t>
              </a:r>
              <a:endParaRPr lang="en-US" altLang="ko-KR" sz="1600" b="1" dirty="0" smtClean="0">
                <a:solidFill>
                  <a:srgbClr val="44546A">
                    <a:lumMod val="75000"/>
                  </a:srgb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b="1" dirty="0" smtClean="0">
                  <a:solidFill>
                    <a:srgbClr val="44546A">
                      <a:lumMod val="75000"/>
                    </a:srgbClr>
                  </a:solidFill>
                </a:rPr>
                <a:t>보기 쉽게 확인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8204" name="Picture 12" descr="차트, 그래프, 그래픽, 통계, 바, 플랫, 사업, 보고서, 데이터, 성장, 금융, 마케팅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0772" y="2139782"/>
              <a:ext cx="476531" cy="413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8" name="Picture 16" descr="전화 번호, 모바일, 스마트폰, 휴대 전화, 통신, 핸드폰, 스크린, 전자, 연결, 디스플레이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0454" y="1650198"/>
              <a:ext cx="797166" cy="1471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23382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8512" y="3479107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2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28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27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2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673320" y="406966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11301" y="410474"/>
            <a:ext cx="10680699" cy="6447526"/>
            <a:chOff x="1511301" y="410474"/>
            <a:chExt cx="10680699" cy="6447526"/>
          </a:xfrm>
        </p:grpSpPr>
        <p:sp>
          <p:nvSpPr>
            <p:cNvPr id="346" name="한쪽 모서리가 둥근 사각형 345"/>
            <p:cNvSpPr/>
            <p:nvPr/>
          </p:nvSpPr>
          <p:spPr>
            <a:xfrm flipH="1">
              <a:off x="1511301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090508" y="869309"/>
              <a:ext cx="379786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rgbClr val="44546A">
                      <a:lumMod val="75000"/>
                    </a:srgbClr>
                  </a:solidFill>
                </a:rPr>
                <a:t>수납함 재고 확인</a:t>
              </a:r>
              <a:endParaRPr lang="en-US" altLang="ko-KR" b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667168" y="1096455"/>
              <a:ext cx="3666699" cy="4108122"/>
              <a:chOff x="6667168" y="1096455"/>
              <a:chExt cx="3666699" cy="410812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6667168" y="1096455"/>
                <a:ext cx="3666699" cy="4108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444500" sx="101000" sy="101000" algn="ctr" rotWithShape="0">
                  <a:prstClr val="black">
                    <a:alpha val="1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877304" y="1333229"/>
                <a:ext cx="3190297" cy="697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재고의 양이 충분하지 않으면 칸 옆의</a:t>
                </a:r>
                <a:endParaRPr lang="en-US" altLang="ko-KR" sz="1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LED</a:t>
                </a:r>
                <a:r>
                  <a:rPr lang="ko-KR" altLang="en-US" sz="1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를 밝혀서 표시</a:t>
                </a:r>
                <a:endPara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pic>
            <p:nvPicPr>
              <p:cNvPr id="102" name="Picture 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283108" y="1848710"/>
                <a:ext cx="2434824" cy="3246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2" name="Picture 4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7304" y="2254513"/>
                <a:ext cx="3246433" cy="2434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타원 7"/>
              <p:cNvSpPr/>
              <p:nvPr/>
            </p:nvSpPr>
            <p:spPr>
              <a:xfrm>
                <a:off x="7200900" y="3000489"/>
                <a:ext cx="285750" cy="28575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/>
              <p:cNvSpPr/>
              <p:nvPr/>
            </p:nvSpPr>
            <p:spPr>
              <a:xfrm>
                <a:off x="9382125" y="2981439"/>
                <a:ext cx="285750" cy="28575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7353300" y="3882332"/>
                <a:ext cx="285750" cy="28575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9277350" y="3652893"/>
                <a:ext cx="285750" cy="28575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090508" y="1731852"/>
              <a:ext cx="3666699" cy="4108122"/>
              <a:chOff x="2090508" y="1731852"/>
              <a:chExt cx="3666699" cy="410812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2090508" y="1731852"/>
                <a:ext cx="3666699" cy="4108122"/>
                <a:chOff x="2090508" y="1731852"/>
                <a:chExt cx="3666699" cy="4108122"/>
              </a:xfrm>
            </p:grpSpPr>
            <p:sp>
              <p:nvSpPr>
                <p:cNvPr id="88" name="직사각형 87"/>
                <p:cNvSpPr/>
                <p:nvPr/>
              </p:nvSpPr>
              <p:spPr>
                <a:xfrm>
                  <a:off x="2090508" y="1731852"/>
                  <a:ext cx="3666699" cy="41081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0" sx="101000" sy="101000" algn="ctr" rotWithShape="0">
                    <a:prstClr val="black">
                      <a:alpha val="18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2300644" y="1968626"/>
                  <a:ext cx="3190297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ko-KR" altLang="en-US" sz="14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초음파 센서를 수납함 각 칸의 천장에</a:t>
                  </a:r>
                  <a:endParaRPr lang="en-US" altLang="ko-KR" sz="1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  <a:p>
                  <a:pPr lvl="0">
                    <a:lnSpc>
                      <a:spcPct val="150000"/>
                    </a:lnSpc>
                  </a:pPr>
                  <a:r>
                    <a:rPr lang="ko-KR" altLang="en-US" sz="1400" dirty="0" smtClean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</a:rPr>
                    <a:t>부착하여 재고의 높이로 현황 파악</a:t>
                  </a:r>
                  <a:endParaRPr lang="ko-KR" altLang="en-US" sz="1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endParaRPr>
                </a:p>
              </p:txBody>
            </p:sp>
            <p:pic>
              <p:nvPicPr>
                <p:cNvPr id="7171" name="Picture 3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2706448" y="2484107"/>
                  <a:ext cx="2434824" cy="3246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09" name="타원 108"/>
              <p:cNvSpPr/>
              <p:nvPr/>
            </p:nvSpPr>
            <p:spPr>
              <a:xfrm>
                <a:off x="4200525" y="3650621"/>
                <a:ext cx="495300" cy="495300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29728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8512" y="3479107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2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28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27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2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673320" y="406966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346" name="한쪽 모서리가 둥근 사각형 34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090508" y="869309"/>
              <a:ext cx="379786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rgbClr val="44546A">
                      <a:lumMod val="75000"/>
                    </a:srgbClr>
                  </a:solidFill>
                </a:rPr>
                <a:t>재고 현황 전송</a:t>
              </a:r>
              <a:endParaRPr lang="en-US" altLang="ko-KR" b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90508" y="1731852"/>
              <a:ext cx="3666699" cy="4108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00644" y="1968626"/>
              <a:ext cx="31277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초음파 센서로 측정한 재고의 현황을</a:t>
              </a:r>
              <a:endPara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블루투스 통신을 통해 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PC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 전송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667168" y="1096455"/>
              <a:ext cx="3666699" cy="4108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877304" y="1333229"/>
              <a:ext cx="288572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아두이노에서 받은 재고 데이터를</a:t>
              </a:r>
              <a:endPara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TXT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파일로 로컬에 저장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7304" y="2254513"/>
              <a:ext cx="3246433" cy="2067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644" y="2877622"/>
              <a:ext cx="3262817" cy="244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타원 86"/>
            <p:cNvSpPr/>
            <p:nvPr/>
          </p:nvSpPr>
          <p:spPr>
            <a:xfrm>
              <a:off x="3257549" y="3481558"/>
              <a:ext cx="1006699" cy="10066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6412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8512" y="3479107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2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28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27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2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673320" y="406966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grpSp>
          <p:nvGrpSpPr>
            <p:cNvPr id="3" name="그룹 2"/>
            <p:cNvGrpSpPr/>
            <p:nvPr/>
          </p:nvGrpSpPr>
          <p:grpSpPr>
            <a:xfrm>
              <a:off x="1511299" y="410474"/>
              <a:ext cx="10680699" cy="6447526"/>
              <a:chOff x="1511299" y="410474"/>
              <a:chExt cx="10680699" cy="6447526"/>
            </a:xfrm>
          </p:grpSpPr>
          <p:sp>
            <p:nvSpPr>
              <p:cNvPr id="346" name="한쪽 모서리가 둥근 사각형 345"/>
              <p:cNvSpPr/>
              <p:nvPr/>
            </p:nvSpPr>
            <p:spPr>
              <a:xfrm flipH="1">
                <a:off x="1511299" y="410474"/>
                <a:ext cx="10680699" cy="6447526"/>
              </a:xfrm>
              <a:prstGeom prst="round1Rect">
                <a:avLst>
                  <a:gd name="adj" fmla="val 8554"/>
                </a:avLst>
              </a:prstGeom>
              <a:solidFill>
                <a:srgbClr val="F9F8FE"/>
              </a:solidFill>
              <a:ln w="19050">
                <a:noFill/>
              </a:ln>
              <a:effectLst>
                <a:outerShdw blurRad="304800" dist="12700" dir="10800000" algn="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3FA00699-5178-465A-9F3F-130CF1431F70}"/>
                  </a:ext>
                </a:extLst>
              </p:cNvPr>
              <p:cNvSpPr/>
              <p:nvPr/>
            </p:nvSpPr>
            <p:spPr>
              <a:xfrm>
                <a:off x="2090508" y="869309"/>
                <a:ext cx="49503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smtClean="0">
                    <a:solidFill>
                      <a:srgbClr val="FF0000"/>
                    </a:solidFill>
                  </a:rPr>
                  <a:t>재고 현황 전송 </a:t>
                </a:r>
                <a:r>
                  <a:rPr lang="en-US" altLang="ko-KR" b="1" dirty="0" smtClean="0">
                    <a:solidFill>
                      <a:srgbClr val="FF0000"/>
                    </a:solidFill>
                  </a:rPr>
                  <a:t>– BLUETOOTH CONNECT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5" name="직선 화살표 연결선 4"/>
            <p:cNvCxnSpPr/>
            <p:nvPr/>
          </p:nvCxnSpPr>
          <p:spPr>
            <a:xfrm>
              <a:off x="4467225" y="2821709"/>
              <a:ext cx="4067175" cy="0"/>
            </a:xfrm>
            <a:prstGeom prst="straightConnector1">
              <a:avLst/>
            </a:prstGeom>
            <a:ln w="28575"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1266" name="Picture 2" descr="환경, 시스템, 블루투스 아이콘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898" y="221210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Arduino 아이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8625" y="2212108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/>
            <p:cNvSpPr txBox="1"/>
            <p:nvPr/>
          </p:nvSpPr>
          <p:spPr>
            <a:xfrm>
              <a:off x="3081935" y="3454472"/>
              <a:ext cx="992579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ARDUINO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919260" y="3454472"/>
              <a:ext cx="1176476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BLUETOOTH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1271" name="Picture 7" descr="Mac, 스크린, 모니터, 컴퓨터 아이콘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5550" y="2252800"/>
              <a:ext cx="1279525" cy="127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/>
            <p:cNvSpPr txBox="1"/>
            <p:nvPr/>
          </p:nvSpPr>
          <p:spPr>
            <a:xfrm>
              <a:off x="8921375" y="3458687"/>
              <a:ext cx="1127873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COMPUTER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029484" y="4176165"/>
            <a:ext cx="2904554" cy="1585979"/>
            <a:chOff x="5029484" y="4176165"/>
            <a:chExt cx="2904554" cy="1585979"/>
          </a:xfrm>
        </p:grpSpPr>
        <p:pic>
          <p:nvPicPr>
            <p:cNvPr id="11275" name="Picture 11" descr="시리얼포트 아이콘에 대한 이미지 검색결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908868" y="4282781"/>
              <a:ext cx="1050538" cy="1050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Box 101"/>
            <p:cNvSpPr txBox="1"/>
            <p:nvPr/>
          </p:nvSpPr>
          <p:spPr>
            <a:xfrm>
              <a:off x="5429230" y="5215099"/>
              <a:ext cx="21050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가상의 시리얼포트 생성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029484" y="4176165"/>
              <a:ext cx="2904554" cy="1585979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9203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8512" y="3479107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2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28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27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2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rgbClr val="213991">
              <a:alpha val="54000"/>
            </a:srgb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673320" y="406966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346" name="한쪽 모서리가 둥근 사각형 34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090508" y="869309"/>
              <a:ext cx="379786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 smtClean="0">
                  <a:solidFill>
                    <a:srgbClr val="44546A">
                      <a:lumMod val="75000"/>
                    </a:srgbClr>
                  </a:solidFill>
                </a:rPr>
                <a:t>재고 현황 전송</a:t>
              </a:r>
              <a:endParaRPr lang="en-US" altLang="ko-KR" b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090508" y="1731852"/>
              <a:ext cx="3666699" cy="4108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00644" y="1968626"/>
              <a:ext cx="312777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로컬에 있는 데이터를 서버로 업로드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667168" y="1096455"/>
              <a:ext cx="3666699" cy="4108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77304" y="1333229"/>
              <a:ext cx="312777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폰으로 서버에서 데이터를 불러온 후</a:t>
              </a:r>
              <a:endParaRPr lang="en-US" altLang="ko-KR" sz="14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0">
                <a:lnSpc>
                  <a:spcPct val="150000"/>
                </a:lnSpc>
              </a:pP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앱에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현황 표시</a:t>
              </a: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endPara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1550" y="1910204"/>
              <a:ext cx="1539576" cy="2935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0644" y="2639497"/>
              <a:ext cx="3246431" cy="1823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6412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27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32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chemeClr val="bg1"/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673320" y="406966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9152" y="4700789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2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rgbClr val="213991">
              <a:alpha val="54000"/>
            </a:srgbClr>
          </a:solidFill>
        </p:grpSpPr>
        <p:sp>
          <p:nvSpPr>
            <p:cNvPr id="28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8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8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8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8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8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346" name="한쪽 모서리가 둥근 사각형 34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090508" y="869309"/>
              <a:ext cx="379786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44546A">
                      <a:lumMod val="75000"/>
                    </a:srgbClr>
                  </a:solidFill>
                </a:rPr>
                <a:t>FLOW CHART</a:t>
              </a:r>
              <a:endParaRPr lang="en-US" altLang="ko-KR" b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3313" name="Picture 1" descr="C:\Users\Admin\Downloads\Untitled Diagra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508" y="2248838"/>
              <a:ext cx="3361769" cy="2668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5421" y="2248838"/>
              <a:ext cx="5712564" cy="267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85"/>
            <p:cNvSpPr txBox="1"/>
            <p:nvPr/>
          </p:nvSpPr>
          <p:spPr>
            <a:xfrm>
              <a:off x="2090508" y="1710813"/>
              <a:ext cx="992579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ARDUINO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65421" y="1711066"/>
              <a:ext cx="1283236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APPLICATION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12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가 둥근 사각형 3"/>
          <p:cNvSpPr/>
          <p:nvPr/>
        </p:nvSpPr>
        <p:spPr>
          <a:xfrm flipH="1">
            <a:off x="444500" y="410474"/>
            <a:ext cx="11747499" cy="6438900"/>
          </a:xfrm>
          <a:prstGeom prst="round1Rect">
            <a:avLst>
              <a:gd name="adj" fmla="val 8554"/>
            </a:avLst>
          </a:prstGeom>
          <a:solidFill>
            <a:srgbClr val="21399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8512" y="5850832"/>
            <a:ext cx="596900" cy="1092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2" name="Group 42"/>
          <p:cNvGrpSpPr>
            <a:grpSpLocks noChangeAspect="1"/>
          </p:cNvGrpSpPr>
          <p:nvPr/>
        </p:nvGrpSpPr>
        <p:grpSpPr bwMode="auto">
          <a:xfrm>
            <a:off x="865107" y="4994831"/>
            <a:ext cx="155948" cy="179995"/>
            <a:chOff x="1967" y="0"/>
            <a:chExt cx="3742" cy="4319"/>
          </a:xfrm>
          <a:solidFill>
            <a:schemeClr val="bg1">
              <a:alpha val="54000"/>
            </a:schemeClr>
          </a:solidFill>
        </p:grpSpPr>
        <p:sp>
          <p:nvSpPr>
            <p:cNvPr id="283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4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5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8" name="직사각형 297"/>
          <p:cNvSpPr/>
          <p:nvPr/>
        </p:nvSpPr>
        <p:spPr>
          <a:xfrm>
            <a:off x="724157" y="520560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FLOW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prstClr val="white"/>
                </a:solidFill>
                <a:cs typeface="Aharoni" panose="02010803020104030203" pitchFamily="2" charset="-79"/>
              </a:rPr>
              <a:t>CHART</a:t>
            </a:r>
            <a:endParaRPr lang="en-US" altLang="ko-KR" sz="6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299" name="Group 60"/>
          <p:cNvGrpSpPr>
            <a:grpSpLocks noChangeAspect="1"/>
          </p:cNvGrpSpPr>
          <p:nvPr/>
        </p:nvGrpSpPr>
        <p:grpSpPr bwMode="auto">
          <a:xfrm>
            <a:off x="856269" y="1655618"/>
            <a:ext cx="173625" cy="173585"/>
            <a:chOff x="1680" y="2"/>
            <a:chExt cx="4319" cy="4318"/>
          </a:xfrm>
          <a:solidFill>
            <a:schemeClr val="bg1"/>
          </a:solidFill>
        </p:grpSpPr>
        <p:sp>
          <p:nvSpPr>
            <p:cNvPr id="30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0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1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12" name="직사각형 311"/>
          <p:cNvSpPr/>
          <p:nvPr/>
        </p:nvSpPr>
        <p:spPr>
          <a:xfrm>
            <a:off x="778234" y="1863696"/>
            <a:ext cx="33855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개</a:t>
            </a:r>
            <a:r>
              <a:rPr lang="ko-KR" altLang="en-US" sz="600" dirty="0">
                <a:solidFill>
                  <a:schemeClr val="bg1"/>
                </a:solidFill>
                <a:cs typeface="Aharoni" panose="02010803020104030203" pitchFamily="2" charset="-79"/>
              </a:rPr>
              <a:t>요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27" name="Group 42"/>
          <p:cNvGrpSpPr>
            <a:grpSpLocks noChangeAspect="1"/>
          </p:cNvGrpSpPr>
          <p:nvPr/>
        </p:nvGrpSpPr>
        <p:grpSpPr bwMode="auto">
          <a:xfrm>
            <a:off x="869107" y="6130923"/>
            <a:ext cx="155948" cy="179995"/>
            <a:chOff x="1967" y="0"/>
            <a:chExt cx="3742" cy="4319"/>
          </a:xfrm>
          <a:solidFill>
            <a:srgbClr val="213991">
              <a:alpha val="54000"/>
            </a:srgbClr>
          </a:solidFill>
        </p:grpSpPr>
        <p:sp>
          <p:nvSpPr>
            <p:cNvPr id="32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2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3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4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4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  <p:sp>
          <p:nvSpPr>
            <p:cNvPr id="34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213991"/>
                </a:solidFill>
              </a:endParaRPr>
            </a:p>
          </p:txBody>
        </p:sp>
      </p:grpSp>
      <p:sp>
        <p:nvSpPr>
          <p:cNvPr id="343" name="직사각형 342"/>
          <p:cNvSpPr/>
          <p:nvPr/>
        </p:nvSpPr>
        <p:spPr>
          <a:xfrm>
            <a:off x="675258" y="6341694"/>
            <a:ext cx="534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BLOCK</a:t>
            </a:r>
          </a:p>
          <a:p>
            <a:pPr algn="ctr">
              <a:lnSpc>
                <a:spcPct val="150000"/>
              </a:lnSpc>
            </a:pPr>
            <a:r>
              <a:rPr lang="en-US" altLang="ko-KR" sz="600" dirty="0" smtClean="0">
                <a:solidFill>
                  <a:srgbClr val="213991"/>
                </a:solidFill>
                <a:cs typeface="Aharoni" panose="02010803020104030203" pitchFamily="2" charset="-79"/>
              </a:rPr>
              <a:t>DIAGRAM</a:t>
            </a:r>
            <a:endParaRPr lang="en-US" altLang="ko-KR" sz="600" dirty="0">
              <a:solidFill>
                <a:srgbClr val="213991"/>
              </a:solidFill>
              <a:cs typeface="Aharoni" panose="02010803020104030203" pitchFamily="2" charset="-79"/>
            </a:endParaRPr>
          </a:p>
        </p:txBody>
      </p:sp>
      <p:grpSp>
        <p:nvGrpSpPr>
          <p:cNvPr id="268" name="Group 75"/>
          <p:cNvGrpSpPr>
            <a:grpSpLocks noChangeAspect="1"/>
          </p:cNvGrpSpPr>
          <p:nvPr/>
        </p:nvGrpSpPr>
        <p:grpSpPr bwMode="auto">
          <a:xfrm>
            <a:off x="874851" y="271742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269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0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1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2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3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4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5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6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7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8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79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80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1" name="직사각형 280"/>
          <p:cNvSpPr/>
          <p:nvPr/>
        </p:nvSpPr>
        <p:spPr>
          <a:xfrm>
            <a:off x="677115" y="2939882"/>
            <a:ext cx="519694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기능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13" name="Group 75"/>
          <p:cNvGrpSpPr>
            <a:grpSpLocks noChangeAspect="1"/>
          </p:cNvGrpSpPr>
          <p:nvPr/>
        </p:nvGrpSpPr>
        <p:grpSpPr bwMode="auto">
          <a:xfrm>
            <a:off x="871056" y="3847202"/>
            <a:ext cx="136461" cy="178005"/>
            <a:chOff x="-34" y="2514"/>
            <a:chExt cx="3311" cy="4319"/>
          </a:xfrm>
          <a:solidFill>
            <a:schemeClr val="bg1">
              <a:alpha val="54000"/>
            </a:schemeClr>
          </a:solidFill>
        </p:grpSpPr>
        <p:sp>
          <p:nvSpPr>
            <p:cNvPr id="314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5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6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7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8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19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0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1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2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3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4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325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673320" y="4069662"/>
            <a:ext cx="519693" cy="2130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00" dirty="0" smtClean="0">
                <a:solidFill>
                  <a:schemeClr val="bg1"/>
                </a:solidFill>
                <a:cs typeface="Aharoni" panose="02010803020104030203" pitchFamily="2" charset="-79"/>
              </a:rPr>
              <a:t>구현 방법</a:t>
            </a:r>
            <a:endParaRPr lang="en-US" altLang="ko-KR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511299" y="410474"/>
            <a:ext cx="10680699" cy="6447526"/>
            <a:chOff x="1511299" y="410474"/>
            <a:chExt cx="10680699" cy="6447526"/>
          </a:xfrm>
        </p:grpSpPr>
        <p:sp>
          <p:nvSpPr>
            <p:cNvPr id="346" name="한쪽 모서리가 둥근 사각형 345"/>
            <p:cNvSpPr/>
            <p:nvPr/>
          </p:nvSpPr>
          <p:spPr>
            <a:xfrm flipH="1">
              <a:off x="1511299" y="410474"/>
              <a:ext cx="10680699" cy="6447526"/>
            </a:xfrm>
            <a:prstGeom prst="round1Rect">
              <a:avLst>
                <a:gd name="adj" fmla="val 8554"/>
              </a:avLst>
            </a:prstGeom>
            <a:solidFill>
              <a:srgbClr val="F9F8FE"/>
            </a:solidFill>
            <a:ln w="19050">
              <a:noFill/>
            </a:ln>
            <a:effectLst>
              <a:outerShdw blurRad="304800" dist="12700" dir="10800000" algn="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3FA00699-5178-465A-9F3F-130CF1431F70}"/>
                </a:ext>
              </a:extLst>
            </p:cNvPr>
            <p:cNvSpPr/>
            <p:nvPr/>
          </p:nvSpPr>
          <p:spPr>
            <a:xfrm>
              <a:off x="2090508" y="869309"/>
              <a:ext cx="3797865" cy="454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solidFill>
                    <a:srgbClr val="44546A">
                      <a:lumMod val="75000"/>
                    </a:srgbClr>
                  </a:solidFill>
                </a:rPr>
                <a:t>BLOCK DIAGRAM</a:t>
              </a:r>
              <a:endParaRPr lang="en-US" altLang="ko-KR" b="1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2289" name="Picture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508" y="2275120"/>
              <a:ext cx="3985984" cy="2851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2090508" y="1710813"/>
              <a:ext cx="992579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ARDUINO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6519404" y="1710813"/>
              <a:ext cx="1619033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4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WHOLE PROCESS</a:t>
              </a:r>
              <a:endPara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9404" y="2275120"/>
              <a:ext cx="5148251" cy="3855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86412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249</Words>
  <Application>Microsoft Office PowerPoint</Application>
  <PresentationFormat>사용자 지정</PresentationFormat>
  <Paragraphs>115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207</cp:revision>
  <dcterms:created xsi:type="dcterms:W3CDTF">2019-10-22T03:45:32Z</dcterms:created>
  <dcterms:modified xsi:type="dcterms:W3CDTF">2019-10-24T15:56:19Z</dcterms:modified>
</cp:coreProperties>
</file>