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Bungee Shade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orient="horz" pos="510">
          <p15:clr>
            <a:srgbClr val="747775"/>
          </p15:clr>
        </p15:guide>
        <p15:guide id="4" orient="horz" pos="60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110AE5-63F6-4392-9838-519FD342E45F}">
  <a:tblStyle styleId="{F2110AE5-63F6-4392-9838-519FD342E4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10" orient="horz"/>
        <p:guide pos="60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italic.fntdata"/><Relationship Id="rId21" Type="http://schemas.openxmlformats.org/officeDocument/2006/relationships/slide" Target="slides/slide15.xml"/><Relationship Id="rId43" Type="http://schemas.openxmlformats.org/officeDocument/2006/relationships/font" Target="fonts/Roboto-bold.fntdata"/><Relationship Id="rId24" Type="http://schemas.openxmlformats.org/officeDocument/2006/relationships/slide" Target="slides/slide18.xml"/><Relationship Id="rId46" Type="http://schemas.openxmlformats.org/officeDocument/2006/relationships/font" Target="fonts/BungeeShade-regular.fntdata"/><Relationship Id="rId23" Type="http://schemas.openxmlformats.org/officeDocument/2006/relationships/slide" Target="slides/slide17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cde1c55d6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3cde1c55d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11efc928a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211efc92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146bf6f1e_1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2146bf6f1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146bf6f1e_3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2146bf6f1e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146bf6f1e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2146bf6f1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146bf6f1e_3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2146bf6f1e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214ea62a74_3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2214ea62a74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146bf6f1e_3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22146bf6f1e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146bf6f1e_3_1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22146bf6f1e_3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146bf6f1e_3_1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2146bf6f1e_3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2146bf6f1e_3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2146bf6f1e_3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146bf6f1e_4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22146bf6f1e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146bf6f1e_4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22146bf6f1e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1478b2685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21478b268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2146bf6f1e_4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22146bf6f1e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2146bf6f1e_4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22146bf6f1e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21478b249c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221478b24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21478b2685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221478b26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21478b2685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221478b26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21478b2685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221478b268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21478b2685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221478b268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21478b2685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221478b268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1478b2685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221478b268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214ea62a74_4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2214ea62a7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214ea62a74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2214ea62a74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c6efc333b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3c6efc333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de1c55d6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3cde1c55d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146bf6f1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2146bf6f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cde1c55d6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3cde1c55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1" name="Google Shape;11;p2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3" name="Google Shape;73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2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2" name="Google Shape;42;p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1" name="Google Shape;61;p1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13144" l="0" r="0" t="15103"/>
          <a:stretch/>
        </p:blipFill>
        <p:spPr>
          <a:xfrm>
            <a:off x="1617675" y="1451675"/>
            <a:ext cx="1894900" cy="9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12788" l="0" r="0" t="16243"/>
          <a:stretch/>
        </p:blipFill>
        <p:spPr>
          <a:xfrm>
            <a:off x="3509750" y="1451675"/>
            <a:ext cx="1076325" cy="19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5">
            <a:alphaModFix/>
          </a:blip>
          <a:srcRect b="17338" l="3580" r="-3578" t="15765"/>
          <a:stretch/>
        </p:blipFill>
        <p:spPr>
          <a:xfrm>
            <a:off x="579550" y="1451675"/>
            <a:ext cx="1076325" cy="19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6">
            <a:alphaModFix/>
          </a:blip>
          <a:srcRect b="14883" l="0" r="0" t="15136"/>
          <a:stretch/>
        </p:blipFill>
        <p:spPr>
          <a:xfrm>
            <a:off x="1617675" y="2374600"/>
            <a:ext cx="1894900" cy="10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6805700" y="3457525"/>
            <a:ext cx="24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ko" sz="1400" u="none" cap="none" strike="noStrike">
                <a:solidFill>
                  <a:srgbClr val="1C4587"/>
                </a:solidFill>
              </a:rPr>
              <a:t>3 / May / 2023   신진섭</a:t>
            </a:r>
            <a:endParaRPr i="0" sz="1400" u="none" cap="none" strike="noStrike">
              <a:solidFill>
                <a:srgbClr val="1C4587"/>
              </a:solidFill>
            </a:endParaRPr>
          </a:p>
        </p:txBody>
      </p:sp>
      <p:cxnSp>
        <p:nvCxnSpPr>
          <p:cNvPr id="90" name="Google Shape;90;p13"/>
          <p:cNvCxnSpPr/>
          <p:nvPr/>
        </p:nvCxnSpPr>
        <p:spPr>
          <a:xfrm flipH="1" rot="10800000">
            <a:off x="453750" y="3849275"/>
            <a:ext cx="82140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3"/>
          <p:cNvSpPr txBox="1"/>
          <p:nvPr/>
        </p:nvSpPr>
        <p:spPr>
          <a:xfrm>
            <a:off x="527950" y="684925"/>
            <a:ext cx="4074000" cy="461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어음부도 (</a:t>
            </a:r>
            <a:r>
              <a:rPr b="1" i="0" lang="ko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Bankruptcy) </a:t>
            </a:r>
            <a:r>
              <a:rPr b="1"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분석 프로젝트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" name="Google Shape;92;p13"/>
          <p:cNvCxnSpPr/>
          <p:nvPr/>
        </p:nvCxnSpPr>
        <p:spPr>
          <a:xfrm flipH="1" rot="10800000">
            <a:off x="453750" y="1258475"/>
            <a:ext cx="82140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3"/>
          <p:cNvSpPr txBox="1"/>
          <p:nvPr/>
        </p:nvSpPr>
        <p:spPr>
          <a:xfrm>
            <a:off x="5527425" y="856775"/>
            <a:ext cx="34611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 적용 데이터셋   </a:t>
            </a:r>
            <a:endParaRPr sz="2500">
              <a:solidFill>
                <a:schemeClr val="dk2"/>
              </a:solidFill>
            </a:endParaRPr>
          </a:p>
        </p:txBody>
      </p:sp>
      <p:graphicFrame>
        <p:nvGraphicFramePr>
          <p:cNvPr id="187" name="Google Shape;187;p22"/>
          <p:cNvGraphicFramePr/>
          <p:nvPr/>
        </p:nvGraphicFramePr>
        <p:xfrm>
          <a:off x="938025" y="124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{F2110AE5-63F6-4392-9838-519FD342E45F}</a:tableStyleId>
              </a:tblPr>
              <a:tblGrid>
                <a:gridCol w="1708200"/>
                <a:gridCol w="1793325"/>
                <a:gridCol w="1743325"/>
                <a:gridCol w="1735025"/>
              </a:tblGrid>
              <a:tr h="43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데이터 개수</a:t>
                      </a:r>
                      <a:r>
                        <a:rPr b="1" lang="ko">
                          <a:solidFill>
                            <a:schemeClr val="lt1"/>
                          </a:solidFill>
                        </a:rPr>
                        <a:t>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독립변수 개수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종속변수 개수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1C4587"/>
                    </a:solidFill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전처리 전 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7902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/>
                </a:tc>
              </a:tr>
              <a:tr h="43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전저리 후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7902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41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/>
                </a:tc>
              </a:tr>
              <a:tr h="43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월별 Groupby 후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26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/>
                </a:tc>
              </a:tr>
              <a:tr h="43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상관분석</a:t>
                      </a:r>
                      <a:endParaRPr/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7902</a:t>
                      </a:r>
                      <a:endParaRPr/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</a:t>
                      </a:r>
                      <a:endParaRPr/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/>
                </a:tc>
              </a:tr>
              <a:tr h="43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Regression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7902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Classification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851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2" type="body"/>
          </p:nvPr>
        </p:nvSpPr>
        <p:spPr>
          <a:xfrm>
            <a:off x="5165650" y="1632600"/>
            <a:ext cx="3837000" cy="18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ko" sz="3200"/>
              <a:t>상관분석</a:t>
            </a:r>
            <a:endParaRPr sz="3200"/>
          </a:p>
        </p:txBody>
      </p:sp>
      <p:sp>
        <p:nvSpPr>
          <p:cNvPr id="193" name="Google Shape;193;p23"/>
          <p:cNvSpPr txBox="1"/>
          <p:nvPr>
            <p:ph type="title"/>
          </p:nvPr>
        </p:nvSpPr>
        <p:spPr>
          <a:xfrm>
            <a:off x="437000" y="834500"/>
            <a:ext cx="37965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➢"/>
            </a:pPr>
            <a:r>
              <a:rPr lang="ko" sz="3200">
                <a:solidFill>
                  <a:schemeClr val="dk2"/>
                </a:solidFill>
              </a:rPr>
              <a:t>분석 및 시각화</a:t>
            </a:r>
            <a:r>
              <a:rPr lang="ko" sz="3200">
                <a:solidFill>
                  <a:schemeClr val="dk2"/>
                </a:solidFill>
              </a:rPr>
              <a:t> </a:t>
            </a:r>
            <a:endParaRPr sz="4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221575" y="2784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상관분석</a:t>
            </a:r>
            <a:endParaRPr sz="2500">
              <a:solidFill>
                <a:schemeClr val="dk2"/>
              </a:solidFill>
            </a:endParaRPr>
          </a:p>
        </p:txBody>
      </p:sp>
      <p:grpSp>
        <p:nvGrpSpPr>
          <p:cNvPr id="199" name="Google Shape;199;p24"/>
          <p:cNvGrpSpPr/>
          <p:nvPr/>
        </p:nvGrpSpPr>
        <p:grpSpPr>
          <a:xfrm>
            <a:off x="480235" y="896412"/>
            <a:ext cx="3786241" cy="3124568"/>
            <a:chOff x="331850" y="1304875"/>
            <a:chExt cx="4001100" cy="3337500"/>
          </a:xfrm>
        </p:grpSpPr>
        <p:sp>
          <p:nvSpPr>
            <p:cNvPr id="200" name="Google Shape;200;p24"/>
            <p:cNvSpPr txBox="1"/>
            <p:nvPr/>
          </p:nvSpPr>
          <p:spPr>
            <a:xfrm>
              <a:off x="331850" y="1304875"/>
              <a:ext cx="4001100" cy="461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340850" y="1766275"/>
              <a:ext cx="3983100" cy="287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24"/>
          <p:cNvSpPr txBox="1"/>
          <p:nvPr>
            <p:ph idx="4294967295" type="body"/>
          </p:nvPr>
        </p:nvSpPr>
        <p:spPr>
          <a:xfrm>
            <a:off x="1943673" y="896379"/>
            <a:ext cx="15330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>
                <a:solidFill>
                  <a:schemeClr val="lt1"/>
                </a:solidFill>
              </a:rPr>
              <a:t>상관계수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875" y="771425"/>
            <a:ext cx="4225125" cy="34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78" y="1340042"/>
            <a:ext cx="3714495" cy="268079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/>
          <p:nvPr/>
        </p:nvSpPr>
        <p:spPr>
          <a:xfrm>
            <a:off x="502507" y="3035989"/>
            <a:ext cx="3714600" cy="21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493244" y="1381629"/>
            <a:ext cx="3714600" cy="21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>
            <p:ph type="title"/>
          </p:nvPr>
        </p:nvSpPr>
        <p:spPr>
          <a:xfrm>
            <a:off x="221575" y="4164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상관</a:t>
            </a:r>
            <a:r>
              <a:rPr lang="ko" sz="2500">
                <a:solidFill>
                  <a:schemeClr val="dk2"/>
                </a:solidFill>
              </a:rPr>
              <a:t>분석 결과 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208" name="Google Shape;208;p24"/>
          <p:cNvSpPr txBox="1"/>
          <p:nvPr>
            <p:ph type="title"/>
          </p:nvPr>
        </p:nvSpPr>
        <p:spPr>
          <a:xfrm>
            <a:off x="-85475" y="4627625"/>
            <a:ext cx="6528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97949" lvl="1" marL="12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ko" sz="1700">
                <a:solidFill>
                  <a:schemeClr val="dk2"/>
                </a:solidFill>
              </a:rPr>
              <a:t>양의 관계  bk_rate 0.08   / 음의 관계 jpy -0.04    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221575" y="354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산포도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214" name="Google Shape;214;p25"/>
          <p:cNvSpPr txBox="1"/>
          <p:nvPr>
            <p:ph idx="4294967295" type="body"/>
          </p:nvPr>
        </p:nvSpPr>
        <p:spPr>
          <a:xfrm>
            <a:off x="1501100" y="13048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>
                <a:solidFill>
                  <a:schemeClr val="lt1"/>
                </a:solidFill>
              </a:rPr>
              <a:t>상관계수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39" y="962400"/>
            <a:ext cx="7347187" cy="3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5165650" y="1632600"/>
            <a:ext cx="3837000" cy="18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ko" sz="3200"/>
              <a:t>Regression</a:t>
            </a:r>
            <a:endParaRPr sz="3200"/>
          </a:p>
        </p:txBody>
      </p:sp>
      <p:sp>
        <p:nvSpPr>
          <p:cNvPr id="221" name="Google Shape;221;p26"/>
          <p:cNvSpPr txBox="1"/>
          <p:nvPr>
            <p:ph type="title"/>
          </p:nvPr>
        </p:nvSpPr>
        <p:spPr>
          <a:xfrm>
            <a:off x="437000" y="834500"/>
            <a:ext cx="37965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➢"/>
            </a:pPr>
            <a:r>
              <a:rPr lang="ko" sz="3200">
                <a:solidFill>
                  <a:schemeClr val="dk2"/>
                </a:solidFill>
              </a:rPr>
              <a:t>분석 및 시각화 </a:t>
            </a:r>
            <a:endParaRPr sz="4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221575" y="354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Regression </a:t>
            </a:r>
            <a:endParaRPr sz="2500">
              <a:solidFill>
                <a:schemeClr val="dk2"/>
              </a:solidFill>
            </a:endParaRPr>
          </a:p>
        </p:txBody>
      </p:sp>
      <p:grpSp>
        <p:nvGrpSpPr>
          <p:cNvPr id="227" name="Google Shape;227;p27"/>
          <p:cNvGrpSpPr/>
          <p:nvPr/>
        </p:nvGrpSpPr>
        <p:grpSpPr>
          <a:xfrm>
            <a:off x="904494" y="1040719"/>
            <a:ext cx="3345591" cy="1797556"/>
            <a:chOff x="1361675" y="1040700"/>
            <a:chExt cx="5867400" cy="2723157"/>
          </a:xfrm>
        </p:grpSpPr>
        <p:grpSp>
          <p:nvGrpSpPr>
            <p:cNvPr id="228" name="Google Shape;228;p27"/>
            <p:cNvGrpSpPr/>
            <p:nvPr/>
          </p:nvGrpSpPr>
          <p:grpSpPr>
            <a:xfrm>
              <a:off x="1361675" y="1040700"/>
              <a:ext cx="5867400" cy="1316400"/>
              <a:chOff x="1361675" y="1040700"/>
              <a:chExt cx="5867400" cy="1316400"/>
            </a:xfrm>
          </p:grpSpPr>
          <p:sp>
            <p:nvSpPr>
              <p:cNvPr id="229" name="Google Shape;229;p27"/>
              <p:cNvSpPr txBox="1"/>
              <p:nvPr/>
            </p:nvSpPr>
            <p:spPr>
              <a:xfrm>
                <a:off x="1361675" y="1040700"/>
                <a:ext cx="5867400" cy="607800"/>
              </a:xfrm>
              <a:prstGeom prst="rect">
                <a:avLst/>
              </a:prstGeom>
              <a:solidFill>
                <a:srgbClr val="1C45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1388375" y="1648500"/>
                <a:ext cx="5814000" cy="708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"/>
                  <a:t>     </a:t>
                </a:r>
                <a:r>
                  <a:rPr lang="ko" sz="1300"/>
                  <a:t> </a:t>
                </a:r>
                <a:r>
                  <a:rPr lang="ko" sz="1300"/>
                  <a:t>모형의적합성 (R-squared) 0.137</a:t>
                </a:r>
                <a:endParaRPr b="0" i="0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31" name="Google Shape;23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88386" y="2413683"/>
              <a:ext cx="5813968" cy="1350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7"/>
          <p:cNvGrpSpPr/>
          <p:nvPr/>
        </p:nvGrpSpPr>
        <p:grpSpPr>
          <a:xfrm>
            <a:off x="4710719" y="1040719"/>
            <a:ext cx="3345591" cy="868956"/>
            <a:chOff x="1361675" y="1040700"/>
            <a:chExt cx="5867400" cy="1316400"/>
          </a:xfrm>
        </p:grpSpPr>
        <p:sp>
          <p:nvSpPr>
            <p:cNvPr id="233" name="Google Shape;233;p27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1388375" y="1648500"/>
              <a:ext cx="5814000" cy="708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/>
                <a:t>       </a:t>
              </a:r>
              <a:r>
                <a:rPr lang="ko" sz="1300"/>
                <a:t> 모형의적합성 (R-squared) 0.1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27"/>
          <p:cNvGrpSpPr/>
          <p:nvPr/>
        </p:nvGrpSpPr>
        <p:grpSpPr>
          <a:xfrm>
            <a:off x="904494" y="3046319"/>
            <a:ext cx="3345591" cy="868956"/>
            <a:chOff x="1361675" y="1040700"/>
            <a:chExt cx="5867400" cy="1316400"/>
          </a:xfrm>
        </p:grpSpPr>
        <p:sp>
          <p:nvSpPr>
            <p:cNvPr id="236" name="Google Shape;236;p27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1388375" y="1648500"/>
              <a:ext cx="5814000" cy="708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/>
                <a:t>     </a:t>
              </a:r>
              <a:r>
                <a:rPr lang="ko" sz="1300"/>
                <a:t> 모형의적합성 (R-squared) 0.1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7"/>
          <p:cNvSpPr txBox="1"/>
          <p:nvPr>
            <p:ph idx="4294967295" type="body"/>
          </p:nvPr>
        </p:nvSpPr>
        <p:spPr>
          <a:xfrm>
            <a:off x="1882100" y="10762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</a:rPr>
              <a:t>전체 변수 적용</a:t>
            </a:r>
            <a:endParaRPr sz="1465">
              <a:solidFill>
                <a:schemeClr val="lt1"/>
              </a:solidFill>
            </a:endParaRPr>
          </a:p>
        </p:txBody>
      </p:sp>
      <p:sp>
        <p:nvSpPr>
          <p:cNvPr id="239" name="Google Shape;239;p27"/>
          <p:cNvSpPr txBox="1"/>
          <p:nvPr>
            <p:ph idx="4294967295" type="body"/>
          </p:nvPr>
        </p:nvSpPr>
        <p:spPr>
          <a:xfrm>
            <a:off x="5692100" y="10762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</a:rPr>
              <a:t>스케일링</a:t>
            </a:r>
            <a:r>
              <a:rPr lang="ko" sz="1465">
                <a:solidFill>
                  <a:schemeClr val="lt1"/>
                </a:solidFill>
              </a:rPr>
              <a:t> 적용</a:t>
            </a:r>
            <a:endParaRPr sz="1465">
              <a:solidFill>
                <a:schemeClr val="lt1"/>
              </a:solidFill>
            </a:endParaRPr>
          </a:p>
        </p:txBody>
      </p:sp>
      <p:sp>
        <p:nvSpPr>
          <p:cNvPr id="240" name="Google Shape;240;p27"/>
          <p:cNvSpPr txBox="1"/>
          <p:nvPr>
            <p:ph idx="4294967295" type="body"/>
          </p:nvPr>
        </p:nvSpPr>
        <p:spPr>
          <a:xfrm>
            <a:off x="1882100" y="30574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</a:rPr>
              <a:t>   P-value </a:t>
            </a:r>
            <a:r>
              <a:rPr lang="ko" sz="1465">
                <a:solidFill>
                  <a:schemeClr val="lt1"/>
                </a:solidFill>
              </a:rPr>
              <a:t>적용</a:t>
            </a:r>
            <a:endParaRPr sz="1465">
              <a:solidFill>
                <a:schemeClr val="lt1"/>
              </a:solidFill>
            </a:endParaRPr>
          </a:p>
        </p:txBody>
      </p:sp>
      <p:sp>
        <p:nvSpPr>
          <p:cNvPr id="241" name="Google Shape;241;p27"/>
          <p:cNvSpPr txBox="1"/>
          <p:nvPr>
            <p:ph idx="4294967295" type="body"/>
          </p:nvPr>
        </p:nvSpPr>
        <p:spPr>
          <a:xfrm>
            <a:off x="5768300" y="30574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</a:rPr>
              <a:t>후진 제거</a:t>
            </a:r>
            <a:r>
              <a:rPr lang="ko" sz="1465">
                <a:solidFill>
                  <a:schemeClr val="lt1"/>
                </a:solidFill>
              </a:rPr>
              <a:t> 적용</a:t>
            </a:r>
            <a:endParaRPr sz="1465">
              <a:solidFill>
                <a:schemeClr val="lt1"/>
              </a:solidFill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413" y="1942150"/>
            <a:ext cx="3310200" cy="8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200" y="3960750"/>
            <a:ext cx="3310176" cy="86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Google Shape;244;p27"/>
          <p:cNvGrpSpPr/>
          <p:nvPr/>
        </p:nvGrpSpPr>
        <p:grpSpPr>
          <a:xfrm>
            <a:off x="4710719" y="3057469"/>
            <a:ext cx="3345591" cy="868956"/>
            <a:chOff x="1361675" y="1040700"/>
            <a:chExt cx="5867400" cy="1316400"/>
          </a:xfrm>
        </p:grpSpPr>
        <p:sp>
          <p:nvSpPr>
            <p:cNvPr id="245" name="Google Shape;245;p27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1388375" y="1648500"/>
              <a:ext cx="5814000" cy="708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/>
                <a:t>     </a:t>
              </a:r>
              <a:r>
                <a:rPr lang="ko" sz="1300"/>
                <a:t> 모형의적합성 (R-squared) 0.1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27"/>
          <p:cNvSpPr txBox="1"/>
          <p:nvPr>
            <p:ph idx="4294967295" type="body"/>
          </p:nvPr>
        </p:nvSpPr>
        <p:spPr>
          <a:xfrm>
            <a:off x="5916925" y="306862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</a:rPr>
              <a:t>VIF 적용</a:t>
            </a:r>
            <a:endParaRPr sz="1465">
              <a:solidFill>
                <a:schemeClr val="lt1"/>
              </a:solidFill>
            </a:endParaRPr>
          </a:p>
        </p:txBody>
      </p:sp>
      <p:pic>
        <p:nvPicPr>
          <p:cNvPr id="248" name="Google Shape;24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8075" y="3965400"/>
            <a:ext cx="3310850" cy="86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/>
          <p:nvPr/>
        </p:nvSpPr>
        <p:spPr>
          <a:xfrm>
            <a:off x="2581775" y="2064125"/>
            <a:ext cx="1623900" cy="102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6217175" y="4095550"/>
            <a:ext cx="1798500" cy="102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2480150" y="4095550"/>
            <a:ext cx="1731900" cy="102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6283775" y="2064125"/>
            <a:ext cx="1731900" cy="102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922200" y="1460500"/>
            <a:ext cx="3310200" cy="464400"/>
          </a:xfrm>
          <a:prstGeom prst="rect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221575" y="2784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Regression </a:t>
            </a:r>
            <a:endParaRPr sz="2500">
              <a:solidFill>
                <a:schemeClr val="dk2"/>
              </a:solidFill>
            </a:endParaRPr>
          </a:p>
        </p:txBody>
      </p:sp>
      <p:grpSp>
        <p:nvGrpSpPr>
          <p:cNvPr id="259" name="Google Shape;259;p28"/>
          <p:cNvGrpSpPr/>
          <p:nvPr/>
        </p:nvGrpSpPr>
        <p:grpSpPr>
          <a:xfrm>
            <a:off x="898569" y="935394"/>
            <a:ext cx="3345591" cy="868956"/>
            <a:chOff x="1361675" y="1040700"/>
            <a:chExt cx="5867400" cy="1316400"/>
          </a:xfrm>
        </p:grpSpPr>
        <p:sp>
          <p:nvSpPr>
            <p:cNvPr id="260" name="Google Shape;260;p28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1388375" y="1648500"/>
              <a:ext cx="5814000" cy="708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/>
                <a:t>     </a:t>
              </a:r>
              <a:r>
                <a:rPr lang="ko" sz="1300"/>
                <a:t> 모형의적합성 (R-squared) 0.1333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28"/>
          <p:cNvSpPr txBox="1"/>
          <p:nvPr>
            <p:ph idx="4294967295" type="body"/>
          </p:nvPr>
        </p:nvSpPr>
        <p:spPr>
          <a:xfrm>
            <a:off x="1805900" y="9238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</a:rPr>
              <a:t>Outlier</a:t>
            </a:r>
            <a:r>
              <a:rPr lang="ko" sz="1465">
                <a:solidFill>
                  <a:schemeClr val="lt1"/>
                </a:solidFill>
              </a:rPr>
              <a:t> 제거 적용</a:t>
            </a:r>
            <a:endParaRPr sz="1465">
              <a:solidFill>
                <a:schemeClr val="lt1"/>
              </a:solidFill>
            </a:endParaRPr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00" y="3124550"/>
            <a:ext cx="3313525" cy="65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28"/>
          <p:cNvGrpSpPr/>
          <p:nvPr/>
        </p:nvGrpSpPr>
        <p:grpSpPr>
          <a:xfrm>
            <a:off x="4708569" y="935394"/>
            <a:ext cx="3345591" cy="868956"/>
            <a:chOff x="1361675" y="1040700"/>
            <a:chExt cx="5867400" cy="1316400"/>
          </a:xfrm>
        </p:grpSpPr>
        <p:sp>
          <p:nvSpPr>
            <p:cNvPr id="265" name="Google Shape;265;p28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1388375" y="1648500"/>
              <a:ext cx="5814000" cy="708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/>
                <a:t>     </a:t>
              </a:r>
              <a:r>
                <a:rPr lang="ko" sz="1300"/>
                <a:t> 모형의적합성 (R-squared) 0.1351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28"/>
          <p:cNvSpPr txBox="1"/>
          <p:nvPr>
            <p:ph idx="4294967295" type="body"/>
          </p:nvPr>
        </p:nvSpPr>
        <p:spPr>
          <a:xfrm>
            <a:off x="5615900" y="9238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</a:rPr>
              <a:t>후진 제거 적용</a:t>
            </a:r>
            <a:endParaRPr sz="1465">
              <a:solidFill>
                <a:schemeClr val="lt1"/>
              </a:solidFill>
            </a:endParaRPr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600" y="1820588"/>
            <a:ext cx="3313525" cy="12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375" y="1820600"/>
            <a:ext cx="3329975" cy="19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8"/>
          <p:cNvSpPr txBox="1"/>
          <p:nvPr>
            <p:ph type="title"/>
          </p:nvPr>
        </p:nvSpPr>
        <p:spPr>
          <a:xfrm>
            <a:off x="669975" y="4399025"/>
            <a:ext cx="7843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3200" lvl="1" marL="26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ko" sz="1700">
                <a:solidFill>
                  <a:schemeClr val="dk2"/>
                </a:solidFill>
              </a:rPr>
              <a:t>변수 전체 0.137 &gt; </a:t>
            </a:r>
            <a:r>
              <a:rPr lang="ko" sz="1700">
                <a:solidFill>
                  <a:schemeClr val="dk2"/>
                </a:solidFill>
              </a:rPr>
              <a:t>후진제거 0.135 &gt; Outlier 0.133 &gt; 스케일링/P-vale/VIF 0.1    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271" name="Google Shape;271;p28"/>
          <p:cNvSpPr txBox="1"/>
          <p:nvPr>
            <p:ph type="title"/>
          </p:nvPr>
        </p:nvSpPr>
        <p:spPr>
          <a:xfrm>
            <a:off x="221575" y="3859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Regression 분석 결과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idx="2" type="body"/>
          </p:nvPr>
        </p:nvSpPr>
        <p:spPr>
          <a:xfrm>
            <a:off x="4832175" y="1556400"/>
            <a:ext cx="4227600" cy="18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ko" sz="3200"/>
              <a:t>Classification </a:t>
            </a:r>
            <a:endParaRPr sz="3200"/>
          </a:p>
        </p:txBody>
      </p:sp>
      <p:sp>
        <p:nvSpPr>
          <p:cNvPr id="277" name="Google Shape;277;p29"/>
          <p:cNvSpPr txBox="1"/>
          <p:nvPr>
            <p:ph type="title"/>
          </p:nvPr>
        </p:nvSpPr>
        <p:spPr>
          <a:xfrm>
            <a:off x="437000" y="834500"/>
            <a:ext cx="37965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➢"/>
            </a:pPr>
            <a:r>
              <a:rPr lang="ko" sz="3200">
                <a:solidFill>
                  <a:schemeClr val="dk2"/>
                </a:solidFill>
              </a:rPr>
              <a:t>분석 및 시각화 </a:t>
            </a:r>
            <a:endParaRPr sz="4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450175" y="354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Logit Regression</a:t>
            </a:r>
            <a:endParaRPr sz="2500">
              <a:solidFill>
                <a:schemeClr val="dk2"/>
              </a:solidFill>
            </a:endParaRPr>
          </a:p>
        </p:txBody>
      </p:sp>
      <p:grpSp>
        <p:nvGrpSpPr>
          <p:cNvPr id="283" name="Google Shape;283;p30"/>
          <p:cNvGrpSpPr/>
          <p:nvPr/>
        </p:nvGrpSpPr>
        <p:grpSpPr>
          <a:xfrm>
            <a:off x="974769" y="1087794"/>
            <a:ext cx="3345591" cy="723203"/>
            <a:chOff x="1361675" y="1040700"/>
            <a:chExt cx="5867400" cy="1095596"/>
          </a:xfrm>
        </p:grpSpPr>
        <p:sp>
          <p:nvSpPr>
            <p:cNvPr id="284" name="Google Shape;284;p30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1388386" y="1648496"/>
              <a:ext cx="5814000" cy="487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/>
                <a:t>     </a:t>
              </a:r>
              <a:r>
                <a:rPr lang="ko" sz="1300"/>
                <a:t>     Pseudo R-squared 0.575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30"/>
          <p:cNvSpPr txBox="1"/>
          <p:nvPr>
            <p:ph idx="4294967295" type="body"/>
          </p:nvPr>
        </p:nvSpPr>
        <p:spPr>
          <a:xfrm>
            <a:off x="1882100" y="10762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</a:rPr>
              <a:t>전체 변수</a:t>
            </a:r>
            <a:r>
              <a:rPr lang="ko" sz="1465">
                <a:solidFill>
                  <a:schemeClr val="lt1"/>
                </a:solidFill>
              </a:rPr>
              <a:t> 적용</a:t>
            </a:r>
            <a:endParaRPr sz="1465">
              <a:solidFill>
                <a:schemeClr val="lt1"/>
              </a:solidFill>
            </a:endParaRPr>
          </a:p>
        </p:txBody>
      </p:sp>
      <p:pic>
        <p:nvPicPr>
          <p:cNvPr id="287" name="Google Shape;2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775" y="1876325"/>
            <a:ext cx="3345575" cy="1913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30"/>
          <p:cNvGrpSpPr/>
          <p:nvPr/>
        </p:nvGrpSpPr>
        <p:grpSpPr>
          <a:xfrm>
            <a:off x="4860969" y="1087794"/>
            <a:ext cx="3345591" cy="723203"/>
            <a:chOff x="1361675" y="1040700"/>
            <a:chExt cx="5867400" cy="1095596"/>
          </a:xfrm>
        </p:grpSpPr>
        <p:sp>
          <p:nvSpPr>
            <p:cNvPr id="289" name="Google Shape;289;p30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1388386" y="1648496"/>
              <a:ext cx="5814000" cy="487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/>
                <a:t>     </a:t>
              </a:r>
              <a:r>
                <a:rPr lang="ko" sz="1300"/>
                <a:t>     Pseudo R-squared 0.323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30"/>
          <p:cNvSpPr txBox="1"/>
          <p:nvPr>
            <p:ph idx="4294967295" type="body"/>
          </p:nvPr>
        </p:nvSpPr>
        <p:spPr>
          <a:xfrm>
            <a:off x="5920700" y="10762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</a:rPr>
              <a:t>P-value</a:t>
            </a:r>
            <a:r>
              <a:rPr lang="ko" sz="1465">
                <a:solidFill>
                  <a:schemeClr val="lt1"/>
                </a:solidFill>
              </a:rPr>
              <a:t> 적용</a:t>
            </a:r>
            <a:endParaRPr sz="1465">
              <a:solidFill>
                <a:schemeClr val="lt1"/>
              </a:solidFill>
            </a:endParaRPr>
          </a:p>
        </p:txBody>
      </p:sp>
      <p:pic>
        <p:nvPicPr>
          <p:cNvPr id="292" name="Google Shape;2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750" y="1876325"/>
            <a:ext cx="3345575" cy="18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0"/>
          <p:cNvSpPr/>
          <p:nvPr/>
        </p:nvSpPr>
        <p:spPr>
          <a:xfrm>
            <a:off x="2778900" y="2030175"/>
            <a:ext cx="1194900" cy="9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6658600" y="2036525"/>
            <a:ext cx="1194900" cy="9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"/>
          <p:cNvSpPr txBox="1"/>
          <p:nvPr/>
        </p:nvSpPr>
        <p:spPr>
          <a:xfrm>
            <a:off x="1133725" y="4286550"/>
            <a:ext cx="68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0"/>
          <p:cNvSpPr txBox="1"/>
          <p:nvPr>
            <p:ph type="title"/>
          </p:nvPr>
        </p:nvSpPr>
        <p:spPr>
          <a:xfrm>
            <a:off x="-85475" y="4399025"/>
            <a:ext cx="6528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97949" lvl="1" marL="12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ko" sz="1700">
                <a:solidFill>
                  <a:schemeClr val="dk2"/>
                </a:solidFill>
              </a:rPr>
              <a:t>양의 관계  unemp 0.39   / </a:t>
            </a:r>
            <a:r>
              <a:rPr lang="ko" sz="1700">
                <a:solidFill>
                  <a:schemeClr val="dk2"/>
                </a:solidFill>
              </a:rPr>
              <a:t>음의 관계 cny -0.10  </a:t>
            </a:r>
            <a:r>
              <a:rPr lang="ko" sz="1700">
                <a:solidFill>
                  <a:schemeClr val="dk2"/>
                </a:solidFill>
              </a:rPr>
              <a:t> 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297" name="Google Shape;297;p30"/>
          <p:cNvSpPr txBox="1"/>
          <p:nvPr>
            <p:ph type="title"/>
          </p:nvPr>
        </p:nvSpPr>
        <p:spPr>
          <a:xfrm>
            <a:off x="526375" y="3936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Logit Regression /Coef.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298" name="Google Shape;298;p30"/>
          <p:cNvSpPr/>
          <p:nvPr/>
        </p:nvSpPr>
        <p:spPr>
          <a:xfrm>
            <a:off x="936275" y="3058825"/>
            <a:ext cx="1194900" cy="9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"/>
          <p:cNvSpPr/>
          <p:nvPr/>
        </p:nvSpPr>
        <p:spPr>
          <a:xfrm>
            <a:off x="936275" y="3421950"/>
            <a:ext cx="1194900" cy="9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Google Shape;304;p31"/>
          <p:cNvGraphicFramePr/>
          <p:nvPr/>
        </p:nvGraphicFramePr>
        <p:xfrm>
          <a:off x="2157225" y="109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{F2110AE5-63F6-4392-9838-519FD342E45F}</a:tableStyleId>
              </a:tblPr>
              <a:tblGrid>
                <a:gridCol w="1418050"/>
                <a:gridCol w="1418050"/>
                <a:gridCol w="1488725"/>
              </a:tblGrid>
              <a:tr h="4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실제 True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실제 False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</a:tr>
              <a:tr h="4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분류 True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608 (TP)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89 (FP)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분류 False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243 (FN)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762 (TN)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5" name="Google Shape;305;p31"/>
          <p:cNvSpPr txBox="1"/>
          <p:nvPr>
            <p:ph type="title"/>
          </p:nvPr>
        </p:nvSpPr>
        <p:spPr>
          <a:xfrm>
            <a:off x="907375" y="354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Logit Regression / Confusion Matrix 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306" name="Google Shape;306;p31"/>
          <p:cNvSpPr txBox="1"/>
          <p:nvPr>
            <p:ph type="title"/>
          </p:nvPr>
        </p:nvSpPr>
        <p:spPr>
          <a:xfrm>
            <a:off x="907375" y="2945400"/>
            <a:ext cx="6033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Logit Regression / </a:t>
            </a:r>
            <a:r>
              <a:rPr lang="ko" sz="2000">
                <a:solidFill>
                  <a:schemeClr val="dk2"/>
                </a:solidFill>
              </a:rPr>
              <a:t>정확도, </a:t>
            </a:r>
            <a:r>
              <a:rPr lang="ko" sz="2000">
                <a:solidFill>
                  <a:schemeClr val="dk2"/>
                </a:solidFill>
              </a:rPr>
              <a:t>민감도, </a:t>
            </a:r>
            <a:r>
              <a:rPr lang="ko" sz="2000">
                <a:solidFill>
                  <a:schemeClr val="dk2"/>
                </a:solidFill>
              </a:rPr>
              <a:t>특이도</a:t>
            </a:r>
            <a:r>
              <a:rPr lang="ko" sz="2500">
                <a:solidFill>
                  <a:schemeClr val="dk2"/>
                </a:solidFill>
              </a:rPr>
              <a:t>  </a:t>
            </a:r>
            <a:endParaRPr sz="2500">
              <a:solidFill>
                <a:schemeClr val="dk2"/>
              </a:solidFill>
            </a:endParaRPr>
          </a:p>
        </p:txBody>
      </p:sp>
      <p:graphicFrame>
        <p:nvGraphicFramePr>
          <p:cNvPr id="307" name="Google Shape;307;p31"/>
          <p:cNvGraphicFramePr/>
          <p:nvPr/>
        </p:nvGraphicFramePr>
        <p:xfrm>
          <a:off x="2157225" y="36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{F2110AE5-63F6-4392-9838-519FD342E45F}</a:tableStyleId>
              </a:tblPr>
              <a:tblGrid>
                <a:gridCol w="1441600"/>
                <a:gridCol w="1441600"/>
                <a:gridCol w="1441600"/>
              </a:tblGrid>
              <a:tr h="4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정확도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민감도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특이도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</a:tr>
              <a:tr h="4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0.80 (Accuracy)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0.71 (Recall)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0.1</a:t>
                      </a:r>
                      <a:r>
                        <a:rPr lang="ko"/>
                        <a:t> (Fall_out)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598100" y="399750"/>
            <a:ext cx="18546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ko"/>
              <a:t>Index</a:t>
            </a:r>
            <a:endParaRPr/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2350700" y="1161750"/>
            <a:ext cx="60900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600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300"/>
              <a:t>프로젝트 주제 및 개요</a:t>
            </a:r>
            <a:endParaRPr sz="2300"/>
          </a:p>
          <a:p>
            <a:pPr indent="-3600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300"/>
              <a:t>프로젝트 진행 순서</a:t>
            </a:r>
            <a:endParaRPr sz="2300"/>
          </a:p>
          <a:p>
            <a:pPr indent="-3600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300"/>
              <a:t>Data 개요 / 값 / 특성</a:t>
            </a:r>
            <a:endParaRPr sz="2300"/>
          </a:p>
          <a:p>
            <a:pPr indent="-3600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300"/>
              <a:t>전처리 과정</a:t>
            </a:r>
            <a:endParaRPr sz="2300"/>
          </a:p>
          <a:p>
            <a:pPr indent="-3600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300"/>
              <a:t>분석 및 시각화</a:t>
            </a:r>
            <a:endParaRPr sz="2300"/>
          </a:p>
          <a:p>
            <a:pPr indent="-3600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300"/>
              <a:t>결론 </a:t>
            </a:r>
            <a:endParaRPr sz="2300"/>
          </a:p>
          <a:p>
            <a:pPr indent="-3600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300"/>
              <a:t>개선점 및 향후 계획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602575" y="354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Logit Regression / ROC 커브</a:t>
            </a:r>
            <a:endParaRPr sz="2500">
              <a:solidFill>
                <a:schemeClr val="dk2"/>
              </a:solidFill>
            </a:endParaRPr>
          </a:p>
        </p:txBody>
      </p:sp>
      <p:pic>
        <p:nvPicPr>
          <p:cNvPr id="313" name="Google Shape;3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038600"/>
            <a:ext cx="5066233" cy="3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816" y="1660525"/>
            <a:ext cx="4034384" cy="26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3"/>
          <p:cNvSpPr txBox="1"/>
          <p:nvPr>
            <p:ph type="title"/>
          </p:nvPr>
        </p:nvSpPr>
        <p:spPr>
          <a:xfrm>
            <a:off x="456125" y="888000"/>
            <a:ext cx="5084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Tree</a:t>
            </a:r>
            <a:endParaRPr sz="2500">
              <a:solidFill>
                <a:schemeClr val="dk2"/>
              </a:solidFill>
            </a:endParaRPr>
          </a:p>
        </p:txBody>
      </p:sp>
      <p:grpSp>
        <p:nvGrpSpPr>
          <p:cNvPr id="320" name="Google Shape;320;p33"/>
          <p:cNvGrpSpPr/>
          <p:nvPr/>
        </p:nvGrpSpPr>
        <p:grpSpPr>
          <a:xfrm>
            <a:off x="593769" y="1544994"/>
            <a:ext cx="3345591" cy="723203"/>
            <a:chOff x="1361675" y="1040700"/>
            <a:chExt cx="5867400" cy="1095596"/>
          </a:xfrm>
        </p:grpSpPr>
        <p:sp>
          <p:nvSpPr>
            <p:cNvPr id="321" name="Google Shape;321;p33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1388386" y="1648496"/>
              <a:ext cx="5814000" cy="487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/>
                <a:t>     </a:t>
              </a:r>
              <a:r>
                <a:rPr lang="ko" sz="1300"/>
                <a:t>                    0.93 / 0.72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33"/>
          <p:cNvSpPr txBox="1"/>
          <p:nvPr>
            <p:ph idx="4294967295" type="body"/>
          </p:nvPr>
        </p:nvSpPr>
        <p:spPr>
          <a:xfrm>
            <a:off x="1350975" y="1533475"/>
            <a:ext cx="2307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</a:rPr>
              <a:t>Score (Train / Test)</a:t>
            </a:r>
            <a:endParaRPr sz="1465">
              <a:solidFill>
                <a:schemeClr val="lt1"/>
              </a:solidFill>
            </a:endParaRPr>
          </a:p>
        </p:txBody>
      </p:sp>
      <p:sp>
        <p:nvSpPr>
          <p:cNvPr id="324" name="Google Shape;324;p33"/>
          <p:cNvSpPr txBox="1"/>
          <p:nvPr>
            <p:ph type="title"/>
          </p:nvPr>
        </p:nvSpPr>
        <p:spPr>
          <a:xfrm>
            <a:off x="532325" y="2945400"/>
            <a:ext cx="4305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Tree / </a:t>
            </a:r>
            <a:r>
              <a:rPr lang="ko" sz="1700">
                <a:solidFill>
                  <a:schemeClr val="dk2"/>
                </a:solidFill>
              </a:rPr>
              <a:t>가지치기 (</a:t>
            </a:r>
            <a:r>
              <a:rPr lang="ko" sz="1900">
                <a:solidFill>
                  <a:schemeClr val="dk2"/>
                </a:solidFill>
              </a:rPr>
              <a:t>Max_depth = 2)</a:t>
            </a:r>
            <a:r>
              <a:rPr lang="ko" sz="1900">
                <a:solidFill>
                  <a:schemeClr val="dk2"/>
                </a:solidFill>
              </a:rPr>
              <a:t> </a:t>
            </a:r>
            <a:endParaRPr sz="1900">
              <a:solidFill>
                <a:schemeClr val="dk2"/>
              </a:solidFill>
            </a:endParaRPr>
          </a:p>
        </p:txBody>
      </p:sp>
      <p:grpSp>
        <p:nvGrpSpPr>
          <p:cNvPr id="325" name="Google Shape;325;p33"/>
          <p:cNvGrpSpPr/>
          <p:nvPr/>
        </p:nvGrpSpPr>
        <p:grpSpPr>
          <a:xfrm>
            <a:off x="593769" y="3602394"/>
            <a:ext cx="3345591" cy="723203"/>
            <a:chOff x="1361675" y="1040700"/>
            <a:chExt cx="5867400" cy="1095596"/>
          </a:xfrm>
        </p:grpSpPr>
        <p:sp>
          <p:nvSpPr>
            <p:cNvPr id="326" name="Google Shape;326;p33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1388386" y="1648496"/>
              <a:ext cx="5814000" cy="487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/>
                <a:t>     </a:t>
              </a:r>
              <a:r>
                <a:rPr lang="ko" sz="1300"/>
                <a:t>                   0.80 / 0.81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33"/>
          <p:cNvSpPr txBox="1"/>
          <p:nvPr>
            <p:ph idx="4294967295" type="body"/>
          </p:nvPr>
        </p:nvSpPr>
        <p:spPr>
          <a:xfrm>
            <a:off x="1350975" y="3590875"/>
            <a:ext cx="2307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</a:rPr>
              <a:t>Score (Train / Test)</a:t>
            </a:r>
            <a:endParaRPr sz="1465">
              <a:solidFill>
                <a:schemeClr val="lt1"/>
              </a:solidFill>
            </a:endParaRPr>
          </a:p>
        </p:txBody>
      </p:sp>
      <p:sp>
        <p:nvSpPr>
          <p:cNvPr id="329" name="Google Shape;329;p33"/>
          <p:cNvSpPr txBox="1"/>
          <p:nvPr>
            <p:ph type="title"/>
          </p:nvPr>
        </p:nvSpPr>
        <p:spPr>
          <a:xfrm>
            <a:off x="4918875" y="888000"/>
            <a:ext cx="2991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Tree  그래프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Google Shape;334;p34"/>
          <p:cNvGraphicFramePr/>
          <p:nvPr/>
        </p:nvGraphicFramePr>
        <p:xfrm>
          <a:off x="2157225" y="109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{F2110AE5-63F6-4392-9838-519FD342E45F}</a:tableStyleId>
              </a:tblPr>
              <a:tblGrid>
                <a:gridCol w="1418050"/>
                <a:gridCol w="1418050"/>
                <a:gridCol w="1488725"/>
              </a:tblGrid>
              <a:tr h="4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실제 True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실제 False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</a:tr>
              <a:tr h="4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분류 True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749</a:t>
                      </a:r>
                      <a:r>
                        <a:rPr lang="ko"/>
                        <a:t> (TP)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21</a:t>
                      </a:r>
                      <a:r>
                        <a:rPr lang="ko"/>
                        <a:t> (FP)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분류 False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</a:t>
                      </a:r>
                      <a:r>
                        <a:rPr lang="ko"/>
                        <a:t> (FN)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830</a:t>
                      </a:r>
                      <a:r>
                        <a:rPr lang="ko"/>
                        <a:t> (TN)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5" name="Google Shape;335;p34"/>
          <p:cNvSpPr txBox="1"/>
          <p:nvPr>
            <p:ph type="title"/>
          </p:nvPr>
        </p:nvSpPr>
        <p:spPr>
          <a:xfrm>
            <a:off x="907375" y="354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Tree</a:t>
            </a:r>
            <a:r>
              <a:rPr lang="ko" sz="2500">
                <a:solidFill>
                  <a:schemeClr val="dk2"/>
                </a:solidFill>
              </a:rPr>
              <a:t> / Confusion Matrix 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336" name="Google Shape;336;p34"/>
          <p:cNvSpPr txBox="1"/>
          <p:nvPr>
            <p:ph type="title"/>
          </p:nvPr>
        </p:nvSpPr>
        <p:spPr>
          <a:xfrm>
            <a:off x="907375" y="2945400"/>
            <a:ext cx="6252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Tree</a:t>
            </a:r>
            <a:r>
              <a:rPr lang="ko" sz="2500">
                <a:solidFill>
                  <a:schemeClr val="dk2"/>
                </a:solidFill>
              </a:rPr>
              <a:t> / </a:t>
            </a:r>
            <a:r>
              <a:rPr lang="ko" sz="2000">
                <a:solidFill>
                  <a:schemeClr val="dk2"/>
                </a:solidFill>
              </a:rPr>
              <a:t>정확도, 민감도, 특이도</a:t>
            </a:r>
            <a:r>
              <a:rPr lang="ko" sz="2500">
                <a:solidFill>
                  <a:schemeClr val="dk2"/>
                </a:solidFill>
              </a:rPr>
              <a:t>  </a:t>
            </a:r>
            <a:endParaRPr sz="2500">
              <a:solidFill>
                <a:schemeClr val="dk2"/>
              </a:solidFill>
            </a:endParaRPr>
          </a:p>
        </p:txBody>
      </p:sp>
      <p:graphicFrame>
        <p:nvGraphicFramePr>
          <p:cNvPr id="337" name="Google Shape;337;p34"/>
          <p:cNvGraphicFramePr/>
          <p:nvPr/>
        </p:nvGraphicFramePr>
        <p:xfrm>
          <a:off x="2157225" y="36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{F2110AE5-63F6-4392-9838-519FD342E45F}</a:tableStyleId>
              </a:tblPr>
              <a:tblGrid>
                <a:gridCol w="1441600"/>
                <a:gridCol w="1441600"/>
                <a:gridCol w="1441600"/>
              </a:tblGrid>
              <a:tr h="4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정확도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민감도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특이도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</a:tr>
              <a:tr h="4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0.92 (Accuracy)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0.88 (Recall)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0.02 (Fall_out)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type="title"/>
          </p:nvPr>
        </p:nvSpPr>
        <p:spPr>
          <a:xfrm>
            <a:off x="602575" y="354600"/>
            <a:ext cx="5066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Tree</a:t>
            </a:r>
            <a:r>
              <a:rPr lang="ko" sz="2500">
                <a:solidFill>
                  <a:schemeClr val="dk2"/>
                </a:solidFill>
              </a:rPr>
              <a:t> / ROC 커브</a:t>
            </a:r>
            <a:endParaRPr sz="2500">
              <a:solidFill>
                <a:schemeClr val="dk2"/>
              </a:solidFill>
            </a:endParaRPr>
          </a:p>
        </p:txBody>
      </p:sp>
      <p:pic>
        <p:nvPicPr>
          <p:cNvPr id="343" name="Google Shape;3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038600"/>
            <a:ext cx="5066233" cy="3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/>
          <p:nvPr>
            <p:ph idx="4294967295" type="body"/>
          </p:nvPr>
        </p:nvSpPr>
        <p:spPr>
          <a:xfrm>
            <a:off x="5920700" y="10762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</a:rPr>
              <a:t>P-value 적용</a:t>
            </a:r>
            <a:endParaRPr sz="1465">
              <a:solidFill>
                <a:schemeClr val="lt1"/>
              </a:solidFill>
            </a:endParaRPr>
          </a:p>
        </p:txBody>
      </p:sp>
      <p:sp>
        <p:nvSpPr>
          <p:cNvPr id="349" name="Google Shape;349;p36"/>
          <p:cNvSpPr txBox="1"/>
          <p:nvPr>
            <p:ph type="title"/>
          </p:nvPr>
        </p:nvSpPr>
        <p:spPr>
          <a:xfrm>
            <a:off x="599450" y="989600"/>
            <a:ext cx="4073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변수 특성 중요도</a:t>
            </a:r>
            <a:r>
              <a:rPr lang="ko" sz="2500">
                <a:solidFill>
                  <a:schemeClr val="dk2"/>
                </a:solidFill>
              </a:rPr>
              <a:t>  </a:t>
            </a:r>
            <a:endParaRPr sz="2500">
              <a:solidFill>
                <a:schemeClr val="dk2"/>
              </a:solidFill>
            </a:endParaRPr>
          </a:p>
        </p:txBody>
      </p:sp>
      <p:graphicFrame>
        <p:nvGraphicFramePr>
          <p:cNvPr id="350" name="Google Shape;350;p36"/>
          <p:cNvGraphicFramePr/>
          <p:nvPr/>
        </p:nvGraphicFramePr>
        <p:xfrm>
          <a:off x="519500" y="16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{F2110AE5-63F6-4392-9838-519FD342E45F}</a:tableStyleId>
              </a:tblPr>
              <a:tblGrid>
                <a:gridCol w="3606875"/>
              </a:tblGrid>
              <a:tr h="49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Tree-Grid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</a:tr>
              <a:tr h="82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cnt, c_pi, house_pi, usd, cny, kospi, coloan,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51" name="Google Shape;3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450" y="1486700"/>
            <a:ext cx="4657200" cy="34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300" y="1353350"/>
            <a:ext cx="4216100" cy="32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7"/>
          <p:cNvSpPr txBox="1"/>
          <p:nvPr>
            <p:ph type="title"/>
          </p:nvPr>
        </p:nvSpPr>
        <p:spPr>
          <a:xfrm>
            <a:off x="379925" y="811800"/>
            <a:ext cx="3465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Random Forest</a:t>
            </a:r>
            <a:endParaRPr sz="2500">
              <a:solidFill>
                <a:schemeClr val="dk2"/>
              </a:solidFill>
            </a:endParaRPr>
          </a:p>
        </p:txBody>
      </p:sp>
      <p:grpSp>
        <p:nvGrpSpPr>
          <p:cNvPr id="358" name="Google Shape;358;p37"/>
          <p:cNvGrpSpPr/>
          <p:nvPr/>
        </p:nvGrpSpPr>
        <p:grpSpPr>
          <a:xfrm>
            <a:off x="517569" y="1468794"/>
            <a:ext cx="3345591" cy="723203"/>
            <a:chOff x="1361675" y="1040700"/>
            <a:chExt cx="5867400" cy="1095596"/>
          </a:xfrm>
        </p:grpSpPr>
        <p:sp>
          <p:nvSpPr>
            <p:cNvPr id="359" name="Google Shape;359;p37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1388386" y="1648496"/>
              <a:ext cx="5814000" cy="487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/>
                <a:t>     </a:t>
              </a:r>
              <a:r>
                <a:rPr lang="ko" sz="1300"/>
                <a:t>                    0.82 / 0.81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37"/>
          <p:cNvSpPr txBox="1"/>
          <p:nvPr>
            <p:ph idx="4294967295" type="body"/>
          </p:nvPr>
        </p:nvSpPr>
        <p:spPr>
          <a:xfrm>
            <a:off x="1274775" y="1457275"/>
            <a:ext cx="2307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</a:rPr>
              <a:t>Score (Train / Test)</a:t>
            </a:r>
            <a:endParaRPr sz="1465">
              <a:solidFill>
                <a:schemeClr val="lt1"/>
              </a:solidFill>
            </a:endParaRPr>
          </a:p>
        </p:txBody>
      </p:sp>
      <p:sp>
        <p:nvSpPr>
          <p:cNvPr id="362" name="Google Shape;362;p37"/>
          <p:cNvSpPr txBox="1"/>
          <p:nvPr>
            <p:ph idx="4294967295" type="body"/>
          </p:nvPr>
        </p:nvSpPr>
        <p:spPr>
          <a:xfrm>
            <a:off x="5920700" y="10762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</a:rPr>
              <a:t>P-value 적용</a:t>
            </a:r>
            <a:endParaRPr sz="1465">
              <a:solidFill>
                <a:schemeClr val="lt1"/>
              </a:solidFill>
            </a:endParaRPr>
          </a:p>
        </p:txBody>
      </p:sp>
      <p:sp>
        <p:nvSpPr>
          <p:cNvPr id="363" name="Google Shape;363;p37"/>
          <p:cNvSpPr txBox="1"/>
          <p:nvPr>
            <p:ph type="title"/>
          </p:nvPr>
        </p:nvSpPr>
        <p:spPr>
          <a:xfrm>
            <a:off x="370850" y="2818400"/>
            <a:ext cx="4073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Random Forest</a:t>
            </a:r>
            <a:r>
              <a:rPr lang="ko" sz="2500">
                <a:solidFill>
                  <a:schemeClr val="dk2"/>
                </a:solidFill>
              </a:rPr>
              <a:t> / </a:t>
            </a:r>
            <a:r>
              <a:rPr lang="ko" sz="2000">
                <a:solidFill>
                  <a:schemeClr val="dk2"/>
                </a:solidFill>
              </a:rPr>
              <a:t>정확도</a:t>
            </a:r>
            <a:r>
              <a:rPr lang="ko" sz="2500">
                <a:solidFill>
                  <a:schemeClr val="dk2"/>
                </a:solidFill>
              </a:rPr>
              <a:t>  </a:t>
            </a:r>
            <a:endParaRPr sz="2500">
              <a:solidFill>
                <a:schemeClr val="dk2"/>
              </a:solidFill>
            </a:endParaRPr>
          </a:p>
        </p:txBody>
      </p:sp>
      <p:graphicFrame>
        <p:nvGraphicFramePr>
          <p:cNvPr id="364" name="Google Shape;364;p37"/>
          <p:cNvGraphicFramePr/>
          <p:nvPr/>
        </p:nvGraphicFramePr>
        <p:xfrm>
          <a:off x="432750" y="34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{F2110AE5-63F6-4392-9838-519FD342E45F}</a:tableStyleId>
              </a:tblPr>
              <a:tblGrid>
                <a:gridCol w="3465025"/>
              </a:tblGrid>
              <a:tr h="36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정확도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0.92 (Accuracy)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5" name="Google Shape;365;p37"/>
          <p:cNvSpPr txBox="1"/>
          <p:nvPr>
            <p:ph type="title"/>
          </p:nvPr>
        </p:nvSpPr>
        <p:spPr>
          <a:xfrm>
            <a:off x="4564975" y="811800"/>
            <a:ext cx="5066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Random Forest</a:t>
            </a:r>
            <a:r>
              <a:rPr lang="ko" sz="2500">
                <a:solidFill>
                  <a:schemeClr val="dk2"/>
                </a:solidFill>
              </a:rPr>
              <a:t> / ROC 커브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/>
          <p:nvPr>
            <p:ph type="title"/>
          </p:nvPr>
        </p:nvSpPr>
        <p:spPr>
          <a:xfrm>
            <a:off x="613425" y="519975"/>
            <a:ext cx="369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KNN (사례기반추론)</a:t>
            </a:r>
            <a:endParaRPr sz="2500">
              <a:solidFill>
                <a:schemeClr val="dk2"/>
              </a:solidFill>
            </a:endParaRPr>
          </a:p>
        </p:txBody>
      </p:sp>
      <p:grpSp>
        <p:nvGrpSpPr>
          <p:cNvPr id="371" name="Google Shape;371;p38"/>
          <p:cNvGrpSpPr/>
          <p:nvPr/>
        </p:nvGrpSpPr>
        <p:grpSpPr>
          <a:xfrm>
            <a:off x="791569" y="1176969"/>
            <a:ext cx="3345591" cy="723203"/>
            <a:chOff x="1361675" y="1040700"/>
            <a:chExt cx="5867400" cy="1095596"/>
          </a:xfrm>
        </p:grpSpPr>
        <p:sp>
          <p:nvSpPr>
            <p:cNvPr id="372" name="Google Shape;372;p38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1388386" y="1648496"/>
              <a:ext cx="5814000" cy="487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/>
                <a:t>     </a:t>
              </a:r>
              <a:r>
                <a:rPr lang="ko" sz="1300"/>
                <a:t>                    0.84 / 0.75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38"/>
          <p:cNvSpPr txBox="1"/>
          <p:nvPr>
            <p:ph idx="4294967295" type="body"/>
          </p:nvPr>
        </p:nvSpPr>
        <p:spPr>
          <a:xfrm>
            <a:off x="1548775" y="1165450"/>
            <a:ext cx="2307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</a:rPr>
              <a:t>Score (Train / Test)</a:t>
            </a:r>
            <a:endParaRPr sz="1465">
              <a:solidFill>
                <a:schemeClr val="lt1"/>
              </a:solidFill>
            </a:endParaRPr>
          </a:p>
        </p:txBody>
      </p:sp>
      <p:sp>
        <p:nvSpPr>
          <p:cNvPr id="375" name="Google Shape;375;p38"/>
          <p:cNvSpPr txBox="1"/>
          <p:nvPr>
            <p:ph idx="4294967295" type="body"/>
          </p:nvPr>
        </p:nvSpPr>
        <p:spPr>
          <a:xfrm>
            <a:off x="5920700" y="10762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</a:rPr>
              <a:t>P-value 적용</a:t>
            </a:r>
            <a:endParaRPr sz="1465">
              <a:solidFill>
                <a:schemeClr val="lt1"/>
              </a:solidFill>
            </a:endParaRPr>
          </a:p>
        </p:txBody>
      </p:sp>
      <p:sp>
        <p:nvSpPr>
          <p:cNvPr id="376" name="Google Shape;376;p38"/>
          <p:cNvSpPr txBox="1"/>
          <p:nvPr>
            <p:ph type="title"/>
          </p:nvPr>
        </p:nvSpPr>
        <p:spPr>
          <a:xfrm>
            <a:off x="599450" y="2970800"/>
            <a:ext cx="4073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KNN</a:t>
            </a:r>
            <a:r>
              <a:rPr lang="ko" sz="2500">
                <a:solidFill>
                  <a:schemeClr val="dk2"/>
                </a:solidFill>
              </a:rPr>
              <a:t> / </a:t>
            </a:r>
            <a:r>
              <a:rPr lang="ko" sz="2500">
                <a:solidFill>
                  <a:schemeClr val="dk2"/>
                </a:solidFill>
              </a:rPr>
              <a:t>교차검증</a:t>
            </a:r>
            <a:r>
              <a:rPr lang="ko" sz="2500">
                <a:solidFill>
                  <a:schemeClr val="dk2"/>
                </a:solidFill>
              </a:rPr>
              <a:t>  </a:t>
            </a:r>
            <a:endParaRPr sz="2500">
              <a:solidFill>
                <a:schemeClr val="dk2"/>
              </a:solidFill>
            </a:endParaRPr>
          </a:p>
        </p:txBody>
      </p:sp>
      <p:graphicFrame>
        <p:nvGraphicFramePr>
          <p:cNvPr id="377" name="Google Shape;377;p38"/>
          <p:cNvGraphicFramePr/>
          <p:nvPr/>
        </p:nvGraphicFramePr>
        <p:xfrm>
          <a:off x="661350" y="363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{F2110AE5-63F6-4392-9838-519FD342E45F}</a:tableStyleId>
              </a:tblPr>
              <a:tblGrid>
                <a:gridCol w="3465025"/>
              </a:tblGrid>
              <a:tr h="36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최적 요인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algorithm: ball_tree, 이웃의 수: 6,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P: 2, weights : uniform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8" name="Google Shape;3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225" y="298334"/>
            <a:ext cx="3092775" cy="248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226" y="2894600"/>
            <a:ext cx="3132674" cy="21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"/>
          <p:cNvSpPr txBox="1"/>
          <p:nvPr>
            <p:ph type="title"/>
          </p:nvPr>
        </p:nvSpPr>
        <p:spPr>
          <a:xfrm>
            <a:off x="537225" y="748575"/>
            <a:ext cx="369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14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➢"/>
            </a:pPr>
            <a:r>
              <a:rPr lang="ko" sz="2500">
                <a:solidFill>
                  <a:schemeClr val="dk2"/>
                </a:solidFill>
              </a:rPr>
              <a:t>SVM</a:t>
            </a:r>
            <a:r>
              <a:rPr lang="ko" sz="2500">
                <a:solidFill>
                  <a:schemeClr val="dk2"/>
                </a:solidFill>
              </a:rPr>
              <a:t> (서포트벡터머신)</a:t>
            </a:r>
            <a:endParaRPr sz="2500">
              <a:solidFill>
                <a:schemeClr val="dk2"/>
              </a:solidFill>
            </a:endParaRPr>
          </a:p>
        </p:txBody>
      </p:sp>
      <p:grpSp>
        <p:nvGrpSpPr>
          <p:cNvPr id="385" name="Google Shape;385;p39"/>
          <p:cNvGrpSpPr/>
          <p:nvPr/>
        </p:nvGrpSpPr>
        <p:grpSpPr>
          <a:xfrm>
            <a:off x="715369" y="1405569"/>
            <a:ext cx="3345591" cy="723203"/>
            <a:chOff x="1361675" y="1040700"/>
            <a:chExt cx="5867400" cy="1095596"/>
          </a:xfrm>
        </p:grpSpPr>
        <p:sp>
          <p:nvSpPr>
            <p:cNvPr id="386" name="Google Shape;386;p39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1388386" y="1648496"/>
              <a:ext cx="5814000" cy="487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/>
                <a:t>     </a:t>
              </a:r>
              <a:r>
                <a:rPr lang="ko" sz="1300"/>
                <a:t>                    0.81 / 0.81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39"/>
          <p:cNvSpPr txBox="1"/>
          <p:nvPr>
            <p:ph idx="4294967295" type="body"/>
          </p:nvPr>
        </p:nvSpPr>
        <p:spPr>
          <a:xfrm>
            <a:off x="1472575" y="1394050"/>
            <a:ext cx="2307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</a:rPr>
              <a:t>Score (Train / Test)</a:t>
            </a:r>
            <a:endParaRPr sz="1465">
              <a:solidFill>
                <a:schemeClr val="lt1"/>
              </a:solidFill>
            </a:endParaRPr>
          </a:p>
        </p:txBody>
      </p:sp>
      <p:sp>
        <p:nvSpPr>
          <p:cNvPr id="389" name="Google Shape;389;p39"/>
          <p:cNvSpPr txBox="1"/>
          <p:nvPr>
            <p:ph idx="4294967295" type="body"/>
          </p:nvPr>
        </p:nvSpPr>
        <p:spPr>
          <a:xfrm>
            <a:off x="5920700" y="10762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</a:rPr>
              <a:t>P-value 적용</a:t>
            </a:r>
            <a:endParaRPr sz="1465">
              <a:solidFill>
                <a:schemeClr val="lt1"/>
              </a:solidFill>
            </a:endParaRPr>
          </a:p>
        </p:txBody>
      </p:sp>
      <p:sp>
        <p:nvSpPr>
          <p:cNvPr id="390" name="Google Shape;390;p39"/>
          <p:cNvSpPr txBox="1"/>
          <p:nvPr>
            <p:ph type="title"/>
          </p:nvPr>
        </p:nvSpPr>
        <p:spPr>
          <a:xfrm>
            <a:off x="599450" y="2513600"/>
            <a:ext cx="4073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SV</a:t>
            </a:r>
            <a:r>
              <a:rPr lang="ko" sz="2500">
                <a:solidFill>
                  <a:schemeClr val="dk2"/>
                </a:solidFill>
              </a:rPr>
              <a:t>N / 교차검증  </a:t>
            </a:r>
            <a:endParaRPr sz="2500">
              <a:solidFill>
                <a:schemeClr val="dk2"/>
              </a:solidFill>
            </a:endParaRPr>
          </a:p>
        </p:txBody>
      </p:sp>
      <p:graphicFrame>
        <p:nvGraphicFramePr>
          <p:cNvPr id="391" name="Google Shape;391;p39"/>
          <p:cNvGraphicFramePr/>
          <p:nvPr/>
        </p:nvGraphicFramePr>
        <p:xfrm>
          <a:off x="661350" y="31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{F2110AE5-63F6-4392-9838-519FD342E45F}</a:tableStyleId>
              </a:tblPr>
              <a:tblGrid>
                <a:gridCol w="3465025"/>
              </a:tblGrid>
              <a:tr h="36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최적 요인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최적의 c : 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최적의 gamma : 0.01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92" name="Google Shape;3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550" y="1405575"/>
            <a:ext cx="4166648" cy="28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>
            <p:ph type="title"/>
          </p:nvPr>
        </p:nvSpPr>
        <p:spPr>
          <a:xfrm>
            <a:off x="461025" y="1510575"/>
            <a:ext cx="369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ANN</a:t>
            </a:r>
            <a:r>
              <a:rPr lang="ko" sz="2500">
                <a:solidFill>
                  <a:schemeClr val="dk2"/>
                </a:solidFill>
              </a:rPr>
              <a:t> (인공신경망)</a:t>
            </a:r>
            <a:endParaRPr sz="2500">
              <a:solidFill>
                <a:schemeClr val="dk2"/>
              </a:solidFill>
            </a:endParaRPr>
          </a:p>
        </p:txBody>
      </p:sp>
      <p:grpSp>
        <p:nvGrpSpPr>
          <p:cNvPr id="398" name="Google Shape;398;p40"/>
          <p:cNvGrpSpPr/>
          <p:nvPr/>
        </p:nvGrpSpPr>
        <p:grpSpPr>
          <a:xfrm>
            <a:off x="715369" y="2167569"/>
            <a:ext cx="3345591" cy="723203"/>
            <a:chOff x="1361675" y="1040700"/>
            <a:chExt cx="5867400" cy="1095596"/>
          </a:xfrm>
        </p:grpSpPr>
        <p:sp>
          <p:nvSpPr>
            <p:cNvPr id="399" name="Google Shape;399;p40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388386" y="1648496"/>
              <a:ext cx="5814000" cy="487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/>
                <a:t>     </a:t>
              </a:r>
              <a:r>
                <a:rPr lang="ko" sz="1300"/>
                <a:t>                    0.83 / 0.80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40"/>
          <p:cNvSpPr txBox="1"/>
          <p:nvPr>
            <p:ph idx="4294967295" type="body"/>
          </p:nvPr>
        </p:nvSpPr>
        <p:spPr>
          <a:xfrm>
            <a:off x="1472575" y="2156050"/>
            <a:ext cx="2307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</a:rPr>
              <a:t>Score (Train / Test)</a:t>
            </a:r>
            <a:endParaRPr sz="1465">
              <a:solidFill>
                <a:schemeClr val="lt1"/>
              </a:solidFill>
            </a:endParaRPr>
          </a:p>
        </p:txBody>
      </p:sp>
      <p:sp>
        <p:nvSpPr>
          <p:cNvPr id="402" name="Google Shape;402;p40"/>
          <p:cNvSpPr txBox="1"/>
          <p:nvPr>
            <p:ph idx="4294967295" type="body"/>
          </p:nvPr>
        </p:nvSpPr>
        <p:spPr>
          <a:xfrm>
            <a:off x="5920700" y="10762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</a:rPr>
              <a:t>P-value 적용</a:t>
            </a:r>
            <a:endParaRPr sz="1465">
              <a:solidFill>
                <a:schemeClr val="lt1"/>
              </a:solidFill>
            </a:endParaRPr>
          </a:p>
        </p:txBody>
      </p:sp>
      <p:pic>
        <p:nvPicPr>
          <p:cNvPr id="403" name="Google Shape;4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125" y="1057475"/>
            <a:ext cx="4433675" cy="306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"/>
          <p:cNvSpPr txBox="1"/>
          <p:nvPr>
            <p:ph type="title"/>
          </p:nvPr>
        </p:nvSpPr>
        <p:spPr>
          <a:xfrm>
            <a:off x="384825" y="1510575"/>
            <a:ext cx="4073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DNN</a:t>
            </a:r>
            <a:r>
              <a:rPr lang="ko" sz="2500">
                <a:solidFill>
                  <a:schemeClr val="dk2"/>
                </a:solidFill>
              </a:rPr>
              <a:t> (Tensorflow/</a:t>
            </a:r>
            <a:r>
              <a:rPr lang="ko" sz="1844">
                <a:solidFill>
                  <a:schemeClr val="dk2"/>
                </a:solidFill>
              </a:rPr>
              <a:t>딥러닝</a:t>
            </a:r>
            <a:r>
              <a:rPr lang="ko" sz="2500">
                <a:solidFill>
                  <a:schemeClr val="dk2"/>
                </a:solidFill>
              </a:rPr>
              <a:t>)</a:t>
            </a:r>
            <a:endParaRPr sz="2500">
              <a:solidFill>
                <a:schemeClr val="dk2"/>
              </a:solidFill>
            </a:endParaRPr>
          </a:p>
        </p:txBody>
      </p:sp>
      <p:grpSp>
        <p:nvGrpSpPr>
          <p:cNvPr id="409" name="Google Shape;409;p41"/>
          <p:cNvGrpSpPr/>
          <p:nvPr/>
        </p:nvGrpSpPr>
        <p:grpSpPr>
          <a:xfrm>
            <a:off x="715369" y="2167569"/>
            <a:ext cx="3345591" cy="723203"/>
            <a:chOff x="1361675" y="1040700"/>
            <a:chExt cx="5867400" cy="1095596"/>
          </a:xfrm>
        </p:grpSpPr>
        <p:sp>
          <p:nvSpPr>
            <p:cNvPr id="410" name="Google Shape;410;p41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1388386" y="1648496"/>
              <a:ext cx="5814000" cy="487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/>
                <a:t>     </a:t>
              </a:r>
              <a:r>
                <a:rPr lang="ko" sz="1300"/>
                <a:t>                    0.83 / 0.80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41"/>
          <p:cNvSpPr txBox="1"/>
          <p:nvPr>
            <p:ph idx="4294967295" type="body"/>
          </p:nvPr>
        </p:nvSpPr>
        <p:spPr>
          <a:xfrm>
            <a:off x="1472575" y="2156050"/>
            <a:ext cx="2307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</a:rPr>
              <a:t>Score (Train / Test)</a:t>
            </a:r>
            <a:endParaRPr sz="1465">
              <a:solidFill>
                <a:schemeClr val="lt1"/>
              </a:solidFill>
            </a:endParaRPr>
          </a:p>
        </p:txBody>
      </p:sp>
      <p:pic>
        <p:nvPicPr>
          <p:cNvPr id="413" name="Google Shape;4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450" y="835875"/>
            <a:ext cx="3567375" cy="35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658450" y="977375"/>
            <a:ext cx="31197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프로젝트 주제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507550" y="1556388"/>
            <a:ext cx="6969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1600" lvl="0" marL="360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ko" sz="14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어음부도 사유 및 영향 요인 분석과 최적 분류 방법 선택을 통한 예측 모형 구축  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666050" y="2646000"/>
            <a:ext cx="31197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프로젝트 개요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507550" y="3343475"/>
            <a:ext cx="8673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어음 부도 데이터를 바탕으로 상관관계와  원인 분석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평균부도금액 기준 다양한 분류 모형 분석 방법을 적용하여  최적 모형과 정확도 산출 비교 분석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 txBox="1"/>
          <p:nvPr>
            <p:ph idx="2" type="body"/>
          </p:nvPr>
        </p:nvSpPr>
        <p:spPr>
          <a:xfrm>
            <a:off x="4755975" y="1556400"/>
            <a:ext cx="4227600" cy="18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ko" sz="2900"/>
              <a:t>데이터 분류 비교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ko" sz="2900"/>
              <a:t>Hyper parameter 탐색</a:t>
            </a:r>
            <a:endParaRPr sz="2900"/>
          </a:p>
        </p:txBody>
      </p:sp>
      <p:sp>
        <p:nvSpPr>
          <p:cNvPr id="419" name="Google Shape;419;p42"/>
          <p:cNvSpPr txBox="1"/>
          <p:nvPr>
            <p:ph type="title"/>
          </p:nvPr>
        </p:nvSpPr>
        <p:spPr>
          <a:xfrm>
            <a:off x="437000" y="834500"/>
            <a:ext cx="37965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➢"/>
            </a:pPr>
            <a:r>
              <a:rPr lang="ko" sz="3200">
                <a:solidFill>
                  <a:schemeClr val="dk2"/>
                </a:solidFill>
              </a:rPr>
              <a:t>분석 및 시각화 </a:t>
            </a:r>
            <a:endParaRPr sz="4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/>
          <p:nvPr>
            <p:ph type="title"/>
          </p:nvPr>
        </p:nvSpPr>
        <p:spPr>
          <a:xfrm>
            <a:off x="464100" y="791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 데이터 분류 모형별 Score (%)  </a:t>
            </a:r>
            <a:endParaRPr sz="2500">
              <a:solidFill>
                <a:schemeClr val="dk2"/>
              </a:solidFill>
            </a:endParaRPr>
          </a:p>
        </p:txBody>
      </p:sp>
      <p:graphicFrame>
        <p:nvGraphicFramePr>
          <p:cNvPr id="425" name="Google Shape;425;p43"/>
          <p:cNvGraphicFramePr/>
          <p:nvPr/>
        </p:nvGraphicFramePr>
        <p:xfrm>
          <a:off x="709425" y="155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{F2110AE5-63F6-4392-9838-519FD342E45F}</a:tableStyleId>
              </a:tblPr>
              <a:tblGrid>
                <a:gridCol w="944450"/>
                <a:gridCol w="944450"/>
                <a:gridCol w="944450"/>
                <a:gridCol w="944450"/>
                <a:gridCol w="944450"/>
                <a:gridCol w="944450"/>
                <a:gridCol w="944450"/>
                <a:gridCol w="944450"/>
              </a:tblGrid>
              <a:tr h="43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Logit</a:t>
                      </a:r>
                      <a:r>
                        <a:rPr b="1" lang="ko">
                          <a:solidFill>
                            <a:schemeClr val="lt1"/>
                          </a:solidFill>
                        </a:rPr>
                        <a:t>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Tree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Random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Forest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KNN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SVM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ANN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DNN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1C4587"/>
                    </a:solidFill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Train</a:t>
                      </a:r>
                      <a:r>
                        <a:rPr b="1" lang="ko">
                          <a:solidFill>
                            <a:schemeClr val="lt1"/>
                          </a:solidFill>
                        </a:rPr>
                        <a:t>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80.16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80.45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82.51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84.34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81.85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83.02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82.65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/>
                </a:tc>
              </a:tr>
              <a:tr h="43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Test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79.76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81.52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81.81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75.65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81.80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80.64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80.93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  <p:sp>
        <p:nvSpPr>
          <p:cNvPr id="426" name="Google Shape;426;p43"/>
          <p:cNvSpPr txBox="1"/>
          <p:nvPr>
            <p:ph type="title"/>
          </p:nvPr>
        </p:nvSpPr>
        <p:spPr>
          <a:xfrm>
            <a:off x="-161675" y="3941825"/>
            <a:ext cx="6528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7949" lvl="1" marL="12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ko" sz="1700">
                <a:solidFill>
                  <a:schemeClr val="dk2"/>
                </a:solidFill>
              </a:rPr>
              <a:t>Train</a:t>
            </a:r>
            <a:r>
              <a:rPr lang="ko" sz="1700">
                <a:solidFill>
                  <a:schemeClr val="dk2"/>
                </a:solidFill>
              </a:rPr>
              <a:t>           KNN</a:t>
            </a:r>
            <a:endParaRPr sz="1700">
              <a:solidFill>
                <a:schemeClr val="dk2"/>
              </a:solidFill>
            </a:endParaRPr>
          </a:p>
          <a:p>
            <a:pPr indent="-197949" lvl="1" marL="12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ko" sz="1700">
                <a:solidFill>
                  <a:schemeClr val="dk2"/>
                </a:solidFill>
              </a:rPr>
              <a:t>Test            RandomForest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427" name="Google Shape;427;p43"/>
          <p:cNvSpPr txBox="1"/>
          <p:nvPr>
            <p:ph type="title"/>
          </p:nvPr>
        </p:nvSpPr>
        <p:spPr>
          <a:xfrm>
            <a:off x="561375" y="33340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최적의 모형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428" name="Google Shape;428;p43"/>
          <p:cNvSpPr/>
          <p:nvPr/>
        </p:nvSpPr>
        <p:spPr>
          <a:xfrm>
            <a:off x="4519700" y="2096950"/>
            <a:ext cx="909900" cy="420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3"/>
          <p:cNvSpPr/>
          <p:nvPr/>
        </p:nvSpPr>
        <p:spPr>
          <a:xfrm>
            <a:off x="3542775" y="2531300"/>
            <a:ext cx="909900" cy="420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3"/>
          <p:cNvSpPr/>
          <p:nvPr/>
        </p:nvSpPr>
        <p:spPr>
          <a:xfrm>
            <a:off x="1785750" y="4102275"/>
            <a:ext cx="2865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3"/>
          <p:cNvSpPr/>
          <p:nvPr/>
        </p:nvSpPr>
        <p:spPr>
          <a:xfrm>
            <a:off x="1785750" y="4382125"/>
            <a:ext cx="2865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4"/>
          <p:cNvSpPr txBox="1"/>
          <p:nvPr>
            <p:ph type="title"/>
          </p:nvPr>
        </p:nvSpPr>
        <p:spPr>
          <a:xfrm>
            <a:off x="311700" y="638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 Hyper parameter (</a:t>
            </a:r>
            <a:r>
              <a:rPr lang="ko" sz="2500">
                <a:solidFill>
                  <a:schemeClr val="dk2"/>
                </a:solidFill>
              </a:rPr>
              <a:t>GridSearchCV) 탐색 결과</a:t>
            </a:r>
            <a:r>
              <a:rPr lang="ko" sz="2500">
                <a:solidFill>
                  <a:schemeClr val="dk2"/>
                </a:solidFill>
              </a:rPr>
              <a:t> (%)  </a:t>
            </a:r>
            <a:endParaRPr sz="2500">
              <a:solidFill>
                <a:schemeClr val="dk2"/>
              </a:solidFill>
            </a:endParaRPr>
          </a:p>
        </p:txBody>
      </p:sp>
      <p:graphicFrame>
        <p:nvGraphicFramePr>
          <p:cNvPr id="437" name="Google Shape;437;p44"/>
          <p:cNvGraphicFramePr/>
          <p:nvPr/>
        </p:nvGraphicFramePr>
        <p:xfrm>
          <a:off x="404625" y="139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{F2110AE5-63F6-4392-9838-519FD342E45F}</a:tableStyleId>
              </a:tblPr>
              <a:tblGrid>
                <a:gridCol w="724150"/>
                <a:gridCol w="1020250"/>
                <a:gridCol w="1065050"/>
                <a:gridCol w="1083550"/>
                <a:gridCol w="1193200"/>
                <a:gridCol w="1009450"/>
                <a:gridCol w="1074300"/>
                <a:gridCol w="1074300"/>
              </a:tblGrid>
              <a:tr h="55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Logit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Tree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Random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Forest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KNN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SVM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ANN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DNN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1C4587"/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57.70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48.59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45.41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51.11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64.39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53.87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54.11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500">
                          <a:solidFill>
                            <a:schemeClr val="lt1"/>
                          </a:solidFill>
                        </a:rPr>
                        <a:t>clf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 : 10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max_depth:3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max_depth:4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n_neighbors: 2 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 : 10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gamma: 0.0001</a:t>
                      </a:r>
                      <a:endParaRPr/>
                    </a:p>
                  </a:txBody>
                  <a:tcPr marT="63500" marB="63500" marR="63500" marL="63500" anchor="ctr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activation : tanh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batch_size: 64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38" name="Google Shape;438;p44"/>
          <p:cNvSpPr txBox="1"/>
          <p:nvPr>
            <p:ph type="title"/>
          </p:nvPr>
        </p:nvSpPr>
        <p:spPr>
          <a:xfrm>
            <a:off x="332775" y="37912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최적의 모형       SVM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439" name="Google Shape;439;p44"/>
          <p:cNvSpPr/>
          <p:nvPr/>
        </p:nvSpPr>
        <p:spPr>
          <a:xfrm>
            <a:off x="5490825" y="1958375"/>
            <a:ext cx="1009500" cy="755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4"/>
          <p:cNvSpPr/>
          <p:nvPr/>
        </p:nvSpPr>
        <p:spPr>
          <a:xfrm>
            <a:off x="2686075" y="3977250"/>
            <a:ext cx="299400" cy="16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"/>
          <p:cNvSpPr txBox="1"/>
          <p:nvPr>
            <p:ph type="title"/>
          </p:nvPr>
        </p:nvSpPr>
        <p:spPr>
          <a:xfrm>
            <a:off x="598100" y="399750"/>
            <a:ext cx="4623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ko" sz="3400"/>
              <a:t>결론 </a:t>
            </a:r>
            <a:endParaRPr sz="3400"/>
          </a:p>
        </p:txBody>
      </p:sp>
      <p:sp>
        <p:nvSpPr>
          <p:cNvPr id="446" name="Google Shape;446;p45"/>
          <p:cNvSpPr txBox="1"/>
          <p:nvPr>
            <p:ph type="title"/>
          </p:nvPr>
        </p:nvSpPr>
        <p:spPr>
          <a:xfrm>
            <a:off x="750500" y="1372400"/>
            <a:ext cx="81045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2000"/>
              <a:t>부도 금액과 변수 간 상관 관계는 -</a:t>
            </a:r>
            <a:r>
              <a:rPr lang="ko" sz="2000"/>
              <a:t>0.04 ~ 0.08</a:t>
            </a:r>
            <a:r>
              <a:rPr lang="ko" sz="2000"/>
              <a:t> 으로 크지 않음 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2000"/>
              <a:t>Logit 회귀 Coef. -&gt;  unemp 0.39,  cny -0.10 영향 있음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2000"/>
              <a:t>Regression -&gt;  R-squared 13%  적합성 떨어짐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2000"/>
              <a:t>Classification -&gt;  Pseudo R-squared 57% 적합성 양호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2000"/>
              <a:t>Tree 모형 정확도 92%, 민감도 88%, </a:t>
            </a:r>
            <a:r>
              <a:rPr lang="ko" sz="2000"/>
              <a:t>특이도 0.2% 로 예측 적중 높음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2000"/>
              <a:t>분류 모형 채택 -&gt;  RandomForest 81.81%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2000"/>
              <a:t>Hyper parameter 탐색 -&gt; SVM 64.39%</a:t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6"/>
          <p:cNvSpPr txBox="1"/>
          <p:nvPr>
            <p:ph type="title"/>
          </p:nvPr>
        </p:nvSpPr>
        <p:spPr>
          <a:xfrm>
            <a:off x="598100" y="399750"/>
            <a:ext cx="4623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ko" sz="3400"/>
              <a:t>개선점 및 향후 계획</a:t>
            </a:r>
            <a:endParaRPr sz="3400"/>
          </a:p>
        </p:txBody>
      </p:sp>
      <p:sp>
        <p:nvSpPr>
          <p:cNvPr id="452" name="Google Shape;452;p46"/>
          <p:cNvSpPr txBox="1"/>
          <p:nvPr>
            <p:ph type="title"/>
          </p:nvPr>
        </p:nvSpPr>
        <p:spPr>
          <a:xfrm>
            <a:off x="750500" y="1601000"/>
            <a:ext cx="8104500" cy="25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2000"/>
              <a:t>데이터 해당 기간 최근 5년으로 작고 단순해 분석 효과 떨어짐 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2000"/>
              <a:t>관심 데이터 확보를 위한 Crawling 등 수집 방법 확대 필요 함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2000"/>
              <a:t>개인 프로젝트 특성 상 시간 부족으로 인해 적절한 배분이 요구 됨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2000"/>
              <a:t>향후 다양한 금융 데이터 수집을 통한 독창적인 분석 예정 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2000"/>
              <a:t>분석 모형을 활용한 웹서버 구현 작업 진행    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"/>
          <p:cNvSpPr txBox="1"/>
          <p:nvPr/>
        </p:nvSpPr>
        <p:spPr>
          <a:xfrm>
            <a:off x="5527425" y="856775"/>
            <a:ext cx="34611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47"/>
          <p:cNvSpPr txBox="1"/>
          <p:nvPr/>
        </p:nvSpPr>
        <p:spPr>
          <a:xfrm>
            <a:off x="2366475" y="1571900"/>
            <a:ext cx="4254000" cy="148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>
                <a:solidFill>
                  <a:srgbClr val="351C75"/>
                </a:solidFill>
                <a:latin typeface="Bungee Shade"/>
                <a:ea typeface="Bungee Shade"/>
                <a:cs typeface="Bungee Shade"/>
                <a:sym typeface="Bungee Shade"/>
              </a:rPr>
              <a:t>Thank you</a:t>
            </a:r>
            <a:endParaRPr sz="4200">
              <a:solidFill>
                <a:srgbClr val="351C75"/>
              </a:solidFill>
              <a:latin typeface="Bungee Shade"/>
              <a:ea typeface="Bungee Shade"/>
              <a:cs typeface="Bungee Shade"/>
              <a:sym typeface="Bungee Shade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>
                <a:solidFill>
                  <a:srgbClr val="351C75"/>
                </a:solidFill>
                <a:latin typeface="Bungee Shade"/>
                <a:ea typeface="Bungee Shade"/>
                <a:cs typeface="Bungee Shade"/>
                <a:sym typeface="Bungee Shade"/>
              </a:rPr>
              <a:t>  </a:t>
            </a:r>
            <a:r>
              <a:rPr lang="ko" sz="3700">
                <a:solidFill>
                  <a:srgbClr val="351C75"/>
                </a:solidFill>
                <a:latin typeface="Bungee Shade"/>
                <a:ea typeface="Bungee Shade"/>
                <a:cs typeface="Bungee Shade"/>
                <a:sym typeface="Bungee Shade"/>
              </a:rPr>
              <a:t>   </a:t>
            </a:r>
            <a:endParaRPr sz="3700">
              <a:solidFill>
                <a:srgbClr val="351C75"/>
              </a:solidFill>
              <a:latin typeface="Bungee Shade"/>
              <a:ea typeface="Bungee Shade"/>
              <a:cs typeface="Bungee Shade"/>
              <a:sym typeface="Bungee Shade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solidFill>
                  <a:srgbClr val="8E7CC3"/>
                </a:solidFill>
                <a:latin typeface="Bungee Shade"/>
                <a:ea typeface="Bungee Shade"/>
                <a:cs typeface="Bungee Shade"/>
                <a:sym typeface="Bungee Shade"/>
              </a:rPr>
              <a:t>     감사합니다.</a:t>
            </a:r>
            <a:endParaRPr sz="3700">
              <a:solidFill>
                <a:srgbClr val="8E7CC3"/>
              </a:solidFill>
              <a:latin typeface="Bungee Shade"/>
              <a:ea typeface="Bungee Shade"/>
              <a:cs typeface="Bungee Shade"/>
              <a:sym typeface="Bungee Sha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프로젝트 진행 순서  </a:t>
            </a:r>
            <a:endParaRPr sz="2500">
              <a:solidFill>
                <a:schemeClr val="dk2"/>
              </a:solidFill>
            </a:endParaRPr>
          </a:p>
        </p:txBody>
      </p:sp>
      <p:graphicFrame>
        <p:nvGraphicFramePr>
          <p:cNvPr id="113" name="Google Shape;113;p16"/>
          <p:cNvGraphicFramePr/>
          <p:nvPr/>
        </p:nvGraphicFramePr>
        <p:xfrm>
          <a:off x="938025" y="124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{F2110AE5-63F6-4392-9838-519FD342E45F}</a:tableStyleId>
              </a:tblPr>
              <a:tblGrid>
                <a:gridCol w="1519250"/>
                <a:gridCol w="4008025"/>
                <a:gridCol w="1290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날짜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작업 내용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Tool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</a:rPr>
                        <a:t>2023.04.19</a:t>
                      </a:r>
                      <a:endParaRPr sz="1200">
                        <a:solidFill>
                          <a:srgbClr val="212529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주제 선정 및 데이터 수집</a:t>
                      </a:r>
                      <a:endParaRPr sz="12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2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</a:rPr>
                        <a:t>2023.04.20</a:t>
                      </a:r>
                      <a:endParaRPr sz="1200">
                        <a:solidFill>
                          <a:srgbClr val="212529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계획서 제출 및 데이터 선정</a:t>
                      </a:r>
                      <a:endParaRPr sz="12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2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</a:rPr>
                        <a:t>2023.04.21</a:t>
                      </a:r>
                      <a:endParaRPr sz="1200">
                        <a:solidFill>
                          <a:srgbClr val="212529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데이터 전처리 및 가공  </a:t>
                      </a:r>
                      <a:endParaRPr sz="12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</a:t>
                      </a:r>
                      <a:endParaRPr sz="12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</a:rPr>
                        <a:t>2023.04.24</a:t>
                      </a:r>
                      <a:endParaRPr sz="1200">
                        <a:solidFill>
                          <a:srgbClr val="212529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상관분석, 회귀분석(scaling, outlier 제거, VIF, 후진제거) </a:t>
                      </a:r>
                      <a:endParaRPr sz="12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python, R</a:t>
                      </a:r>
                      <a:endParaRPr sz="12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</a:rPr>
                        <a:t>2023.04.25</a:t>
                      </a:r>
                      <a:endParaRPr sz="1200">
                        <a:solidFill>
                          <a:srgbClr val="212529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회귀분석 교차검증, 추가 데이터 수집 (변수 추가) </a:t>
                      </a:r>
                      <a:endParaRPr sz="12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python, R</a:t>
                      </a:r>
                      <a:endParaRPr sz="12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</a:rPr>
                        <a:t>2023.04.26</a:t>
                      </a:r>
                      <a:endParaRPr sz="1200">
                        <a:solidFill>
                          <a:srgbClr val="212529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Logit Regression</a:t>
                      </a:r>
                      <a:r>
                        <a:rPr lang="ko" sz="12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Tree, Random Forest 분석 </a:t>
                      </a:r>
                      <a:endParaRPr sz="12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</a:t>
                      </a:r>
                      <a:endParaRPr sz="12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</a:rPr>
                        <a:t>2023.04.27</a:t>
                      </a:r>
                      <a:endParaRPr sz="1200">
                        <a:solidFill>
                          <a:srgbClr val="212529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사례기반추론, SVM, 인공신경망, 딥러닝 모형 분석</a:t>
                      </a:r>
                      <a:endParaRPr sz="12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</a:t>
                      </a:r>
                      <a:endParaRPr sz="12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</a:rPr>
                        <a:t>2023.04.28</a:t>
                      </a:r>
                      <a:endParaRPr sz="1200">
                        <a:solidFill>
                          <a:srgbClr val="212529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교차검증, 정형분류, GridSearchCV</a:t>
                      </a:r>
                      <a:endParaRPr sz="12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ko" sz="12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</a:t>
                      </a:r>
                      <a:endParaRPr sz="12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</a:rPr>
                        <a:t>2023.05.02</a:t>
                      </a:r>
                      <a:endParaRPr sz="1200">
                        <a:solidFill>
                          <a:srgbClr val="212529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PPT 작성, 수정 보안</a:t>
                      </a:r>
                      <a:endParaRPr sz="12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 slides</a:t>
                      </a:r>
                      <a:endParaRPr sz="12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221575" y="354600"/>
            <a:ext cx="7153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데이터 개요</a:t>
            </a:r>
            <a:endParaRPr sz="2500">
              <a:solidFill>
                <a:schemeClr val="dk2"/>
              </a:solidFill>
            </a:endParaRPr>
          </a:p>
        </p:txBody>
      </p:sp>
      <p:grpSp>
        <p:nvGrpSpPr>
          <p:cNvPr id="119" name="Google Shape;119;p17"/>
          <p:cNvGrpSpPr/>
          <p:nvPr/>
        </p:nvGrpSpPr>
        <p:grpSpPr>
          <a:xfrm>
            <a:off x="408050" y="1304875"/>
            <a:ext cx="4001100" cy="3337500"/>
            <a:chOff x="331850" y="1304875"/>
            <a:chExt cx="4001100" cy="3337500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331850" y="1304875"/>
              <a:ext cx="4001100" cy="461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340850" y="1766275"/>
              <a:ext cx="3983100" cy="287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7"/>
          <p:cNvSpPr txBox="1"/>
          <p:nvPr>
            <p:ph idx="4294967295" type="body"/>
          </p:nvPr>
        </p:nvSpPr>
        <p:spPr>
          <a:xfrm>
            <a:off x="2044600" y="13048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>
                <a:solidFill>
                  <a:schemeClr val="lt1"/>
                </a:solidFill>
              </a:rPr>
              <a:t>요   약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616500" y="2131975"/>
            <a:ext cx="3486900" cy="20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1601" lvl="0" marL="360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기간 : 2018.8 ~ 2023.03</a:t>
            </a:r>
            <a:endParaRPr sz="1600"/>
          </a:p>
          <a:p>
            <a:pPr indent="-191601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구조 : 28 Columns, 7902 Rows </a:t>
            </a:r>
            <a:endParaRPr sz="1600"/>
          </a:p>
          <a:p>
            <a:pPr indent="-191601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데이터 출처 </a:t>
            </a:r>
            <a:endParaRPr sz="1600"/>
          </a:p>
          <a:p>
            <a:pPr indent="-191599" lvl="1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300">
                <a:solidFill>
                  <a:srgbClr val="000000"/>
                </a:solidFill>
              </a:rPr>
              <a:t>금</a:t>
            </a:r>
            <a:r>
              <a:rPr lang="ko" sz="1300">
                <a:solidFill>
                  <a:srgbClr val="000000"/>
                </a:solidFill>
              </a:rPr>
              <a:t>융결제원 개방데이터</a:t>
            </a:r>
            <a:endParaRPr sz="1300">
              <a:solidFill>
                <a:srgbClr val="000000"/>
              </a:solidFill>
            </a:endParaRPr>
          </a:p>
          <a:p>
            <a:pPr indent="-191599" lvl="1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300">
                <a:solidFill>
                  <a:srgbClr val="000000"/>
                </a:solidFill>
              </a:rPr>
              <a:t>한국은행 경제통계시스템  </a:t>
            </a:r>
            <a:endParaRPr sz="1300">
              <a:solidFill>
                <a:srgbClr val="000000"/>
              </a:solidFill>
            </a:endParaRPr>
          </a:p>
        </p:txBody>
      </p:sp>
      <p:grpSp>
        <p:nvGrpSpPr>
          <p:cNvPr id="124" name="Google Shape;124;p17"/>
          <p:cNvGrpSpPr/>
          <p:nvPr/>
        </p:nvGrpSpPr>
        <p:grpSpPr>
          <a:xfrm>
            <a:off x="4467045" y="1304927"/>
            <a:ext cx="4198494" cy="3337481"/>
            <a:chOff x="4619725" y="1304875"/>
            <a:chExt cx="4136447" cy="3416400"/>
          </a:xfrm>
        </p:grpSpPr>
        <p:sp>
          <p:nvSpPr>
            <p:cNvPr id="125" name="Google Shape;125;p17"/>
            <p:cNvSpPr txBox="1"/>
            <p:nvPr/>
          </p:nvSpPr>
          <p:spPr>
            <a:xfrm>
              <a:off x="4625382" y="1304875"/>
              <a:ext cx="4130791" cy="4641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619725" y="1304875"/>
              <a:ext cx="41307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17"/>
          <p:cNvSpPr txBox="1"/>
          <p:nvPr>
            <p:ph idx="4294967295" type="body"/>
          </p:nvPr>
        </p:nvSpPr>
        <p:spPr>
          <a:xfrm>
            <a:off x="5827850" y="13048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>
                <a:solidFill>
                  <a:schemeClr val="lt1"/>
                </a:solidFill>
              </a:rPr>
              <a:t>주 요  </a:t>
            </a:r>
            <a:r>
              <a:rPr lang="ko">
                <a:solidFill>
                  <a:schemeClr val="lt1"/>
                </a:solidFill>
              </a:rPr>
              <a:t>변 수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7"/>
          <p:cNvSpPr txBox="1"/>
          <p:nvPr>
            <p:ph idx="4294967295" type="body"/>
          </p:nvPr>
        </p:nvSpPr>
        <p:spPr>
          <a:xfrm>
            <a:off x="4332900" y="1824750"/>
            <a:ext cx="20856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8901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ym  연월</a:t>
            </a:r>
            <a:endParaRPr sz="1400">
              <a:solidFill>
                <a:srgbClr val="000000"/>
              </a:solidFill>
            </a:endParaRPr>
          </a:p>
          <a:p>
            <a:pPr indent="-178901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local  부도 지역   </a:t>
            </a:r>
            <a:endParaRPr sz="1400">
              <a:solidFill>
                <a:srgbClr val="000000"/>
              </a:solidFill>
            </a:endParaRPr>
          </a:p>
          <a:p>
            <a:pPr indent="-178901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bill  부도어음 종류  </a:t>
            </a:r>
            <a:endParaRPr sz="1400">
              <a:solidFill>
                <a:srgbClr val="000000"/>
              </a:solidFill>
            </a:endParaRPr>
          </a:p>
          <a:p>
            <a:pPr indent="-178901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rsn  부도사유	  </a:t>
            </a:r>
            <a:endParaRPr sz="1400">
              <a:solidFill>
                <a:srgbClr val="000000"/>
              </a:solidFill>
            </a:endParaRPr>
          </a:p>
          <a:p>
            <a:pPr indent="-178901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cnt  부도 건수  	   </a:t>
            </a:r>
            <a:endParaRPr sz="1400">
              <a:solidFill>
                <a:srgbClr val="000000"/>
              </a:solidFill>
            </a:endParaRPr>
          </a:p>
          <a:p>
            <a:pPr indent="-178901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coloan 기업대출금     </a:t>
            </a:r>
            <a:endParaRPr sz="1400">
              <a:solidFill>
                <a:srgbClr val="000000"/>
              </a:solidFill>
            </a:endParaRPr>
          </a:p>
          <a:p>
            <a:pPr indent="-191601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400">
                <a:solidFill>
                  <a:srgbClr val="000000"/>
                </a:solidFill>
              </a:rPr>
              <a:t>kospi  코스피</a:t>
            </a:r>
            <a:endParaRPr sz="1400">
              <a:solidFill>
                <a:srgbClr val="000000"/>
              </a:solidFill>
            </a:endParaRPr>
          </a:p>
          <a:p>
            <a:pPr indent="-191601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400">
                <a:solidFill>
                  <a:srgbClr val="000000"/>
                </a:solidFill>
              </a:rPr>
              <a:t>bk_rate 부도율</a:t>
            </a:r>
            <a:r>
              <a:rPr lang="ko" sz="1600">
                <a:solidFill>
                  <a:srgbClr val="000000"/>
                </a:solidFill>
              </a:rPr>
              <a:t>	   </a:t>
            </a:r>
            <a:endParaRPr sz="1600">
              <a:solidFill>
                <a:srgbClr val="000000"/>
              </a:solidFill>
            </a:endParaRPr>
          </a:p>
          <a:p>
            <a:pPr indent="-18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000000"/>
                </a:solidFill>
              </a:rPr>
              <a:t>   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29" name="Google Shape;129;p17"/>
          <p:cNvSpPr txBox="1"/>
          <p:nvPr>
            <p:ph idx="4294967295" type="body"/>
          </p:nvPr>
        </p:nvSpPr>
        <p:spPr>
          <a:xfrm>
            <a:off x="6224175" y="1824750"/>
            <a:ext cx="2498400" cy="26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8901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usd  달러 환율     </a:t>
            </a:r>
            <a:endParaRPr sz="1400">
              <a:solidFill>
                <a:srgbClr val="000000"/>
              </a:solidFill>
            </a:endParaRPr>
          </a:p>
          <a:p>
            <a:pPr indent="-178901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call   콜금리   </a:t>
            </a:r>
            <a:endParaRPr sz="1400">
              <a:solidFill>
                <a:srgbClr val="000000"/>
              </a:solidFill>
            </a:endParaRPr>
          </a:p>
          <a:p>
            <a:pPr indent="-178901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unemp 실업율	   </a:t>
            </a:r>
            <a:endParaRPr sz="1400">
              <a:solidFill>
                <a:srgbClr val="000000"/>
              </a:solidFill>
            </a:endParaRPr>
          </a:p>
          <a:p>
            <a:pPr indent="-178901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c_pi  소비자물가지수 	   </a:t>
            </a:r>
            <a:endParaRPr sz="1400">
              <a:solidFill>
                <a:srgbClr val="000000"/>
              </a:solidFill>
            </a:endParaRPr>
          </a:p>
          <a:p>
            <a:pPr indent="-178901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exp_pi 수출지수</a:t>
            </a:r>
            <a:endParaRPr sz="1400">
              <a:solidFill>
                <a:srgbClr val="000000"/>
              </a:solidFill>
            </a:endParaRPr>
          </a:p>
          <a:p>
            <a:pPr indent="-178901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house_pi 주택매매지수</a:t>
            </a:r>
            <a:endParaRPr sz="1400">
              <a:solidFill>
                <a:srgbClr val="000000"/>
              </a:solidFill>
            </a:endParaRPr>
          </a:p>
          <a:p>
            <a:pPr indent="-178901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amt_is 어음발행금액</a:t>
            </a:r>
            <a:endParaRPr sz="1400">
              <a:solidFill>
                <a:srgbClr val="000000"/>
              </a:solidFill>
            </a:endParaRPr>
          </a:p>
          <a:p>
            <a:pPr indent="-178901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amt_py 어음지급금액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 주요 데이터 값  </a:t>
            </a:r>
            <a:endParaRPr sz="2500">
              <a:solidFill>
                <a:schemeClr val="dk2"/>
              </a:solidFill>
            </a:endParaRPr>
          </a:p>
        </p:txBody>
      </p:sp>
      <p:graphicFrame>
        <p:nvGraphicFramePr>
          <p:cNvPr id="135" name="Google Shape;135;p18"/>
          <p:cNvGraphicFramePr/>
          <p:nvPr/>
        </p:nvGraphicFramePr>
        <p:xfrm>
          <a:off x="1014225" y="124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{F2110AE5-63F6-4392-9838-519FD342E45F}</a:tableStyleId>
              </a:tblPr>
              <a:tblGrid>
                <a:gridCol w="1698575"/>
                <a:gridCol w="1698575"/>
                <a:gridCol w="1698575"/>
                <a:gridCol w="1698575"/>
              </a:tblGrid>
              <a:tr h="34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데이터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평균값</a:t>
                      </a:r>
                      <a:r>
                        <a:rPr b="1" lang="ko">
                          <a:solidFill>
                            <a:schemeClr val="lt1"/>
                          </a:solidFill>
                        </a:rPr>
                        <a:t>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최대값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lt1"/>
                          </a:solidFill>
                        </a:rPr>
                        <a:t>최소값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1C4587"/>
                    </a:solidFill>
                  </a:tcPr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amt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1,114,965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389,000,000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1,000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cnt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11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553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kospi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2,366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3,296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1,754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call</a:t>
                      </a:r>
                      <a:endParaRPr sz="1100"/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1.49</a:t>
                      </a:r>
                      <a:endParaRPr sz="1100"/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3.42</a:t>
                      </a:r>
                      <a:endParaRPr sz="1100"/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0.48</a:t>
                      </a:r>
                      <a:endParaRPr sz="1100"/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usd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1,182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1,434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1,088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bk_rate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0.084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0.27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0.01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unemp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3.62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5.7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2.1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c_pi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101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110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98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221575" y="354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amt (부도 금액)  </a:t>
            </a:r>
            <a:endParaRPr sz="2500">
              <a:solidFill>
                <a:schemeClr val="dk2"/>
              </a:solidFill>
            </a:endParaRPr>
          </a:p>
        </p:txBody>
      </p:sp>
      <p:grpSp>
        <p:nvGrpSpPr>
          <p:cNvPr id="141" name="Google Shape;141;p19"/>
          <p:cNvGrpSpPr/>
          <p:nvPr/>
        </p:nvGrpSpPr>
        <p:grpSpPr>
          <a:xfrm>
            <a:off x="152389" y="1041544"/>
            <a:ext cx="4409212" cy="3752685"/>
            <a:chOff x="331850" y="1304875"/>
            <a:chExt cx="4001100" cy="3337500"/>
          </a:xfrm>
        </p:grpSpPr>
        <p:sp>
          <p:nvSpPr>
            <p:cNvPr id="142" name="Google Shape;142;p19"/>
            <p:cNvSpPr txBox="1"/>
            <p:nvPr/>
          </p:nvSpPr>
          <p:spPr>
            <a:xfrm>
              <a:off x="331850" y="1304875"/>
              <a:ext cx="4001100" cy="461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40850" y="1766275"/>
              <a:ext cx="3983100" cy="287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19"/>
          <p:cNvSpPr txBox="1"/>
          <p:nvPr>
            <p:ph idx="4294967295" type="body"/>
          </p:nvPr>
        </p:nvSpPr>
        <p:spPr>
          <a:xfrm>
            <a:off x="1593900" y="1114800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>
                <a:solidFill>
                  <a:schemeClr val="lt1"/>
                </a:solidFill>
              </a:rPr>
              <a:t>부도사유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5" name="Google Shape;145;p19"/>
          <p:cNvGrpSpPr/>
          <p:nvPr/>
        </p:nvGrpSpPr>
        <p:grpSpPr>
          <a:xfrm>
            <a:off x="4572523" y="1042085"/>
            <a:ext cx="4321665" cy="3752574"/>
            <a:chOff x="4619725" y="1304875"/>
            <a:chExt cx="4136357" cy="3416400"/>
          </a:xfrm>
        </p:grpSpPr>
        <p:sp>
          <p:nvSpPr>
            <p:cNvPr id="146" name="Google Shape;146;p19"/>
            <p:cNvSpPr txBox="1"/>
            <p:nvPr/>
          </p:nvSpPr>
          <p:spPr>
            <a:xfrm>
              <a:off x="4625382" y="1304875"/>
              <a:ext cx="4130700" cy="4641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4619725" y="1304875"/>
              <a:ext cx="41307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19"/>
          <p:cNvSpPr txBox="1"/>
          <p:nvPr>
            <p:ph idx="4294967295" type="body"/>
          </p:nvPr>
        </p:nvSpPr>
        <p:spPr>
          <a:xfrm>
            <a:off x="5780850" y="1114800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>
                <a:solidFill>
                  <a:schemeClr val="lt1"/>
                </a:solidFill>
              </a:rPr>
              <a:t>부도어음종류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1662550"/>
            <a:ext cx="4225925" cy="30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250" y="1693125"/>
            <a:ext cx="4225926" cy="30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데이터 특성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431907" y="1304875"/>
            <a:ext cx="4028001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431950" y="1304875"/>
            <a:ext cx="4028100" cy="341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 txBox="1"/>
          <p:nvPr>
            <p:ph idx="4294967295" type="body"/>
          </p:nvPr>
        </p:nvSpPr>
        <p:spPr>
          <a:xfrm>
            <a:off x="1954225" y="13048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>
                <a:solidFill>
                  <a:schemeClr val="lt1"/>
                </a:solidFill>
              </a:rPr>
              <a:t>종속 변수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0"/>
          <p:cNvSpPr txBox="1"/>
          <p:nvPr>
            <p:ph idx="4294967295" type="body"/>
          </p:nvPr>
        </p:nvSpPr>
        <p:spPr>
          <a:xfrm>
            <a:off x="540300" y="2155075"/>
            <a:ext cx="43260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1601" lvl="0" marL="360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amt (회귀분석)</a:t>
            </a:r>
            <a:endParaRPr sz="1600"/>
          </a:p>
          <a:p>
            <a:pPr indent="-191601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amt_class (분류)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4625382" y="1304875"/>
            <a:ext cx="41307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4619725" y="1304875"/>
            <a:ext cx="4130700" cy="341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/>
          <p:nvPr>
            <p:ph idx="4294967295" type="body"/>
          </p:nvPr>
        </p:nvSpPr>
        <p:spPr>
          <a:xfrm>
            <a:off x="5934450" y="13048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>
                <a:solidFill>
                  <a:schemeClr val="lt1"/>
                </a:solidFill>
              </a:rPr>
              <a:t>      </a:t>
            </a:r>
            <a:r>
              <a:rPr lang="ko">
                <a:solidFill>
                  <a:schemeClr val="lt1"/>
                </a:solidFill>
              </a:rPr>
              <a:t>특이점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0"/>
          <p:cNvSpPr txBox="1"/>
          <p:nvPr>
            <p:ph idx="4294967295" type="body"/>
          </p:nvPr>
        </p:nvSpPr>
        <p:spPr>
          <a:xfrm>
            <a:off x="550800" y="3414175"/>
            <a:ext cx="37929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8901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★"/>
            </a:pPr>
            <a:r>
              <a:rPr b="1" i="1" lang="ko" sz="1400">
                <a:solidFill>
                  <a:schemeClr val="accent3"/>
                </a:solidFill>
              </a:rPr>
              <a:t>amt_class   : 1 -&gt; 부도 평균 금액 이상</a:t>
            </a:r>
            <a:endParaRPr b="1" i="1" sz="14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400">
                <a:solidFill>
                  <a:schemeClr val="accent3"/>
                </a:solidFill>
              </a:rPr>
              <a:t>                               0 -&gt; 부도 평균 금액 미만</a:t>
            </a:r>
            <a:endParaRPr b="1" i="1" sz="14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64" name="Google Shape;164;p20"/>
          <p:cNvSpPr txBox="1"/>
          <p:nvPr>
            <p:ph idx="4294967295" type="body"/>
          </p:nvPr>
        </p:nvSpPr>
        <p:spPr>
          <a:xfrm>
            <a:off x="4681050" y="2120625"/>
            <a:ext cx="4130700" cy="24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1601" lvl="0" marL="360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원핫코딩 처리</a:t>
            </a:r>
            <a:endParaRPr sz="1600"/>
          </a:p>
          <a:p>
            <a:pPr indent="-191599" lvl="1" marL="63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bill  -&gt; bill_1 ~ bill_7</a:t>
            </a:r>
            <a:endParaRPr sz="1600"/>
          </a:p>
          <a:p>
            <a:pPr indent="-191599" lvl="1" marL="63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rsn -&gt; rsn_1 ~ rsn_6 </a:t>
            </a:r>
            <a:endParaRPr sz="1600"/>
          </a:p>
          <a:p>
            <a:pPr indent="-191601" lvl="0" marL="36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amt_is 어음발행 금액 기간 상이</a:t>
            </a:r>
            <a:endParaRPr sz="1600"/>
          </a:p>
          <a:p>
            <a:pPr indent="-191599" lvl="1" marL="63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2020년 8월 ~2022년 8월만 존재</a:t>
            </a:r>
            <a:endParaRPr sz="1600"/>
          </a:p>
          <a:p>
            <a:pPr indent="0" lvl="0" marL="630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-&gt; 결측치 평균 값으로 처리함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/>
          <p:nvPr>
            <p:ph idx="4294967295" type="body"/>
          </p:nvPr>
        </p:nvSpPr>
        <p:spPr>
          <a:xfrm>
            <a:off x="1041950" y="1451575"/>
            <a:ext cx="1245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390">
                <a:solidFill>
                  <a:schemeClr val="lt1"/>
                </a:solidFill>
              </a:rPr>
              <a:t>데이터 병합 </a:t>
            </a:r>
            <a:endParaRPr sz="1390">
              <a:solidFill>
                <a:schemeClr val="lt1"/>
              </a:solidFill>
            </a:endParaRPr>
          </a:p>
        </p:txBody>
      </p:sp>
      <p:sp>
        <p:nvSpPr>
          <p:cNvPr id="171" name="Google Shape;171;p21"/>
          <p:cNvSpPr txBox="1"/>
          <p:nvPr>
            <p:ph idx="4294967295" type="body"/>
          </p:nvPr>
        </p:nvSpPr>
        <p:spPr>
          <a:xfrm>
            <a:off x="508550" y="2222975"/>
            <a:ext cx="2840100" cy="29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2549" lvl="0" marL="269999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b="1" lang="ko" sz="1300"/>
              <a:t> </a:t>
            </a:r>
            <a:r>
              <a:rPr lang="ko" sz="1300"/>
              <a:t>주 데이터</a:t>
            </a:r>
            <a:endParaRPr sz="1300"/>
          </a:p>
          <a:p>
            <a:pPr indent="-171450" lvl="1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ko" sz="1300"/>
              <a:t>부도어음집계.cs</a:t>
            </a:r>
            <a:r>
              <a:rPr lang="ko" sz="1350"/>
              <a:t>v</a:t>
            </a:r>
            <a:r>
              <a:rPr lang="ko" sz="1350"/>
              <a:t> </a:t>
            </a:r>
            <a:endParaRPr sz="135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-82550" lvl="0" marL="269999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  변수 데이터</a:t>
            </a:r>
            <a:endParaRPr sz="1300"/>
          </a:p>
          <a:p>
            <a:pPr indent="-82550" lvl="1" marL="3600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ko" sz="1300">
                <a:solidFill>
                  <a:srgbClr val="000000"/>
                </a:solidFill>
              </a:rPr>
              <a:t>어음부도율.csv,</a:t>
            </a:r>
            <a:endParaRPr sz="1300">
              <a:solidFill>
                <a:srgbClr val="000000"/>
              </a:solidFill>
            </a:endParaRPr>
          </a:p>
          <a:p>
            <a:pPr indent="-82550" lvl="1" marL="3600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ko" sz="1300">
                <a:solidFill>
                  <a:srgbClr val="000000"/>
                </a:solidFill>
              </a:rPr>
              <a:t>경제활동인구.csv,</a:t>
            </a:r>
            <a:endParaRPr sz="1300">
              <a:solidFill>
                <a:srgbClr val="000000"/>
              </a:solidFill>
            </a:endParaRPr>
          </a:p>
          <a:p>
            <a:pPr indent="-82550" lvl="1" marL="3600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ko" sz="1300">
                <a:solidFill>
                  <a:srgbClr val="000000"/>
                </a:solidFill>
              </a:rPr>
              <a:t>시장금리(월,분기,년).csv,</a:t>
            </a:r>
            <a:endParaRPr sz="1300">
              <a:solidFill>
                <a:srgbClr val="000000"/>
              </a:solidFill>
            </a:endParaRPr>
          </a:p>
          <a:p>
            <a:pPr indent="-82550" lvl="1" marL="3600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ko" sz="1300">
                <a:solidFill>
                  <a:srgbClr val="000000"/>
                </a:solidFill>
              </a:rPr>
              <a:t>kospi_국가별환율.csv,</a:t>
            </a:r>
            <a:endParaRPr sz="1300">
              <a:solidFill>
                <a:srgbClr val="000000"/>
              </a:solidFill>
            </a:endParaRPr>
          </a:p>
          <a:p>
            <a:pPr indent="-82550" lvl="1" marL="3600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ko" sz="1300">
                <a:solidFill>
                  <a:srgbClr val="000000"/>
                </a:solidFill>
              </a:rPr>
              <a:t>예금은행 대출금리.csv,</a:t>
            </a:r>
            <a:endParaRPr sz="1300">
              <a:solidFill>
                <a:srgbClr val="000000"/>
              </a:solidFill>
            </a:endParaRPr>
          </a:p>
          <a:p>
            <a:pPr indent="-82550" lvl="1" marL="3600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ko" sz="1300">
                <a:solidFill>
                  <a:srgbClr val="000000"/>
                </a:solidFill>
              </a:rPr>
              <a:t>물가_부동산지수.csv</a:t>
            </a:r>
            <a:endParaRPr sz="1300"/>
          </a:p>
        </p:txBody>
      </p:sp>
      <p:sp>
        <p:nvSpPr>
          <p:cNvPr id="172" name="Google Shape;172;p21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73"/>
              <a:buNone/>
            </a:pPr>
            <a:r>
              <a:rPr lang="ko" sz="1300">
                <a:solidFill>
                  <a:schemeClr val="lt1"/>
                </a:solidFill>
              </a:rPr>
              <a:t>   월별 평균 데이터 로 변환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73"/>
              <a:buNone/>
            </a:pPr>
            <a:r>
              <a:rPr lang="ko" sz="1300">
                <a:solidFill>
                  <a:schemeClr val="lt1"/>
                </a:solidFill>
              </a:rPr>
              <a:t>            </a:t>
            </a:r>
            <a:r>
              <a:rPr lang="ko" sz="1300">
                <a:solidFill>
                  <a:schemeClr val="lt1"/>
                </a:solidFill>
              </a:rPr>
              <a:t>결측값 처리 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76" name="Google Shape;17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</a:rPr>
              <a:t>전처리 과정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1268400" y="2831450"/>
            <a:ext cx="291000" cy="3144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4294967295" type="body"/>
          </p:nvPr>
        </p:nvSpPr>
        <p:spPr>
          <a:xfrm>
            <a:off x="3133950" y="2222975"/>
            <a:ext cx="2661600" cy="27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5724" lvl="0" marL="269999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50"/>
              <a:buChar char="●"/>
            </a:pPr>
            <a:r>
              <a:rPr b="1" lang="ko" sz="1350"/>
              <a:t> </a:t>
            </a:r>
            <a:r>
              <a:rPr lang="ko" sz="1350"/>
              <a:t>amt_is, amt_py, amt_co</a:t>
            </a:r>
            <a:endParaRPr sz="1350"/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050">
                <a:solidFill>
                  <a:srgbClr val="094EBE"/>
                </a:solidFill>
                <a:latin typeface="Courier New"/>
                <a:ea typeface="Courier New"/>
                <a:cs typeface="Courier New"/>
                <a:sym typeface="Courier New"/>
              </a:rPr>
              <a:t> ym         amt_is</a:t>
            </a:r>
            <a:endParaRPr b="1" sz="1050">
              <a:solidFill>
                <a:srgbClr val="094E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094EBE"/>
                </a:solidFill>
                <a:latin typeface="Courier New"/>
                <a:ea typeface="Courier New"/>
                <a:cs typeface="Courier New"/>
                <a:sym typeface="Courier New"/>
              </a:rPr>
              <a:t> 0  202008  9750000000000</a:t>
            </a:r>
            <a:endParaRPr b="1" sz="1050">
              <a:solidFill>
                <a:srgbClr val="094E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094EBE"/>
                </a:solidFill>
                <a:latin typeface="Courier New"/>
                <a:ea typeface="Courier New"/>
                <a:cs typeface="Courier New"/>
                <a:sym typeface="Courier New"/>
              </a:rPr>
              <a:t> 1  202008   906000000000</a:t>
            </a:r>
            <a:endParaRPr b="1" sz="1050">
              <a:solidFill>
                <a:srgbClr val="094E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094EBE"/>
                </a:solidFill>
                <a:latin typeface="Courier New"/>
                <a:ea typeface="Courier New"/>
                <a:cs typeface="Courier New"/>
                <a:sym typeface="Courier New"/>
              </a:rPr>
              <a:t> 2  202008   102000000000</a:t>
            </a:r>
            <a:endParaRPr b="1" sz="1350">
              <a:solidFill>
                <a:srgbClr val="094EB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350">
                <a:solidFill>
                  <a:srgbClr val="094EBE"/>
                </a:solidFill>
              </a:rPr>
              <a:t>          </a:t>
            </a:r>
            <a:r>
              <a:rPr lang="ko" sz="1350"/>
              <a:t> </a:t>
            </a:r>
            <a:endParaRPr b="1" sz="1350">
              <a:solidFill>
                <a:srgbClr val="674EA7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674E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9375" lvl="0" marL="360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ts val="1250"/>
              <a:buChar char="●"/>
            </a:pPr>
            <a:r>
              <a:rPr lang="ko" sz="1250">
                <a:solidFill>
                  <a:srgbClr val="212529"/>
                </a:solidFill>
              </a:rPr>
              <a:t>groupby('ym').mean()</a:t>
            </a:r>
            <a:endParaRPr sz="12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      ym         amt_is</a:t>
            </a:r>
            <a:endParaRPr b="1" sz="1050">
              <a:solidFill>
                <a:srgbClr val="674E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 0  202008  932017719052.63159</a:t>
            </a:r>
            <a:endParaRPr b="1" sz="1050">
              <a:solidFill>
                <a:srgbClr val="674E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 1  202009 1419455485800.00000</a:t>
            </a:r>
            <a:endParaRPr b="1" sz="1050">
              <a:solidFill>
                <a:srgbClr val="674E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ko" sz="1050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 2  202010 1301314326043.10352</a:t>
            </a:r>
            <a:endParaRPr b="1" sz="1050">
              <a:solidFill>
                <a:srgbClr val="674EA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4180675" y="3476075"/>
            <a:ext cx="233700" cy="21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idx="4294967295" type="body"/>
          </p:nvPr>
        </p:nvSpPr>
        <p:spPr>
          <a:xfrm>
            <a:off x="5953350" y="2222975"/>
            <a:ext cx="2661600" cy="27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5724" lvl="0" marL="269999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50"/>
              <a:buChar char="●"/>
            </a:pPr>
            <a:r>
              <a:rPr b="1" lang="ko" sz="1350"/>
              <a:t> </a:t>
            </a:r>
            <a:r>
              <a:rPr lang="ko" sz="1350"/>
              <a:t>dfm2.isnull().sum()</a:t>
            </a:r>
            <a:endParaRPr sz="1350"/>
          </a:p>
          <a:p>
            <a:pPr indent="0" lvl="0" marL="0" rtl="0" algn="l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94EBE"/>
                </a:solidFill>
                <a:latin typeface="Courier New"/>
                <a:ea typeface="Courier New"/>
                <a:cs typeface="Courier New"/>
                <a:sym typeface="Courier New"/>
              </a:rPr>
              <a:t>      ym         0</a:t>
            </a:r>
            <a:endParaRPr sz="1050">
              <a:solidFill>
                <a:srgbClr val="094E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94EBE"/>
                </a:solidFill>
                <a:latin typeface="Courier New"/>
                <a:ea typeface="Courier New"/>
                <a:cs typeface="Courier New"/>
                <a:sym typeface="Courier New"/>
              </a:rPr>
              <a:t>      cnt_co     0</a:t>
            </a:r>
            <a:endParaRPr sz="1050">
              <a:solidFill>
                <a:srgbClr val="094E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94EBE"/>
                </a:solidFill>
                <a:latin typeface="Courier New"/>
                <a:ea typeface="Courier New"/>
                <a:cs typeface="Courier New"/>
                <a:sym typeface="Courier New"/>
              </a:rPr>
              <a:t>      amt_co     0</a:t>
            </a:r>
            <a:endParaRPr sz="1050">
              <a:solidFill>
                <a:srgbClr val="094E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94EBE"/>
                </a:solidFill>
                <a:latin typeface="Courier New"/>
                <a:ea typeface="Courier New"/>
                <a:cs typeface="Courier New"/>
                <a:sym typeface="Courier New"/>
              </a:rPr>
              <a:t>      amt_py     0</a:t>
            </a:r>
            <a:endParaRPr sz="1050">
              <a:solidFill>
                <a:srgbClr val="094E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94EBE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amt_is    31</a:t>
            </a:r>
            <a:endParaRPr b="1" sz="1200">
              <a:solidFill>
                <a:srgbClr val="85200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350">
                <a:solidFill>
                  <a:srgbClr val="094EBE"/>
                </a:solidFill>
              </a:rPr>
              <a:t>           </a:t>
            </a:r>
            <a:r>
              <a:rPr lang="ko" sz="1350"/>
              <a:t> </a:t>
            </a:r>
            <a:endParaRPr b="1" sz="1350">
              <a:solidFill>
                <a:srgbClr val="674EA7"/>
              </a:solidFill>
            </a:endParaRPr>
          </a:p>
          <a:p>
            <a:pPr indent="-259375" lvl="0" marL="360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ts val="1250"/>
              <a:buChar char="●"/>
            </a:pPr>
            <a:r>
              <a:rPr lang="ko" sz="1250">
                <a:solidFill>
                  <a:srgbClr val="212529"/>
                </a:solidFill>
              </a:rPr>
              <a:t>dfm2.fillna(dfm2.mean()</a:t>
            </a:r>
            <a:endParaRPr sz="12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94EBE"/>
                </a:solidFill>
                <a:latin typeface="Courier New"/>
                <a:ea typeface="Courier New"/>
                <a:cs typeface="Courier New"/>
                <a:sym typeface="Courier New"/>
              </a:rPr>
              <a:t>      ym         0</a:t>
            </a:r>
            <a:endParaRPr sz="1050">
              <a:solidFill>
                <a:srgbClr val="094E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94EBE"/>
                </a:solidFill>
                <a:latin typeface="Courier New"/>
                <a:ea typeface="Courier New"/>
                <a:cs typeface="Courier New"/>
                <a:sym typeface="Courier New"/>
              </a:rPr>
              <a:t>      cnt_co     0</a:t>
            </a:r>
            <a:endParaRPr sz="1050">
              <a:solidFill>
                <a:srgbClr val="094E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94EBE"/>
                </a:solidFill>
                <a:latin typeface="Courier New"/>
                <a:ea typeface="Courier New"/>
                <a:cs typeface="Courier New"/>
                <a:sym typeface="Courier New"/>
              </a:rPr>
              <a:t>      amt_co     0</a:t>
            </a:r>
            <a:endParaRPr sz="1050">
              <a:solidFill>
                <a:srgbClr val="094E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94EBE"/>
                </a:solidFill>
                <a:latin typeface="Courier New"/>
                <a:ea typeface="Courier New"/>
                <a:cs typeface="Courier New"/>
                <a:sym typeface="Courier New"/>
              </a:rPr>
              <a:t>      amt_py     0</a:t>
            </a:r>
            <a:endParaRPr sz="1050">
              <a:solidFill>
                <a:srgbClr val="094E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4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ko" sz="1200">
                <a:solidFill>
                  <a:srgbClr val="5B0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ko" sz="12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mt_is     0</a:t>
            </a:r>
            <a:endParaRPr b="1" sz="1200">
              <a:solidFill>
                <a:srgbClr val="85200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7000075" y="3552275"/>
            <a:ext cx="233700" cy="21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