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  <p:sldMasterId id="2147483660" r:id="rId2"/>
  </p:sldMasterIdLst>
  <p:notesMasterIdLst>
    <p:notesMasterId r:id="rId35"/>
  </p:notesMasterIdLst>
  <p:handoutMasterIdLst>
    <p:handoutMasterId r:id="rId36"/>
  </p:handoutMasterIdLst>
  <p:sldIdLst>
    <p:sldId id="256" r:id="rId3"/>
    <p:sldId id="309" r:id="rId4"/>
    <p:sldId id="291" r:id="rId5"/>
    <p:sldId id="259" r:id="rId6"/>
    <p:sldId id="260" r:id="rId7"/>
    <p:sldId id="312" r:id="rId8"/>
    <p:sldId id="262" r:id="rId9"/>
    <p:sldId id="292" r:id="rId10"/>
    <p:sldId id="261" r:id="rId11"/>
    <p:sldId id="264" r:id="rId12"/>
    <p:sldId id="293" r:id="rId13"/>
    <p:sldId id="266" r:id="rId14"/>
    <p:sldId id="267" r:id="rId15"/>
    <p:sldId id="268" r:id="rId16"/>
    <p:sldId id="294" r:id="rId17"/>
    <p:sldId id="295" r:id="rId18"/>
    <p:sldId id="298" r:id="rId19"/>
    <p:sldId id="271" r:id="rId20"/>
    <p:sldId id="297" r:id="rId21"/>
    <p:sldId id="299" r:id="rId22"/>
    <p:sldId id="274" r:id="rId23"/>
    <p:sldId id="303" r:id="rId24"/>
    <p:sldId id="302" r:id="rId25"/>
    <p:sldId id="304" r:id="rId26"/>
    <p:sldId id="307" r:id="rId27"/>
    <p:sldId id="306" r:id="rId28"/>
    <p:sldId id="310" r:id="rId29"/>
    <p:sldId id="311" r:id="rId30"/>
    <p:sldId id="269" r:id="rId31"/>
    <p:sldId id="288" r:id="rId32"/>
    <p:sldId id="289" r:id="rId33"/>
    <p:sldId id="290" r:id="rId34"/>
  </p:sldIdLst>
  <p:sldSz cx="9144000" cy="5143500" type="screen16x9"/>
  <p:notesSz cx="6858000" cy="9144000"/>
  <p:embeddedFontLst>
    <p:embeddedFont>
      <p:font typeface="맑은 고딕" panose="020B0503020000020004" pitchFamily="50" charset="-127"/>
      <p:regular r:id="rId37"/>
      <p:bold r:id="rId38"/>
    </p:embeddedFont>
    <p:embeddedFont>
      <p:font typeface="Liberation Serif" panose="02020603050405020304" pitchFamily="18" charset="0"/>
      <p:regular r:id="rId39"/>
      <p:bold r:id="rId40"/>
      <p:italic r:id="rId41"/>
      <p:boldItalic r:id="rId42"/>
    </p:embeddedFont>
    <p:embeddedFont>
      <p:font typeface="Roboto" panose="020B0600000101010101" charset="0"/>
      <p:regular r:id="rId43"/>
      <p:bold r:id="rId44"/>
    </p:embeddedFont>
    <p:embeddedFont>
      <p:font typeface="Bungee Shade" panose="020B0600000101010101" charset="0"/>
      <p:regular r:id="rId4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  <p15:guide id="3" orient="horz" pos="510">
          <p15:clr>
            <a:srgbClr val="747775"/>
          </p15:clr>
        </p15:guide>
        <p15:guide id="4" orient="horz" pos="606">
          <p15:clr>
            <a:srgbClr val="747775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3CB4"/>
    <a:srgbClr val="C0C0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1CD81BD-3580-483B-AD60-4113E3129AC0}">
  <a:tblStyle styleId="{31CD81BD-3580-483B-AD60-4113E3129AC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35" autoAdjust="0"/>
    <p:restoredTop sz="94660"/>
  </p:normalViewPr>
  <p:slideViewPr>
    <p:cSldViewPr snapToGrid="0">
      <p:cViewPr varScale="1">
        <p:scale>
          <a:sx n="139" d="100"/>
          <a:sy n="139" d="100"/>
        </p:scale>
        <p:origin x="708" y="120"/>
      </p:cViewPr>
      <p:guideLst>
        <p:guide orient="horz" pos="1620"/>
        <p:guide pos="2880"/>
        <p:guide orient="horz" pos="510"/>
        <p:guide orient="horz" pos="60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-2656" y="-6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font" Target="fonts/font3.fntdata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font" Target="fonts/font6.fntdata"/><Relationship Id="rId47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font" Target="fonts/font1.fntdata"/><Relationship Id="rId40" Type="http://schemas.openxmlformats.org/officeDocument/2006/relationships/font" Target="fonts/font4.fntdata"/><Relationship Id="rId45" Type="http://schemas.openxmlformats.org/officeDocument/2006/relationships/font" Target="fonts/font9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handoutMaster" Target="handoutMasters/handoutMaster1.xml"/><Relationship Id="rId49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font" Target="fonts/font8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Relationship Id="rId43" Type="http://schemas.openxmlformats.org/officeDocument/2006/relationships/font" Target="fonts/font7.fntdata"/><Relationship Id="rId48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font" Target="fonts/font2.fntdata"/><Relationship Id="rId46" Type="http://schemas.openxmlformats.org/officeDocument/2006/relationships/presProps" Target="presProps.xml"/><Relationship Id="rId20" Type="http://schemas.openxmlformats.org/officeDocument/2006/relationships/slide" Target="slides/slide18.xml"/><Relationship Id="rId41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ECA6F4-9A1B-4749-B0B9-E3962154C689}" type="datetimeFigureOut">
              <a:rPr lang="ko-KR" altLang="en-US" smtClean="0"/>
              <a:pPr/>
              <a:t>2023-06-08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672EA7-9A9F-46BD-8E0A-AC905CFDFF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3" name="Google Shape;8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7" name="Google Shape;16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7" name="Google Shape;16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0" name="Google Shape;190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211efc928a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6" name="Google Shape;196;g2211efc928a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2146bf6f1e_1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1" name="Google Shape;211;g22146bf6f1e_1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2146bf6f1e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4" name="Google Shape;224;g22146bf6f1e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277827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3cde1c55d6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2" name="Google Shape;132;g23cde1c55d6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68866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221478b2685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6" name="Google Shape;346;g221478b2685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2292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22146bf6f1e_3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6" name="Google Shape;256;g22146bf6f1e_3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0" name="Google Shape;190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28276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0" name="Google Shape;190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3cde1c55d6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2" name="Google Shape;132;g23cde1c55d6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483055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22146bf6f1e_3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2" name="Google Shape;302;g22146bf6f1e_3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22146bf6f1e_3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2" name="Google Shape;302;g22146bf6f1e_3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201485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22146bf6f1e_3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6" name="Google Shape;256;g22146bf6f1e_3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212747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3cde1c55d6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2" name="Google Shape;132;g23cde1c55d6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8957783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3cde1c55d6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2" name="Google Shape;132;g23cde1c55d6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8957783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22146bf6f1e_3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6" name="Google Shape;256;g22146bf6f1e_3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212747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0" name="Google Shape;190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282760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2146bf6f1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8" name="Google Shape;138;g22146bf6f1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2146bf6f1e_3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8" name="Google Shape;218;g22146bf6f1e_3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221478b2685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3" name="Google Shape;443;g221478b2685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2214ea62a74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9" name="Google Shape;449;g2214ea62a74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2214ea62a74_3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5" name="Google Shape;455;g2214ea62a74_3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3c6efc333b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g23c6efc333b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3c6efc333b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g23c6efc333b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046078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2146bf6f1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8" name="Google Shape;138;g22146bf6f1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2146bf6f1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8" name="Google Shape;138;g22146bf6f1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3cde1c55d6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2" name="Google Shape;132;g23cde1c55d6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rgbClr val="5B3CB4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11" name="Google Shape;11;p2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oogle Shape;72;p1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3" name="Google Shape;73;p1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1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1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1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1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8" name="Google Shape;78;p12"/>
          <p:cNvSpPr txBox="1">
            <a:spLocks noGrp="1"/>
          </p:cNvSpPr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9" name="Google Shape;79;p12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7D520-AC5D-431E-B0F9-DFBB077E93B2}" type="datetimeFigureOut">
              <a:rPr lang="ko-KR" altLang="en-US" smtClean="0"/>
              <a:pPr/>
              <a:t>2023-06-08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E157C-6BAD-43C6-A9CB-9B7F2997EA6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7D520-AC5D-431E-B0F9-DFBB077E93B2}" type="datetimeFigureOut">
              <a:rPr lang="ko-KR" altLang="en-US" smtClean="0"/>
              <a:pPr/>
              <a:t>2023-06-08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E157C-6BAD-43C6-A9CB-9B7F2997EA6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7D520-AC5D-431E-B0F9-DFBB077E93B2}" type="datetimeFigureOut">
              <a:rPr lang="ko-KR" altLang="en-US" smtClean="0"/>
              <a:pPr/>
              <a:t>2023-06-08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E157C-6BAD-43C6-A9CB-9B7F2997EA6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7D520-AC5D-431E-B0F9-DFBB077E93B2}" type="datetimeFigureOut">
              <a:rPr lang="ko-KR" altLang="en-US" smtClean="0"/>
              <a:pPr/>
              <a:t>2023-06-08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E157C-6BAD-43C6-A9CB-9B7F2997EA6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7D520-AC5D-431E-B0F9-DFBB077E93B2}" type="datetimeFigureOut">
              <a:rPr lang="ko-KR" altLang="en-US" smtClean="0"/>
              <a:pPr/>
              <a:t>2023-06-08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E157C-6BAD-43C6-A9CB-9B7F2997EA6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7D520-AC5D-431E-B0F9-DFBB077E93B2}" type="datetimeFigureOut">
              <a:rPr lang="ko-KR" altLang="en-US" smtClean="0"/>
              <a:pPr/>
              <a:t>2023-06-08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E157C-6BAD-43C6-A9CB-9B7F2997EA6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7D520-AC5D-431E-B0F9-DFBB077E93B2}" type="datetimeFigureOut">
              <a:rPr lang="ko-KR" altLang="en-US" smtClean="0"/>
              <a:pPr/>
              <a:t>2023-06-08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E157C-6BAD-43C6-A9CB-9B7F2997EA6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7D520-AC5D-431E-B0F9-DFBB077E93B2}" type="datetimeFigureOut">
              <a:rPr lang="ko-KR" altLang="en-US" smtClean="0"/>
              <a:pPr/>
              <a:t>2023-06-08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E157C-6BAD-43C6-A9CB-9B7F2997EA6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7D520-AC5D-431E-B0F9-DFBB077E93B2}" type="datetimeFigureOut">
              <a:rPr lang="ko-KR" altLang="en-US" smtClean="0"/>
              <a:pPr/>
              <a:t>2023-06-08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E157C-6BAD-43C6-A9CB-9B7F2997EA6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7D520-AC5D-431E-B0F9-DFBB077E93B2}" type="datetimeFigureOut">
              <a:rPr lang="ko-KR" altLang="en-US" smtClean="0"/>
              <a:pPr/>
              <a:t>2023-06-08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E157C-6BAD-43C6-A9CB-9B7F2997EA6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7D520-AC5D-431E-B0F9-DFBB077E93B2}" type="datetimeFigureOut">
              <a:rPr lang="ko-KR" altLang="en-US" smtClean="0"/>
              <a:pPr/>
              <a:t>2023-06-08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E157C-6BAD-43C6-A9CB-9B7F2997EA6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rgbClr val="FFC000"/>
        </a:solidFill>
        <a:effectLst/>
      </p:bgPr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0" name="Google Shape;30;p4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1" name="Google Shape;31;p4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oogle Shape;41;p7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42" name="Google Shape;42;p7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7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7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7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7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7" name="Google Shape;47;p7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oogle Shape;60;p10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61" name="Google Shape;61;p10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10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10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10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10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17D520-AC5D-431E-B0F9-DFBB077E93B2}" type="datetimeFigureOut">
              <a:rPr lang="ko-KR" altLang="en-US" smtClean="0"/>
              <a:pPr/>
              <a:t>2023-06-08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E157C-6BAD-43C6-A9CB-9B7F2997EA6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microsoft.com/office/2007/relationships/media" Target="../media/media2.mp4"/><Relationship Id="rId7" Type="http://schemas.openxmlformats.org/officeDocument/2006/relationships/image" Target="../media/image7.png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4.xml"/><Relationship Id="rId4" Type="http://schemas.openxmlformats.org/officeDocument/2006/relationships/video" Target="../media/media2.mp4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B3CB4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0" name="Google Shape;90;p13"/>
          <p:cNvCxnSpPr/>
          <p:nvPr/>
        </p:nvCxnSpPr>
        <p:spPr>
          <a:xfrm rot="10800000" flipH="1">
            <a:off x="453750" y="3849275"/>
            <a:ext cx="8214000" cy="2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1" name="Google Shape;91;p13"/>
          <p:cNvSpPr txBox="1"/>
          <p:nvPr/>
        </p:nvSpPr>
        <p:spPr>
          <a:xfrm>
            <a:off x="527950" y="587205"/>
            <a:ext cx="3667122" cy="461635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" sz="1800" i="0" u="none" strike="noStrike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ea"/>
                <a:ea typeface="+mj-ea"/>
                <a:cs typeface="Roboto"/>
                <a:sym typeface="Roboto"/>
              </a:rPr>
              <a:t> </a:t>
            </a:r>
            <a:r>
              <a:rPr lang="ko-KR" altLang="en-US" sz="1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ea"/>
                <a:ea typeface="+mj-ea"/>
                <a:cs typeface="Roboto"/>
                <a:sym typeface="Roboto"/>
              </a:rPr>
              <a:t>제주 호텔 </a:t>
            </a:r>
            <a:r>
              <a:rPr lang="en-US" altLang="ko-KR" sz="1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ea"/>
                <a:ea typeface="+mj-ea"/>
                <a:cs typeface="Roboto"/>
                <a:sym typeface="Roboto"/>
              </a:rPr>
              <a:t>Review </a:t>
            </a:r>
            <a:r>
              <a:rPr lang="ko-KR" altLang="en-US" sz="1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ea"/>
                <a:ea typeface="+mj-ea"/>
                <a:cs typeface="Roboto"/>
                <a:sym typeface="Roboto"/>
              </a:rPr>
              <a:t>분석 프로젝트</a:t>
            </a:r>
            <a:r>
              <a:rPr lang="en-US" altLang="ko" sz="1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ea"/>
                <a:ea typeface="+mj-ea"/>
                <a:cs typeface="Roboto"/>
                <a:sym typeface="Roboto"/>
              </a:rPr>
              <a:t> </a:t>
            </a:r>
            <a:endParaRPr sz="1800" i="0" u="none" strike="noStrike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j-ea"/>
              <a:ea typeface="+mj-ea"/>
              <a:cs typeface="Roboto"/>
              <a:sym typeface="Roboto"/>
            </a:endParaRPr>
          </a:p>
        </p:txBody>
      </p:sp>
      <p:cxnSp>
        <p:nvCxnSpPr>
          <p:cNvPr id="92" name="Google Shape;92;p13"/>
          <p:cNvCxnSpPr/>
          <p:nvPr/>
        </p:nvCxnSpPr>
        <p:spPr>
          <a:xfrm rot="10800000" flipH="1">
            <a:off x="453750" y="1258475"/>
            <a:ext cx="8214000" cy="2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35" name="그림 34" descr="표지_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060" y="1361130"/>
            <a:ext cx="5861700" cy="2323053"/>
          </a:xfrm>
          <a:prstGeom prst="rect">
            <a:avLst/>
          </a:prstGeom>
          <a:noFill/>
          <a:ln cap="rnd">
            <a:solidFill>
              <a:schemeClr val="bg2">
                <a:alpha val="95000"/>
              </a:schemeClr>
            </a:solidFill>
          </a:ln>
          <a:effectLst>
            <a:outerShdw blurRad="50800" dist="50800" dir="5400000" algn="ctr" rotWithShape="0">
              <a:schemeClr val="tx2"/>
            </a:outerShdw>
          </a:effectLst>
        </p:spPr>
      </p:pic>
      <p:sp>
        <p:nvSpPr>
          <p:cNvPr id="36" name="Google Shape;91;p13"/>
          <p:cNvSpPr txBox="1"/>
          <p:nvPr/>
        </p:nvSpPr>
        <p:spPr>
          <a:xfrm>
            <a:off x="6885685" y="3385081"/>
            <a:ext cx="1790644" cy="400079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" i="0" u="none" strike="noStrike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ea"/>
                <a:ea typeface="+mj-ea"/>
                <a:cs typeface="Roboto"/>
                <a:sym typeface="Roboto"/>
              </a:rPr>
              <a:t> </a:t>
            </a:r>
            <a:r>
              <a:rPr lang="en-US" altLang="ko-KR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ea"/>
                <a:ea typeface="+mj-ea"/>
                <a:cs typeface="Roboto"/>
                <a:sym typeface="Roboto"/>
              </a:rPr>
              <a:t>2023. 6. 8  </a:t>
            </a:r>
            <a:r>
              <a:rPr lang="ko-KR" alt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ea"/>
                <a:ea typeface="+mj-ea"/>
                <a:cs typeface="Roboto"/>
                <a:sym typeface="Roboto"/>
              </a:rPr>
              <a:t>신진섭</a:t>
            </a:r>
            <a:endParaRPr i="0" u="none" strike="noStrike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j-ea"/>
              <a:ea typeface="+mj-ea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1"/>
          <p:cNvSpPr/>
          <p:nvPr/>
        </p:nvSpPr>
        <p:spPr>
          <a:xfrm>
            <a:off x="1054124" y="1304875"/>
            <a:ext cx="3035055" cy="607800"/>
          </a:xfrm>
          <a:prstGeom prst="homePlate">
            <a:avLst>
              <a:gd name="adj" fmla="val 50000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206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170" name="Google Shape;170;p21"/>
          <p:cNvSpPr txBox="1">
            <a:spLocks noGrp="1"/>
          </p:cNvSpPr>
          <p:nvPr>
            <p:ph type="body" idx="4294967295"/>
          </p:nvPr>
        </p:nvSpPr>
        <p:spPr>
          <a:xfrm>
            <a:off x="1404515" y="1451575"/>
            <a:ext cx="2377440" cy="3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ko-KR" altLang="en-US" sz="1390" dirty="0" smtClean="0">
                <a:solidFill>
                  <a:schemeClr val="bg1"/>
                </a:solidFill>
                <a:latin typeface="+mj-ea"/>
                <a:ea typeface="+mj-ea"/>
              </a:rPr>
              <a:t>호텔 리스트 </a:t>
            </a:r>
            <a:r>
              <a:rPr lang="en-US" altLang="ko-KR" sz="1390" dirty="0" smtClean="0">
                <a:solidFill>
                  <a:schemeClr val="bg1"/>
                </a:solidFill>
                <a:latin typeface="+mj-ea"/>
                <a:ea typeface="+mj-ea"/>
              </a:rPr>
              <a:t>&amp; Link </a:t>
            </a:r>
            <a:r>
              <a:rPr lang="ko-KR" altLang="en-US" sz="1390" dirty="0" smtClean="0">
                <a:solidFill>
                  <a:schemeClr val="bg1"/>
                </a:solidFill>
                <a:latin typeface="+mj-ea"/>
                <a:ea typeface="+mj-ea"/>
              </a:rPr>
              <a:t>취합</a:t>
            </a:r>
            <a:r>
              <a:rPr lang="ko" sz="1390" dirty="0" smtClean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endParaRPr sz="139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71" name="Google Shape;171;p21"/>
          <p:cNvSpPr txBox="1">
            <a:spLocks noGrp="1"/>
          </p:cNvSpPr>
          <p:nvPr>
            <p:ph type="body" idx="4294967295"/>
          </p:nvPr>
        </p:nvSpPr>
        <p:spPr>
          <a:xfrm>
            <a:off x="1056202" y="2013335"/>
            <a:ext cx="2784130" cy="8349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69999" indent="-172549">
              <a:spcBef>
                <a:spcPts val="800"/>
              </a:spcBef>
              <a:buSzPts val="1300"/>
            </a:pPr>
            <a:r>
              <a:rPr lang="ko" sz="1400" dirty="0">
                <a:solidFill>
                  <a:srgbClr val="002060"/>
                </a:solidFill>
                <a:latin typeface="+mn-lt"/>
                <a:ea typeface="+mj-ea"/>
              </a:rPr>
              <a:t> </a:t>
            </a:r>
            <a:r>
              <a:rPr lang="en-US" altLang="ko" sz="1400" dirty="0" smtClean="0">
                <a:solidFill>
                  <a:srgbClr val="002060"/>
                </a:solidFill>
                <a:latin typeface="+mn-lt"/>
                <a:ea typeface="+mj-ea"/>
              </a:rPr>
              <a:t>S</a:t>
            </a:r>
            <a:r>
              <a:rPr lang="en-US" sz="1400" dirty="0" smtClean="0">
                <a:solidFill>
                  <a:srgbClr val="002060"/>
                </a:solidFill>
                <a:latin typeface="+mn-lt"/>
              </a:rPr>
              <a:t>elenium / </a:t>
            </a:r>
            <a:r>
              <a:rPr lang="en-US" sz="1400" dirty="0" err="1" smtClean="0">
                <a:solidFill>
                  <a:srgbClr val="002060"/>
                </a:solidFill>
                <a:latin typeface="+mn-lt"/>
              </a:rPr>
              <a:t>Chromedriver</a:t>
            </a:r>
            <a:endParaRPr sz="1400" dirty="0">
              <a:solidFill>
                <a:srgbClr val="002060"/>
              </a:solidFill>
              <a:latin typeface="+mn-lt"/>
              <a:ea typeface="+mj-ea"/>
            </a:endParaRPr>
          </a:p>
          <a:p>
            <a:pPr marL="360000" lvl="1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50"/>
              <a:buChar char="○"/>
            </a:pPr>
            <a:r>
              <a:rPr lang="ko-KR" altLang="en-US" sz="1300" dirty="0" err="1" smtClean="0">
                <a:solidFill>
                  <a:srgbClr val="002060"/>
                </a:solidFill>
                <a:latin typeface="+mn-lt"/>
                <a:ea typeface="+mj-ea"/>
              </a:rPr>
              <a:t>호텔명</a:t>
            </a:r>
            <a:r>
              <a:rPr lang="en-US" altLang="ko-KR" sz="1300" dirty="0" smtClean="0">
                <a:solidFill>
                  <a:srgbClr val="002060"/>
                </a:solidFill>
                <a:latin typeface="+mn-lt"/>
                <a:ea typeface="+mj-ea"/>
              </a:rPr>
              <a:t>/ </a:t>
            </a:r>
            <a:r>
              <a:rPr lang="ko-KR" altLang="en-US" sz="1300" dirty="0" smtClean="0">
                <a:solidFill>
                  <a:srgbClr val="002060"/>
                </a:solidFill>
                <a:latin typeface="+mn-lt"/>
                <a:ea typeface="+mj-ea"/>
              </a:rPr>
              <a:t>지역</a:t>
            </a:r>
            <a:r>
              <a:rPr lang="en-US" altLang="ko-KR" sz="1300" dirty="0" smtClean="0">
                <a:solidFill>
                  <a:srgbClr val="002060"/>
                </a:solidFill>
                <a:latin typeface="+mn-lt"/>
                <a:ea typeface="+mj-ea"/>
              </a:rPr>
              <a:t>/</a:t>
            </a:r>
            <a:r>
              <a:rPr lang="ko-KR" altLang="en-US" sz="1300" dirty="0" smtClean="0">
                <a:solidFill>
                  <a:srgbClr val="002060"/>
                </a:solidFill>
                <a:latin typeface="+mn-lt"/>
                <a:ea typeface="+mj-ea"/>
              </a:rPr>
              <a:t>평점</a:t>
            </a:r>
            <a:r>
              <a:rPr lang="en-US" altLang="ko-KR" sz="1300" dirty="0" smtClean="0">
                <a:solidFill>
                  <a:srgbClr val="002060"/>
                </a:solidFill>
                <a:latin typeface="+mn-lt"/>
                <a:ea typeface="+mj-ea"/>
              </a:rPr>
              <a:t>/</a:t>
            </a:r>
            <a:r>
              <a:rPr lang="ko-KR" altLang="en-US" sz="1300" dirty="0" smtClean="0">
                <a:solidFill>
                  <a:srgbClr val="002060"/>
                </a:solidFill>
                <a:latin typeface="+mn-lt"/>
                <a:ea typeface="+mj-ea"/>
              </a:rPr>
              <a:t>등급</a:t>
            </a:r>
            <a:r>
              <a:rPr lang="en-US" altLang="ko-KR" sz="1300" dirty="0" smtClean="0">
                <a:solidFill>
                  <a:srgbClr val="002060"/>
                </a:solidFill>
                <a:latin typeface="+mn-lt"/>
                <a:ea typeface="+mj-ea"/>
              </a:rPr>
              <a:t>/</a:t>
            </a:r>
            <a:r>
              <a:rPr lang="ko-KR" altLang="en-US" sz="1300" dirty="0" err="1" smtClean="0">
                <a:solidFill>
                  <a:srgbClr val="002060"/>
                </a:solidFill>
                <a:latin typeface="+mn-lt"/>
                <a:ea typeface="+mj-ea"/>
              </a:rPr>
              <a:t>웹주소</a:t>
            </a:r>
            <a:r>
              <a:rPr lang="en-US" altLang="ko" sz="1300" dirty="0" smtClean="0">
                <a:solidFill>
                  <a:srgbClr val="002060"/>
                </a:solidFill>
                <a:latin typeface="+mn-lt"/>
                <a:ea typeface="+mj-ea"/>
              </a:rPr>
              <a:t> </a:t>
            </a:r>
            <a:endParaRPr sz="1300" dirty="0">
              <a:solidFill>
                <a:srgbClr val="002060"/>
              </a:solidFill>
              <a:latin typeface="+mn-lt"/>
              <a:ea typeface="+mj-ea"/>
            </a:endParaRPr>
          </a:p>
        </p:txBody>
      </p:sp>
      <p:sp>
        <p:nvSpPr>
          <p:cNvPr id="174" name="Google Shape;174;p21"/>
          <p:cNvSpPr/>
          <p:nvPr/>
        </p:nvSpPr>
        <p:spPr>
          <a:xfrm>
            <a:off x="4946190" y="1304892"/>
            <a:ext cx="3034569" cy="607800"/>
          </a:xfrm>
          <a:prstGeom prst="chevron">
            <a:avLst>
              <a:gd name="adj" fmla="val 50000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206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175" name="Google Shape;175;p21"/>
          <p:cNvSpPr txBox="1">
            <a:spLocks noGrp="1"/>
          </p:cNvSpPr>
          <p:nvPr>
            <p:ph type="body" idx="4294967295"/>
          </p:nvPr>
        </p:nvSpPr>
        <p:spPr>
          <a:xfrm>
            <a:off x="5573912" y="1415000"/>
            <a:ext cx="2257200" cy="3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73"/>
              <a:buNone/>
            </a:pPr>
            <a:r>
              <a:rPr lang="ko-KR" altLang="en-US" sz="1300" dirty="0" smtClean="0">
                <a:solidFill>
                  <a:schemeClr val="bg1"/>
                </a:solidFill>
                <a:latin typeface="+mj-ea"/>
                <a:ea typeface="+mj-ea"/>
              </a:rPr>
              <a:t>개별 호텔 리뷰 취합</a:t>
            </a:r>
            <a:endParaRPr sz="13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76" name="Google Shape;176;p2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87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Char char="➢"/>
            </a:pPr>
            <a:r>
              <a:rPr lang="en-US" altLang="ko" sz="2500" dirty="0" smtClean="0">
                <a:solidFill>
                  <a:srgbClr val="002060"/>
                </a:solidFill>
                <a:latin typeface="+mj-ea"/>
                <a:ea typeface="+mj-ea"/>
              </a:rPr>
              <a:t>Crawling</a:t>
            </a:r>
            <a:r>
              <a:rPr lang="ko" sz="2500" dirty="0" smtClean="0">
                <a:solidFill>
                  <a:srgbClr val="002060"/>
                </a:solidFill>
                <a:latin typeface="+mj-ea"/>
                <a:ea typeface="+mj-ea"/>
              </a:rPr>
              <a:t> </a:t>
            </a:r>
            <a:r>
              <a:rPr lang="ko" sz="2500" dirty="0">
                <a:solidFill>
                  <a:srgbClr val="002060"/>
                </a:solidFill>
                <a:latin typeface="+mj-ea"/>
                <a:ea typeface="+mj-ea"/>
              </a:rPr>
              <a:t>과정</a:t>
            </a:r>
            <a:endParaRPr sz="2500">
              <a:solidFill>
                <a:srgbClr val="002060"/>
              </a:solidFill>
              <a:latin typeface="+mj-ea"/>
              <a:ea typeface="+mj-ea"/>
            </a:endParaRPr>
          </a:p>
        </p:txBody>
      </p:sp>
      <p:sp>
        <p:nvSpPr>
          <p:cNvPr id="177" name="Google Shape;177;p21"/>
          <p:cNvSpPr/>
          <p:nvPr/>
        </p:nvSpPr>
        <p:spPr>
          <a:xfrm>
            <a:off x="4313196" y="2862024"/>
            <a:ext cx="291000" cy="314400"/>
          </a:xfrm>
          <a:prstGeom prst="mathPlus">
            <a:avLst>
              <a:gd name="adj1" fmla="val 23520"/>
            </a:avLst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2060"/>
              </a:solidFill>
              <a:latin typeface="+mj-ea"/>
              <a:ea typeface="+mj-ea"/>
            </a:endParaRPr>
          </a:p>
        </p:txBody>
      </p:sp>
      <p:sp>
        <p:nvSpPr>
          <p:cNvPr id="181" name="Google Shape;181;p21"/>
          <p:cNvSpPr/>
          <p:nvPr/>
        </p:nvSpPr>
        <p:spPr>
          <a:xfrm>
            <a:off x="2347607" y="2909418"/>
            <a:ext cx="233700" cy="2151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2060"/>
              </a:solidFill>
              <a:latin typeface="+mj-ea"/>
              <a:ea typeface="+mj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2060"/>
              </a:solidFill>
              <a:latin typeface="+mj-ea"/>
              <a:ea typeface="+mj-ea"/>
            </a:endParaRPr>
          </a:p>
        </p:txBody>
      </p:sp>
      <p:sp>
        <p:nvSpPr>
          <p:cNvPr id="15" name="Google Shape;171;p21"/>
          <p:cNvSpPr txBox="1">
            <a:spLocks/>
          </p:cNvSpPr>
          <p:nvPr/>
        </p:nvSpPr>
        <p:spPr>
          <a:xfrm>
            <a:off x="5104514" y="2044021"/>
            <a:ext cx="2616597" cy="8069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36000" rIns="91425" bIns="144000" anchor="t" anchorCtr="0">
            <a:noAutofit/>
          </a:bodyPr>
          <a:lstStyle/>
          <a:p>
            <a:pPr marL="269999" marR="0" lvl="0" indent="-172549" algn="l" defTabSz="914400" rtl="0" eaLnBrk="1" fontAlgn="auto" latinLnBrk="0" hangingPunct="1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tabLst/>
              <a:defRPr/>
            </a:pPr>
            <a:r>
              <a:rPr kumimoji="0" lang="ko-KR" alt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j-ea"/>
                <a:cs typeface="Roboto"/>
                <a:sym typeface="Roboto"/>
              </a:rPr>
              <a:t> </a:t>
            </a:r>
            <a:r>
              <a:rPr kumimoji="0" lang="en-US" altLang="ko-KR" b="0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Roboto"/>
                <a:cs typeface="Roboto"/>
                <a:sym typeface="Roboto"/>
              </a:rPr>
              <a:t>Beautiful Soap</a:t>
            </a:r>
            <a:endParaRPr kumimoji="0" lang="ko-KR" altLang="en-US" b="0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n-lt"/>
              <a:ea typeface="+mj-ea"/>
              <a:cs typeface="Roboto"/>
              <a:sym typeface="Roboto"/>
            </a:endParaRPr>
          </a:p>
          <a:p>
            <a:pPr marL="360000" marR="0" lvl="1" indent="-17145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Roboto"/>
              <a:buChar char="○"/>
              <a:tabLst/>
              <a:defRPr/>
            </a:pPr>
            <a:r>
              <a:rPr kumimoji="0" lang="ko-KR" altLang="en-US" sz="1300" b="0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j-ea"/>
                <a:cs typeface="Roboto"/>
                <a:sym typeface="Roboto"/>
              </a:rPr>
              <a:t>제주호텔리뷰</a:t>
            </a:r>
            <a:r>
              <a:rPr kumimoji="0" lang="en-US" altLang="ko-KR" sz="1300" b="0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j-ea"/>
                <a:cs typeface="Roboto"/>
                <a:sym typeface="Roboto"/>
              </a:rPr>
              <a:t>.</a:t>
            </a:r>
            <a:r>
              <a:rPr kumimoji="0" lang="en-US" altLang="ko-KR" sz="13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j-ea"/>
                <a:cs typeface="Roboto"/>
                <a:sym typeface="Roboto"/>
              </a:rPr>
              <a:t>csv</a:t>
            </a:r>
            <a:r>
              <a:rPr kumimoji="0" lang="en-US" altLang="ko-KR" sz="1300" b="0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j-ea"/>
                <a:cs typeface="Roboto"/>
                <a:sym typeface="Roboto"/>
              </a:rPr>
              <a:t> </a:t>
            </a:r>
            <a:endParaRPr kumimoji="0" lang="ko-KR" altLang="en-US" sz="1300" b="0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n-lt"/>
              <a:ea typeface="+mj-ea"/>
              <a:cs typeface="Roboto"/>
              <a:sym typeface="Roboto"/>
            </a:endParaRPr>
          </a:p>
          <a:p>
            <a:pPr marL="360000" marR="0" lvl="1" indent="-17145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Roboto"/>
              <a:buChar char="○"/>
              <a:tabLst/>
              <a:defRPr/>
            </a:pPr>
            <a:r>
              <a:rPr kumimoji="0" lang="ko-KR" altLang="en-US" sz="1300" b="0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j-ea"/>
                <a:cs typeface="Roboto"/>
                <a:sym typeface="Roboto"/>
              </a:rPr>
              <a:t>제주호텔평점</a:t>
            </a:r>
            <a:r>
              <a:rPr kumimoji="0" lang="en-US" altLang="ko-KR" sz="1300" b="0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j-ea"/>
                <a:cs typeface="Roboto"/>
                <a:sym typeface="Roboto"/>
              </a:rPr>
              <a:t>.</a:t>
            </a:r>
            <a:r>
              <a:rPr kumimoji="0" lang="en-US" altLang="ko-KR" sz="13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j-ea"/>
                <a:cs typeface="Roboto"/>
                <a:sym typeface="Roboto"/>
              </a:rPr>
              <a:t>csv</a:t>
            </a:r>
            <a:endParaRPr kumimoji="0" lang="ko-KR" altLang="en-US" sz="1300" b="0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n-lt"/>
              <a:ea typeface="+mj-ea"/>
              <a:cs typeface="Roboto"/>
              <a:sym typeface="Roboto"/>
            </a:endParaRPr>
          </a:p>
        </p:txBody>
      </p:sp>
      <p:sp>
        <p:nvSpPr>
          <p:cNvPr id="12" name="Google Shape;181;p21"/>
          <p:cNvSpPr/>
          <p:nvPr/>
        </p:nvSpPr>
        <p:spPr>
          <a:xfrm>
            <a:off x="6267335" y="2918288"/>
            <a:ext cx="233700" cy="2151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2060"/>
              </a:solidFill>
              <a:latin typeface="+mj-ea"/>
              <a:ea typeface="+mj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2060"/>
              </a:solidFill>
              <a:latin typeface="+mj-ea"/>
              <a:ea typeface="+mj-ea"/>
            </a:endParaRPr>
          </a:p>
        </p:txBody>
      </p:sp>
      <p:pic>
        <p:nvPicPr>
          <p:cNvPr id="2" name="Crwling_1 - Clipchamp로 제작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1069952" y="3198916"/>
            <a:ext cx="2784130" cy="1597936"/>
          </a:xfrm>
          <a:prstGeom prst="rect">
            <a:avLst/>
          </a:prstGeom>
          <a:ln w="107950" cap="rnd">
            <a:solidFill>
              <a:srgbClr val="C8C6BD"/>
            </a:solidFill>
          </a:ln>
          <a:effectLst>
            <a:outerShdw blurRad="101600" dist="50800" dir="7200000" algn="tl" rotWithShape="0">
              <a:srgbClr val="000000">
                <a:alpha val="45000"/>
              </a:srgbClr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171450" prst="hardEdge"/>
            <a:extrusionClr>
              <a:srgbClr val="FFFFFF"/>
            </a:extrusionClr>
          </a:sp3d>
        </p:spPr>
      </p:pic>
      <p:pic>
        <p:nvPicPr>
          <p:cNvPr id="3" name="crawling2 - Clipchamp로 제작">
            <a:hlinkClick r:id="" action="ppaction://media"/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5132361" y="3203925"/>
            <a:ext cx="2805586" cy="1592927"/>
          </a:xfrm>
          <a:prstGeom prst="rect">
            <a:avLst/>
          </a:prstGeom>
          <a:ln w="107950" cap="rnd">
            <a:solidFill>
              <a:srgbClr val="C8C6BD"/>
            </a:solidFill>
          </a:ln>
          <a:effectLst>
            <a:outerShdw blurRad="101600" dist="50800" dir="7200000" algn="tl" rotWithShape="0">
              <a:srgbClr val="000000">
                <a:alpha val="45000"/>
              </a:srgbClr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171450" prst="hardEdge"/>
            <a:extrusionClr>
              <a:srgbClr val="FFFFFF"/>
            </a:extrusionClr>
          </a:sp3d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634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634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2667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0" repeatCount="indefinite" fill="remove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11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" fill="hold">
                      <p:stCondLst>
                        <p:cond delay="0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5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video>
              <p:cMediaNode vol="80000">
                <p:cTn id="16" repeatCount="indefinite" fill="remove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17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" fill="hold">
                      <p:stCondLst>
                        <p:cond delay="0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1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1"/>
          <p:cNvSpPr/>
          <p:nvPr/>
        </p:nvSpPr>
        <p:spPr>
          <a:xfrm>
            <a:off x="432350" y="1304875"/>
            <a:ext cx="2469300" cy="607800"/>
          </a:xfrm>
          <a:prstGeom prst="homePlate">
            <a:avLst>
              <a:gd name="adj" fmla="val 50000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206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170" name="Google Shape;170;p21"/>
          <p:cNvSpPr txBox="1">
            <a:spLocks noGrp="1"/>
          </p:cNvSpPr>
          <p:nvPr>
            <p:ph type="body" idx="4294967295"/>
          </p:nvPr>
        </p:nvSpPr>
        <p:spPr>
          <a:xfrm>
            <a:off x="1041950" y="1451575"/>
            <a:ext cx="1245300" cy="3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ko" sz="1390" dirty="0">
                <a:solidFill>
                  <a:schemeClr val="bg1"/>
                </a:solidFill>
                <a:latin typeface="+mj-ea"/>
                <a:ea typeface="+mj-ea"/>
              </a:rPr>
              <a:t>데이터 병합 </a:t>
            </a:r>
            <a:endParaRPr sz="139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71" name="Google Shape;171;p21"/>
          <p:cNvSpPr txBox="1">
            <a:spLocks noGrp="1"/>
          </p:cNvSpPr>
          <p:nvPr>
            <p:ph type="body" idx="4294967295"/>
          </p:nvPr>
        </p:nvSpPr>
        <p:spPr>
          <a:xfrm>
            <a:off x="464659" y="2114093"/>
            <a:ext cx="2198074" cy="27139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69999" lvl="0" indent="-172549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300"/>
              <a:buChar char="●"/>
            </a:pPr>
            <a:r>
              <a:rPr lang="ko" sz="1400" b="1" dirty="0">
                <a:solidFill>
                  <a:srgbClr val="002060"/>
                </a:solidFill>
                <a:latin typeface="+mn-lt"/>
                <a:ea typeface="+mj-ea"/>
              </a:rPr>
              <a:t> </a:t>
            </a:r>
            <a:r>
              <a:rPr lang="ko-KR" altLang="en-US" sz="1400" b="1" dirty="0" smtClean="0">
                <a:solidFill>
                  <a:srgbClr val="002060"/>
                </a:solidFill>
                <a:latin typeface="+mn-lt"/>
                <a:ea typeface="+mj-ea"/>
              </a:rPr>
              <a:t>주 데이터</a:t>
            </a:r>
            <a:endParaRPr sz="1400" dirty="0">
              <a:solidFill>
                <a:srgbClr val="002060"/>
              </a:solidFill>
              <a:latin typeface="+mn-lt"/>
              <a:ea typeface="+mj-ea"/>
            </a:endParaRPr>
          </a:p>
          <a:p>
            <a:pPr marL="360000" lvl="1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50"/>
              <a:buChar char="○"/>
            </a:pPr>
            <a:r>
              <a:rPr lang="ko-KR" altLang="en-US" sz="1300" dirty="0" smtClean="0">
                <a:solidFill>
                  <a:srgbClr val="002060"/>
                </a:solidFill>
                <a:latin typeface="+mn-lt"/>
                <a:ea typeface="+mj-ea"/>
              </a:rPr>
              <a:t>제주호텔리뷰</a:t>
            </a:r>
            <a:r>
              <a:rPr lang="ko" sz="1300" dirty="0" smtClean="0">
                <a:solidFill>
                  <a:srgbClr val="002060"/>
                </a:solidFill>
                <a:latin typeface="+mn-lt"/>
                <a:ea typeface="+mj-ea"/>
              </a:rPr>
              <a:t>.</a:t>
            </a:r>
            <a:r>
              <a:rPr lang="ko" sz="1300" dirty="0">
                <a:solidFill>
                  <a:srgbClr val="002060"/>
                </a:solidFill>
                <a:latin typeface="+mn-lt"/>
                <a:ea typeface="+mj-ea"/>
              </a:rPr>
              <a:t>csv </a:t>
            </a:r>
            <a:endParaRPr lang="en-US" altLang="ko" sz="1300" dirty="0" smtClean="0">
              <a:solidFill>
                <a:srgbClr val="002060"/>
              </a:solidFill>
              <a:latin typeface="+mn-lt"/>
              <a:ea typeface="+mj-ea"/>
            </a:endParaRPr>
          </a:p>
          <a:p>
            <a:pPr marL="360000" lvl="1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50"/>
              <a:buChar char="○"/>
            </a:pPr>
            <a:r>
              <a:rPr lang="ko-KR" altLang="en-US" sz="1300" dirty="0" smtClean="0">
                <a:solidFill>
                  <a:srgbClr val="002060"/>
                </a:solidFill>
                <a:latin typeface="+mn-lt"/>
                <a:ea typeface="+mj-ea"/>
              </a:rPr>
              <a:t>제주호텔평점</a:t>
            </a:r>
            <a:r>
              <a:rPr lang="en-US" altLang="ko-KR" sz="1300" dirty="0" smtClean="0">
                <a:solidFill>
                  <a:srgbClr val="002060"/>
                </a:solidFill>
                <a:latin typeface="+mn-lt"/>
                <a:ea typeface="+mj-ea"/>
              </a:rPr>
              <a:t>.</a:t>
            </a:r>
            <a:r>
              <a:rPr lang="en-US" altLang="ko-KR" sz="1300" dirty="0" err="1" smtClean="0">
                <a:solidFill>
                  <a:srgbClr val="002060"/>
                </a:solidFill>
                <a:latin typeface="+mn-lt"/>
                <a:ea typeface="+mj-ea"/>
              </a:rPr>
              <a:t>csv</a:t>
            </a:r>
            <a:endParaRPr sz="1300" dirty="0">
              <a:solidFill>
                <a:srgbClr val="002060"/>
              </a:solidFill>
              <a:latin typeface="+mn-lt"/>
              <a:ea typeface="+mj-ea"/>
            </a:endParaRPr>
          </a:p>
          <a:p>
            <a:pPr marL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lang="en-US" sz="1400" dirty="0" smtClean="0">
              <a:solidFill>
                <a:srgbClr val="002060"/>
              </a:solidFill>
              <a:latin typeface="+mn-lt"/>
              <a:ea typeface="+mj-ea"/>
            </a:endParaRPr>
          </a:p>
          <a:p>
            <a:pPr marL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1400" dirty="0">
              <a:solidFill>
                <a:srgbClr val="002060"/>
              </a:solidFill>
              <a:latin typeface="+mn-lt"/>
              <a:ea typeface="+mj-ea"/>
            </a:endParaRPr>
          </a:p>
          <a:p>
            <a:pPr marL="87313" lvl="0" indent="100013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300"/>
              <a:buChar char="●"/>
            </a:pPr>
            <a:r>
              <a:rPr lang="ko" sz="1400" dirty="0">
                <a:solidFill>
                  <a:srgbClr val="002060"/>
                </a:solidFill>
                <a:latin typeface="+mn-lt"/>
                <a:ea typeface="+mj-ea"/>
              </a:rPr>
              <a:t>  </a:t>
            </a:r>
            <a:r>
              <a:rPr lang="ko-KR" altLang="en-US" sz="1400" dirty="0" smtClean="0">
                <a:solidFill>
                  <a:srgbClr val="002060"/>
                </a:solidFill>
                <a:latin typeface="+mn-lt"/>
                <a:ea typeface="+mj-ea"/>
              </a:rPr>
              <a:t>파생변수 데이터</a:t>
            </a:r>
          </a:p>
          <a:p>
            <a:pPr marL="358775" lvl="1" indent="-176213">
              <a:buSzPts val="1300"/>
            </a:pPr>
            <a:r>
              <a:rPr lang="ko-KR" altLang="en-US" sz="1300" dirty="0" err="1" smtClean="0">
                <a:solidFill>
                  <a:srgbClr val="002060"/>
                </a:solidFill>
                <a:latin typeface="+mn-lt"/>
                <a:ea typeface="+mj-ea"/>
              </a:rPr>
              <a:t>제주관광콘텐츠</a:t>
            </a:r>
            <a:r>
              <a:rPr lang="ko" sz="1300" dirty="0" smtClean="0">
                <a:solidFill>
                  <a:srgbClr val="002060"/>
                </a:solidFill>
                <a:latin typeface="+mn-lt"/>
                <a:ea typeface="+mj-ea"/>
              </a:rPr>
              <a:t>.csv</a:t>
            </a:r>
            <a:endParaRPr sz="1300" smtClean="0">
              <a:solidFill>
                <a:srgbClr val="002060"/>
              </a:solidFill>
              <a:latin typeface="+mn-lt"/>
              <a:ea typeface="+mj-ea"/>
            </a:endParaRPr>
          </a:p>
          <a:p>
            <a:pPr marL="358775" lvl="1" indent="-176213" algn="l" rtl="0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ko-KR" altLang="en-US" sz="1300" dirty="0" smtClean="0">
                <a:solidFill>
                  <a:srgbClr val="002060"/>
                </a:solidFill>
                <a:latin typeface="+mn-lt"/>
                <a:ea typeface="+mj-ea"/>
              </a:rPr>
              <a:t>제주유동인구</a:t>
            </a:r>
            <a:r>
              <a:rPr lang="ko" sz="1300" dirty="0" smtClean="0">
                <a:solidFill>
                  <a:srgbClr val="002060"/>
                </a:solidFill>
                <a:latin typeface="+mn-lt"/>
                <a:ea typeface="+mj-ea"/>
              </a:rPr>
              <a:t>.csv</a:t>
            </a:r>
            <a:endParaRPr sz="1300" dirty="0">
              <a:solidFill>
                <a:srgbClr val="002060"/>
              </a:solidFill>
              <a:latin typeface="+mn-lt"/>
              <a:ea typeface="+mj-ea"/>
            </a:endParaRPr>
          </a:p>
        </p:txBody>
      </p:sp>
      <p:sp>
        <p:nvSpPr>
          <p:cNvPr id="172" name="Google Shape;172;p21"/>
          <p:cNvSpPr/>
          <p:nvPr/>
        </p:nvSpPr>
        <p:spPr>
          <a:xfrm>
            <a:off x="3044777" y="1304875"/>
            <a:ext cx="2760600" cy="607800"/>
          </a:xfrm>
          <a:prstGeom prst="chevron">
            <a:avLst>
              <a:gd name="adj" fmla="val 5000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206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173" name="Google Shape;173;p21"/>
          <p:cNvSpPr txBox="1">
            <a:spLocks noGrp="1"/>
          </p:cNvSpPr>
          <p:nvPr>
            <p:ph type="body" idx="4294967295"/>
          </p:nvPr>
        </p:nvSpPr>
        <p:spPr>
          <a:xfrm>
            <a:off x="3336150" y="1451576"/>
            <a:ext cx="2257200" cy="3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73"/>
              <a:buNone/>
            </a:pPr>
            <a:r>
              <a:rPr lang="ko" sz="1300" dirty="0">
                <a:solidFill>
                  <a:schemeClr val="bg1"/>
                </a:solidFill>
                <a:latin typeface="+mj-ea"/>
                <a:ea typeface="+mj-ea"/>
              </a:rPr>
              <a:t>   </a:t>
            </a:r>
            <a:r>
              <a:rPr lang="en-US" altLang="ko" sz="1300" dirty="0" smtClean="0">
                <a:solidFill>
                  <a:schemeClr val="bg1"/>
                </a:solidFill>
                <a:latin typeface="+mj-ea"/>
                <a:ea typeface="+mj-ea"/>
              </a:rPr>
              <a:t>         </a:t>
            </a:r>
            <a:r>
              <a:rPr lang="ko-KR" altLang="en-US" sz="1300" dirty="0" err="1" smtClean="0">
                <a:solidFill>
                  <a:schemeClr val="bg1"/>
                </a:solidFill>
                <a:latin typeface="+mj-ea"/>
                <a:ea typeface="+mj-ea"/>
              </a:rPr>
              <a:t>중복값</a:t>
            </a:r>
            <a:r>
              <a:rPr lang="ko-KR" altLang="en-US" sz="1300" dirty="0" smtClean="0">
                <a:solidFill>
                  <a:schemeClr val="bg1"/>
                </a:solidFill>
                <a:latin typeface="+mj-ea"/>
                <a:ea typeface="+mj-ea"/>
              </a:rPr>
              <a:t> 제거</a:t>
            </a:r>
            <a:endParaRPr sz="13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74" name="Google Shape;174;p21"/>
          <p:cNvSpPr/>
          <p:nvPr/>
        </p:nvSpPr>
        <p:spPr>
          <a:xfrm>
            <a:off x="5948502" y="1304875"/>
            <a:ext cx="2760600" cy="607800"/>
          </a:xfrm>
          <a:prstGeom prst="chevron">
            <a:avLst>
              <a:gd name="adj" fmla="val 50000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206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175" name="Google Shape;175;p21"/>
          <p:cNvSpPr txBox="1">
            <a:spLocks noGrp="1"/>
          </p:cNvSpPr>
          <p:nvPr>
            <p:ph type="body" idx="4294967295"/>
          </p:nvPr>
        </p:nvSpPr>
        <p:spPr>
          <a:xfrm>
            <a:off x="6254233" y="1451576"/>
            <a:ext cx="2257200" cy="3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73"/>
              <a:buNone/>
            </a:pPr>
            <a:r>
              <a:rPr lang="ko" sz="1300" dirty="0">
                <a:solidFill>
                  <a:schemeClr val="bg1"/>
                </a:solidFill>
                <a:latin typeface="+mj-ea"/>
                <a:ea typeface="+mj-ea"/>
              </a:rPr>
              <a:t>            </a:t>
            </a:r>
            <a:r>
              <a:rPr lang="ko-KR" altLang="en-US" sz="1300" dirty="0" smtClean="0">
                <a:solidFill>
                  <a:schemeClr val="bg1"/>
                </a:solidFill>
                <a:latin typeface="+mj-ea"/>
                <a:ea typeface="+mj-ea"/>
              </a:rPr>
              <a:t>공백제거</a:t>
            </a:r>
            <a:endParaRPr sz="13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76" name="Google Shape;176;p2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87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Char char="➢"/>
            </a:pPr>
            <a:r>
              <a:rPr lang="ko" sz="2500" dirty="0">
                <a:solidFill>
                  <a:srgbClr val="002060"/>
                </a:solidFill>
                <a:latin typeface="+mj-ea"/>
                <a:ea typeface="+mj-ea"/>
              </a:rPr>
              <a:t>전처리 과정</a:t>
            </a:r>
            <a:endParaRPr sz="2500">
              <a:solidFill>
                <a:srgbClr val="002060"/>
              </a:solidFill>
              <a:latin typeface="+mj-ea"/>
              <a:ea typeface="+mj-ea"/>
            </a:endParaRPr>
          </a:p>
        </p:txBody>
      </p:sp>
      <p:sp>
        <p:nvSpPr>
          <p:cNvPr id="177" name="Google Shape;177;p21"/>
          <p:cNvSpPr/>
          <p:nvPr/>
        </p:nvSpPr>
        <p:spPr>
          <a:xfrm>
            <a:off x="1297660" y="3248414"/>
            <a:ext cx="291000" cy="314400"/>
          </a:xfrm>
          <a:prstGeom prst="mathPlus">
            <a:avLst>
              <a:gd name="adj1" fmla="val 23520"/>
            </a:avLst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2060"/>
              </a:solidFill>
              <a:latin typeface="+mj-ea"/>
              <a:ea typeface="+mj-ea"/>
            </a:endParaRPr>
          </a:p>
        </p:txBody>
      </p:sp>
      <p:sp>
        <p:nvSpPr>
          <p:cNvPr id="178" name="Google Shape;178;p21"/>
          <p:cNvSpPr txBox="1">
            <a:spLocks noGrp="1"/>
          </p:cNvSpPr>
          <p:nvPr>
            <p:ph type="body" idx="4294967295"/>
          </p:nvPr>
        </p:nvSpPr>
        <p:spPr>
          <a:xfrm>
            <a:off x="3133950" y="2130211"/>
            <a:ext cx="2661600" cy="274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69999" indent="-175724">
              <a:spcBef>
                <a:spcPts val="800"/>
              </a:spcBef>
              <a:buSzPts val="1350"/>
            </a:pPr>
            <a:r>
              <a:rPr lang="ko" sz="1350" b="1" dirty="0">
                <a:solidFill>
                  <a:srgbClr val="002060"/>
                </a:solidFill>
                <a:latin typeface="+mj-ea"/>
                <a:ea typeface="+mj-ea"/>
              </a:rPr>
              <a:t> </a:t>
            </a:r>
            <a:r>
              <a:rPr lang="en-US" sz="1200" dirty="0" err="1" smtClean="0"/>
              <a:t>train_data.drop_duplicates</a:t>
            </a:r>
            <a:endParaRPr lang="en-US" sz="1200" dirty="0" smtClean="0"/>
          </a:p>
          <a:p>
            <a:pPr marL="269999" indent="-175724">
              <a:spcBef>
                <a:spcPts val="800"/>
              </a:spcBef>
              <a:buSzPts val="1350"/>
              <a:buNone/>
            </a:pPr>
            <a:r>
              <a:rPr lang="en-US" sz="1200" dirty="0" smtClean="0"/>
              <a:t>     (subset=['review'],</a:t>
            </a:r>
            <a:r>
              <a:rPr lang="en-US" sz="1200" dirty="0" err="1" smtClean="0"/>
              <a:t>inplace</a:t>
            </a:r>
            <a:r>
              <a:rPr lang="en-US" sz="1200" dirty="0" smtClean="0"/>
              <a:t>=True)</a:t>
            </a:r>
          </a:p>
          <a:p>
            <a:pPr marL="269999" lvl="0" indent="-175724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350"/>
              <a:buNone/>
            </a:pPr>
            <a:r>
              <a:rPr lang="ko" sz="1350" b="1" dirty="0" smtClean="0">
                <a:solidFill>
                  <a:srgbClr val="002060"/>
                </a:solidFill>
                <a:latin typeface="+mj-ea"/>
                <a:ea typeface="+mj-ea"/>
              </a:rPr>
              <a:t>          </a:t>
            </a:r>
            <a:r>
              <a:rPr lang="ko" sz="1350" dirty="0" smtClean="0">
                <a:solidFill>
                  <a:srgbClr val="002060"/>
                </a:solidFill>
                <a:latin typeface="+mj-ea"/>
                <a:ea typeface="+mj-ea"/>
              </a:rPr>
              <a:t> </a:t>
            </a:r>
            <a:endParaRPr sz="1350" b="1" dirty="0">
              <a:solidFill>
                <a:srgbClr val="002060"/>
              </a:solidFill>
              <a:latin typeface="+mj-ea"/>
              <a:ea typeface="+mj-ea"/>
            </a:endParaRPr>
          </a:p>
          <a:p>
            <a:pPr marL="457200" lvl="0" indent="0" algn="l" rtl="0">
              <a:lnSpc>
                <a:spcPct val="50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1050" b="1" dirty="0">
              <a:solidFill>
                <a:srgbClr val="002060"/>
              </a:solidFill>
              <a:latin typeface="+mj-ea"/>
              <a:ea typeface="+mj-ea"/>
              <a:cs typeface="Courier New"/>
              <a:sym typeface="Courier New"/>
            </a:endParaRPr>
          </a:p>
          <a:p>
            <a:pPr marL="360000" lvl="0" indent="-259375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212529"/>
              </a:buClr>
              <a:buSzPts val="1250"/>
              <a:buChar char="●"/>
            </a:pPr>
            <a:r>
              <a:rPr lang="ko" sz="1250" dirty="0">
                <a:solidFill>
                  <a:srgbClr val="002060"/>
                </a:solidFill>
                <a:latin typeface="+mj-ea"/>
                <a:ea typeface="+mj-ea"/>
              </a:rPr>
              <a:t>groupby('ym').mean()</a:t>
            </a:r>
            <a:endParaRPr sz="1250" dirty="0">
              <a:solidFill>
                <a:srgbClr val="002060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ko" sz="1050" b="1" dirty="0">
                <a:solidFill>
                  <a:srgbClr val="002060"/>
                </a:solidFill>
                <a:latin typeface="+mj-ea"/>
                <a:ea typeface="+mj-ea"/>
                <a:cs typeface="Courier New"/>
                <a:sym typeface="Courier New"/>
              </a:rPr>
              <a:t>      ym         amt_is</a:t>
            </a:r>
            <a:endParaRPr sz="1050" b="1" dirty="0">
              <a:solidFill>
                <a:srgbClr val="002060"/>
              </a:solidFill>
              <a:latin typeface="+mj-ea"/>
              <a:ea typeface="+mj-ea"/>
              <a:cs typeface="Courier New"/>
              <a:sym typeface="Courier New"/>
            </a:endParaRPr>
          </a:p>
          <a:p>
            <a:pPr marL="0" lvl="0" indent="0" algn="l" rtl="0">
              <a:lnSpc>
                <a:spcPct val="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ko" sz="1050" b="1" dirty="0">
                <a:solidFill>
                  <a:srgbClr val="002060"/>
                </a:solidFill>
                <a:latin typeface="+mj-ea"/>
                <a:ea typeface="+mj-ea"/>
                <a:cs typeface="Courier New"/>
                <a:sym typeface="Courier New"/>
              </a:rPr>
              <a:t> 0  202008  932017719052.63159</a:t>
            </a:r>
            <a:endParaRPr sz="1050" b="1" dirty="0">
              <a:solidFill>
                <a:srgbClr val="002060"/>
              </a:solidFill>
              <a:latin typeface="+mj-ea"/>
              <a:ea typeface="+mj-ea"/>
              <a:cs typeface="Courier New"/>
              <a:sym typeface="Courier New"/>
            </a:endParaRPr>
          </a:p>
          <a:p>
            <a:pPr marL="0" lvl="0" indent="0" algn="l" rtl="0">
              <a:lnSpc>
                <a:spcPct val="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ko" sz="1050" b="1" dirty="0">
                <a:solidFill>
                  <a:srgbClr val="002060"/>
                </a:solidFill>
                <a:latin typeface="+mj-ea"/>
                <a:ea typeface="+mj-ea"/>
                <a:cs typeface="Courier New"/>
                <a:sym typeface="Courier New"/>
              </a:rPr>
              <a:t> 1  202009 1419455485800.00000</a:t>
            </a:r>
            <a:endParaRPr sz="1050" b="1" dirty="0">
              <a:solidFill>
                <a:srgbClr val="002060"/>
              </a:solidFill>
              <a:latin typeface="+mj-ea"/>
              <a:ea typeface="+mj-ea"/>
              <a:cs typeface="Courier New"/>
              <a:sym typeface="Courier New"/>
            </a:endParaRPr>
          </a:p>
          <a:p>
            <a:pPr marL="0" lvl="0" indent="0" algn="l" rtl="0">
              <a:lnSpc>
                <a:spcPct val="50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ko" sz="1050" b="1" dirty="0">
                <a:solidFill>
                  <a:srgbClr val="002060"/>
                </a:solidFill>
                <a:latin typeface="+mj-ea"/>
                <a:ea typeface="+mj-ea"/>
                <a:cs typeface="Courier New"/>
                <a:sym typeface="Courier New"/>
              </a:rPr>
              <a:t> 2  202010 1301314326043.10352</a:t>
            </a:r>
            <a:endParaRPr sz="1050" b="1" dirty="0">
              <a:solidFill>
                <a:srgbClr val="002060"/>
              </a:solidFill>
              <a:latin typeface="+mj-ea"/>
              <a:ea typeface="+mj-ea"/>
              <a:cs typeface="Courier New"/>
              <a:sym typeface="Courier New"/>
            </a:endParaRPr>
          </a:p>
        </p:txBody>
      </p:sp>
      <p:sp>
        <p:nvSpPr>
          <p:cNvPr id="179" name="Google Shape;179;p21"/>
          <p:cNvSpPr/>
          <p:nvPr/>
        </p:nvSpPr>
        <p:spPr>
          <a:xfrm>
            <a:off x="4129469" y="3066424"/>
            <a:ext cx="233700" cy="2151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2060"/>
              </a:solidFill>
              <a:latin typeface="+mj-ea"/>
              <a:ea typeface="+mj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2060"/>
              </a:solidFill>
              <a:latin typeface="+mj-ea"/>
              <a:ea typeface="+mj-ea"/>
            </a:endParaRPr>
          </a:p>
        </p:txBody>
      </p:sp>
      <p:sp>
        <p:nvSpPr>
          <p:cNvPr id="180" name="Google Shape;180;p21"/>
          <p:cNvSpPr txBox="1">
            <a:spLocks noGrp="1"/>
          </p:cNvSpPr>
          <p:nvPr>
            <p:ph type="body" idx="4294967295"/>
          </p:nvPr>
        </p:nvSpPr>
        <p:spPr>
          <a:xfrm>
            <a:off x="6048444" y="2150089"/>
            <a:ext cx="2539597" cy="27218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69999" lvl="0" indent="-175724">
              <a:lnSpc>
                <a:spcPct val="50000"/>
              </a:lnSpc>
              <a:spcBef>
                <a:spcPts val="800"/>
              </a:spcBef>
              <a:buSzPts val="1350"/>
              <a:buNone/>
            </a:pPr>
            <a:endParaRPr lang="en-US" sz="1000" b="1" dirty="0" smtClean="0">
              <a:solidFill>
                <a:srgbClr val="002060"/>
              </a:solidFill>
              <a:latin typeface="+mj-ea"/>
              <a:ea typeface="+mj-ea"/>
            </a:endParaRPr>
          </a:p>
          <a:p>
            <a:pPr marL="269999" lvl="0" indent="-175724">
              <a:spcBef>
                <a:spcPts val="800"/>
              </a:spcBef>
              <a:buSzPts val="1350"/>
            </a:pPr>
            <a:endParaRPr lang="en-US" sz="1000" b="1" dirty="0" smtClean="0">
              <a:solidFill>
                <a:srgbClr val="002060"/>
              </a:solidFill>
              <a:latin typeface="+mj-ea"/>
              <a:ea typeface="+mj-ea"/>
            </a:endParaRPr>
          </a:p>
        </p:txBody>
      </p:sp>
      <p:sp>
        <p:nvSpPr>
          <p:cNvPr id="181" name="Google Shape;181;p21"/>
          <p:cNvSpPr/>
          <p:nvPr/>
        </p:nvSpPr>
        <p:spPr>
          <a:xfrm rot="16200000">
            <a:off x="7087857" y="3764410"/>
            <a:ext cx="233700" cy="2151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2060"/>
              </a:solidFill>
              <a:latin typeface="+mj-ea"/>
              <a:ea typeface="+mj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2060"/>
              </a:solidFill>
              <a:latin typeface="+mj-ea"/>
              <a:ea typeface="+mj-ea"/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5953366" y="3412992"/>
            <a:ext cx="2436653" cy="1166868"/>
            <a:chOff x="5777806" y="3412992"/>
            <a:chExt cx="2436653" cy="1166868"/>
          </a:xfrm>
        </p:grpSpPr>
        <p:sp>
          <p:nvSpPr>
            <p:cNvPr id="15" name="TextBox 14"/>
            <p:cNvSpPr txBox="1"/>
            <p:nvPr/>
          </p:nvSpPr>
          <p:spPr>
            <a:xfrm>
              <a:off x="7016374" y="3412992"/>
              <a:ext cx="1198085" cy="11546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69999" lvl="0" indent="-175724">
                <a:lnSpc>
                  <a:spcPct val="40000"/>
                </a:lnSpc>
                <a:spcBef>
                  <a:spcPts val="800"/>
                </a:spcBef>
                <a:buSzPts val="1350"/>
              </a:pPr>
              <a:r>
                <a:rPr lang="en-US" sz="1050" dirty="0" smtClean="0">
                  <a:solidFill>
                    <a:srgbClr val="002060"/>
                  </a:solidFill>
                </a:rPr>
                <a:t>     name 0 </a:t>
              </a:r>
            </a:p>
            <a:p>
              <a:pPr marL="269999" lvl="0" indent="-175724">
                <a:lnSpc>
                  <a:spcPct val="40000"/>
                </a:lnSpc>
                <a:spcBef>
                  <a:spcPts val="800"/>
                </a:spcBef>
                <a:buSzPts val="1350"/>
                <a:buNone/>
              </a:pPr>
              <a:r>
                <a:rPr lang="en-US" sz="1050" dirty="0" smtClean="0">
                  <a:solidFill>
                    <a:srgbClr val="002060"/>
                  </a:solidFill>
                </a:rPr>
                <a:t>      title 0</a:t>
              </a:r>
            </a:p>
            <a:p>
              <a:pPr marL="269999" lvl="0" indent="-175724">
                <a:lnSpc>
                  <a:spcPct val="40000"/>
                </a:lnSpc>
                <a:spcBef>
                  <a:spcPts val="800"/>
                </a:spcBef>
                <a:buSzPts val="1350"/>
                <a:buNone/>
              </a:pPr>
              <a:r>
                <a:rPr lang="en-US" sz="1050" dirty="0" smtClean="0">
                  <a:solidFill>
                    <a:srgbClr val="002060"/>
                  </a:solidFill>
                </a:rPr>
                <a:t>      score 0 </a:t>
              </a:r>
            </a:p>
            <a:p>
              <a:pPr marL="269999" lvl="0" indent="-175724">
                <a:lnSpc>
                  <a:spcPct val="40000"/>
                </a:lnSpc>
                <a:spcBef>
                  <a:spcPts val="800"/>
                </a:spcBef>
                <a:buSzPts val="1350"/>
                <a:buNone/>
              </a:pPr>
              <a:r>
                <a:rPr lang="en-US" sz="1050" dirty="0" smtClean="0">
                  <a:solidFill>
                    <a:srgbClr val="002060"/>
                  </a:solidFill>
                </a:rPr>
                <a:t>      label 0 </a:t>
              </a:r>
            </a:p>
            <a:p>
              <a:pPr marL="269999" lvl="0" indent="-175724">
                <a:lnSpc>
                  <a:spcPct val="40000"/>
                </a:lnSpc>
                <a:spcBef>
                  <a:spcPts val="800"/>
                </a:spcBef>
                <a:buSzPts val="1350"/>
                <a:buNone/>
              </a:pPr>
              <a:r>
                <a:rPr lang="en-US" sz="1050" dirty="0" smtClean="0">
                  <a:solidFill>
                    <a:srgbClr val="002060"/>
                  </a:solidFill>
                </a:rPr>
                <a:t>      review 0</a:t>
              </a:r>
            </a:p>
            <a:p>
              <a:pPr marL="269999" lvl="0" indent="-175724">
                <a:lnSpc>
                  <a:spcPct val="40000"/>
                </a:lnSpc>
                <a:spcBef>
                  <a:spcPts val="800"/>
                </a:spcBef>
                <a:buSzPts val="1350"/>
                <a:buNone/>
              </a:pPr>
              <a:r>
                <a:rPr lang="en-US" sz="1050" dirty="0" smtClean="0">
                  <a:solidFill>
                    <a:srgbClr val="002060"/>
                  </a:solidFill>
                </a:rPr>
                <a:t>      </a:t>
              </a:r>
              <a:r>
                <a:rPr lang="en-US" sz="1050" dirty="0" err="1" smtClean="0">
                  <a:solidFill>
                    <a:srgbClr val="002060"/>
                  </a:solidFill>
                </a:rPr>
                <a:t>dtype</a:t>
              </a:r>
              <a:r>
                <a:rPr lang="en-US" sz="1050" dirty="0" smtClean="0">
                  <a:solidFill>
                    <a:srgbClr val="002060"/>
                  </a:solidFill>
                </a:rPr>
                <a:t>: int64</a:t>
              </a:r>
            </a:p>
            <a:p>
              <a:endParaRPr lang="ko-KR" altLang="en-US" sz="1050" dirty="0">
                <a:solidFill>
                  <a:srgbClr val="002060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777806" y="3425185"/>
              <a:ext cx="1252107" cy="11546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69999" lvl="0" indent="-175724">
                <a:lnSpc>
                  <a:spcPct val="40000"/>
                </a:lnSpc>
                <a:spcBef>
                  <a:spcPts val="800"/>
                </a:spcBef>
                <a:buSzPts val="1350"/>
              </a:pPr>
              <a:r>
                <a:rPr lang="en-US" sz="1050" dirty="0" smtClean="0">
                  <a:solidFill>
                    <a:srgbClr val="002060"/>
                  </a:solidFill>
                </a:rPr>
                <a:t>      name 0 </a:t>
              </a:r>
            </a:p>
            <a:p>
              <a:pPr marL="269999" lvl="0" indent="-175724">
                <a:lnSpc>
                  <a:spcPct val="40000"/>
                </a:lnSpc>
                <a:spcBef>
                  <a:spcPts val="800"/>
                </a:spcBef>
                <a:buSzPts val="1350"/>
                <a:buNone/>
              </a:pPr>
              <a:r>
                <a:rPr lang="en-US" sz="1050" dirty="0" smtClean="0">
                  <a:solidFill>
                    <a:srgbClr val="002060"/>
                  </a:solidFill>
                </a:rPr>
                <a:t>      title 0</a:t>
              </a:r>
            </a:p>
            <a:p>
              <a:pPr marL="269999" lvl="0" indent="-175724">
                <a:lnSpc>
                  <a:spcPct val="40000"/>
                </a:lnSpc>
                <a:spcBef>
                  <a:spcPts val="800"/>
                </a:spcBef>
                <a:buSzPts val="1350"/>
                <a:buNone/>
              </a:pPr>
              <a:r>
                <a:rPr lang="en-US" sz="1050" dirty="0" smtClean="0">
                  <a:solidFill>
                    <a:srgbClr val="002060"/>
                  </a:solidFill>
                </a:rPr>
                <a:t>      score 0 </a:t>
              </a:r>
            </a:p>
            <a:p>
              <a:pPr marL="269999" lvl="0" indent="-175724">
                <a:lnSpc>
                  <a:spcPct val="40000"/>
                </a:lnSpc>
                <a:spcBef>
                  <a:spcPts val="800"/>
                </a:spcBef>
                <a:buSzPts val="1350"/>
                <a:buNone/>
              </a:pPr>
              <a:r>
                <a:rPr lang="en-US" sz="1050" dirty="0" smtClean="0">
                  <a:solidFill>
                    <a:srgbClr val="002060"/>
                  </a:solidFill>
                </a:rPr>
                <a:t>      label 0 </a:t>
              </a:r>
            </a:p>
            <a:p>
              <a:pPr marL="269999" lvl="0" indent="-175724">
                <a:lnSpc>
                  <a:spcPct val="40000"/>
                </a:lnSpc>
                <a:spcBef>
                  <a:spcPts val="800"/>
                </a:spcBef>
                <a:buSzPts val="1350"/>
                <a:buNone/>
              </a:pPr>
              <a:r>
                <a:rPr lang="en-US" sz="1050" dirty="0" smtClean="0">
                  <a:solidFill>
                    <a:srgbClr val="002060"/>
                  </a:solidFill>
                </a:rPr>
                <a:t>      review 56 </a:t>
              </a:r>
            </a:p>
            <a:p>
              <a:pPr marL="269999" lvl="0" indent="-175724">
                <a:lnSpc>
                  <a:spcPct val="40000"/>
                </a:lnSpc>
                <a:spcBef>
                  <a:spcPts val="800"/>
                </a:spcBef>
                <a:buSzPts val="1350"/>
                <a:buNone/>
              </a:pPr>
              <a:r>
                <a:rPr lang="en-US" sz="1050" dirty="0" smtClean="0">
                  <a:solidFill>
                    <a:srgbClr val="002060"/>
                  </a:solidFill>
                </a:rPr>
                <a:t>      </a:t>
              </a:r>
              <a:r>
                <a:rPr lang="en-US" sz="1050" dirty="0" err="1" smtClean="0">
                  <a:solidFill>
                    <a:srgbClr val="002060"/>
                  </a:solidFill>
                </a:rPr>
                <a:t>dtype</a:t>
              </a:r>
              <a:r>
                <a:rPr lang="en-US" sz="1050" dirty="0" smtClean="0">
                  <a:solidFill>
                    <a:srgbClr val="002060"/>
                  </a:solidFill>
                </a:rPr>
                <a:t>: int64</a:t>
              </a:r>
            </a:p>
            <a:p>
              <a:endParaRPr lang="ko-KR" altLang="en-US" sz="1050" dirty="0">
                <a:solidFill>
                  <a:srgbClr val="002060"/>
                </a:solidFill>
              </a:endParaRPr>
            </a:p>
          </p:txBody>
        </p:sp>
      </p:grpSp>
      <p:sp>
        <p:nvSpPr>
          <p:cNvPr id="18" name="Google Shape;178;p21"/>
          <p:cNvSpPr txBox="1">
            <a:spLocks/>
          </p:cNvSpPr>
          <p:nvPr/>
        </p:nvSpPr>
        <p:spPr>
          <a:xfrm>
            <a:off x="3038857" y="2130213"/>
            <a:ext cx="2661600" cy="274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69999" marR="0" lvl="0" indent="-175724" algn="l" defTabSz="914400" rtl="0" eaLnBrk="1" fontAlgn="auto" latinLnBrk="0" hangingPunct="1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Roboto"/>
              <a:buChar char="●"/>
              <a:tabLst/>
              <a:defRPr/>
            </a:pPr>
            <a:r>
              <a:rPr kumimoji="0" lang="en-US" altLang="ko" sz="135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j-ea"/>
                <a:ea typeface="+mj-ea"/>
                <a:cs typeface="Roboto"/>
                <a:sym typeface="Roboto"/>
              </a:rPr>
              <a:t> </a:t>
            </a:r>
            <a:r>
              <a:rPr kumimoji="0" lang="en-US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j-lt"/>
                <a:ea typeface="Roboto"/>
                <a:cs typeface="Roboto"/>
                <a:sym typeface="Roboto"/>
              </a:rPr>
              <a:t>train_data.drop_duplicates</a:t>
            </a: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j-lt"/>
              <a:ea typeface="Roboto"/>
              <a:cs typeface="Roboto"/>
              <a:sym typeface="Roboto"/>
            </a:endParaRPr>
          </a:p>
          <a:p>
            <a:pPr marL="269999" marR="0" lvl="0" indent="-175724" algn="l" defTabSz="914400" rtl="0" eaLnBrk="1" fontAlgn="auto" latinLnBrk="0" hangingPunct="1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Roboto"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j-lt"/>
                <a:ea typeface="Roboto"/>
                <a:cs typeface="Roboto"/>
                <a:sym typeface="Roboto"/>
              </a:rPr>
              <a:t>     (subset=['review'],</a:t>
            </a:r>
            <a:r>
              <a:rPr kumimoji="0" lang="en-US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j-lt"/>
                <a:ea typeface="Roboto"/>
                <a:cs typeface="Roboto"/>
                <a:sym typeface="Roboto"/>
              </a:rPr>
              <a:t>inplace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j-lt"/>
                <a:ea typeface="Roboto"/>
                <a:cs typeface="Roboto"/>
                <a:sym typeface="Roboto"/>
              </a:rPr>
              <a:t>=True)</a:t>
            </a:r>
          </a:p>
          <a:p>
            <a:pPr marL="269999" marR="0" lvl="0" indent="-175724" algn="l" defTabSz="914400" rtl="0" eaLnBrk="1" fontAlgn="auto" latinLnBrk="0" hangingPunct="1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Roboto"/>
              <a:buNone/>
              <a:tabLst/>
              <a:defRPr/>
            </a:pPr>
            <a:r>
              <a:rPr kumimoji="0" lang="en-US" altLang="ko" sz="135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j-ea"/>
                <a:ea typeface="+mj-ea"/>
                <a:cs typeface="Roboto"/>
                <a:sym typeface="Roboto"/>
              </a:rPr>
              <a:t>          </a:t>
            </a:r>
            <a:r>
              <a:rPr kumimoji="0" lang="en-US" altLang="ko" sz="1350" b="0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j-ea"/>
                <a:ea typeface="+mj-ea"/>
                <a:cs typeface="Roboto"/>
                <a:sym typeface="Roboto"/>
              </a:rPr>
              <a:t> </a:t>
            </a:r>
            <a:endParaRPr kumimoji="0" lang="en-US" sz="1350" b="1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j-ea"/>
              <a:ea typeface="+mj-ea"/>
              <a:cs typeface="Roboto"/>
              <a:sym typeface="Roboto"/>
            </a:endParaRPr>
          </a:p>
          <a:p>
            <a:pPr marL="457200" marR="0" lvl="0" indent="0" algn="l" defTabSz="914400" rtl="0" eaLnBrk="1" fontAlgn="auto" latinLnBrk="0" hangingPunct="1">
              <a:lnSpc>
                <a:spcPct val="5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tabLst/>
              <a:defRPr/>
            </a:pPr>
            <a:endParaRPr kumimoji="0" lang="en-US" sz="1050" b="1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j-ea"/>
              <a:ea typeface="+mj-ea"/>
              <a:cs typeface="Courier New"/>
              <a:sym typeface="Courier New"/>
            </a:endParaRPr>
          </a:p>
        </p:txBody>
      </p:sp>
      <p:sp>
        <p:nvSpPr>
          <p:cNvPr id="19" name="Google Shape;178;p21"/>
          <p:cNvSpPr txBox="1">
            <a:spLocks/>
          </p:cNvSpPr>
          <p:nvPr/>
        </p:nvSpPr>
        <p:spPr>
          <a:xfrm>
            <a:off x="6088072" y="2150945"/>
            <a:ext cx="2463397" cy="8117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69999" marR="0" lvl="0" indent="-175724" algn="l" defTabSz="914400" rtl="0" eaLnBrk="1" fontAlgn="auto" latinLnBrk="0" hangingPunct="1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Roboto"/>
              <a:buChar char="●"/>
              <a:tabLst/>
              <a:defRPr/>
            </a:pPr>
            <a:r>
              <a:rPr kumimoji="0" lang="en-US" altLang="ko" sz="135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j-ea"/>
                <a:ea typeface="+mj-ea"/>
                <a:cs typeface="Roboto"/>
                <a:sym typeface="Roboto"/>
              </a:rPr>
              <a:t> </a:t>
            </a:r>
            <a:r>
              <a:rPr lang="en-US" sz="1200" dirty="0" err="1" smtClean="0">
                <a:solidFill>
                  <a:srgbClr val="002060"/>
                </a:solidFill>
              </a:rPr>
              <a:t>train_data</a:t>
            </a:r>
            <a:r>
              <a:rPr lang="en-US" sz="1200" dirty="0" smtClean="0">
                <a:solidFill>
                  <a:srgbClr val="002060"/>
                </a:solidFill>
              </a:rPr>
              <a:t>['review'].replace</a:t>
            </a:r>
          </a:p>
          <a:p>
            <a:pPr marL="269999" marR="0" lvl="0" indent="-175724" algn="l" defTabSz="914400" rtl="0" eaLnBrk="1" fontAlgn="auto" latinLnBrk="0" hangingPunct="1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350"/>
              <a:tabLst/>
              <a:defRPr/>
            </a:pPr>
            <a:r>
              <a:rPr lang="en-US" sz="1200" dirty="0" smtClean="0">
                <a:solidFill>
                  <a:srgbClr val="002060"/>
                </a:solidFill>
              </a:rPr>
              <a:t>      ('', np.nan, </a:t>
            </a:r>
            <a:r>
              <a:rPr lang="en-US" sz="1200" dirty="0" err="1" smtClean="0">
                <a:solidFill>
                  <a:srgbClr val="002060"/>
                </a:solidFill>
              </a:rPr>
              <a:t>inplace</a:t>
            </a:r>
            <a:r>
              <a:rPr lang="en-US" sz="1200" dirty="0" smtClean="0">
                <a:solidFill>
                  <a:srgbClr val="002060"/>
                </a:solidFill>
              </a:rPr>
              <a:t>=True)</a:t>
            </a:r>
          </a:p>
        </p:txBody>
      </p:sp>
      <p:pic>
        <p:nvPicPr>
          <p:cNvPr id="20" name="그림 19" descr="중복제거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8965" y="2986183"/>
            <a:ext cx="2480541" cy="188573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3"/>
          <p:cNvSpPr txBox="1">
            <a:spLocks noGrp="1"/>
          </p:cNvSpPr>
          <p:nvPr>
            <p:ph type="body" idx="2"/>
          </p:nvPr>
        </p:nvSpPr>
        <p:spPr>
          <a:xfrm>
            <a:off x="5085185" y="1603937"/>
            <a:ext cx="3837000" cy="18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457200" lvl="0" indent="-431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ko-KR" altLang="en-US" sz="2800" dirty="0" smtClean="0">
                <a:latin typeface="+mj-ea"/>
                <a:ea typeface="+mj-ea"/>
              </a:rPr>
              <a:t>상관분석</a:t>
            </a:r>
            <a:endParaRPr lang="en-US" altLang="ko-KR" sz="2800" dirty="0" smtClean="0">
              <a:latin typeface="+mj-ea"/>
              <a:ea typeface="+mj-ea"/>
            </a:endParaRPr>
          </a:p>
          <a:p>
            <a:pPr marL="457200" lvl="0" indent="-431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ko-KR" altLang="en-US" sz="2800" dirty="0" smtClean="0">
                <a:latin typeface="+mj-ea"/>
                <a:ea typeface="+mj-ea"/>
              </a:rPr>
              <a:t>회귀분석</a:t>
            </a:r>
            <a:endParaRPr lang="en-US" altLang="ko-KR" sz="2800" dirty="0" smtClean="0">
              <a:latin typeface="+mj-ea"/>
              <a:ea typeface="+mj-ea"/>
            </a:endParaRPr>
          </a:p>
          <a:p>
            <a:pPr marL="457200" lvl="0" indent="-431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en-US" sz="2800" dirty="0" smtClean="0">
                <a:latin typeface="+mj-ea"/>
                <a:ea typeface="+mj-ea"/>
              </a:rPr>
              <a:t>R-squared </a:t>
            </a:r>
            <a:r>
              <a:rPr lang="ko-KR" altLang="en-US" sz="2800" dirty="0" smtClean="0">
                <a:latin typeface="+mj-ea"/>
                <a:ea typeface="+mj-ea"/>
              </a:rPr>
              <a:t>모형 검증</a:t>
            </a:r>
            <a:endParaRPr lang="en-US" altLang="ko-KR" sz="2800" dirty="0" smtClean="0">
              <a:latin typeface="+mj-ea"/>
              <a:ea typeface="+mj-ea"/>
            </a:endParaRPr>
          </a:p>
          <a:p>
            <a:pPr marL="457200" lvl="0" indent="-431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en-US" altLang="ko-KR" sz="2800" dirty="0" smtClean="0">
                <a:latin typeface="+mj-ea"/>
                <a:ea typeface="+mj-ea"/>
              </a:rPr>
              <a:t>MSE </a:t>
            </a:r>
            <a:r>
              <a:rPr lang="ko-KR" altLang="en-US" sz="2800" dirty="0" smtClean="0">
                <a:latin typeface="+mj-ea"/>
                <a:ea typeface="+mj-ea"/>
              </a:rPr>
              <a:t>모형 검증</a:t>
            </a:r>
            <a:endParaRPr sz="2800" dirty="0">
              <a:latin typeface="+mj-ea"/>
              <a:ea typeface="+mj-ea"/>
            </a:endParaRPr>
          </a:p>
        </p:txBody>
      </p:sp>
      <p:sp>
        <p:nvSpPr>
          <p:cNvPr id="193" name="Google Shape;193;p23"/>
          <p:cNvSpPr txBox="1">
            <a:spLocks noGrp="1"/>
          </p:cNvSpPr>
          <p:nvPr>
            <p:ph type="title"/>
          </p:nvPr>
        </p:nvSpPr>
        <p:spPr>
          <a:xfrm>
            <a:off x="510152" y="1368510"/>
            <a:ext cx="3796500" cy="8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457200" lvl="0" indent="-431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Char char="➢"/>
            </a:pPr>
            <a:r>
              <a:rPr lang="ko-KR" altLang="en-US" sz="3200" dirty="0" smtClean="0">
                <a:solidFill>
                  <a:schemeClr val="dk2"/>
                </a:solidFill>
                <a:latin typeface="+mj-ea"/>
                <a:ea typeface="+mj-ea"/>
              </a:rPr>
              <a:t>정형데이터분석</a:t>
            </a:r>
            <a:endParaRPr sz="4900" dirty="0">
              <a:solidFill>
                <a:schemeClr val="dk2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4"/>
          <p:cNvSpPr txBox="1">
            <a:spLocks noGrp="1"/>
          </p:cNvSpPr>
          <p:nvPr>
            <p:ph type="title"/>
          </p:nvPr>
        </p:nvSpPr>
        <p:spPr>
          <a:xfrm>
            <a:off x="221575" y="2784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87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Char char="➢"/>
            </a:pPr>
            <a:r>
              <a:rPr lang="ko" sz="2400" dirty="0">
                <a:solidFill>
                  <a:srgbClr val="002060"/>
                </a:solidFill>
                <a:latin typeface="+mj-ea"/>
                <a:ea typeface="+mj-ea"/>
              </a:rPr>
              <a:t>상관분석</a:t>
            </a:r>
            <a:endParaRPr sz="2400">
              <a:solidFill>
                <a:srgbClr val="002060"/>
              </a:solidFill>
              <a:latin typeface="+mj-ea"/>
              <a:ea typeface="+mj-ea"/>
            </a:endParaRPr>
          </a:p>
        </p:txBody>
      </p:sp>
      <p:grpSp>
        <p:nvGrpSpPr>
          <p:cNvPr id="199" name="Google Shape;199;p24"/>
          <p:cNvGrpSpPr/>
          <p:nvPr/>
        </p:nvGrpSpPr>
        <p:grpSpPr>
          <a:xfrm>
            <a:off x="458290" y="1028071"/>
            <a:ext cx="3901570" cy="2827039"/>
            <a:chOff x="309345" y="1537417"/>
            <a:chExt cx="4001100" cy="3328896"/>
          </a:xfrm>
        </p:grpSpPr>
        <p:sp>
          <p:nvSpPr>
            <p:cNvPr id="200" name="Google Shape;200;p24"/>
            <p:cNvSpPr txBox="1"/>
            <p:nvPr/>
          </p:nvSpPr>
          <p:spPr>
            <a:xfrm>
              <a:off x="309345" y="1537417"/>
              <a:ext cx="4001100" cy="461400"/>
            </a:xfrm>
            <a:prstGeom prst="rect">
              <a:avLst/>
            </a:prstGeom>
            <a:solidFill>
              <a:srgbClr val="1C45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+mj-ea"/>
                <a:ea typeface="+mj-ea"/>
                <a:cs typeface="Arial"/>
                <a:sym typeface="Arial"/>
              </a:endParaRPr>
            </a:p>
          </p:txBody>
        </p:sp>
        <p:sp>
          <p:nvSpPr>
            <p:cNvPr id="201" name="Google Shape;201;p24"/>
            <p:cNvSpPr/>
            <p:nvPr/>
          </p:nvSpPr>
          <p:spPr>
            <a:xfrm>
              <a:off x="310842" y="1990214"/>
              <a:ext cx="3983100" cy="2876099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+mj-ea"/>
                <a:ea typeface="+mj-ea"/>
                <a:cs typeface="Arial"/>
                <a:sym typeface="Arial"/>
              </a:endParaRPr>
            </a:p>
          </p:txBody>
        </p:sp>
      </p:grpSp>
      <p:sp>
        <p:nvSpPr>
          <p:cNvPr id="202" name="Google Shape;202;p24"/>
          <p:cNvSpPr txBox="1">
            <a:spLocks noGrp="1"/>
          </p:cNvSpPr>
          <p:nvPr>
            <p:ph type="body" idx="4294967295"/>
          </p:nvPr>
        </p:nvSpPr>
        <p:spPr>
          <a:xfrm>
            <a:off x="1907097" y="1006108"/>
            <a:ext cx="1533000" cy="44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ko" dirty="0">
                <a:solidFill>
                  <a:schemeClr val="lt1"/>
                </a:solidFill>
                <a:latin typeface="+mj-ea"/>
                <a:ea typeface="+mj-ea"/>
              </a:rPr>
              <a:t>상관계수</a:t>
            </a:r>
            <a:endParaRPr>
              <a:solidFill>
                <a:schemeClr val="lt1"/>
              </a:solidFill>
              <a:latin typeface="+mj-ea"/>
              <a:ea typeface="+mj-ea"/>
            </a:endParaRPr>
          </a:p>
        </p:txBody>
      </p:sp>
      <p:sp>
        <p:nvSpPr>
          <p:cNvPr id="207" name="Google Shape;207;p24"/>
          <p:cNvSpPr txBox="1">
            <a:spLocks noGrp="1"/>
          </p:cNvSpPr>
          <p:nvPr>
            <p:ph type="title"/>
          </p:nvPr>
        </p:nvSpPr>
        <p:spPr>
          <a:xfrm>
            <a:off x="302042" y="3947212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873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Char char="➢"/>
            </a:pPr>
            <a:r>
              <a:rPr lang="ko" sz="2000" dirty="0">
                <a:solidFill>
                  <a:srgbClr val="002060"/>
                </a:solidFill>
                <a:latin typeface="+mj-ea"/>
                <a:ea typeface="+mj-ea"/>
              </a:rPr>
              <a:t>상관분석 결과 </a:t>
            </a:r>
            <a:endParaRPr sz="2000" dirty="0">
              <a:solidFill>
                <a:srgbClr val="002060"/>
              </a:solidFill>
              <a:latin typeface="+mj-ea"/>
              <a:ea typeface="+mj-ea"/>
            </a:endParaRPr>
          </a:p>
        </p:txBody>
      </p:sp>
      <p:sp>
        <p:nvSpPr>
          <p:cNvPr id="208" name="Google Shape;208;p24"/>
          <p:cNvSpPr txBox="1">
            <a:spLocks noGrp="1"/>
          </p:cNvSpPr>
          <p:nvPr>
            <p:ph type="title"/>
          </p:nvPr>
        </p:nvSpPr>
        <p:spPr>
          <a:xfrm>
            <a:off x="482802" y="4342821"/>
            <a:ext cx="7184089" cy="698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182563" lvl="1">
              <a:buClr>
                <a:schemeClr val="dk2"/>
              </a:buClr>
              <a:buSzPts val="1700"/>
            </a:pPr>
            <a:r>
              <a:rPr lang="ko" altLang="en-US" sz="1700" dirty="0" smtClean="0">
                <a:solidFill>
                  <a:srgbClr val="002060"/>
                </a:solidFill>
                <a:latin typeface="+mj-ea"/>
              </a:rPr>
              <a:t>○ </a:t>
            </a:r>
            <a:r>
              <a:rPr lang="ko" sz="1700" dirty="0" smtClean="0">
                <a:solidFill>
                  <a:srgbClr val="002060"/>
                </a:solidFill>
                <a:latin typeface="+mj-ea"/>
                <a:ea typeface="+mj-ea"/>
              </a:rPr>
              <a:t>양의 </a:t>
            </a:r>
            <a:r>
              <a:rPr lang="ko" sz="1700" dirty="0">
                <a:solidFill>
                  <a:srgbClr val="002060"/>
                </a:solidFill>
                <a:latin typeface="+mj-ea"/>
                <a:ea typeface="+mj-ea"/>
              </a:rPr>
              <a:t>관계 </a:t>
            </a:r>
            <a:r>
              <a:rPr lang="en-US" altLang="ko" sz="1700" dirty="0" err="1" smtClean="0">
                <a:solidFill>
                  <a:srgbClr val="002060"/>
                </a:solidFill>
                <a:latin typeface="+mj-ea"/>
                <a:ea typeface="+mj-ea"/>
              </a:rPr>
              <a:t>score_av</a:t>
            </a:r>
            <a:r>
              <a:rPr lang="en-US" altLang="ko" sz="1700" dirty="0" smtClean="0">
                <a:solidFill>
                  <a:srgbClr val="002060"/>
                </a:solidFill>
                <a:latin typeface="+mj-ea"/>
                <a:ea typeface="+mj-ea"/>
              </a:rPr>
              <a:t> 0.22, bf 0.09, room 0.04, </a:t>
            </a:r>
            <a:r>
              <a:rPr lang="en-US" altLang="ko" sz="1700" dirty="0" err="1" smtClean="0">
                <a:solidFill>
                  <a:srgbClr val="002060"/>
                </a:solidFill>
                <a:latin typeface="+mj-ea"/>
                <a:ea typeface="+mj-ea"/>
              </a:rPr>
              <a:t>L_checkin</a:t>
            </a:r>
            <a:r>
              <a:rPr lang="en-US" altLang="ko" sz="1700" dirty="0" smtClean="0">
                <a:solidFill>
                  <a:srgbClr val="002060"/>
                </a:solidFill>
                <a:latin typeface="+mj-ea"/>
                <a:ea typeface="+mj-ea"/>
              </a:rPr>
              <a:t> 0.04, grade 0.02</a:t>
            </a:r>
            <a:br>
              <a:rPr lang="en-US" altLang="ko" sz="1700" dirty="0" smtClean="0">
                <a:solidFill>
                  <a:srgbClr val="002060"/>
                </a:solidFill>
                <a:latin typeface="+mj-ea"/>
                <a:ea typeface="+mj-ea"/>
              </a:rPr>
            </a:br>
            <a:r>
              <a:rPr lang="ko" altLang="en-US" sz="1700" dirty="0" smtClean="0">
                <a:solidFill>
                  <a:srgbClr val="002060"/>
                </a:solidFill>
                <a:latin typeface="+mj-ea"/>
                <a:ea typeface="+mj-ea"/>
              </a:rPr>
              <a:t>○ </a:t>
            </a:r>
            <a:r>
              <a:rPr lang="ko" sz="1700" dirty="0" smtClean="0">
                <a:solidFill>
                  <a:srgbClr val="002060"/>
                </a:solidFill>
                <a:latin typeface="+mj-ea"/>
                <a:ea typeface="+mj-ea"/>
              </a:rPr>
              <a:t>음의 </a:t>
            </a:r>
            <a:r>
              <a:rPr lang="ko" sz="1700" dirty="0">
                <a:solidFill>
                  <a:srgbClr val="002060"/>
                </a:solidFill>
                <a:latin typeface="+mj-ea"/>
                <a:ea typeface="+mj-ea"/>
              </a:rPr>
              <a:t>관계 </a:t>
            </a:r>
            <a:r>
              <a:rPr lang="en-US" altLang="ko" sz="1700" dirty="0" smtClean="0">
                <a:solidFill>
                  <a:srgbClr val="002060"/>
                </a:solidFill>
                <a:latin typeface="+mj-ea"/>
                <a:ea typeface="+mj-ea"/>
              </a:rPr>
              <a:t>shuttle</a:t>
            </a:r>
            <a:r>
              <a:rPr lang="ko" sz="1700" dirty="0" smtClean="0">
                <a:solidFill>
                  <a:srgbClr val="002060"/>
                </a:solidFill>
                <a:latin typeface="+mj-ea"/>
                <a:ea typeface="+mj-ea"/>
              </a:rPr>
              <a:t> </a:t>
            </a:r>
            <a:r>
              <a:rPr lang="ko" sz="1700" dirty="0">
                <a:solidFill>
                  <a:srgbClr val="002060"/>
                </a:solidFill>
                <a:latin typeface="+mj-ea"/>
                <a:ea typeface="+mj-ea"/>
              </a:rPr>
              <a:t>-</a:t>
            </a:r>
            <a:r>
              <a:rPr lang="ko" sz="1700" dirty="0" smtClean="0">
                <a:solidFill>
                  <a:srgbClr val="002060"/>
                </a:solidFill>
                <a:latin typeface="+mj-ea"/>
                <a:ea typeface="+mj-ea"/>
              </a:rPr>
              <a:t>0.0</a:t>
            </a:r>
            <a:r>
              <a:rPr lang="en-US" altLang="ko" sz="1700" dirty="0" smtClean="0">
                <a:solidFill>
                  <a:srgbClr val="002060"/>
                </a:solidFill>
                <a:latin typeface="+mj-ea"/>
                <a:ea typeface="+mj-ea"/>
              </a:rPr>
              <a:t>9, </a:t>
            </a:r>
            <a:r>
              <a:rPr lang="en-US" altLang="ko" sz="1700" dirty="0" err="1" smtClean="0">
                <a:solidFill>
                  <a:srgbClr val="002060"/>
                </a:solidFill>
                <a:latin typeface="+mj-ea"/>
                <a:ea typeface="+mj-ea"/>
              </a:rPr>
              <a:t>user_Hotel</a:t>
            </a:r>
            <a:r>
              <a:rPr lang="en-US" altLang="ko" sz="1700" dirty="0" smtClean="0">
                <a:solidFill>
                  <a:srgbClr val="002060"/>
                </a:solidFill>
                <a:latin typeface="+mj-ea"/>
                <a:ea typeface="+mj-ea"/>
              </a:rPr>
              <a:t> -0.03, </a:t>
            </a:r>
            <a:r>
              <a:rPr lang="en-US" altLang="ko" sz="1700" dirty="0" err="1" smtClean="0">
                <a:solidFill>
                  <a:srgbClr val="002060"/>
                </a:solidFill>
                <a:latin typeface="+mj-ea"/>
                <a:ea typeface="+mj-ea"/>
              </a:rPr>
              <a:t>disa</a:t>
            </a:r>
            <a:r>
              <a:rPr lang="en-US" altLang="ko" sz="1700" dirty="0" smtClean="0">
                <a:solidFill>
                  <a:srgbClr val="002060"/>
                </a:solidFill>
                <a:latin typeface="+mj-ea"/>
                <a:ea typeface="+mj-ea"/>
              </a:rPr>
              <a:t> -0.01</a:t>
            </a:r>
            <a:r>
              <a:rPr lang="ko" sz="1700" dirty="0" smtClean="0">
                <a:solidFill>
                  <a:srgbClr val="002060"/>
                </a:solidFill>
                <a:latin typeface="+mj-ea"/>
                <a:ea typeface="+mj-ea"/>
              </a:rPr>
              <a:t>    </a:t>
            </a:r>
            <a:endParaRPr sz="1700" dirty="0">
              <a:solidFill>
                <a:srgbClr val="002060"/>
              </a:solidFill>
              <a:latin typeface="+mj-ea"/>
              <a:ea typeface="+mj-ea"/>
            </a:endParaRPr>
          </a:p>
        </p:txBody>
      </p:sp>
      <p:pic>
        <p:nvPicPr>
          <p:cNvPr id="12" name="그림 11" descr="상관계수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120" y="1438867"/>
            <a:ext cx="3825872" cy="2328461"/>
          </a:xfrm>
          <a:prstGeom prst="rect">
            <a:avLst/>
          </a:prstGeom>
        </p:spPr>
      </p:pic>
      <p:sp>
        <p:nvSpPr>
          <p:cNvPr id="206" name="Google Shape;206;p24"/>
          <p:cNvSpPr/>
          <p:nvPr/>
        </p:nvSpPr>
        <p:spPr>
          <a:xfrm>
            <a:off x="573711" y="1659607"/>
            <a:ext cx="3714600" cy="2184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ea"/>
              <a:ea typeface="+mj-ea"/>
            </a:endParaRPr>
          </a:p>
        </p:txBody>
      </p:sp>
      <p:pic>
        <p:nvPicPr>
          <p:cNvPr id="13" name="그림 12" descr="평점 상관관계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0053" y="965608"/>
            <a:ext cx="3906318" cy="3008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5"/>
          <p:cNvSpPr txBox="1">
            <a:spLocks noGrp="1"/>
          </p:cNvSpPr>
          <p:nvPr>
            <p:ph type="title"/>
          </p:nvPr>
        </p:nvSpPr>
        <p:spPr>
          <a:xfrm>
            <a:off x="221575" y="3546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87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Char char="➢"/>
            </a:pPr>
            <a:r>
              <a:rPr lang="ko-KR" altLang="en-US" sz="2500" dirty="0" smtClean="0">
                <a:solidFill>
                  <a:srgbClr val="002060"/>
                </a:solidFill>
                <a:latin typeface="+mj-ea"/>
                <a:ea typeface="+mj-ea"/>
              </a:rPr>
              <a:t>주요 변수 산포도</a:t>
            </a:r>
            <a:endParaRPr sz="2500" dirty="0">
              <a:solidFill>
                <a:srgbClr val="002060"/>
              </a:solidFill>
              <a:latin typeface="+mj-ea"/>
              <a:ea typeface="+mj-ea"/>
            </a:endParaRPr>
          </a:p>
        </p:txBody>
      </p:sp>
      <p:pic>
        <p:nvPicPr>
          <p:cNvPr id="5" name="그림 4" descr="산포도_6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4858" y="919879"/>
            <a:ext cx="6705945" cy="402610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7"/>
          <p:cNvSpPr txBox="1">
            <a:spLocks noGrp="1"/>
          </p:cNvSpPr>
          <p:nvPr>
            <p:ph type="title"/>
          </p:nvPr>
        </p:nvSpPr>
        <p:spPr>
          <a:xfrm>
            <a:off x="221575" y="3546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87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Char char="➢"/>
            </a:pPr>
            <a:r>
              <a:rPr lang="ko" sz="2500" dirty="0" smtClean="0">
                <a:solidFill>
                  <a:srgbClr val="002060"/>
                </a:solidFill>
                <a:latin typeface="+mj-ea"/>
                <a:ea typeface="+mj-ea"/>
              </a:rPr>
              <a:t>R</a:t>
            </a:r>
            <a:r>
              <a:rPr lang="en-US" altLang="ko" sz="2500" dirty="0" smtClean="0">
                <a:solidFill>
                  <a:srgbClr val="002060"/>
                </a:solidFill>
                <a:latin typeface="+mj-ea"/>
                <a:ea typeface="+mj-ea"/>
              </a:rPr>
              <a:t>-squared </a:t>
            </a:r>
            <a:r>
              <a:rPr lang="ko" sz="2500" dirty="0" smtClean="0">
                <a:solidFill>
                  <a:srgbClr val="002060"/>
                </a:solidFill>
                <a:latin typeface="+mj-ea"/>
                <a:ea typeface="+mj-ea"/>
              </a:rPr>
              <a:t> </a:t>
            </a:r>
            <a:endParaRPr sz="2500" dirty="0">
              <a:solidFill>
                <a:srgbClr val="002060"/>
              </a:solidFill>
              <a:latin typeface="+mj-ea"/>
              <a:ea typeface="+mj-ea"/>
            </a:endParaRPr>
          </a:p>
        </p:txBody>
      </p:sp>
      <p:grpSp>
        <p:nvGrpSpPr>
          <p:cNvPr id="228" name="Google Shape;228;p27"/>
          <p:cNvGrpSpPr/>
          <p:nvPr/>
        </p:nvGrpSpPr>
        <p:grpSpPr>
          <a:xfrm>
            <a:off x="904494" y="1040719"/>
            <a:ext cx="3345591" cy="868956"/>
            <a:chOff x="1361675" y="1040700"/>
            <a:chExt cx="5867400" cy="1316400"/>
          </a:xfrm>
        </p:grpSpPr>
        <p:sp>
          <p:nvSpPr>
            <p:cNvPr id="229" name="Google Shape;229;p27"/>
            <p:cNvSpPr txBox="1"/>
            <p:nvPr/>
          </p:nvSpPr>
          <p:spPr>
            <a:xfrm>
              <a:off x="1361675" y="1040700"/>
              <a:ext cx="5867400" cy="607800"/>
            </a:xfrm>
            <a:prstGeom prst="rect">
              <a:avLst/>
            </a:prstGeom>
            <a:solidFill>
              <a:srgbClr val="1C45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+mj-ea"/>
                <a:ea typeface="+mj-ea"/>
                <a:cs typeface="Arial"/>
                <a:sym typeface="Arial"/>
              </a:endParaRPr>
            </a:p>
          </p:txBody>
        </p:sp>
        <p:sp>
          <p:nvSpPr>
            <p:cNvPr id="230" name="Google Shape;230;p27"/>
            <p:cNvSpPr/>
            <p:nvPr/>
          </p:nvSpPr>
          <p:spPr>
            <a:xfrm>
              <a:off x="1388375" y="1648500"/>
              <a:ext cx="5814000" cy="7086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ko" sz="1200" dirty="0">
                  <a:latin typeface="+mj-ea"/>
                  <a:ea typeface="+mj-ea"/>
                </a:rPr>
                <a:t> </a:t>
              </a:r>
              <a:r>
                <a:rPr lang="ko" sz="1200" dirty="0" smtClean="0">
                  <a:latin typeface="+mj-ea"/>
                  <a:ea typeface="+mj-ea"/>
                </a:rPr>
                <a:t>모형의적합성 </a:t>
              </a:r>
              <a:r>
                <a:rPr lang="en-US" altLang="ko" sz="1200" dirty="0" smtClean="0">
                  <a:latin typeface="+mj-ea"/>
                  <a:ea typeface="+mj-ea"/>
                </a:rPr>
                <a:t>93.2%</a:t>
              </a:r>
              <a:endParaRPr sz="1200" b="0" i="0" u="none" strike="noStrike" cap="none" dirty="0">
                <a:solidFill>
                  <a:srgbClr val="000000"/>
                </a:solidFill>
                <a:latin typeface="+mj-ea"/>
                <a:ea typeface="+mj-ea"/>
                <a:sym typeface="Arial"/>
              </a:endParaRPr>
            </a:p>
          </p:txBody>
        </p:sp>
      </p:grpSp>
      <p:grpSp>
        <p:nvGrpSpPr>
          <p:cNvPr id="232" name="Google Shape;232;p27"/>
          <p:cNvGrpSpPr/>
          <p:nvPr/>
        </p:nvGrpSpPr>
        <p:grpSpPr>
          <a:xfrm>
            <a:off x="4710719" y="1040719"/>
            <a:ext cx="3345591" cy="868956"/>
            <a:chOff x="1361675" y="1040700"/>
            <a:chExt cx="5867400" cy="1316400"/>
          </a:xfrm>
        </p:grpSpPr>
        <p:sp>
          <p:nvSpPr>
            <p:cNvPr id="233" name="Google Shape;233;p27"/>
            <p:cNvSpPr txBox="1"/>
            <p:nvPr/>
          </p:nvSpPr>
          <p:spPr>
            <a:xfrm>
              <a:off x="1361675" y="1040700"/>
              <a:ext cx="5867400" cy="607800"/>
            </a:xfrm>
            <a:prstGeom prst="rect">
              <a:avLst/>
            </a:prstGeom>
            <a:solidFill>
              <a:srgbClr val="1C45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+mj-ea"/>
                <a:ea typeface="+mj-ea"/>
                <a:cs typeface="Arial"/>
                <a:sym typeface="Arial"/>
              </a:endParaRPr>
            </a:p>
          </p:txBody>
        </p:sp>
        <p:sp>
          <p:nvSpPr>
            <p:cNvPr id="234" name="Google Shape;234;p27"/>
            <p:cNvSpPr/>
            <p:nvPr/>
          </p:nvSpPr>
          <p:spPr>
            <a:xfrm>
              <a:off x="1388375" y="1648500"/>
              <a:ext cx="5814000" cy="7086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ko" sz="1200" dirty="0" smtClean="0">
                  <a:latin typeface="+mj-ea"/>
                  <a:ea typeface="+mj-ea"/>
                </a:rPr>
                <a:t>   모형의적합성 </a:t>
              </a:r>
              <a:r>
                <a:rPr lang="en-US" altLang="ko" sz="1200" dirty="0" smtClean="0">
                  <a:latin typeface="+mj-ea"/>
                  <a:ea typeface="+mj-ea"/>
                </a:rPr>
                <a:t> 93.2%</a:t>
              </a:r>
              <a:endParaRPr sz="1200" b="0" i="0" u="none" strike="noStrike" cap="none" dirty="0">
                <a:solidFill>
                  <a:srgbClr val="000000"/>
                </a:solidFill>
                <a:latin typeface="+mj-ea"/>
                <a:ea typeface="+mj-ea"/>
                <a:sym typeface="Arial"/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904494" y="2963191"/>
            <a:ext cx="3330365" cy="868956"/>
            <a:chOff x="904494" y="3056710"/>
            <a:chExt cx="3345591" cy="868956"/>
          </a:xfrm>
        </p:grpSpPr>
        <p:sp>
          <p:nvSpPr>
            <p:cNvPr id="236" name="Google Shape;236;p27"/>
            <p:cNvSpPr txBox="1"/>
            <p:nvPr/>
          </p:nvSpPr>
          <p:spPr>
            <a:xfrm>
              <a:off x="904494" y="3056710"/>
              <a:ext cx="3345591" cy="401209"/>
            </a:xfrm>
            <a:prstGeom prst="rect">
              <a:avLst/>
            </a:prstGeom>
            <a:solidFill>
              <a:srgbClr val="1C45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+mj-ea"/>
                <a:ea typeface="+mj-ea"/>
                <a:cs typeface="Arial"/>
                <a:sym typeface="Arial"/>
              </a:endParaRPr>
            </a:p>
          </p:txBody>
        </p:sp>
        <p:sp>
          <p:nvSpPr>
            <p:cNvPr id="237" name="Google Shape;237;p27"/>
            <p:cNvSpPr/>
            <p:nvPr/>
          </p:nvSpPr>
          <p:spPr>
            <a:xfrm>
              <a:off x="919718" y="3457919"/>
              <a:ext cx="3315142" cy="467747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ko" dirty="0">
                  <a:latin typeface="+mj-ea"/>
                  <a:ea typeface="+mj-ea"/>
                </a:rPr>
                <a:t>     </a:t>
              </a:r>
              <a:r>
                <a:rPr lang="ko" sz="1300" dirty="0">
                  <a:latin typeface="+mj-ea"/>
                  <a:ea typeface="+mj-ea"/>
                </a:rPr>
                <a:t> 모형의적합성 </a:t>
              </a:r>
              <a:r>
                <a:rPr lang="en-US" altLang="ko" sz="1300" dirty="0" smtClean="0">
                  <a:latin typeface="+mj-ea"/>
                  <a:ea typeface="+mj-ea"/>
                </a:rPr>
                <a:t>57.2%</a:t>
              </a:r>
              <a:endParaRPr sz="1300" b="0" i="0" u="none" strike="noStrike" cap="none" dirty="0">
                <a:solidFill>
                  <a:srgbClr val="000000"/>
                </a:solidFill>
                <a:latin typeface="+mj-ea"/>
                <a:ea typeface="+mj-ea"/>
                <a:sym typeface="Arial"/>
              </a:endParaRPr>
            </a:p>
          </p:txBody>
        </p:sp>
      </p:grpSp>
      <p:sp>
        <p:nvSpPr>
          <p:cNvPr id="238" name="Google Shape;238;p27"/>
          <p:cNvSpPr txBox="1">
            <a:spLocks noGrp="1"/>
          </p:cNvSpPr>
          <p:nvPr>
            <p:ph type="body" idx="4294967295"/>
          </p:nvPr>
        </p:nvSpPr>
        <p:spPr>
          <a:xfrm>
            <a:off x="1882100" y="1076275"/>
            <a:ext cx="1623900" cy="4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65"/>
              <a:buNone/>
            </a:pPr>
            <a:r>
              <a:rPr lang="ko" sz="1200" dirty="0">
                <a:solidFill>
                  <a:schemeClr val="lt1"/>
                </a:solidFill>
                <a:latin typeface="+mj-ea"/>
                <a:ea typeface="+mj-ea"/>
              </a:rPr>
              <a:t>전체 변수 적용</a:t>
            </a:r>
            <a:endParaRPr sz="1200" dirty="0">
              <a:solidFill>
                <a:schemeClr val="lt1"/>
              </a:solidFill>
              <a:latin typeface="+mj-ea"/>
              <a:ea typeface="+mj-ea"/>
            </a:endParaRPr>
          </a:p>
        </p:txBody>
      </p:sp>
      <p:sp>
        <p:nvSpPr>
          <p:cNvPr id="239" name="Google Shape;239;p27"/>
          <p:cNvSpPr txBox="1">
            <a:spLocks noGrp="1"/>
          </p:cNvSpPr>
          <p:nvPr>
            <p:ph type="body" idx="4294967295"/>
          </p:nvPr>
        </p:nvSpPr>
        <p:spPr>
          <a:xfrm>
            <a:off x="4710719" y="1065091"/>
            <a:ext cx="3622102" cy="4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65"/>
              <a:buNone/>
            </a:pPr>
            <a:r>
              <a:rPr lang="ko-KR" altLang="en-US" sz="1200" dirty="0" smtClean="0">
                <a:solidFill>
                  <a:schemeClr val="lt1"/>
                </a:solidFill>
                <a:latin typeface="+mj-ea"/>
                <a:ea typeface="+mj-ea"/>
              </a:rPr>
              <a:t>유효 </a:t>
            </a:r>
            <a:r>
              <a:rPr lang="en-US" altLang="ko-KR" sz="1200" dirty="0" smtClean="0">
                <a:solidFill>
                  <a:schemeClr val="lt1"/>
                </a:solidFill>
                <a:latin typeface="+mj-ea"/>
                <a:ea typeface="+mj-ea"/>
              </a:rPr>
              <a:t>P-value</a:t>
            </a:r>
            <a:r>
              <a:rPr lang="ko" sz="1200" dirty="0" smtClean="0">
                <a:solidFill>
                  <a:schemeClr val="lt1"/>
                </a:solidFill>
                <a:latin typeface="+mj-ea"/>
                <a:ea typeface="+mj-ea"/>
              </a:rPr>
              <a:t> 적</a:t>
            </a:r>
            <a:r>
              <a:rPr lang="ko-KR" altLang="en-US" sz="1200" dirty="0" smtClean="0">
                <a:solidFill>
                  <a:schemeClr val="lt1"/>
                </a:solidFill>
                <a:latin typeface="+mj-ea"/>
                <a:ea typeface="+mj-ea"/>
              </a:rPr>
              <a:t>용</a:t>
            </a:r>
            <a:r>
              <a:rPr lang="en-US" altLang="ko" sz="1200" dirty="0" smtClean="0">
                <a:solidFill>
                  <a:schemeClr val="lt1"/>
                </a:solidFill>
                <a:latin typeface="+mj-ea"/>
                <a:ea typeface="+mj-ea"/>
              </a:rPr>
              <a:t>(</a:t>
            </a:r>
            <a:r>
              <a:rPr lang="en-US" altLang="ko-KR" sz="1200" dirty="0" err="1" smtClean="0">
                <a:solidFill>
                  <a:schemeClr val="lt1"/>
                </a:solidFill>
                <a:latin typeface="+mj-ea"/>
                <a:ea typeface="+mj-ea"/>
              </a:rPr>
              <a:t>user_hotel</a:t>
            </a:r>
            <a:r>
              <a:rPr lang="en-US" altLang="ko-KR" sz="1200" dirty="0" smtClean="0">
                <a:solidFill>
                  <a:schemeClr val="lt1"/>
                </a:solidFill>
                <a:latin typeface="+mj-ea"/>
                <a:ea typeface="+mj-ea"/>
              </a:rPr>
              <a:t>, </a:t>
            </a:r>
            <a:r>
              <a:rPr lang="en-US" altLang="ko-KR" sz="1200" dirty="0" err="1" smtClean="0">
                <a:solidFill>
                  <a:schemeClr val="lt1"/>
                </a:solidFill>
                <a:latin typeface="+mj-ea"/>
                <a:ea typeface="+mj-ea"/>
              </a:rPr>
              <a:t>L_checkin</a:t>
            </a:r>
            <a:r>
              <a:rPr lang="en-US" altLang="ko-KR" sz="1200" dirty="0" smtClean="0">
                <a:solidFill>
                  <a:schemeClr val="lt1"/>
                </a:solidFill>
                <a:latin typeface="+mj-ea"/>
                <a:ea typeface="+mj-ea"/>
              </a:rPr>
              <a:t> </a:t>
            </a:r>
            <a:r>
              <a:rPr lang="ko-KR" altLang="en-US" sz="1200" dirty="0" smtClean="0">
                <a:solidFill>
                  <a:schemeClr val="lt1"/>
                </a:solidFill>
                <a:latin typeface="+mj-ea"/>
                <a:ea typeface="+mj-ea"/>
              </a:rPr>
              <a:t>제외</a:t>
            </a:r>
            <a:r>
              <a:rPr lang="en-US" altLang="ko-KR" sz="1200" dirty="0" smtClean="0">
                <a:solidFill>
                  <a:schemeClr val="lt1"/>
                </a:solidFill>
                <a:latin typeface="+mj-ea"/>
                <a:ea typeface="+mj-ea"/>
              </a:rPr>
              <a:t>)</a:t>
            </a:r>
            <a:endParaRPr sz="1200" dirty="0">
              <a:solidFill>
                <a:schemeClr val="lt1"/>
              </a:solidFill>
              <a:latin typeface="+mj-ea"/>
              <a:ea typeface="+mj-ea"/>
            </a:endParaRPr>
          </a:p>
        </p:txBody>
      </p:sp>
      <p:sp>
        <p:nvSpPr>
          <p:cNvPr id="240" name="Google Shape;240;p27"/>
          <p:cNvSpPr txBox="1">
            <a:spLocks noGrp="1"/>
          </p:cNvSpPr>
          <p:nvPr>
            <p:ph type="body" idx="4294967295"/>
          </p:nvPr>
        </p:nvSpPr>
        <p:spPr>
          <a:xfrm>
            <a:off x="2204221" y="2993975"/>
            <a:ext cx="1037745" cy="4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>
              <a:buSzPts val="1665"/>
              <a:buNone/>
            </a:pPr>
            <a:r>
              <a:rPr lang="en-US" altLang="ko" sz="1200" dirty="0">
                <a:solidFill>
                  <a:schemeClr val="lt1"/>
                </a:solidFill>
                <a:latin typeface="+mn-ea"/>
                <a:ea typeface="+mn-ea"/>
              </a:rPr>
              <a:t>VIF </a:t>
            </a:r>
            <a:r>
              <a:rPr lang="ko-KR" altLang="en-US" sz="1200" dirty="0">
                <a:solidFill>
                  <a:schemeClr val="lt1"/>
                </a:solidFill>
                <a:latin typeface="+mn-ea"/>
                <a:ea typeface="+mn-ea"/>
              </a:rPr>
              <a:t>적용</a:t>
            </a:r>
          </a:p>
        </p:txBody>
      </p:sp>
      <p:sp>
        <p:nvSpPr>
          <p:cNvPr id="32" name="Google Shape;230;p27"/>
          <p:cNvSpPr/>
          <p:nvPr/>
        </p:nvSpPr>
        <p:spPr>
          <a:xfrm>
            <a:off x="928081" y="1915274"/>
            <a:ext cx="3315142" cy="881971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6213" marR="0" lvl="0" indent="-82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ko" sz="1100" dirty="0">
                <a:latin typeface="+mj-ea"/>
                <a:ea typeface="+mj-ea"/>
              </a:rPr>
              <a:t> </a:t>
            </a:r>
            <a:r>
              <a:rPr lang="en-US" altLang="ko" sz="1100" dirty="0" smtClean="0">
                <a:latin typeface="+mj-ea"/>
                <a:ea typeface="+mj-ea"/>
              </a:rPr>
              <a:t>P-value : </a:t>
            </a:r>
            <a:r>
              <a:rPr lang="en-US" altLang="ko" sz="1100" dirty="0" err="1" smtClean="0">
                <a:latin typeface="+mj-ea"/>
                <a:ea typeface="+mj-ea"/>
              </a:rPr>
              <a:t>user_Hotel</a:t>
            </a:r>
            <a:r>
              <a:rPr lang="en-US" altLang="ko" sz="1100" dirty="0" smtClean="0">
                <a:latin typeface="+mj-ea"/>
                <a:ea typeface="+mj-ea"/>
              </a:rPr>
              <a:t> 0.87, L-</a:t>
            </a:r>
            <a:r>
              <a:rPr lang="en-US" altLang="ko" sz="1100" dirty="0" err="1" smtClean="0">
                <a:latin typeface="+mj-ea"/>
                <a:ea typeface="+mj-ea"/>
              </a:rPr>
              <a:t>chechin</a:t>
            </a:r>
            <a:r>
              <a:rPr lang="en-US" altLang="ko" sz="1100" dirty="0" smtClean="0">
                <a:latin typeface="+mj-ea"/>
                <a:ea typeface="+mj-ea"/>
              </a:rPr>
              <a:t> 0.38</a:t>
            </a:r>
          </a:p>
          <a:p>
            <a:pPr marL="176213" marR="0" lvl="0" indent="-82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US" altLang="ko" sz="1100" dirty="0" smtClean="0">
                <a:latin typeface="+mj-ea"/>
                <a:ea typeface="+mj-ea"/>
              </a:rPr>
              <a:t>  </a:t>
            </a:r>
            <a:r>
              <a:rPr lang="en-US" altLang="ko" sz="1100" dirty="0" err="1" smtClean="0">
                <a:latin typeface="+mj-ea"/>
                <a:ea typeface="+mj-ea"/>
              </a:rPr>
              <a:t>Coef</a:t>
            </a:r>
            <a:r>
              <a:rPr lang="en-US" altLang="ko" sz="1100" dirty="0" smtClean="0">
                <a:latin typeface="+mj-ea"/>
                <a:ea typeface="+mj-ea"/>
              </a:rPr>
              <a:t> : grade 0.14, </a:t>
            </a:r>
            <a:r>
              <a:rPr lang="en-US" altLang="ko" sz="1100" dirty="0" err="1" smtClean="0">
                <a:latin typeface="+mj-ea"/>
                <a:ea typeface="+mj-ea"/>
              </a:rPr>
              <a:t>disa</a:t>
            </a:r>
            <a:r>
              <a:rPr lang="en-US" altLang="ko" sz="1100" dirty="0" smtClean="0">
                <a:latin typeface="+mj-ea"/>
                <a:ea typeface="+mj-ea"/>
              </a:rPr>
              <a:t> -0.9, shuttle -0.72  </a:t>
            </a:r>
            <a:endParaRPr sz="1100" b="0" i="0" u="none" strike="noStrike" cap="none" dirty="0">
              <a:solidFill>
                <a:srgbClr val="000000"/>
              </a:solidFill>
              <a:latin typeface="+mj-ea"/>
              <a:ea typeface="+mj-ea"/>
              <a:sym typeface="Arial"/>
            </a:endParaRPr>
          </a:p>
        </p:txBody>
      </p:sp>
      <p:sp>
        <p:nvSpPr>
          <p:cNvPr id="33" name="Google Shape;230;p27"/>
          <p:cNvSpPr/>
          <p:nvPr/>
        </p:nvSpPr>
        <p:spPr>
          <a:xfrm>
            <a:off x="4727689" y="1922201"/>
            <a:ext cx="3315142" cy="875044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6213" marR="0" lvl="0" indent="-82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ko" sz="1100" dirty="0">
                <a:latin typeface="+mj-ea"/>
                <a:ea typeface="+mj-ea"/>
              </a:rPr>
              <a:t> </a:t>
            </a:r>
            <a:r>
              <a:rPr lang="en-US" altLang="ko" sz="1100" dirty="0" smtClean="0">
                <a:latin typeface="+mj-ea"/>
                <a:ea typeface="+mj-ea"/>
              </a:rPr>
              <a:t>P-value : </a:t>
            </a:r>
            <a:r>
              <a:rPr lang="ko-KR" altLang="en-US" sz="1100" dirty="0" smtClean="0">
                <a:latin typeface="+mj-ea"/>
                <a:ea typeface="+mj-ea"/>
              </a:rPr>
              <a:t>모든 변수 유의함</a:t>
            </a:r>
            <a:endParaRPr lang="en-US" altLang="ko" sz="1100" dirty="0" smtClean="0">
              <a:latin typeface="+mj-ea"/>
              <a:ea typeface="+mj-ea"/>
            </a:endParaRPr>
          </a:p>
          <a:p>
            <a:pPr marL="176213" marR="0" lvl="0" indent="-82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US" altLang="ko" sz="1100" dirty="0" smtClean="0">
                <a:latin typeface="+mj-ea"/>
                <a:ea typeface="+mj-ea"/>
              </a:rPr>
              <a:t>  </a:t>
            </a:r>
            <a:r>
              <a:rPr lang="en-US" altLang="ko" sz="1100" dirty="0" err="1" smtClean="0">
                <a:latin typeface="+mj-ea"/>
                <a:ea typeface="+mj-ea"/>
              </a:rPr>
              <a:t>Coef</a:t>
            </a:r>
            <a:r>
              <a:rPr lang="en-US" altLang="ko" sz="1100" dirty="0" smtClean="0">
                <a:latin typeface="+mj-ea"/>
                <a:ea typeface="+mj-ea"/>
              </a:rPr>
              <a:t> : </a:t>
            </a:r>
            <a:r>
              <a:rPr lang="en-US" altLang="ko" sz="1100" dirty="0" err="1" smtClean="0">
                <a:latin typeface="+mj-ea"/>
                <a:ea typeface="+mj-ea"/>
              </a:rPr>
              <a:t>score_av</a:t>
            </a:r>
            <a:r>
              <a:rPr lang="en-US" altLang="ko" sz="1100" dirty="0" smtClean="0">
                <a:latin typeface="+mj-ea"/>
                <a:ea typeface="+mj-ea"/>
              </a:rPr>
              <a:t> 1.03, grade 0.14,  bf -0.19,              </a:t>
            </a:r>
          </a:p>
          <a:p>
            <a:pPr marL="93663"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altLang="ko" sz="1100" dirty="0" smtClean="0">
                <a:latin typeface="+mj-ea"/>
                <a:ea typeface="+mj-ea"/>
              </a:rPr>
              <a:t>               room  -0.0003  </a:t>
            </a:r>
            <a:endParaRPr sz="1100" b="0" i="0" u="none" strike="noStrike" cap="none" dirty="0">
              <a:solidFill>
                <a:srgbClr val="000000"/>
              </a:solidFill>
              <a:latin typeface="+mj-ea"/>
              <a:ea typeface="+mj-ea"/>
              <a:sym typeface="Arial"/>
            </a:endParaRPr>
          </a:p>
        </p:txBody>
      </p:sp>
      <p:sp>
        <p:nvSpPr>
          <p:cNvPr id="34" name="Google Shape;230;p27"/>
          <p:cNvSpPr/>
          <p:nvPr/>
        </p:nvSpPr>
        <p:spPr>
          <a:xfrm>
            <a:off x="924617" y="3834127"/>
            <a:ext cx="3295087" cy="769045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6213" marR="0" lvl="0" indent="-82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ko" sz="1100" dirty="0">
                <a:latin typeface="+mj-ea"/>
                <a:ea typeface="+mj-ea"/>
              </a:rPr>
              <a:t> </a:t>
            </a:r>
            <a:r>
              <a:rPr lang="en-US" altLang="ko" sz="1100" dirty="0" smtClean="0">
                <a:latin typeface="+mj-ea"/>
                <a:ea typeface="+mj-ea"/>
              </a:rPr>
              <a:t>VIF : L-</a:t>
            </a:r>
            <a:r>
              <a:rPr lang="en-US" altLang="ko" sz="1100" dirty="0" err="1" smtClean="0">
                <a:latin typeface="+mj-ea"/>
                <a:ea typeface="+mj-ea"/>
              </a:rPr>
              <a:t>chechin</a:t>
            </a:r>
            <a:r>
              <a:rPr lang="en-US" altLang="ko" sz="1100" dirty="0" smtClean="0">
                <a:latin typeface="+mj-ea"/>
                <a:ea typeface="+mj-ea"/>
              </a:rPr>
              <a:t> 1.06, </a:t>
            </a:r>
            <a:r>
              <a:rPr lang="en-US" altLang="ko" sz="1100" dirty="0" err="1" smtClean="0">
                <a:latin typeface="+mj-ea"/>
                <a:ea typeface="+mj-ea"/>
              </a:rPr>
              <a:t>score_av</a:t>
            </a:r>
            <a:r>
              <a:rPr lang="en-US" altLang="ko" sz="1100" dirty="0" smtClean="0">
                <a:latin typeface="+mj-ea"/>
                <a:ea typeface="+mj-ea"/>
              </a:rPr>
              <a:t> 1.22</a:t>
            </a:r>
          </a:p>
          <a:p>
            <a:pPr marL="93663"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altLang="ko" sz="1100" dirty="0" smtClean="0">
                <a:latin typeface="+mj-ea"/>
                <a:ea typeface="+mj-ea"/>
              </a:rPr>
              <a:t>            </a:t>
            </a:r>
            <a:r>
              <a:rPr lang="en-US" altLang="ko" sz="1100" dirty="0" err="1" smtClean="0">
                <a:latin typeface="+mj-ea"/>
                <a:ea typeface="+mj-ea"/>
              </a:rPr>
              <a:t>User_Hotel</a:t>
            </a:r>
            <a:r>
              <a:rPr lang="en-US" altLang="ko" sz="1100" dirty="0" smtClean="0">
                <a:latin typeface="+mj-ea"/>
                <a:ea typeface="+mj-ea"/>
              </a:rPr>
              <a:t> 1.30, room 1.85, grade 2.45 </a:t>
            </a:r>
            <a:endParaRPr sz="1100" b="0" i="0" u="none" strike="noStrike" cap="none" dirty="0">
              <a:solidFill>
                <a:srgbClr val="000000"/>
              </a:solidFill>
              <a:latin typeface="+mj-ea"/>
              <a:ea typeface="+mj-ea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50396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8"/>
          <p:cNvSpPr txBox="1">
            <a:spLocks noGrp="1"/>
          </p:cNvSpPr>
          <p:nvPr>
            <p:ph type="title"/>
          </p:nvPr>
        </p:nvSpPr>
        <p:spPr>
          <a:xfrm>
            <a:off x="311700" y="251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87350">
              <a:buClr>
                <a:schemeClr val="dk2"/>
              </a:buClr>
              <a:buSzPts val="2500"/>
              <a:buChar char="➢"/>
            </a:pPr>
            <a:r>
              <a:rPr lang="ko" altLang="ko-KR" sz="2100" dirty="0">
                <a:solidFill>
                  <a:srgbClr val="002060"/>
                </a:solidFill>
                <a:latin typeface="+mj-ea"/>
                <a:ea typeface="+mj-ea"/>
              </a:rPr>
              <a:t>R</a:t>
            </a:r>
            <a:r>
              <a:rPr lang="en-US" altLang="ko" sz="2100" dirty="0">
                <a:solidFill>
                  <a:srgbClr val="002060"/>
                </a:solidFill>
                <a:latin typeface="+mj-ea"/>
                <a:ea typeface="+mj-ea"/>
              </a:rPr>
              <a:t>-squared </a:t>
            </a:r>
            <a:r>
              <a:rPr lang="ko-KR" altLang="en-US" sz="2100" dirty="0">
                <a:solidFill>
                  <a:srgbClr val="002060"/>
                </a:solidFill>
                <a:latin typeface="+mj-ea"/>
                <a:ea typeface="+mj-ea"/>
              </a:rPr>
              <a:t>모형 검증</a:t>
            </a:r>
            <a:endParaRPr sz="2100" dirty="0">
              <a:solidFill>
                <a:srgbClr val="002060"/>
              </a:solidFill>
              <a:latin typeface="+mj-ea"/>
              <a:ea typeface="+mj-ea"/>
            </a:endParaRPr>
          </a:p>
        </p:txBody>
      </p:sp>
      <p:graphicFrame>
        <p:nvGraphicFramePr>
          <p:cNvPr id="135" name="Google Shape;135;p18"/>
          <p:cNvGraphicFramePr/>
          <p:nvPr>
            <p:extLst>
              <p:ext uri="{D42A27DB-BD31-4B8C-83A1-F6EECF244321}">
                <p14:modId xmlns:p14="http://schemas.microsoft.com/office/powerpoint/2010/main" val="158490416"/>
              </p:ext>
            </p:extLst>
          </p:nvPr>
        </p:nvGraphicFramePr>
        <p:xfrm>
          <a:off x="1326239" y="782850"/>
          <a:ext cx="5965726" cy="1767840"/>
        </p:xfrm>
        <a:graphic>
          <a:graphicData uri="http://schemas.openxmlformats.org/drawingml/2006/table">
            <a:tbl>
              <a:tblPr>
                <a:noFill/>
                <a:tableStyleId>{31CD81BD-3580-483B-AD60-4113E3129AC0}</a:tableStyleId>
              </a:tblPr>
              <a:tblGrid>
                <a:gridCol w="24710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60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885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120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b="1" dirty="0" smtClean="0">
                          <a:solidFill>
                            <a:schemeClr val="lt1"/>
                          </a:solidFill>
                        </a:rPr>
                        <a:t>모 형</a:t>
                      </a:r>
                      <a:endParaRPr sz="1100" b="1" dirty="0">
                        <a:solidFill>
                          <a:schemeClr val="lt1"/>
                        </a:solidFill>
                      </a:endParaRPr>
                    </a:p>
                  </a:txBody>
                  <a:tcPr marL="63500" marR="63500" marT="63500" marB="63500" anchor="ctr">
                    <a:solidFill>
                      <a:srgbClr val="1C458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1" dirty="0" smtClean="0">
                          <a:solidFill>
                            <a:schemeClr val="lt1"/>
                          </a:solidFill>
                        </a:rPr>
                        <a:t>Train</a:t>
                      </a:r>
                      <a:r>
                        <a:rPr lang="ko" sz="1100" b="1" dirty="0" smtClean="0">
                          <a:solidFill>
                            <a:schemeClr val="lt1"/>
                          </a:solidFill>
                        </a:rPr>
                        <a:t> </a:t>
                      </a:r>
                      <a:endParaRPr sz="1100" b="1" dirty="0">
                        <a:solidFill>
                          <a:schemeClr val="lt1"/>
                        </a:solidFill>
                      </a:endParaRPr>
                    </a:p>
                  </a:txBody>
                  <a:tcPr marL="63500" marR="63500" marT="63500" marB="63500" anchor="ctr">
                    <a:solidFill>
                      <a:srgbClr val="1C458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1" dirty="0" smtClean="0">
                          <a:solidFill>
                            <a:schemeClr val="lt1"/>
                          </a:solidFill>
                        </a:rPr>
                        <a:t>Test</a:t>
                      </a:r>
                      <a:endParaRPr sz="1100" b="1" dirty="0">
                        <a:solidFill>
                          <a:schemeClr val="lt1"/>
                        </a:solidFill>
                      </a:endParaRPr>
                    </a:p>
                  </a:txBody>
                  <a:tcPr marL="63500" marR="63500" marT="63500" marB="63500" anchor="ctr">
                    <a:solidFill>
                      <a:srgbClr val="1C458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120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 smtClean="0">
                          <a:solidFill>
                            <a:srgbClr val="002060"/>
                          </a:solidFill>
                        </a:rPr>
                        <a:t>KNN</a:t>
                      </a:r>
                      <a:endParaRPr sz="1100" b="1" dirty="0">
                        <a:solidFill>
                          <a:srgbClr val="002060"/>
                        </a:solidFill>
                      </a:endParaRPr>
                    </a:p>
                  </a:txBody>
                  <a:tcPr marL="63500" marR="63500" marT="63500" marB="635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" sz="1100" b="1" dirty="0" smtClean="0">
                          <a:solidFill>
                            <a:srgbClr val="002060"/>
                          </a:solidFill>
                        </a:rPr>
                        <a:t>0.37</a:t>
                      </a:r>
                      <a:endParaRPr sz="1100" b="1" dirty="0">
                        <a:solidFill>
                          <a:srgbClr val="002060"/>
                        </a:solidFill>
                      </a:endParaRPr>
                    </a:p>
                  </a:txBody>
                  <a:tcPr marL="63500" marR="63500" marT="63500" marB="635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 smtClean="0">
                          <a:solidFill>
                            <a:srgbClr val="002060"/>
                          </a:solidFill>
                        </a:rPr>
                        <a:t>0.37</a:t>
                      </a:r>
                      <a:endParaRPr sz="1100" b="1" dirty="0">
                        <a:solidFill>
                          <a:srgbClr val="002060"/>
                        </a:solidFill>
                      </a:endParaRPr>
                    </a:p>
                  </a:txBody>
                  <a:tcPr marL="63500" marR="63500" marT="63500" marB="635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120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" sz="1100" b="1" dirty="0" smtClean="0">
                          <a:solidFill>
                            <a:srgbClr val="002060"/>
                          </a:solidFill>
                        </a:rPr>
                        <a:t>Random Forest</a:t>
                      </a:r>
                      <a:endParaRPr sz="1100" b="1" dirty="0">
                        <a:solidFill>
                          <a:srgbClr val="002060"/>
                        </a:solidFill>
                      </a:endParaRPr>
                    </a:p>
                  </a:txBody>
                  <a:tcPr marL="63500" marR="63500" marT="63500" marB="635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" sz="1100" b="1" dirty="0" smtClean="0">
                          <a:solidFill>
                            <a:srgbClr val="002060"/>
                          </a:solidFill>
                        </a:rPr>
                        <a:t>0.054</a:t>
                      </a:r>
                      <a:endParaRPr sz="1100" b="1" dirty="0">
                        <a:solidFill>
                          <a:srgbClr val="002060"/>
                        </a:solidFill>
                      </a:endParaRPr>
                    </a:p>
                  </a:txBody>
                  <a:tcPr marL="63500" marR="63500" marT="63500" marB="635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 smtClean="0">
                          <a:solidFill>
                            <a:srgbClr val="002060"/>
                          </a:solidFill>
                        </a:rPr>
                        <a:t>0.053</a:t>
                      </a:r>
                      <a:endParaRPr sz="1100" b="1" dirty="0">
                        <a:solidFill>
                          <a:srgbClr val="002060"/>
                        </a:solidFill>
                      </a:endParaRPr>
                    </a:p>
                  </a:txBody>
                  <a:tcPr marL="63500" marR="63500" marT="63500" marB="635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120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 smtClean="0">
                          <a:solidFill>
                            <a:srgbClr val="002060"/>
                          </a:solidFill>
                        </a:rPr>
                        <a:t>Tree</a:t>
                      </a:r>
                      <a:endParaRPr sz="1100" b="1" dirty="0">
                        <a:solidFill>
                          <a:srgbClr val="002060"/>
                        </a:solidFill>
                      </a:endParaRPr>
                    </a:p>
                  </a:txBody>
                  <a:tcPr marL="63500" marR="63500" marT="63500" marB="635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 smtClean="0">
                          <a:solidFill>
                            <a:srgbClr val="002060"/>
                          </a:solidFill>
                        </a:rPr>
                        <a:t>0.054</a:t>
                      </a:r>
                      <a:endParaRPr sz="1100" b="1" dirty="0">
                        <a:solidFill>
                          <a:srgbClr val="002060"/>
                        </a:solidFill>
                      </a:endParaRPr>
                    </a:p>
                  </a:txBody>
                  <a:tcPr marL="63500" marR="63500" marT="63500" marB="635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 smtClean="0">
                          <a:solidFill>
                            <a:srgbClr val="002060"/>
                          </a:solidFill>
                        </a:rPr>
                        <a:t>0.053</a:t>
                      </a:r>
                      <a:endParaRPr sz="1100" b="1" dirty="0">
                        <a:solidFill>
                          <a:srgbClr val="002060"/>
                        </a:solidFill>
                      </a:endParaRPr>
                    </a:p>
                  </a:txBody>
                  <a:tcPr marL="63500" marR="63500" marT="63500" marB="635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4653343"/>
                  </a:ext>
                </a:extLst>
              </a:tr>
              <a:tr h="29120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 smtClean="0">
                          <a:solidFill>
                            <a:srgbClr val="002060"/>
                          </a:solidFill>
                        </a:rPr>
                        <a:t>Linear</a:t>
                      </a:r>
                      <a:r>
                        <a:rPr lang="en-US" sz="1100" b="1" baseline="0" dirty="0" smtClean="0">
                          <a:solidFill>
                            <a:srgbClr val="002060"/>
                          </a:solidFill>
                        </a:rPr>
                        <a:t> Regression</a:t>
                      </a:r>
                      <a:endParaRPr sz="1100" b="1" dirty="0">
                        <a:solidFill>
                          <a:srgbClr val="002060"/>
                        </a:solidFill>
                      </a:endParaRPr>
                    </a:p>
                  </a:txBody>
                  <a:tcPr marL="63500" marR="63500" marT="63500" marB="635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 smtClean="0">
                          <a:solidFill>
                            <a:srgbClr val="002060"/>
                          </a:solidFill>
                        </a:rPr>
                        <a:t>0.044</a:t>
                      </a:r>
                      <a:endParaRPr sz="1100" b="1" dirty="0">
                        <a:solidFill>
                          <a:srgbClr val="002060"/>
                        </a:solidFill>
                      </a:endParaRPr>
                    </a:p>
                  </a:txBody>
                  <a:tcPr marL="63500" marR="63500" marT="63500" marB="635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 smtClean="0">
                          <a:solidFill>
                            <a:srgbClr val="002060"/>
                          </a:solidFill>
                        </a:rPr>
                        <a:t>0.042</a:t>
                      </a:r>
                      <a:endParaRPr sz="1100" b="1" dirty="0">
                        <a:solidFill>
                          <a:srgbClr val="002060"/>
                        </a:solidFill>
                      </a:endParaRPr>
                    </a:p>
                  </a:txBody>
                  <a:tcPr marL="63500" marR="63500" marT="63500" marB="635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0921497"/>
                  </a:ext>
                </a:extLst>
              </a:tr>
              <a:tr h="29120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 smtClean="0">
                          <a:solidFill>
                            <a:srgbClr val="002060"/>
                          </a:solidFill>
                        </a:rPr>
                        <a:t>SVR</a:t>
                      </a:r>
                      <a:endParaRPr sz="1100" b="1" dirty="0">
                        <a:solidFill>
                          <a:srgbClr val="002060"/>
                        </a:solidFill>
                      </a:endParaRPr>
                    </a:p>
                  </a:txBody>
                  <a:tcPr marL="63500" marR="63500" marT="63500" marB="635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" sz="1100" b="1" dirty="0" smtClean="0">
                          <a:solidFill>
                            <a:srgbClr val="002060"/>
                          </a:solidFill>
                        </a:rPr>
                        <a:t>-0.008</a:t>
                      </a:r>
                      <a:endParaRPr sz="1100" b="1" dirty="0">
                        <a:solidFill>
                          <a:srgbClr val="002060"/>
                        </a:solidFill>
                      </a:endParaRPr>
                    </a:p>
                  </a:txBody>
                  <a:tcPr marL="63500" marR="63500" marT="63500" marB="635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 smtClean="0">
                          <a:solidFill>
                            <a:srgbClr val="002060"/>
                          </a:solidFill>
                        </a:rPr>
                        <a:t>-0.008</a:t>
                      </a:r>
                      <a:endParaRPr sz="1100" b="1" dirty="0">
                        <a:solidFill>
                          <a:srgbClr val="002060"/>
                        </a:solidFill>
                      </a:endParaRPr>
                    </a:p>
                  </a:txBody>
                  <a:tcPr marL="63500" marR="63500" marT="63500" marB="635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Google Shape;206;p24"/>
          <p:cNvSpPr/>
          <p:nvPr/>
        </p:nvSpPr>
        <p:spPr>
          <a:xfrm>
            <a:off x="1319365" y="1092201"/>
            <a:ext cx="5965726" cy="298449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ea"/>
              <a:ea typeface="+mj-ea"/>
            </a:endParaRPr>
          </a:p>
        </p:txBody>
      </p:sp>
      <p:graphicFrame>
        <p:nvGraphicFramePr>
          <p:cNvPr id="5" name="Google Shape;135;p18"/>
          <p:cNvGraphicFramePr/>
          <p:nvPr>
            <p:extLst>
              <p:ext uri="{D42A27DB-BD31-4B8C-83A1-F6EECF244321}">
                <p14:modId xmlns:p14="http://schemas.microsoft.com/office/powerpoint/2010/main" val="3677998176"/>
              </p:ext>
            </p:extLst>
          </p:nvPr>
        </p:nvGraphicFramePr>
        <p:xfrm>
          <a:off x="1326237" y="3360727"/>
          <a:ext cx="5965726" cy="1473200"/>
        </p:xfrm>
        <a:graphic>
          <a:graphicData uri="http://schemas.openxmlformats.org/drawingml/2006/table">
            <a:tbl>
              <a:tblPr>
                <a:noFill/>
                <a:tableStyleId>{31CD81BD-3580-483B-AD60-4113E3129AC0}</a:tableStyleId>
              </a:tblPr>
              <a:tblGrid>
                <a:gridCol w="24710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60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885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075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b="1" dirty="0" smtClean="0">
                          <a:solidFill>
                            <a:schemeClr val="lt1"/>
                          </a:solidFill>
                        </a:rPr>
                        <a:t>모 형</a:t>
                      </a:r>
                      <a:endParaRPr sz="1100" b="1" dirty="0">
                        <a:solidFill>
                          <a:schemeClr val="lt1"/>
                        </a:solidFill>
                      </a:endParaRPr>
                    </a:p>
                  </a:txBody>
                  <a:tcPr marL="63500" marR="63500" marT="63500" marB="63500" anchor="ctr">
                    <a:solidFill>
                      <a:srgbClr val="1C458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" sz="1100" b="1" dirty="0" smtClean="0">
                          <a:solidFill>
                            <a:schemeClr val="lt1"/>
                          </a:solidFill>
                        </a:rPr>
                        <a:t>MSE</a:t>
                      </a:r>
                      <a:r>
                        <a:rPr lang="ko" sz="1100" b="1" dirty="0" smtClean="0">
                          <a:solidFill>
                            <a:schemeClr val="lt1"/>
                          </a:solidFill>
                        </a:rPr>
                        <a:t> </a:t>
                      </a:r>
                      <a:endParaRPr sz="1100" b="1" dirty="0">
                        <a:solidFill>
                          <a:schemeClr val="lt1"/>
                        </a:solidFill>
                      </a:endParaRPr>
                    </a:p>
                  </a:txBody>
                  <a:tcPr marL="63500" marR="63500" marT="63500" marB="63500" anchor="ctr">
                    <a:solidFill>
                      <a:srgbClr val="1C458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1" dirty="0" smtClean="0">
                          <a:solidFill>
                            <a:schemeClr val="lt1"/>
                          </a:solidFill>
                        </a:rPr>
                        <a:t>MAE</a:t>
                      </a:r>
                      <a:endParaRPr sz="1100" b="1" dirty="0">
                        <a:solidFill>
                          <a:schemeClr val="lt1"/>
                        </a:solidFill>
                      </a:endParaRPr>
                    </a:p>
                  </a:txBody>
                  <a:tcPr marL="63500" marR="63500" marT="63500" marB="63500" anchor="ctr">
                    <a:solidFill>
                      <a:srgbClr val="1C458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75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" sz="1100" b="1" dirty="0" smtClean="0">
                          <a:solidFill>
                            <a:srgbClr val="002060"/>
                          </a:solidFill>
                        </a:rPr>
                        <a:t>Random Forest</a:t>
                      </a:r>
                      <a:endParaRPr sz="1100" b="1" dirty="0">
                        <a:solidFill>
                          <a:srgbClr val="002060"/>
                        </a:solidFill>
                      </a:endParaRPr>
                    </a:p>
                  </a:txBody>
                  <a:tcPr marL="63500" marR="63500" marT="63500" marB="635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 smtClean="0">
                          <a:solidFill>
                            <a:srgbClr val="002060"/>
                          </a:solidFill>
                        </a:rPr>
                        <a:t>0.960</a:t>
                      </a:r>
                      <a:endParaRPr sz="1100" b="1" dirty="0">
                        <a:solidFill>
                          <a:srgbClr val="002060"/>
                        </a:solidFill>
                      </a:endParaRPr>
                    </a:p>
                  </a:txBody>
                  <a:tcPr marL="63500" marR="63500" marT="63500" marB="635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 smtClean="0">
                          <a:solidFill>
                            <a:srgbClr val="002060"/>
                          </a:solidFill>
                        </a:rPr>
                        <a:t>0.870</a:t>
                      </a:r>
                      <a:endParaRPr sz="1100" b="1" dirty="0">
                        <a:solidFill>
                          <a:srgbClr val="002060"/>
                        </a:solidFill>
                      </a:endParaRPr>
                    </a:p>
                  </a:txBody>
                  <a:tcPr marL="63500" marR="63500" marT="63500" marB="635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75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 smtClean="0">
                          <a:solidFill>
                            <a:srgbClr val="002060"/>
                          </a:solidFill>
                        </a:rPr>
                        <a:t>Tree</a:t>
                      </a:r>
                      <a:endParaRPr sz="1100" b="1" dirty="0">
                        <a:solidFill>
                          <a:srgbClr val="002060"/>
                        </a:solidFill>
                      </a:endParaRPr>
                    </a:p>
                  </a:txBody>
                  <a:tcPr marL="63500" marR="63500" marT="63500" marB="635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 smtClean="0">
                          <a:solidFill>
                            <a:srgbClr val="002060"/>
                          </a:solidFill>
                        </a:rPr>
                        <a:t>0.960</a:t>
                      </a:r>
                      <a:endParaRPr sz="1100" b="1" dirty="0">
                        <a:solidFill>
                          <a:srgbClr val="002060"/>
                        </a:solidFill>
                      </a:endParaRPr>
                    </a:p>
                  </a:txBody>
                  <a:tcPr marL="63500" marR="63500" marT="63500" marB="635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 smtClean="0">
                          <a:solidFill>
                            <a:srgbClr val="002060"/>
                          </a:solidFill>
                        </a:rPr>
                        <a:t>0.870</a:t>
                      </a:r>
                      <a:endParaRPr sz="1100" b="1" dirty="0">
                        <a:solidFill>
                          <a:srgbClr val="002060"/>
                        </a:solidFill>
                      </a:endParaRPr>
                    </a:p>
                  </a:txBody>
                  <a:tcPr marL="63500" marR="63500" marT="63500" marB="635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4653343"/>
                  </a:ext>
                </a:extLst>
              </a:tr>
              <a:tr h="28075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 smtClean="0">
                          <a:solidFill>
                            <a:srgbClr val="002060"/>
                          </a:solidFill>
                        </a:rPr>
                        <a:t>Linear</a:t>
                      </a:r>
                      <a:r>
                        <a:rPr lang="en-US" sz="1100" b="1" baseline="0" dirty="0" smtClean="0">
                          <a:solidFill>
                            <a:srgbClr val="002060"/>
                          </a:solidFill>
                        </a:rPr>
                        <a:t> Regression</a:t>
                      </a:r>
                      <a:endParaRPr sz="1100" b="1" dirty="0">
                        <a:solidFill>
                          <a:srgbClr val="002060"/>
                        </a:solidFill>
                      </a:endParaRPr>
                    </a:p>
                  </a:txBody>
                  <a:tcPr marL="63500" marR="63500" marT="63500" marB="635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 smtClean="0">
                          <a:solidFill>
                            <a:srgbClr val="002060"/>
                          </a:solidFill>
                        </a:rPr>
                        <a:t>0.968</a:t>
                      </a:r>
                      <a:endParaRPr sz="1100" b="1" dirty="0">
                        <a:solidFill>
                          <a:srgbClr val="002060"/>
                        </a:solidFill>
                      </a:endParaRPr>
                    </a:p>
                  </a:txBody>
                  <a:tcPr marL="63500" marR="63500" marT="63500" marB="635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 smtClean="0">
                          <a:solidFill>
                            <a:srgbClr val="002060"/>
                          </a:solidFill>
                        </a:rPr>
                        <a:t>0.877</a:t>
                      </a:r>
                      <a:endParaRPr sz="1100" b="1" dirty="0">
                        <a:solidFill>
                          <a:srgbClr val="002060"/>
                        </a:solidFill>
                      </a:endParaRPr>
                    </a:p>
                  </a:txBody>
                  <a:tcPr marL="63500" marR="63500" marT="63500" marB="635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0921497"/>
                  </a:ext>
                </a:extLst>
              </a:tr>
              <a:tr h="28075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 smtClean="0">
                          <a:solidFill>
                            <a:srgbClr val="002060"/>
                          </a:solidFill>
                        </a:rPr>
                        <a:t>SVR</a:t>
                      </a:r>
                      <a:endParaRPr sz="1100" b="1" dirty="0">
                        <a:solidFill>
                          <a:srgbClr val="002060"/>
                        </a:solidFill>
                      </a:endParaRPr>
                    </a:p>
                  </a:txBody>
                  <a:tcPr marL="63500" marR="63500" marT="63500" marB="635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 smtClean="0">
                          <a:solidFill>
                            <a:srgbClr val="002060"/>
                          </a:solidFill>
                        </a:rPr>
                        <a:t>0.995</a:t>
                      </a:r>
                      <a:endParaRPr sz="1100" b="1" dirty="0">
                        <a:solidFill>
                          <a:srgbClr val="002060"/>
                        </a:solidFill>
                      </a:endParaRPr>
                    </a:p>
                  </a:txBody>
                  <a:tcPr marL="63500" marR="63500" marT="63500" marB="635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 smtClean="0">
                          <a:solidFill>
                            <a:srgbClr val="002060"/>
                          </a:solidFill>
                        </a:rPr>
                        <a:t>0.868</a:t>
                      </a:r>
                      <a:endParaRPr sz="1100" b="1" dirty="0">
                        <a:solidFill>
                          <a:srgbClr val="002060"/>
                        </a:solidFill>
                      </a:endParaRPr>
                    </a:p>
                  </a:txBody>
                  <a:tcPr marL="63500" marR="63500" marT="63500" marB="635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Google Shape;134;p18"/>
          <p:cNvSpPr txBox="1">
            <a:spLocks/>
          </p:cNvSpPr>
          <p:nvPr/>
        </p:nvSpPr>
        <p:spPr>
          <a:xfrm>
            <a:off x="311700" y="2812975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457200" indent="-387350">
              <a:buClr>
                <a:schemeClr val="dk2"/>
              </a:buClr>
              <a:buSzPts val="2500"/>
              <a:buFont typeface="Roboto"/>
              <a:buChar char="➢"/>
            </a:pPr>
            <a:r>
              <a:rPr lang="en-US" altLang="ko" sz="2100" dirty="0" smtClean="0">
                <a:solidFill>
                  <a:srgbClr val="002060"/>
                </a:solidFill>
                <a:latin typeface="+mj-ea"/>
                <a:ea typeface="+mj-ea"/>
              </a:rPr>
              <a:t>MSE / MAE </a:t>
            </a:r>
            <a:r>
              <a:rPr lang="ko-KR" altLang="en-US" sz="2100" dirty="0" smtClean="0">
                <a:solidFill>
                  <a:srgbClr val="002060"/>
                </a:solidFill>
                <a:latin typeface="+mj-ea"/>
                <a:ea typeface="+mj-ea"/>
              </a:rPr>
              <a:t>모형 검증</a:t>
            </a:r>
            <a:endParaRPr lang="ko-KR" altLang="en-US" sz="2100" dirty="0">
              <a:solidFill>
                <a:srgbClr val="002060"/>
              </a:solidFill>
              <a:latin typeface="+mj-ea"/>
              <a:ea typeface="+mj-ea"/>
            </a:endParaRPr>
          </a:p>
        </p:txBody>
      </p:sp>
      <p:sp>
        <p:nvSpPr>
          <p:cNvPr id="7" name="Google Shape;206;p24"/>
          <p:cNvSpPr/>
          <p:nvPr/>
        </p:nvSpPr>
        <p:spPr>
          <a:xfrm>
            <a:off x="1326234" y="3670302"/>
            <a:ext cx="5965726" cy="551063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139686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6"/>
          <p:cNvSpPr txBox="1">
            <a:spLocks noGrp="1"/>
          </p:cNvSpPr>
          <p:nvPr>
            <p:ph type="title"/>
          </p:nvPr>
        </p:nvSpPr>
        <p:spPr>
          <a:xfrm>
            <a:off x="519500" y="225025"/>
            <a:ext cx="40731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87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Char char="➢"/>
            </a:pPr>
            <a:r>
              <a:rPr lang="ko" sz="2500" dirty="0">
                <a:solidFill>
                  <a:srgbClr val="002060"/>
                </a:solidFill>
                <a:latin typeface="+mj-ea"/>
                <a:ea typeface="+mj-ea"/>
              </a:rPr>
              <a:t>변수 특성 중요도  </a:t>
            </a:r>
            <a:endParaRPr sz="2500" dirty="0">
              <a:solidFill>
                <a:srgbClr val="002060"/>
              </a:solidFill>
              <a:latin typeface="+mj-ea"/>
              <a:ea typeface="+mj-ea"/>
            </a:endParaRPr>
          </a:p>
        </p:txBody>
      </p:sp>
      <p:graphicFrame>
        <p:nvGraphicFramePr>
          <p:cNvPr id="350" name="Google Shape;350;p36"/>
          <p:cNvGraphicFramePr/>
          <p:nvPr>
            <p:extLst>
              <p:ext uri="{D42A27DB-BD31-4B8C-83A1-F6EECF244321}">
                <p14:modId xmlns:p14="http://schemas.microsoft.com/office/powerpoint/2010/main" val="2660790717"/>
              </p:ext>
            </p:extLst>
          </p:nvPr>
        </p:nvGraphicFramePr>
        <p:xfrm>
          <a:off x="1103890" y="832825"/>
          <a:ext cx="6503600" cy="746578"/>
        </p:xfrm>
        <a:graphic>
          <a:graphicData uri="http://schemas.openxmlformats.org/drawingml/2006/table">
            <a:tbl>
              <a:tblPr>
                <a:noFill/>
                <a:tableStyleId>{31CD81BD-3580-483B-AD60-4113E3129AC0}</a:tableStyleId>
              </a:tblPr>
              <a:tblGrid>
                <a:gridCol w="650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978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b="1" dirty="0" smtClean="0">
                          <a:solidFill>
                            <a:schemeClr val="lt1"/>
                          </a:solidFill>
                        </a:rPr>
                        <a:t>Grid </a:t>
                      </a:r>
                      <a:r>
                        <a:rPr lang="en-US" altLang="ko-KR" b="1" dirty="0" err="1" smtClean="0">
                          <a:solidFill>
                            <a:schemeClr val="lt1"/>
                          </a:solidFill>
                        </a:rPr>
                        <a:t>SearchCV</a:t>
                      </a:r>
                      <a:endParaRPr b="1" dirty="0">
                        <a:solidFill>
                          <a:schemeClr val="lt1"/>
                        </a:solidFill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C458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679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dirty="0"/>
                        <a:t> </a:t>
                      </a:r>
                      <a:r>
                        <a:rPr lang="en-US" altLang="ko" dirty="0" err="1" smtClean="0"/>
                        <a:t>score_av</a:t>
                      </a:r>
                      <a:r>
                        <a:rPr lang="en-US" altLang="ko" dirty="0" smtClean="0"/>
                        <a:t> &gt;</a:t>
                      </a:r>
                      <a:r>
                        <a:rPr lang="ko" dirty="0" smtClean="0"/>
                        <a:t> </a:t>
                      </a:r>
                      <a:r>
                        <a:rPr lang="en-US" altLang="ko" dirty="0" smtClean="0"/>
                        <a:t>shuttle &gt;  bf &gt;  room &gt; grade &gt; </a:t>
                      </a:r>
                      <a:r>
                        <a:rPr lang="en-US" altLang="ko" dirty="0" err="1" smtClean="0"/>
                        <a:t>user_Hotel</a:t>
                      </a:r>
                      <a:r>
                        <a:rPr lang="en-US" altLang="ko" dirty="0" smtClean="0"/>
                        <a:t> &gt;</a:t>
                      </a:r>
                      <a:r>
                        <a:rPr lang="en-US" altLang="ko" baseline="0" dirty="0" smtClean="0"/>
                        <a:t> </a:t>
                      </a:r>
                      <a:r>
                        <a:rPr lang="en-US" altLang="ko" baseline="0" dirty="0" err="1" smtClean="0"/>
                        <a:t>L_checkin</a:t>
                      </a:r>
                      <a:r>
                        <a:rPr lang="en-US" altLang="ko" baseline="0" dirty="0" smtClean="0"/>
                        <a:t> &gt; </a:t>
                      </a:r>
                      <a:r>
                        <a:rPr lang="en-US" altLang="ko" baseline="0" dirty="0" err="1" smtClean="0"/>
                        <a:t>disa</a:t>
                      </a:r>
                      <a:r>
                        <a:rPr lang="en-US" altLang="ko" dirty="0" smtClean="0"/>
                        <a:t> </a:t>
                      </a:r>
                      <a:endParaRPr dirty="0"/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396" y="1689219"/>
            <a:ext cx="6502094" cy="2951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25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8"/>
          <p:cNvSpPr txBox="1"/>
          <p:nvPr/>
        </p:nvSpPr>
        <p:spPr>
          <a:xfrm>
            <a:off x="949369" y="2277007"/>
            <a:ext cx="2856538" cy="412498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261" name="Google Shape;261;p28"/>
          <p:cNvSpPr/>
          <p:nvPr/>
        </p:nvSpPr>
        <p:spPr>
          <a:xfrm>
            <a:off x="964593" y="2676805"/>
            <a:ext cx="2830540" cy="1014308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" dirty="0">
                <a:latin typeface="+mj-ea"/>
                <a:ea typeface="+mj-ea"/>
              </a:rPr>
              <a:t>     </a:t>
            </a:r>
            <a:r>
              <a:rPr lang="ko" sz="1300" dirty="0">
                <a:latin typeface="+mj-ea"/>
                <a:ea typeface="+mj-ea"/>
              </a:rPr>
              <a:t> </a:t>
            </a:r>
            <a:r>
              <a:rPr lang="en-US" altLang="ko" sz="1300" dirty="0">
                <a:latin typeface="+mj-ea"/>
                <a:ea typeface="+mj-ea"/>
              </a:rPr>
              <a:t> </a:t>
            </a:r>
            <a:r>
              <a:rPr lang="ko" sz="1300" dirty="0" smtClean="0">
                <a:latin typeface="+mj-ea"/>
                <a:ea typeface="+mj-ea"/>
              </a:rPr>
              <a:t>R-quared </a:t>
            </a:r>
            <a:r>
              <a:rPr lang="en-US" altLang="ko" sz="1300" dirty="0" smtClean="0">
                <a:latin typeface="+mj-ea"/>
                <a:ea typeface="+mj-ea"/>
              </a:rPr>
              <a:t>93.2%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300" b="0" i="0" u="none" strike="noStrike" cap="none" dirty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 </a:t>
            </a:r>
            <a:r>
              <a:rPr lang="en-US" sz="1300" b="0" i="0" u="none" strike="noStrike" cap="none" dirty="0" smtClean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      </a:t>
            </a:r>
            <a:r>
              <a:rPr lang="en-US" sz="1300" dirty="0" smtClean="0">
                <a:latin typeface="+mj-ea"/>
                <a:ea typeface="+mj-ea"/>
              </a:rPr>
              <a:t>MSE 0.96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300" b="0" i="0" u="none" strike="noStrike" cap="none" dirty="0" smtClean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       MAE 0.87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300" b="0" i="0" u="none" strike="noStrike" cap="none" dirty="0">
              <a:solidFill>
                <a:srgbClr val="000000"/>
              </a:solidFill>
              <a:latin typeface="+mj-ea"/>
              <a:ea typeface="+mj-ea"/>
              <a:sym typeface="Arial"/>
            </a:endParaRPr>
          </a:p>
        </p:txBody>
      </p:sp>
      <p:sp>
        <p:nvSpPr>
          <p:cNvPr id="271" name="Google Shape;271;p28"/>
          <p:cNvSpPr txBox="1">
            <a:spLocks noGrp="1"/>
          </p:cNvSpPr>
          <p:nvPr>
            <p:ph type="title"/>
          </p:nvPr>
        </p:nvSpPr>
        <p:spPr>
          <a:xfrm>
            <a:off x="331575" y="802166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87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Char char="➢"/>
            </a:pPr>
            <a:r>
              <a:rPr lang="ko" sz="2500" dirty="0">
                <a:solidFill>
                  <a:srgbClr val="002060"/>
                </a:solidFill>
                <a:latin typeface="+mj-ea"/>
                <a:ea typeface="+mj-ea"/>
              </a:rPr>
              <a:t>Regression 분석 결과</a:t>
            </a:r>
            <a:endParaRPr sz="2500" dirty="0">
              <a:solidFill>
                <a:srgbClr val="002060"/>
              </a:solidFill>
              <a:latin typeface="+mj-ea"/>
              <a:ea typeface="+mj-ea"/>
            </a:endParaRPr>
          </a:p>
        </p:txBody>
      </p:sp>
      <p:sp>
        <p:nvSpPr>
          <p:cNvPr id="17" name="Google Shape;260;p28"/>
          <p:cNvSpPr txBox="1"/>
          <p:nvPr/>
        </p:nvSpPr>
        <p:spPr>
          <a:xfrm>
            <a:off x="4174292" y="2284934"/>
            <a:ext cx="4439270" cy="412499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18" name="Google Shape;261;p28"/>
          <p:cNvSpPr/>
          <p:nvPr/>
        </p:nvSpPr>
        <p:spPr>
          <a:xfrm>
            <a:off x="4174288" y="2705363"/>
            <a:ext cx="4432397" cy="98575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300" b="0" i="0" u="none" strike="noStrike" cap="none" dirty="0">
              <a:solidFill>
                <a:srgbClr val="000000"/>
              </a:solidFill>
              <a:latin typeface="+mj-ea"/>
              <a:ea typeface="+mj-ea"/>
              <a:sym typeface="Arial"/>
            </a:endParaRPr>
          </a:p>
        </p:txBody>
      </p:sp>
      <p:sp>
        <p:nvSpPr>
          <p:cNvPr id="19" name="Google Shape;238;p27"/>
          <p:cNvSpPr txBox="1">
            <a:spLocks/>
          </p:cNvSpPr>
          <p:nvPr/>
        </p:nvSpPr>
        <p:spPr>
          <a:xfrm>
            <a:off x="1386800" y="2303588"/>
            <a:ext cx="2296200" cy="4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buSzPts val="1665"/>
              <a:buFont typeface="Roboto"/>
              <a:buNone/>
            </a:pPr>
            <a:r>
              <a:rPr lang="ko-KR" altLang="en-US" sz="1400" dirty="0" smtClean="0">
                <a:solidFill>
                  <a:schemeClr val="lt1"/>
                </a:solidFill>
                <a:latin typeface="+mj-ea"/>
                <a:ea typeface="+mj-ea"/>
              </a:rPr>
              <a:t>모형의 적합성 및 오차</a:t>
            </a:r>
            <a:endParaRPr lang="ko-KR" altLang="en-US" sz="1400" dirty="0">
              <a:solidFill>
                <a:schemeClr val="lt1"/>
              </a:solidFill>
              <a:latin typeface="+mj-ea"/>
              <a:ea typeface="+mj-ea"/>
            </a:endParaRPr>
          </a:p>
        </p:txBody>
      </p:sp>
      <p:sp>
        <p:nvSpPr>
          <p:cNvPr id="20" name="Google Shape;238;p27"/>
          <p:cNvSpPr txBox="1">
            <a:spLocks/>
          </p:cNvSpPr>
          <p:nvPr/>
        </p:nvSpPr>
        <p:spPr>
          <a:xfrm>
            <a:off x="5634234" y="2316292"/>
            <a:ext cx="1680966" cy="360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buSzPts val="1665"/>
              <a:buFont typeface="Roboto"/>
              <a:buNone/>
            </a:pPr>
            <a:r>
              <a:rPr lang="ko-KR" altLang="en-US" sz="1400" dirty="0" smtClean="0">
                <a:solidFill>
                  <a:schemeClr val="lt1"/>
                </a:solidFill>
                <a:latin typeface="+mj-ea"/>
                <a:ea typeface="+mj-ea"/>
              </a:rPr>
              <a:t>최적 모형 및 조건</a:t>
            </a:r>
            <a:endParaRPr lang="ko-KR" altLang="en-US" sz="1400" dirty="0">
              <a:solidFill>
                <a:schemeClr val="lt1"/>
              </a:solidFill>
              <a:latin typeface="+mj-ea"/>
              <a:ea typeface="+mj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6989" y="2729025"/>
            <a:ext cx="4426573" cy="5715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3"/>
          <p:cNvSpPr txBox="1">
            <a:spLocks noGrp="1"/>
          </p:cNvSpPr>
          <p:nvPr>
            <p:ph type="body" idx="2"/>
          </p:nvPr>
        </p:nvSpPr>
        <p:spPr>
          <a:xfrm>
            <a:off x="4747561" y="1806845"/>
            <a:ext cx="4255089" cy="2085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431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ko-KR" altLang="en-US" sz="2600" dirty="0" smtClean="0">
                <a:latin typeface="+mj-ea"/>
                <a:ea typeface="+mj-ea"/>
              </a:rPr>
              <a:t>한글텍스트 데이터구성 </a:t>
            </a:r>
            <a:r>
              <a:rPr lang="en-US" altLang="ko-KR" sz="2600" dirty="0" smtClean="0">
                <a:latin typeface="+mj-ea"/>
                <a:ea typeface="+mj-ea"/>
              </a:rPr>
              <a:t> </a:t>
            </a:r>
          </a:p>
          <a:p>
            <a:pPr marL="457200" lvl="0" indent="-431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en-US" altLang="ko-KR" sz="2600" dirty="0" smtClean="0">
                <a:latin typeface="+mj-ea"/>
                <a:ea typeface="+mj-ea"/>
              </a:rPr>
              <a:t> Word </a:t>
            </a:r>
            <a:r>
              <a:rPr lang="en-US" altLang="ko-KR" sz="2600" dirty="0" err="1" smtClean="0">
                <a:latin typeface="+mj-ea"/>
                <a:ea typeface="+mj-ea"/>
              </a:rPr>
              <a:t>Claud</a:t>
            </a:r>
            <a:endParaRPr lang="en-US" altLang="ko-KR" sz="2600" dirty="0" smtClean="0">
              <a:latin typeface="+mj-ea"/>
              <a:ea typeface="+mj-ea"/>
            </a:endParaRPr>
          </a:p>
          <a:p>
            <a:pPr marL="457200" lvl="0" indent="-431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en-US" sz="2600" dirty="0" smtClean="0">
                <a:latin typeface="+mj-ea"/>
                <a:ea typeface="+mj-ea"/>
              </a:rPr>
              <a:t> </a:t>
            </a:r>
            <a:r>
              <a:rPr lang="ko-KR" altLang="en-US" sz="2600" dirty="0" smtClean="0">
                <a:latin typeface="+mj-ea"/>
                <a:ea typeface="+mj-ea"/>
              </a:rPr>
              <a:t>모델 학습 결과</a:t>
            </a:r>
            <a:endParaRPr lang="en-US" altLang="ko-KR" sz="2600" dirty="0" smtClean="0">
              <a:latin typeface="+mj-ea"/>
              <a:ea typeface="+mj-ea"/>
            </a:endParaRPr>
          </a:p>
          <a:p>
            <a:pPr marL="457200" lvl="0" indent="-431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en-US" altLang="ko-KR" sz="2600" dirty="0" smtClean="0">
                <a:latin typeface="+mj-ea"/>
                <a:ea typeface="+mj-ea"/>
              </a:rPr>
              <a:t> </a:t>
            </a:r>
            <a:r>
              <a:rPr lang="ko-KR" altLang="en-US" sz="2600" dirty="0" smtClean="0">
                <a:latin typeface="+mj-ea"/>
                <a:ea typeface="+mj-ea"/>
              </a:rPr>
              <a:t>평점 예측</a:t>
            </a:r>
            <a:endParaRPr lang="en-US" altLang="ko-KR" sz="2600" dirty="0" smtClean="0">
              <a:latin typeface="+mj-ea"/>
              <a:ea typeface="+mj-ea"/>
            </a:endParaRPr>
          </a:p>
          <a:p>
            <a:pPr marL="457200" lvl="0" indent="-431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ko-KR" altLang="en-US" sz="2600" dirty="0" err="1" smtClean="0">
                <a:latin typeface="+mj-ea"/>
                <a:ea typeface="+mj-ea"/>
              </a:rPr>
              <a:t>모델별</a:t>
            </a:r>
            <a:r>
              <a:rPr lang="ko-KR" altLang="en-US" sz="2600" dirty="0" smtClean="0">
                <a:latin typeface="+mj-ea"/>
                <a:ea typeface="+mj-ea"/>
              </a:rPr>
              <a:t> 평점 비교 </a:t>
            </a:r>
            <a:endParaRPr sz="2600" dirty="0">
              <a:latin typeface="+mj-ea"/>
              <a:ea typeface="+mj-ea"/>
            </a:endParaRPr>
          </a:p>
        </p:txBody>
      </p:sp>
      <p:sp>
        <p:nvSpPr>
          <p:cNvPr id="193" name="Google Shape;193;p23"/>
          <p:cNvSpPr txBox="1">
            <a:spLocks noGrp="1"/>
          </p:cNvSpPr>
          <p:nvPr>
            <p:ph type="title"/>
          </p:nvPr>
        </p:nvSpPr>
        <p:spPr>
          <a:xfrm>
            <a:off x="510151" y="1368510"/>
            <a:ext cx="4009893" cy="8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457200" lvl="0" indent="-431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Char char="➢"/>
            </a:pPr>
            <a:r>
              <a:rPr lang="ko-KR" altLang="en-US" sz="3200">
                <a:solidFill>
                  <a:schemeClr val="dk2"/>
                </a:solidFill>
                <a:latin typeface="+mj-ea"/>
                <a:ea typeface="+mj-ea"/>
              </a:rPr>
              <a:t>비</a:t>
            </a:r>
            <a:r>
              <a:rPr lang="ko-KR" altLang="en-US" sz="3200" smtClean="0">
                <a:solidFill>
                  <a:schemeClr val="dk2"/>
                </a:solidFill>
                <a:latin typeface="+mj-ea"/>
                <a:ea typeface="+mj-ea"/>
              </a:rPr>
              <a:t>정형데이터분석</a:t>
            </a:r>
            <a:endParaRPr sz="4900" dirty="0">
              <a:solidFill>
                <a:schemeClr val="dk2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222041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3"/>
          <p:cNvSpPr txBox="1">
            <a:spLocks noGrp="1"/>
          </p:cNvSpPr>
          <p:nvPr>
            <p:ph type="body" idx="2"/>
          </p:nvPr>
        </p:nvSpPr>
        <p:spPr>
          <a:xfrm>
            <a:off x="4798764" y="1530786"/>
            <a:ext cx="4228194" cy="2492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431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ko-KR" altLang="en-US" sz="2600" dirty="0" smtClean="0">
                <a:latin typeface="+mj-ea"/>
                <a:ea typeface="+mj-ea"/>
              </a:rPr>
              <a:t>프로젝트 주제 및 개요</a:t>
            </a:r>
            <a:endParaRPr lang="en-US" altLang="ko-KR" sz="2600" dirty="0" smtClean="0">
              <a:latin typeface="+mj-ea"/>
              <a:ea typeface="+mj-ea"/>
            </a:endParaRPr>
          </a:p>
          <a:p>
            <a:pPr marL="457200" lvl="0" indent="-431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ko-KR" altLang="en-US" sz="2600" dirty="0" smtClean="0">
                <a:latin typeface="+mj-ea"/>
                <a:ea typeface="+mj-ea"/>
              </a:rPr>
              <a:t>프로젝트 진행 일정</a:t>
            </a:r>
            <a:endParaRPr lang="en-US" altLang="ko-KR" sz="2600" dirty="0" smtClean="0">
              <a:latin typeface="+mj-ea"/>
              <a:ea typeface="+mj-ea"/>
            </a:endParaRPr>
          </a:p>
          <a:p>
            <a:pPr marL="457200" lvl="0" indent="-431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en-US" sz="2600" dirty="0" smtClean="0">
                <a:latin typeface="+mj-ea"/>
                <a:ea typeface="+mj-ea"/>
              </a:rPr>
              <a:t>Data </a:t>
            </a:r>
            <a:r>
              <a:rPr lang="ko-KR" altLang="en-US" sz="2600" dirty="0" smtClean="0">
                <a:latin typeface="+mj-ea"/>
                <a:ea typeface="+mj-ea"/>
              </a:rPr>
              <a:t>개요 및 특성</a:t>
            </a:r>
            <a:endParaRPr lang="en-US" altLang="ko-KR" sz="2600" dirty="0" smtClean="0">
              <a:latin typeface="+mj-ea"/>
              <a:ea typeface="+mj-ea"/>
            </a:endParaRPr>
          </a:p>
          <a:p>
            <a:pPr marL="457200" lvl="0" indent="-431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en-US" sz="2600" dirty="0" smtClean="0">
                <a:latin typeface="+mj-ea"/>
                <a:ea typeface="+mj-ea"/>
              </a:rPr>
              <a:t>Crawling </a:t>
            </a:r>
            <a:r>
              <a:rPr lang="ko-KR" altLang="en-US" sz="2600" dirty="0" smtClean="0">
                <a:latin typeface="+mj-ea"/>
                <a:ea typeface="+mj-ea"/>
              </a:rPr>
              <a:t>과정</a:t>
            </a:r>
            <a:endParaRPr lang="en-US" altLang="ko-KR" sz="2600" dirty="0" smtClean="0">
              <a:latin typeface="+mj-ea"/>
              <a:ea typeface="+mj-ea"/>
            </a:endParaRPr>
          </a:p>
          <a:p>
            <a:pPr marL="457200" lvl="0" indent="-431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ko-KR" altLang="en-US" sz="2600" dirty="0" smtClean="0">
                <a:latin typeface="+mj-ea"/>
                <a:ea typeface="+mj-ea"/>
              </a:rPr>
              <a:t>전처리 과정</a:t>
            </a:r>
            <a:endParaRPr sz="2600" dirty="0">
              <a:latin typeface="+mj-ea"/>
              <a:ea typeface="+mj-ea"/>
            </a:endParaRPr>
          </a:p>
        </p:txBody>
      </p:sp>
      <p:sp>
        <p:nvSpPr>
          <p:cNvPr id="193" name="Google Shape;193;p23"/>
          <p:cNvSpPr txBox="1">
            <a:spLocks noGrp="1"/>
          </p:cNvSpPr>
          <p:nvPr>
            <p:ph type="title"/>
          </p:nvPr>
        </p:nvSpPr>
        <p:spPr>
          <a:xfrm>
            <a:off x="510152" y="1368510"/>
            <a:ext cx="3796500" cy="8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457200" lvl="0" indent="-431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Char char="➢"/>
            </a:pPr>
            <a:r>
              <a:rPr lang="ko-KR" altLang="en-US" sz="3200" dirty="0" smtClean="0">
                <a:solidFill>
                  <a:schemeClr val="dk2"/>
                </a:solidFill>
                <a:latin typeface="+mj-ea"/>
                <a:ea typeface="+mj-ea"/>
              </a:rPr>
              <a:t>개요 및 준비작업 </a:t>
            </a:r>
            <a:endParaRPr sz="3200" dirty="0">
              <a:solidFill>
                <a:schemeClr val="dk2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8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87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Char char="➢"/>
            </a:pPr>
            <a:r>
              <a:rPr lang="ko" sz="2500" dirty="0">
                <a:solidFill>
                  <a:srgbClr val="002060"/>
                </a:solidFill>
                <a:latin typeface="+mj-ea"/>
                <a:ea typeface="+mj-ea"/>
              </a:rPr>
              <a:t> </a:t>
            </a:r>
            <a:r>
              <a:rPr lang="en-US" altLang="ko" sz="2500" dirty="0" smtClean="0">
                <a:solidFill>
                  <a:srgbClr val="002060"/>
                </a:solidFill>
                <a:latin typeface="+mj-ea"/>
                <a:ea typeface="+mj-ea"/>
              </a:rPr>
              <a:t>Review</a:t>
            </a:r>
            <a:r>
              <a:rPr lang="ko" sz="2500" dirty="0" smtClean="0">
                <a:solidFill>
                  <a:srgbClr val="002060"/>
                </a:solidFill>
                <a:latin typeface="+mj-ea"/>
                <a:ea typeface="+mj-ea"/>
              </a:rPr>
              <a:t>데이터 </a:t>
            </a:r>
            <a:r>
              <a:rPr lang="ko-KR" altLang="en-US" sz="2500" dirty="0" smtClean="0">
                <a:solidFill>
                  <a:srgbClr val="002060"/>
                </a:solidFill>
                <a:latin typeface="+mj-ea"/>
                <a:ea typeface="+mj-ea"/>
              </a:rPr>
              <a:t>구성</a:t>
            </a:r>
            <a:r>
              <a:rPr lang="ko" sz="2500" dirty="0" smtClean="0">
                <a:solidFill>
                  <a:srgbClr val="002060"/>
                </a:solidFill>
                <a:latin typeface="+mj-ea"/>
                <a:ea typeface="+mj-ea"/>
              </a:rPr>
              <a:t>  </a:t>
            </a:r>
            <a:endParaRPr sz="2500" dirty="0">
              <a:solidFill>
                <a:srgbClr val="002060"/>
              </a:solidFill>
              <a:latin typeface="+mj-ea"/>
              <a:ea typeface="+mj-ea"/>
            </a:endParaRPr>
          </a:p>
        </p:txBody>
      </p:sp>
      <p:graphicFrame>
        <p:nvGraphicFramePr>
          <p:cNvPr id="135" name="Google Shape;135;p18"/>
          <p:cNvGraphicFramePr/>
          <p:nvPr>
            <p:extLst>
              <p:ext uri="{D42A27DB-BD31-4B8C-83A1-F6EECF244321}">
                <p14:modId xmlns:p14="http://schemas.microsoft.com/office/powerpoint/2010/main" val="991139331"/>
              </p:ext>
            </p:extLst>
          </p:nvPr>
        </p:nvGraphicFramePr>
        <p:xfrm>
          <a:off x="839165" y="1041771"/>
          <a:ext cx="7276135" cy="680720"/>
        </p:xfrm>
        <a:graphic>
          <a:graphicData uri="http://schemas.openxmlformats.org/drawingml/2006/table">
            <a:tbl>
              <a:tblPr>
                <a:noFill/>
                <a:tableStyleId>{31CD81BD-3580-483B-AD60-4113E3129AC0}</a:tableStyleId>
              </a:tblPr>
              <a:tblGrid>
                <a:gridCol w="7102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38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27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1" dirty="0">
                        <a:solidFill>
                          <a:schemeClr val="lt1"/>
                        </a:solidFill>
                      </a:endParaRPr>
                    </a:p>
                  </a:txBody>
                  <a:tcPr marL="63500" marR="63500" marT="63500" marB="63500" anchor="ctr">
                    <a:solidFill>
                      <a:srgbClr val="1C458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" sz="1400" b="1" dirty="0" smtClean="0">
                          <a:solidFill>
                            <a:schemeClr val="lt1"/>
                          </a:solidFill>
                        </a:rPr>
                        <a:t>Train</a:t>
                      </a:r>
                      <a:r>
                        <a:rPr lang="ko" sz="1400" b="1" dirty="0" smtClean="0">
                          <a:solidFill>
                            <a:schemeClr val="lt1"/>
                          </a:solidFill>
                        </a:rPr>
                        <a:t> </a:t>
                      </a:r>
                      <a:endParaRPr sz="1400" b="1" dirty="0">
                        <a:solidFill>
                          <a:schemeClr val="lt1"/>
                        </a:solidFill>
                      </a:endParaRPr>
                    </a:p>
                  </a:txBody>
                  <a:tcPr marL="63500" marR="63500" marT="63500" marB="63500" anchor="ctr">
                    <a:solidFill>
                      <a:srgbClr val="1C458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" sz="1400" b="1" dirty="0" smtClean="0">
                          <a:solidFill>
                            <a:schemeClr val="lt1"/>
                          </a:solidFill>
                        </a:rPr>
                        <a:t>test</a:t>
                      </a:r>
                      <a:endParaRPr sz="1400" b="1" dirty="0">
                        <a:solidFill>
                          <a:schemeClr val="lt1"/>
                        </a:solidFill>
                      </a:endParaRPr>
                    </a:p>
                  </a:txBody>
                  <a:tcPr marL="63500" marR="63500" marT="63500" marB="63500" anchor="ctr">
                    <a:solidFill>
                      <a:srgbClr val="1C458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350" dirty="0" smtClean="0">
                          <a:solidFill>
                            <a:srgbClr val="002060"/>
                          </a:solidFill>
                        </a:rPr>
                        <a:t>리뷰 수</a:t>
                      </a:r>
                      <a:endParaRPr sz="1350" dirty="0">
                        <a:solidFill>
                          <a:srgbClr val="002060"/>
                        </a:solidFill>
                      </a:endParaRPr>
                    </a:p>
                  </a:txBody>
                  <a:tcPr marL="63500" marR="63500" marT="63500" marB="635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" sz="1400" dirty="0" smtClean="0">
                          <a:solidFill>
                            <a:srgbClr val="002060"/>
                          </a:solidFill>
                        </a:rPr>
                        <a:t>20000 </a:t>
                      </a:r>
                      <a:r>
                        <a:rPr lang="ko-KR" altLang="en-US" sz="1400" dirty="0" smtClean="0">
                          <a:solidFill>
                            <a:srgbClr val="002060"/>
                          </a:solidFill>
                        </a:rPr>
                        <a:t>개</a:t>
                      </a:r>
                      <a:endParaRPr sz="1400" dirty="0">
                        <a:solidFill>
                          <a:srgbClr val="002060"/>
                        </a:solidFill>
                      </a:endParaRPr>
                    </a:p>
                  </a:txBody>
                  <a:tcPr marL="63500" marR="63500" marT="63500" marB="635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" sz="1400" dirty="0" smtClean="0">
                          <a:solidFill>
                            <a:srgbClr val="002060"/>
                          </a:solidFill>
                        </a:rPr>
                        <a:t>10000 </a:t>
                      </a:r>
                      <a:r>
                        <a:rPr lang="ko-KR" altLang="en-US" sz="1400" dirty="0" smtClean="0">
                          <a:solidFill>
                            <a:srgbClr val="002060"/>
                          </a:solidFill>
                        </a:rPr>
                        <a:t>개</a:t>
                      </a:r>
                      <a:endParaRPr sz="1400" dirty="0">
                        <a:solidFill>
                          <a:srgbClr val="002060"/>
                        </a:solidFill>
                      </a:endParaRPr>
                    </a:p>
                  </a:txBody>
                  <a:tcPr marL="63500" marR="63500" marT="63500" marB="635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" name="Google Shape;135;p18"/>
          <p:cNvGraphicFramePr/>
          <p:nvPr>
            <p:extLst>
              <p:ext uri="{D42A27DB-BD31-4B8C-83A1-F6EECF244321}">
                <p14:modId xmlns:p14="http://schemas.microsoft.com/office/powerpoint/2010/main" val="950464326"/>
              </p:ext>
            </p:extLst>
          </p:nvPr>
        </p:nvGraphicFramePr>
        <p:xfrm>
          <a:off x="839165" y="1722491"/>
          <a:ext cx="7276136" cy="2768229"/>
        </p:xfrm>
        <a:graphic>
          <a:graphicData uri="http://schemas.openxmlformats.org/drawingml/2006/table">
            <a:tbl>
              <a:tblPr>
                <a:noFill/>
                <a:tableStyleId>{31CD81BD-3580-483B-AD60-4113E3129AC0}</a:tableStyleId>
              </a:tblPr>
              <a:tblGrid>
                <a:gridCol w="7102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38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274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6822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 dirty="0" smtClean="0">
                          <a:solidFill>
                            <a:srgbClr val="002060"/>
                          </a:solidFill>
                        </a:rPr>
                        <a:t>평점</a:t>
                      </a:r>
                      <a:endParaRPr lang="en-US" altLang="ko-KR" sz="1400" dirty="0" smtClean="0">
                        <a:solidFill>
                          <a:srgbClr val="002060"/>
                        </a:solidFill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 dirty="0" smtClean="0">
                          <a:solidFill>
                            <a:srgbClr val="002060"/>
                          </a:solidFill>
                        </a:rPr>
                        <a:t>분포</a:t>
                      </a:r>
                      <a:endParaRPr sz="1400" dirty="0">
                        <a:solidFill>
                          <a:srgbClr val="002060"/>
                        </a:solidFill>
                      </a:endParaRPr>
                    </a:p>
                  </a:txBody>
                  <a:tcPr marL="63500" marR="63500" marT="63500" marB="635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dirty="0">
                        <a:solidFill>
                          <a:srgbClr val="002060"/>
                        </a:solidFill>
                      </a:endParaRPr>
                    </a:p>
                  </a:txBody>
                  <a:tcPr marL="63500" marR="63500" marT="63500" marB="635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dirty="0">
                        <a:solidFill>
                          <a:srgbClr val="002060"/>
                        </a:solidFill>
                      </a:endParaRPr>
                    </a:p>
                  </a:txBody>
                  <a:tcPr marL="63500" marR="63500" marT="63500" marB="635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7465" y="1971066"/>
            <a:ext cx="3084926" cy="227107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2948" y="1971066"/>
            <a:ext cx="3161796" cy="2327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524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1"/>
          <p:cNvSpPr txBox="1">
            <a:spLocks noGrp="1"/>
          </p:cNvSpPr>
          <p:nvPr>
            <p:ph type="title"/>
          </p:nvPr>
        </p:nvSpPr>
        <p:spPr>
          <a:xfrm>
            <a:off x="285075" y="8499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7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Char char="➢"/>
            </a:pPr>
            <a:r>
              <a:rPr lang="en-US" altLang="ko" sz="2800" dirty="0" smtClean="0">
                <a:solidFill>
                  <a:srgbClr val="002060"/>
                </a:solidFill>
                <a:latin typeface="+mj-ea"/>
                <a:ea typeface="+mj-ea"/>
              </a:rPr>
              <a:t>Train / Test Review </a:t>
            </a:r>
            <a:endParaRPr sz="2800" dirty="0">
              <a:solidFill>
                <a:srgbClr val="002060"/>
              </a:solidFill>
              <a:latin typeface="+mj-ea"/>
              <a:ea typeface="+mj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663028"/>
            <a:ext cx="8661400" cy="255404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1"/>
          <p:cNvSpPr txBox="1">
            <a:spLocks noGrp="1"/>
          </p:cNvSpPr>
          <p:nvPr>
            <p:ph type="title"/>
          </p:nvPr>
        </p:nvSpPr>
        <p:spPr>
          <a:xfrm>
            <a:off x="285075" y="739896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7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Char char="➢"/>
            </a:pPr>
            <a:r>
              <a:rPr lang="en-US" altLang="ko" sz="2800" dirty="0" smtClean="0">
                <a:solidFill>
                  <a:srgbClr val="002060"/>
                </a:solidFill>
                <a:latin typeface="+mj-ea"/>
                <a:ea typeface="+mj-ea"/>
              </a:rPr>
              <a:t>Hotel Review </a:t>
            </a:r>
            <a:r>
              <a:rPr lang="en-US" altLang="ko-KR" sz="2800" dirty="0" smtClean="0">
                <a:solidFill>
                  <a:srgbClr val="002060"/>
                </a:solidFill>
                <a:latin typeface="+mj-ea"/>
                <a:ea typeface="+mj-ea"/>
              </a:rPr>
              <a:t>Word </a:t>
            </a:r>
            <a:r>
              <a:rPr lang="en-US" altLang="ko-KR" sz="2800" dirty="0" err="1" smtClean="0">
                <a:solidFill>
                  <a:srgbClr val="002060"/>
                </a:solidFill>
                <a:latin typeface="+mj-ea"/>
                <a:ea typeface="+mj-ea"/>
              </a:rPr>
              <a:t>claud</a:t>
            </a:r>
            <a:endParaRPr sz="2800" dirty="0">
              <a:solidFill>
                <a:srgbClr val="002060"/>
              </a:solidFill>
              <a:latin typeface="+mj-ea"/>
              <a:ea typeface="+mj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615" y="1572000"/>
            <a:ext cx="5784971" cy="2965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43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8"/>
          <p:cNvSpPr txBox="1"/>
          <p:nvPr/>
        </p:nvSpPr>
        <p:spPr>
          <a:xfrm>
            <a:off x="1021560" y="1671994"/>
            <a:ext cx="3384207" cy="434692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261" name="Google Shape;261;p28"/>
          <p:cNvSpPr/>
          <p:nvPr/>
        </p:nvSpPr>
        <p:spPr>
          <a:xfrm>
            <a:off x="1036784" y="2071792"/>
            <a:ext cx="3353407" cy="2297008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88900" lvl="0">
              <a:buSzPts val="1400"/>
            </a:pPr>
            <a:r>
              <a:rPr lang="en-US" altLang="ko-KR" sz="1300" b="1" dirty="0">
                <a:solidFill>
                  <a:srgbClr val="00B050"/>
                </a:solidFill>
                <a:latin typeface="+mj-ea"/>
                <a:ea typeface="+mj-ea"/>
              </a:rPr>
              <a:t>'</a:t>
            </a:r>
            <a:r>
              <a:rPr lang="ko-KR" altLang="en-US" sz="1300" b="1" dirty="0">
                <a:solidFill>
                  <a:srgbClr val="00B050"/>
                </a:solidFill>
                <a:latin typeface="+mj-ea"/>
                <a:ea typeface="+mj-ea"/>
              </a:rPr>
              <a:t>시설</a:t>
            </a:r>
            <a:r>
              <a:rPr lang="en-US" altLang="ko-KR" sz="1300" b="1" dirty="0">
                <a:solidFill>
                  <a:srgbClr val="00B050"/>
                </a:solidFill>
                <a:latin typeface="+mj-ea"/>
                <a:ea typeface="+mj-ea"/>
              </a:rPr>
              <a:t>', '</a:t>
            </a:r>
            <a:r>
              <a:rPr lang="ko-KR" altLang="en-US" sz="1300" b="1" dirty="0">
                <a:solidFill>
                  <a:srgbClr val="00B050"/>
                </a:solidFill>
                <a:latin typeface="+mj-ea"/>
                <a:ea typeface="+mj-ea"/>
              </a:rPr>
              <a:t>깨끗하다</a:t>
            </a:r>
            <a:r>
              <a:rPr lang="en-US" altLang="ko-KR" sz="1300" b="1" dirty="0">
                <a:solidFill>
                  <a:srgbClr val="00B050"/>
                </a:solidFill>
                <a:latin typeface="+mj-ea"/>
                <a:ea typeface="+mj-ea"/>
              </a:rPr>
              <a:t>', '</a:t>
            </a:r>
            <a:r>
              <a:rPr lang="ko-KR" altLang="en-US" sz="1300" b="1" dirty="0">
                <a:solidFill>
                  <a:srgbClr val="00B050"/>
                </a:solidFill>
                <a:latin typeface="+mj-ea"/>
                <a:ea typeface="+mj-ea"/>
              </a:rPr>
              <a:t>객실</a:t>
            </a:r>
            <a:r>
              <a:rPr lang="en-US" altLang="ko-KR" sz="1300" b="1" dirty="0">
                <a:solidFill>
                  <a:srgbClr val="00B050"/>
                </a:solidFill>
                <a:latin typeface="+mj-ea"/>
                <a:ea typeface="+mj-ea"/>
              </a:rPr>
              <a:t>', '</a:t>
            </a:r>
            <a:r>
              <a:rPr lang="ko-KR" altLang="en-US" sz="1300" b="1" dirty="0">
                <a:solidFill>
                  <a:srgbClr val="00B050"/>
                </a:solidFill>
                <a:latin typeface="+mj-ea"/>
                <a:ea typeface="+mj-ea"/>
              </a:rPr>
              <a:t>뷰</a:t>
            </a:r>
            <a:r>
              <a:rPr lang="en-US" altLang="ko-KR" sz="1300" b="1" dirty="0">
                <a:solidFill>
                  <a:srgbClr val="00B050"/>
                </a:solidFill>
                <a:latin typeface="+mj-ea"/>
                <a:ea typeface="+mj-ea"/>
              </a:rPr>
              <a:t>', '</a:t>
            </a:r>
            <a:r>
              <a:rPr lang="ko-KR" altLang="en-US" sz="1300" b="1" dirty="0">
                <a:solidFill>
                  <a:srgbClr val="00B050"/>
                </a:solidFill>
                <a:latin typeface="+mj-ea"/>
                <a:ea typeface="+mj-ea"/>
              </a:rPr>
              <a:t>좋다</a:t>
            </a:r>
            <a:r>
              <a:rPr lang="en-US" altLang="ko-KR" sz="1300" b="1" dirty="0">
                <a:solidFill>
                  <a:srgbClr val="00B050"/>
                </a:solidFill>
                <a:latin typeface="+mj-ea"/>
                <a:ea typeface="+mj-ea"/>
              </a:rPr>
              <a:t>', '</a:t>
            </a:r>
            <a:r>
              <a:rPr lang="ko-KR" altLang="en-US" sz="1300" b="1" dirty="0">
                <a:solidFill>
                  <a:srgbClr val="00B050"/>
                </a:solidFill>
                <a:latin typeface="+mj-ea"/>
                <a:ea typeface="+mj-ea"/>
              </a:rPr>
              <a:t>수영장</a:t>
            </a:r>
            <a:r>
              <a:rPr lang="en-US" altLang="ko-KR" sz="1300" b="1" dirty="0">
                <a:solidFill>
                  <a:srgbClr val="00B050"/>
                </a:solidFill>
                <a:latin typeface="+mj-ea"/>
                <a:ea typeface="+mj-ea"/>
              </a:rPr>
              <a:t>', '</a:t>
            </a:r>
            <a:r>
              <a:rPr lang="ko-KR" altLang="en-US" sz="1300" b="1" dirty="0">
                <a:solidFill>
                  <a:srgbClr val="00B050"/>
                </a:solidFill>
                <a:latin typeface="+mj-ea"/>
                <a:ea typeface="+mj-ea"/>
              </a:rPr>
              <a:t>시설</a:t>
            </a:r>
            <a:r>
              <a:rPr lang="en-US" altLang="ko-KR" sz="1300" b="1" dirty="0">
                <a:solidFill>
                  <a:srgbClr val="00B050"/>
                </a:solidFill>
                <a:latin typeface="+mj-ea"/>
                <a:ea typeface="+mj-ea"/>
              </a:rPr>
              <a:t>', '</a:t>
            </a:r>
            <a:r>
              <a:rPr lang="ko-KR" altLang="en-US" sz="1300" b="1" dirty="0">
                <a:solidFill>
                  <a:srgbClr val="00B050"/>
                </a:solidFill>
                <a:latin typeface="+mj-ea"/>
                <a:ea typeface="+mj-ea"/>
              </a:rPr>
              <a:t>너무</a:t>
            </a:r>
            <a:r>
              <a:rPr lang="en-US" altLang="ko-KR" sz="1300" b="1" dirty="0">
                <a:solidFill>
                  <a:srgbClr val="00B050"/>
                </a:solidFill>
                <a:latin typeface="+mj-ea"/>
                <a:ea typeface="+mj-ea"/>
              </a:rPr>
              <a:t>', '</a:t>
            </a:r>
            <a:r>
              <a:rPr lang="ko-KR" altLang="en-US" sz="1300" b="1" dirty="0">
                <a:solidFill>
                  <a:srgbClr val="00B050"/>
                </a:solidFill>
                <a:latin typeface="+mj-ea"/>
                <a:ea typeface="+mj-ea"/>
              </a:rPr>
              <a:t>좋다</a:t>
            </a:r>
            <a:r>
              <a:rPr lang="en-US" altLang="ko-KR" sz="1300" b="1" dirty="0">
                <a:solidFill>
                  <a:srgbClr val="00B050"/>
                </a:solidFill>
                <a:latin typeface="+mj-ea"/>
                <a:ea typeface="+mj-ea"/>
              </a:rPr>
              <a:t>', '</a:t>
            </a:r>
            <a:r>
              <a:rPr lang="ko-KR" altLang="en-US" sz="1300" b="1" dirty="0">
                <a:solidFill>
                  <a:srgbClr val="00B050"/>
                </a:solidFill>
                <a:latin typeface="+mj-ea"/>
                <a:ea typeface="+mj-ea"/>
              </a:rPr>
              <a:t>주차</a:t>
            </a:r>
            <a:r>
              <a:rPr lang="en-US" altLang="ko-KR" sz="1300" b="1" dirty="0">
                <a:solidFill>
                  <a:srgbClr val="00B050"/>
                </a:solidFill>
                <a:latin typeface="+mj-ea"/>
                <a:ea typeface="+mj-ea"/>
              </a:rPr>
              <a:t>', '</a:t>
            </a:r>
            <a:r>
              <a:rPr lang="ko-KR" altLang="en-US" sz="1300" b="1" dirty="0">
                <a:solidFill>
                  <a:srgbClr val="00B050"/>
                </a:solidFill>
                <a:latin typeface="+mj-ea"/>
                <a:ea typeface="+mj-ea"/>
              </a:rPr>
              <a:t>시설</a:t>
            </a:r>
            <a:r>
              <a:rPr lang="en-US" altLang="ko-KR" sz="1300" b="1" dirty="0">
                <a:solidFill>
                  <a:srgbClr val="00B050"/>
                </a:solidFill>
                <a:latin typeface="+mj-ea"/>
                <a:ea typeface="+mj-ea"/>
              </a:rPr>
              <a:t>', '</a:t>
            </a:r>
            <a:r>
              <a:rPr lang="ko-KR" altLang="en-US" sz="1300" b="1" dirty="0">
                <a:solidFill>
                  <a:srgbClr val="00B050"/>
                </a:solidFill>
                <a:latin typeface="+mj-ea"/>
                <a:ea typeface="+mj-ea"/>
              </a:rPr>
              <a:t>너무</a:t>
            </a:r>
            <a:r>
              <a:rPr lang="en-US" altLang="ko-KR" sz="1300" b="1" dirty="0">
                <a:solidFill>
                  <a:srgbClr val="00B050"/>
                </a:solidFill>
                <a:latin typeface="+mj-ea"/>
                <a:ea typeface="+mj-ea"/>
              </a:rPr>
              <a:t>', '</a:t>
            </a:r>
            <a:r>
              <a:rPr lang="ko-KR" altLang="en-US" sz="1300" b="1" dirty="0">
                <a:solidFill>
                  <a:srgbClr val="00B050"/>
                </a:solidFill>
                <a:latin typeface="+mj-ea"/>
                <a:ea typeface="+mj-ea"/>
              </a:rPr>
              <a:t>좋다</a:t>
            </a:r>
            <a:r>
              <a:rPr lang="en-US" altLang="ko-KR" sz="1300" b="1" dirty="0">
                <a:solidFill>
                  <a:srgbClr val="00B050"/>
                </a:solidFill>
                <a:latin typeface="+mj-ea"/>
                <a:ea typeface="+mj-ea"/>
              </a:rPr>
              <a:t>', '</a:t>
            </a:r>
            <a:r>
              <a:rPr lang="ko-KR" altLang="en-US" sz="1300" b="1" dirty="0">
                <a:solidFill>
                  <a:srgbClr val="00B050"/>
                </a:solidFill>
                <a:latin typeface="+mj-ea"/>
                <a:ea typeface="+mj-ea"/>
              </a:rPr>
              <a:t>또</a:t>
            </a:r>
            <a:r>
              <a:rPr lang="en-US" altLang="ko-KR" sz="1300" b="1" dirty="0">
                <a:solidFill>
                  <a:srgbClr val="00B050"/>
                </a:solidFill>
                <a:latin typeface="+mj-ea"/>
                <a:ea typeface="+mj-ea"/>
              </a:rPr>
              <a:t>', '</a:t>
            </a:r>
            <a:r>
              <a:rPr lang="ko-KR" altLang="en-US" sz="1300" b="1" dirty="0">
                <a:solidFill>
                  <a:srgbClr val="00B050"/>
                </a:solidFill>
                <a:latin typeface="+mj-ea"/>
                <a:ea typeface="+mj-ea"/>
              </a:rPr>
              <a:t>오다</a:t>
            </a:r>
            <a:r>
              <a:rPr lang="en-US" altLang="ko-KR" sz="1300" b="1" dirty="0">
                <a:solidFill>
                  <a:srgbClr val="00B050"/>
                </a:solidFill>
                <a:latin typeface="+mj-ea"/>
                <a:ea typeface="+mj-ea"/>
              </a:rPr>
              <a:t>', '</a:t>
            </a:r>
            <a:r>
              <a:rPr lang="ko-KR" altLang="en-US" sz="1300" b="1" dirty="0">
                <a:solidFill>
                  <a:srgbClr val="00B050"/>
                </a:solidFill>
                <a:latin typeface="+mj-ea"/>
                <a:ea typeface="+mj-ea"/>
              </a:rPr>
              <a:t>싶다</a:t>
            </a:r>
            <a:r>
              <a:rPr lang="en-US" altLang="ko-KR" sz="1300" b="1" dirty="0">
                <a:solidFill>
                  <a:srgbClr val="00B050"/>
                </a:solidFill>
                <a:latin typeface="+mj-ea"/>
                <a:ea typeface="+mj-ea"/>
              </a:rPr>
              <a:t>', '</a:t>
            </a:r>
            <a:r>
              <a:rPr lang="ko-KR" altLang="en-US" sz="1300" b="1" dirty="0">
                <a:solidFill>
                  <a:srgbClr val="00B050"/>
                </a:solidFill>
                <a:latin typeface="+mj-ea"/>
                <a:ea typeface="+mj-ea"/>
              </a:rPr>
              <a:t>애</a:t>
            </a:r>
            <a:r>
              <a:rPr lang="en-US" altLang="ko-KR" sz="1300" b="1" dirty="0">
                <a:solidFill>
                  <a:srgbClr val="00B050"/>
                </a:solidFill>
                <a:latin typeface="+mj-ea"/>
                <a:ea typeface="+mj-ea"/>
              </a:rPr>
              <a:t>', '</a:t>
            </a:r>
            <a:r>
              <a:rPr lang="ko-KR" altLang="en-US" sz="1300" b="1" dirty="0">
                <a:solidFill>
                  <a:srgbClr val="00B050"/>
                </a:solidFill>
                <a:latin typeface="+mj-ea"/>
                <a:ea typeface="+mj-ea"/>
              </a:rPr>
              <a:t>방학</a:t>
            </a:r>
            <a:r>
              <a:rPr lang="en-US" altLang="ko-KR" sz="1300" b="1" dirty="0">
                <a:solidFill>
                  <a:srgbClr val="00B050"/>
                </a:solidFill>
                <a:latin typeface="+mj-ea"/>
                <a:ea typeface="+mj-ea"/>
              </a:rPr>
              <a:t>', '</a:t>
            </a:r>
            <a:r>
              <a:rPr lang="ko-KR" altLang="en-US" sz="1300" b="1" dirty="0">
                <a:solidFill>
                  <a:srgbClr val="00B050"/>
                </a:solidFill>
                <a:latin typeface="+mj-ea"/>
                <a:ea typeface="+mj-ea"/>
              </a:rPr>
              <a:t>을</a:t>
            </a:r>
            <a:r>
              <a:rPr lang="en-US" altLang="ko-KR" sz="1300" b="1" dirty="0">
                <a:solidFill>
                  <a:srgbClr val="00B050"/>
                </a:solidFill>
                <a:latin typeface="+mj-ea"/>
                <a:ea typeface="+mj-ea"/>
              </a:rPr>
              <a:t>', '</a:t>
            </a:r>
            <a:r>
              <a:rPr lang="ko-KR" altLang="en-US" sz="1300" b="1" dirty="0">
                <a:solidFill>
                  <a:srgbClr val="00B050"/>
                </a:solidFill>
                <a:latin typeface="+mj-ea"/>
                <a:ea typeface="+mj-ea"/>
              </a:rPr>
              <a:t>맞이</a:t>
            </a:r>
            <a:r>
              <a:rPr lang="en-US" altLang="ko-KR" sz="1300" b="1" dirty="0">
                <a:solidFill>
                  <a:srgbClr val="00B050"/>
                </a:solidFill>
                <a:latin typeface="+mj-ea"/>
                <a:ea typeface="+mj-ea"/>
              </a:rPr>
              <a:t>', '</a:t>
            </a:r>
            <a:r>
              <a:rPr lang="ko-KR" altLang="en-US" sz="1300" b="1" dirty="0">
                <a:solidFill>
                  <a:srgbClr val="00B050"/>
                </a:solidFill>
                <a:latin typeface="+mj-ea"/>
                <a:ea typeface="+mj-ea"/>
              </a:rPr>
              <a:t>오다</a:t>
            </a:r>
            <a:r>
              <a:rPr lang="en-US" altLang="ko-KR" sz="1300" b="1" dirty="0">
                <a:solidFill>
                  <a:srgbClr val="00B050"/>
                </a:solidFill>
                <a:latin typeface="+mj-ea"/>
                <a:ea typeface="+mj-ea"/>
              </a:rPr>
              <a:t>', '</a:t>
            </a:r>
            <a:r>
              <a:rPr lang="ko-KR" altLang="en-US" sz="1300" b="1" dirty="0">
                <a:solidFill>
                  <a:srgbClr val="00B050"/>
                </a:solidFill>
                <a:latin typeface="+mj-ea"/>
                <a:ea typeface="+mj-ea"/>
              </a:rPr>
              <a:t>담</a:t>
            </a:r>
            <a:r>
              <a:rPr lang="en-US" altLang="ko-KR" sz="1300" b="1" dirty="0">
                <a:solidFill>
                  <a:srgbClr val="00B050"/>
                </a:solidFill>
                <a:latin typeface="+mj-ea"/>
                <a:ea typeface="+mj-ea"/>
              </a:rPr>
              <a:t>', '</a:t>
            </a:r>
            <a:r>
              <a:rPr lang="ko-KR" altLang="en-US" sz="1300" b="1" dirty="0">
                <a:solidFill>
                  <a:srgbClr val="00B050"/>
                </a:solidFill>
                <a:latin typeface="+mj-ea"/>
                <a:ea typeface="+mj-ea"/>
              </a:rPr>
              <a:t>또</a:t>
            </a:r>
            <a:r>
              <a:rPr lang="en-US" altLang="ko-KR" sz="1300" b="1" dirty="0">
                <a:solidFill>
                  <a:srgbClr val="00B050"/>
                </a:solidFill>
                <a:latin typeface="+mj-ea"/>
                <a:ea typeface="+mj-ea"/>
              </a:rPr>
              <a:t>', '</a:t>
            </a:r>
            <a:r>
              <a:rPr lang="ko-KR" altLang="en-US" sz="1300" b="1" dirty="0">
                <a:solidFill>
                  <a:srgbClr val="00B050"/>
                </a:solidFill>
                <a:latin typeface="+mj-ea"/>
                <a:ea typeface="+mj-ea"/>
              </a:rPr>
              <a:t>오다</a:t>
            </a:r>
            <a:r>
              <a:rPr lang="en-US" altLang="ko-KR" sz="1300" b="1" dirty="0">
                <a:solidFill>
                  <a:srgbClr val="00B050"/>
                </a:solidFill>
                <a:latin typeface="+mj-ea"/>
                <a:ea typeface="+mj-ea"/>
              </a:rPr>
              <a:t>', '</a:t>
            </a:r>
            <a:r>
              <a:rPr lang="ko-KR" altLang="en-US" sz="1300" b="1" dirty="0">
                <a:solidFill>
                  <a:srgbClr val="00B050"/>
                </a:solidFill>
                <a:latin typeface="+mj-ea"/>
                <a:ea typeface="+mj-ea"/>
              </a:rPr>
              <a:t>싶다</a:t>
            </a:r>
            <a:r>
              <a:rPr lang="en-US" altLang="ko-KR" sz="1300" b="1" dirty="0">
                <a:solidFill>
                  <a:srgbClr val="00B050"/>
                </a:solidFill>
                <a:latin typeface="+mj-ea"/>
                <a:ea typeface="+mj-ea"/>
              </a:rPr>
              <a:t>'], ['</a:t>
            </a:r>
            <a:r>
              <a:rPr lang="ko-KR" altLang="en-US" sz="1300" b="1" dirty="0">
                <a:solidFill>
                  <a:srgbClr val="00B050"/>
                </a:solidFill>
                <a:latin typeface="+mj-ea"/>
                <a:ea typeface="+mj-ea"/>
              </a:rPr>
              <a:t>돌담</a:t>
            </a:r>
            <a:r>
              <a:rPr lang="en-US" altLang="ko-KR" sz="1300" b="1" dirty="0">
                <a:solidFill>
                  <a:srgbClr val="00B050"/>
                </a:solidFill>
                <a:latin typeface="+mj-ea"/>
                <a:ea typeface="+mj-ea"/>
              </a:rPr>
              <a:t>', '</a:t>
            </a:r>
            <a:r>
              <a:rPr lang="ko-KR" altLang="en-US" sz="1300" b="1" dirty="0">
                <a:solidFill>
                  <a:srgbClr val="00B050"/>
                </a:solidFill>
                <a:latin typeface="+mj-ea"/>
                <a:ea typeface="+mj-ea"/>
              </a:rPr>
              <a:t>집</a:t>
            </a:r>
            <a:r>
              <a:rPr lang="en-US" altLang="ko-KR" sz="1300" b="1" dirty="0">
                <a:solidFill>
                  <a:srgbClr val="00B050"/>
                </a:solidFill>
                <a:latin typeface="+mj-ea"/>
                <a:ea typeface="+mj-ea"/>
              </a:rPr>
              <a:t>', '</a:t>
            </a:r>
            <a:r>
              <a:rPr lang="ko-KR" altLang="en-US" sz="1300" b="1" dirty="0">
                <a:solidFill>
                  <a:srgbClr val="00B050"/>
                </a:solidFill>
                <a:latin typeface="+mj-ea"/>
                <a:ea typeface="+mj-ea"/>
              </a:rPr>
              <a:t>을</a:t>
            </a:r>
            <a:r>
              <a:rPr lang="en-US" altLang="ko-KR" sz="1300" b="1" dirty="0">
                <a:solidFill>
                  <a:srgbClr val="00B050"/>
                </a:solidFill>
                <a:latin typeface="+mj-ea"/>
                <a:ea typeface="+mj-ea"/>
              </a:rPr>
              <a:t>', '</a:t>
            </a:r>
            <a:r>
              <a:rPr lang="ko-KR" altLang="en-US" sz="1300" b="1" dirty="0">
                <a:solidFill>
                  <a:srgbClr val="00B050"/>
                </a:solidFill>
                <a:latin typeface="+mj-ea"/>
                <a:ea typeface="+mj-ea"/>
              </a:rPr>
              <a:t>제외</a:t>
            </a:r>
            <a:r>
              <a:rPr lang="en-US" altLang="ko-KR" sz="1300" b="1" dirty="0">
                <a:solidFill>
                  <a:srgbClr val="00B050"/>
                </a:solidFill>
                <a:latin typeface="+mj-ea"/>
                <a:ea typeface="+mj-ea"/>
              </a:rPr>
              <a:t>', '</a:t>
            </a:r>
            <a:r>
              <a:rPr lang="ko-KR" altLang="en-US" sz="1300" b="1" dirty="0">
                <a:solidFill>
                  <a:srgbClr val="00B050"/>
                </a:solidFill>
                <a:latin typeface="+mj-ea"/>
                <a:ea typeface="+mj-ea"/>
              </a:rPr>
              <a:t>다른</a:t>
            </a:r>
            <a:r>
              <a:rPr lang="en-US" altLang="ko-KR" sz="1300" b="1" dirty="0">
                <a:solidFill>
                  <a:srgbClr val="00B050"/>
                </a:solidFill>
                <a:latin typeface="+mj-ea"/>
                <a:ea typeface="+mj-ea"/>
              </a:rPr>
              <a:t>', '</a:t>
            </a:r>
            <a:r>
              <a:rPr lang="ko-KR" altLang="en-US" sz="1300" b="1" dirty="0">
                <a:solidFill>
                  <a:srgbClr val="00B050"/>
                </a:solidFill>
                <a:latin typeface="+mj-ea"/>
                <a:ea typeface="+mj-ea"/>
              </a:rPr>
              <a:t>모든</a:t>
            </a:r>
            <a:r>
              <a:rPr lang="en-US" altLang="ko-KR" sz="1300" b="1" dirty="0">
                <a:solidFill>
                  <a:srgbClr val="00B050"/>
                </a:solidFill>
                <a:latin typeface="+mj-ea"/>
                <a:ea typeface="+mj-ea"/>
              </a:rPr>
              <a:t>', '</a:t>
            </a:r>
            <a:r>
              <a:rPr lang="ko-KR" altLang="en-US" sz="1300" b="1" dirty="0">
                <a:solidFill>
                  <a:srgbClr val="00B050"/>
                </a:solidFill>
                <a:latin typeface="+mj-ea"/>
                <a:ea typeface="+mj-ea"/>
              </a:rPr>
              <a:t>면</a:t>
            </a:r>
            <a:r>
              <a:rPr lang="en-US" altLang="ko-KR" sz="1300" b="1" dirty="0">
                <a:solidFill>
                  <a:srgbClr val="00B050"/>
                </a:solidFill>
                <a:latin typeface="+mj-ea"/>
                <a:ea typeface="+mj-ea"/>
              </a:rPr>
              <a:t>', '</a:t>
            </a:r>
            <a:r>
              <a:rPr lang="ko-KR" altLang="en-US" sz="1300" b="1" dirty="0">
                <a:solidFill>
                  <a:srgbClr val="00B050"/>
                </a:solidFill>
                <a:latin typeface="+mj-ea"/>
                <a:ea typeface="+mj-ea"/>
              </a:rPr>
              <a:t>에서</a:t>
            </a:r>
            <a:r>
              <a:rPr lang="en-US" altLang="ko-KR" sz="1300" b="1" dirty="0">
                <a:solidFill>
                  <a:srgbClr val="00B050"/>
                </a:solidFill>
                <a:latin typeface="+mj-ea"/>
                <a:ea typeface="+mj-ea"/>
              </a:rPr>
              <a:t>', '</a:t>
            </a:r>
            <a:r>
              <a:rPr lang="ko-KR" altLang="en-US" sz="1300" b="1" dirty="0">
                <a:solidFill>
                  <a:srgbClr val="00B050"/>
                </a:solidFill>
                <a:latin typeface="+mj-ea"/>
                <a:ea typeface="+mj-ea"/>
              </a:rPr>
              <a:t>만족스럽다</a:t>
            </a:r>
            <a:r>
              <a:rPr lang="en-US" altLang="ko-KR" sz="1300" b="1" dirty="0">
                <a:solidFill>
                  <a:srgbClr val="00B050"/>
                </a:solidFill>
                <a:latin typeface="+mj-ea"/>
                <a:ea typeface="+mj-ea"/>
              </a:rPr>
              <a:t>', '</a:t>
            </a:r>
            <a:r>
              <a:rPr lang="ko-KR" altLang="en-US" sz="1300" b="1" dirty="0">
                <a:solidFill>
                  <a:srgbClr val="00B050"/>
                </a:solidFill>
                <a:latin typeface="+mj-ea"/>
                <a:ea typeface="+mj-ea"/>
              </a:rPr>
              <a:t>이다</a:t>
            </a:r>
            <a:r>
              <a:rPr lang="en-US" altLang="ko-KR" sz="1300" b="1" dirty="0">
                <a:solidFill>
                  <a:srgbClr val="00B050"/>
                </a:solidFill>
                <a:latin typeface="+mj-ea"/>
                <a:ea typeface="+mj-ea"/>
              </a:rPr>
              <a:t>', '</a:t>
            </a:r>
            <a:r>
              <a:rPr lang="ko-KR" altLang="en-US" sz="1300" b="1" dirty="0">
                <a:solidFill>
                  <a:srgbClr val="00B050"/>
                </a:solidFill>
                <a:latin typeface="+mj-ea"/>
                <a:ea typeface="+mj-ea"/>
              </a:rPr>
              <a:t>돌담</a:t>
            </a:r>
            <a:r>
              <a:rPr lang="en-US" altLang="ko-KR" sz="1300" b="1" dirty="0">
                <a:solidFill>
                  <a:srgbClr val="00B050"/>
                </a:solidFill>
                <a:latin typeface="+mj-ea"/>
                <a:ea typeface="+mj-ea"/>
              </a:rPr>
              <a:t>', '</a:t>
            </a:r>
            <a:r>
              <a:rPr lang="ko-KR" altLang="en-US" sz="1300" b="1" dirty="0">
                <a:solidFill>
                  <a:srgbClr val="00B050"/>
                </a:solidFill>
                <a:latin typeface="+mj-ea"/>
                <a:ea typeface="+mj-ea"/>
              </a:rPr>
              <a:t>집</a:t>
            </a:r>
            <a:r>
              <a:rPr lang="en-US" altLang="ko-KR" sz="1300" b="1" dirty="0">
                <a:solidFill>
                  <a:srgbClr val="00B050"/>
                </a:solidFill>
                <a:latin typeface="+mj-ea"/>
                <a:ea typeface="+mj-ea"/>
              </a:rPr>
              <a:t>', '</a:t>
            </a:r>
            <a:r>
              <a:rPr lang="ko-KR" altLang="en-US" sz="1300" b="1" dirty="0">
                <a:solidFill>
                  <a:srgbClr val="00B050"/>
                </a:solidFill>
                <a:latin typeface="+mj-ea"/>
                <a:ea typeface="+mj-ea"/>
              </a:rPr>
              <a:t>에서</a:t>
            </a:r>
            <a:r>
              <a:rPr lang="en-US" altLang="ko-KR" sz="1300" b="1" dirty="0">
                <a:solidFill>
                  <a:srgbClr val="00B050"/>
                </a:solidFill>
                <a:latin typeface="+mj-ea"/>
                <a:ea typeface="+mj-ea"/>
              </a:rPr>
              <a:t>', '</a:t>
            </a:r>
            <a:r>
              <a:rPr lang="ko-KR" altLang="en-US" sz="1300" b="1" dirty="0">
                <a:solidFill>
                  <a:srgbClr val="00B050"/>
                </a:solidFill>
                <a:latin typeface="+mj-ea"/>
                <a:ea typeface="+mj-ea"/>
              </a:rPr>
              <a:t>고객</a:t>
            </a:r>
            <a:r>
              <a:rPr lang="en-US" altLang="ko-KR" sz="1300" b="1" dirty="0">
                <a:solidFill>
                  <a:srgbClr val="00B050"/>
                </a:solidFill>
                <a:latin typeface="+mj-ea"/>
                <a:ea typeface="+mj-ea"/>
              </a:rPr>
              <a:t>', '</a:t>
            </a:r>
            <a:r>
              <a:rPr lang="ko-KR" altLang="en-US" sz="1300" b="1" dirty="0">
                <a:solidFill>
                  <a:srgbClr val="00B050"/>
                </a:solidFill>
                <a:latin typeface="+mj-ea"/>
                <a:ea typeface="+mj-ea"/>
              </a:rPr>
              <a:t>을</a:t>
            </a:r>
            <a:r>
              <a:rPr lang="en-US" altLang="ko-KR" sz="1300" b="1" dirty="0">
                <a:solidFill>
                  <a:srgbClr val="00B050"/>
                </a:solidFill>
                <a:latin typeface="+mj-ea"/>
                <a:ea typeface="+mj-ea"/>
              </a:rPr>
              <a:t>', '</a:t>
            </a:r>
            <a:r>
              <a:rPr lang="ko-KR" altLang="en-US" sz="1300" b="1" dirty="0">
                <a:solidFill>
                  <a:srgbClr val="00B050"/>
                </a:solidFill>
                <a:latin typeface="+mj-ea"/>
                <a:ea typeface="+mj-ea"/>
              </a:rPr>
              <a:t>응대</a:t>
            </a:r>
            <a:r>
              <a:rPr lang="en-US" altLang="ko-KR" sz="1300" b="1" dirty="0">
                <a:solidFill>
                  <a:srgbClr val="00B050"/>
                </a:solidFill>
                <a:latin typeface="+mj-ea"/>
                <a:ea typeface="+mj-ea"/>
              </a:rPr>
              <a:t>', '</a:t>
            </a:r>
            <a:r>
              <a:rPr lang="ko-KR" altLang="en-US" sz="1300" b="1" dirty="0">
                <a:solidFill>
                  <a:srgbClr val="00B050"/>
                </a:solidFill>
                <a:latin typeface="+mj-ea"/>
                <a:ea typeface="+mj-ea"/>
              </a:rPr>
              <a:t>방법</a:t>
            </a:r>
            <a:r>
              <a:rPr lang="en-US" altLang="ko-KR" sz="1300" b="1" dirty="0">
                <a:solidFill>
                  <a:srgbClr val="00B050"/>
                </a:solidFill>
                <a:latin typeface="+mj-ea"/>
                <a:ea typeface="+mj-ea"/>
              </a:rPr>
              <a:t>', '</a:t>
            </a:r>
            <a:r>
              <a:rPr lang="ko-KR" altLang="en-US" sz="1300" b="1" dirty="0">
                <a:solidFill>
                  <a:srgbClr val="00B050"/>
                </a:solidFill>
                <a:latin typeface="+mj-ea"/>
                <a:ea typeface="+mj-ea"/>
              </a:rPr>
              <a:t>일반</a:t>
            </a:r>
            <a:r>
              <a:rPr lang="en-US" altLang="ko-KR" sz="1300" b="1" dirty="0">
                <a:solidFill>
                  <a:srgbClr val="00B050"/>
                </a:solidFill>
                <a:latin typeface="+mj-ea"/>
                <a:ea typeface="+mj-ea"/>
              </a:rPr>
              <a:t>', '</a:t>
            </a:r>
            <a:r>
              <a:rPr lang="ko-KR" altLang="en-US" sz="1300" b="1" dirty="0">
                <a:solidFill>
                  <a:srgbClr val="00B050"/>
                </a:solidFill>
                <a:latin typeface="+mj-ea"/>
                <a:ea typeface="+mj-ea"/>
              </a:rPr>
              <a:t>여관</a:t>
            </a:r>
            <a:r>
              <a:rPr lang="en-US" altLang="ko-KR" sz="1300" b="1" dirty="0">
                <a:solidFill>
                  <a:srgbClr val="00B050"/>
                </a:solidFill>
                <a:latin typeface="+mj-ea"/>
                <a:ea typeface="+mj-ea"/>
              </a:rPr>
              <a:t>', '</a:t>
            </a:r>
            <a:r>
              <a:rPr lang="ko-KR" altLang="en-US" sz="1300" b="1" dirty="0">
                <a:solidFill>
                  <a:srgbClr val="00B050"/>
                </a:solidFill>
                <a:latin typeface="+mj-ea"/>
                <a:ea typeface="+mj-ea"/>
              </a:rPr>
              <a:t>이하</a:t>
            </a:r>
            <a:r>
              <a:rPr lang="en-US" altLang="ko-KR" sz="1300" b="1" dirty="0">
                <a:solidFill>
                  <a:srgbClr val="00B050"/>
                </a:solidFill>
                <a:latin typeface="+mj-ea"/>
                <a:ea typeface="+mj-ea"/>
              </a:rPr>
              <a:t>', '</a:t>
            </a:r>
            <a:r>
              <a:rPr lang="ko-KR" altLang="en-US" sz="1300" b="1" dirty="0">
                <a:solidFill>
                  <a:srgbClr val="00B050"/>
                </a:solidFill>
                <a:latin typeface="+mj-ea"/>
                <a:ea typeface="+mj-ea"/>
              </a:rPr>
              <a:t>수준</a:t>
            </a:r>
            <a:r>
              <a:rPr lang="en-US" altLang="ko-KR" sz="1300" b="1" dirty="0">
                <a:solidFill>
                  <a:srgbClr val="00B050"/>
                </a:solidFill>
                <a:latin typeface="+mj-ea"/>
                <a:ea typeface="+mj-ea"/>
              </a:rPr>
              <a:t>', '</a:t>
            </a:r>
            <a:r>
              <a:rPr lang="ko-KR" altLang="en-US" sz="1300" b="1" dirty="0">
                <a:solidFill>
                  <a:srgbClr val="00B050"/>
                </a:solidFill>
                <a:latin typeface="+mj-ea"/>
                <a:ea typeface="+mj-ea"/>
              </a:rPr>
              <a:t>이다</a:t>
            </a:r>
            <a:r>
              <a:rPr lang="en-US" altLang="ko-KR" sz="1300" b="1" dirty="0">
                <a:solidFill>
                  <a:srgbClr val="00B050"/>
                </a:solidFill>
                <a:latin typeface="+mj-ea"/>
                <a:ea typeface="+mj-ea"/>
              </a:rPr>
              <a:t>'], ['</a:t>
            </a:r>
            <a:r>
              <a:rPr lang="ko-KR" altLang="en-US" sz="1300" b="1" dirty="0">
                <a:solidFill>
                  <a:srgbClr val="00B050"/>
                </a:solidFill>
                <a:latin typeface="+mj-ea"/>
                <a:ea typeface="+mj-ea"/>
              </a:rPr>
              <a:t>아침식사</a:t>
            </a:r>
            <a:r>
              <a:rPr lang="en-US" altLang="ko-KR" sz="1300" b="1" dirty="0">
                <a:solidFill>
                  <a:srgbClr val="00B050"/>
                </a:solidFill>
                <a:latin typeface="+mj-ea"/>
                <a:ea typeface="+mj-ea"/>
              </a:rPr>
              <a:t>', '</a:t>
            </a:r>
            <a:r>
              <a:rPr lang="ko-KR" altLang="en-US" sz="1300" b="1" dirty="0">
                <a:solidFill>
                  <a:srgbClr val="00B050"/>
                </a:solidFill>
                <a:latin typeface="+mj-ea"/>
                <a:ea typeface="+mj-ea"/>
              </a:rPr>
              <a:t>직원</a:t>
            </a:r>
            <a:r>
              <a:rPr lang="en-US" altLang="ko-KR" sz="1300" b="1" dirty="0">
                <a:solidFill>
                  <a:srgbClr val="00B050"/>
                </a:solidFill>
                <a:latin typeface="+mj-ea"/>
                <a:ea typeface="+mj-ea"/>
              </a:rPr>
              <a:t>', '</a:t>
            </a:r>
            <a:r>
              <a:rPr lang="ko-KR" altLang="en-US" sz="1300" b="1" dirty="0">
                <a:solidFill>
                  <a:srgbClr val="00B050"/>
                </a:solidFill>
                <a:latin typeface="+mj-ea"/>
                <a:ea typeface="+mj-ea"/>
              </a:rPr>
              <a:t>분들</a:t>
            </a:r>
            <a:r>
              <a:rPr lang="en-US" altLang="ko-KR" sz="1300" b="1" dirty="0" smtClean="0">
                <a:solidFill>
                  <a:srgbClr val="00B050"/>
                </a:solidFill>
                <a:latin typeface="+mj-ea"/>
                <a:ea typeface="+mj-ea"/>
              </a:rPr>
              <a:t>', '</a:t>
            </a:r>
            <a:r>
              <a:rPr lang="ko-KR" altLang="en-US" sz="1300" b="1" dirty="0">
                <a:solidFill>
                  <a:srgbClr val="00B050"/>
                </a:solidFill>
                <a:latin typeface="+mj-ea"/>
                <a:ea typeface="+mj-ea"/>
              </a:rPr>
              <a:t>친절하다</a:t>
            </a:r>
            <a:r>
              <a:rPr lang="en-US" altLang="ko-KR" sz="1300" b="1" dirty="0">
                <a:solidFill>
                  <a:srgbClr val="00B050"/>
                </a:solidFill>
                <a:latin typeface="+mj-ea"/>
                <a:ea typeface="+mj-ea"/>
              </a:rPr>
              <a:t>']</a:t>
            </a:r>
            <a:endParaRPr sz="1300" b="1" i="0" u="none" strike="noStrike" cap="none" dirty="0">
              <a:solidFill>
                <a:srgbClr val="00B050"/>
              </a:solidFill>
              <a:latin typeface="+mj-ea"/>
              <a:ea typeface="+mj-ea"/>
              <a:sym typeface="Arial"/>
            </a:endParaRPr>
          </a:p>
        </p:txBody>
      </p:sp>
      <p:sp>
        <p:nvSpPr>
          <p:cNvPr id="271" name="Google Shape;271;p28"/>
          <p:cNvSpPr txBox="1">
            <a:spLocks noGrp="1"/>
          </p:cNvSpPr>
          <p:nvPr>
            <p:ph type="title"/>
          </p:nvPr>
        </p:nvSpPr>
        <p:spPr>
          <a:xfrm>
            <a:off x="331575" y="802166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87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Char char="➢"/>
            </a:pPr>
            <a:r>
              <a:rPr lang="ko-KR" altLang="en-US" sz="2500" dirty="0" smtClean="0">
                <a:solidFill>
                  <a:srgbClr val="002060"/>
                </a:solidFill>
                <a:latin typeface="+mj-ea"/>
                <a:ea typeface="+mj-ea"/>
              </a:rPr>
              <a:t>형태소 </a:t>
            </a:r>
            <a:r>
              <a:rPr lang="ko" sz="2500" dirty="0" smtClean="0">
                <a:solidFill>
                  <a:srgbClr val="002060"/>
                </a:solidFill>
                <a:latin typeface="+mj-ea"/>
                <a:ea typeface="+mj-ea"/>
              </a:rPr>
              <a:t>분석 </a:t>
            </a:r>
            <a:r>
              <a:rPr lang="ko-KR" altLang="en-US" sz="2500" dirty="0" smtClean="0">
                <a:solidFill>
                  <a:srgbClr val="002060"/>
                </a:solidFill>
                <a:latin typeface="+mj-ea"/>
                <a:ea typeface="+mj-ea"/>
              </a:rPr>
              <a:t>및 </a:t>
            </a:r>
            <a:r>
              <a:rPr lang="ko-KR" altLang="en-US" sz="2500" dirty="0" err="1" smtClean="0">
                <a:solidFill>
                  <a:srgbClr val="002060"/>
                </a:solidFill>
                <a:latin typeface="+mj-ea"/>
                <a:ea typeface="+mj-ea"/>
              </a:rPr>
              <a:t>불용어</a:t>
            </a:r>
            <a:r>
              <a:rPr lang="ko-KR" altLang="en-US" sz="2500" dirty="0">
                <a:solidFill>
                  <a:srgbClr val="002060"/>
                </a:solidFill>
                <a:latin typeface="+mj-ea"/>
                <a:ea typeface="+mj-ea"/>
              </a:rPr>
              <a:t> </a:t>
            </a:r>
            <a:r>
              <a:rPr lang="ko-KR" altLang="en-US" sz="2500" dirty="0" smtClean="0">
                <a:solidFill>
                  <a:srgbClr val="002060"/>
                </a:solidFill>
                <a:latin typeface="+mj-ea"/>
                <a:ea typeface="+mj-ea"/>
              </a:rPr>
              <a:t>선정</a:t>
            </a:r>
            <a:endParaRPr sz="2500" dirty="0">
              <a:solidFill>
                <a:srgbClr val="002060"/>
              </a:solidFill>
              <a:latin typeface="+mj-ea"/>
              <a:ea typeface="+mj-ea"/>
            </a:endParaRPr>
          </a:p>
        </p:txBody>
      </p:sp>
      <p:sp>
        <p:nvSpPr>
          <p:cNvPr id="19" name="Google Shape;238;p27"/>
          <p:cNvSpPr txBox="1">
            <a:spLocks/>
          </p:cNvSpPr>
          <p:nvPr/>
        </p:nvSpPr>
        <p:spPr>
          <a:xfrm>
            <a:off x="2449591" y="1698575"/>
            <a:ext cx="1622005" cy="486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buSzPts val="1665"/>
              <a:buFont typeface="Roboto"/>
              <a:buNone/>
            </a:pPr>
            <a:r>
              <a:rPr lang="ko-KR" altLang="en-US" sz="1400" dirty="0" smtClean="0">
                <a:solidFill>
                  <a:schemeClr val="lt1"/>
                </a:solidFill>
                <a:latin typeface="+mj-ea"/>
                <a:ea typeface="+mj-ea"/>
              </a:rPr>
              <a:t>형태소</a:t>
            </a:r>
            <a:endParaRPr lang="ko-KR" altLang="en-US" sz="1400" dirty="0">
              <a:solidFill>
                <a:schemeClr val="lt1"/>
              </a:solidFill>
              <a:latin typeface="+mj-ea"/>
              <a:ea typeface="+mj-ea"/>
            </a:endParaRPr>
          </a:p>
        </p:txBody>
      </p:sp>
      <p:sp>
        <p:nvSpPr>
          <p:cNvPr id="20" name="Google Shape;238;p27"/>
          <p:cNvSpPr txBox="1">
            <a:spLocks/>
          </p:cNvSpPr>
          <p:nvPr/>
        </p:nvSpPr>
        <p:spPr>
          <a:xfrm>
            <a:off x="6027934" y="1647775"/>
            <a:ext cx="1680966" cy="360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buSzPts val="1665"/>
              <a:buFont typeface="Roboto"/>
              <a:buNone/>
            </a:pPr>
            <a:r>
              <a:rPr lang="ko-KR" altLang="en-US" sz="1400" dirty="0" err="1" smtClean="0">
                <a:solidFill>
                  <a:schemeClr val="lt1"/>
                </a:solidFill>
                <a:latin typeface="+mj-ea"/>
                <a:ea typeface="+mj-ea"/>
              </a:rPr>
              <a:t>불용어</a:t>
            </a:r>
            <a:r>
              <a:rPr lang="en-US" altLang="ko-KR" sz="1400" dirty="0" smtClean="0">
                <a:solidFill>
                  <a:schemeClr val="lt1"/>
                </a:solidFill>
                <a:latin typeface="+mj-ea"/>
                <a:ea typeface="+mj-ea"/>
              </a:rPr>
              <a:t> </a:t>
            </a:r>
            <a:endParaRPr lang="ko-KR" altLang="en-US" sz="1400" dirty="0">
              <a:solidFill>
                <a:schemeClr val="lt1"/>
              </a:solidFill>
              <a:latin typeface="+mj-ea"/>
              <a:ea typeface="+mj-ea"/>
            </a:endParaRPr>
          </a:p>
        </p:txBody>
      </p:sp>
      <p:sp>
        <p:nvSpPr>
          <p:cNvPr id="12" name="Google Shape;260;p28"/>
          <p:cNvSpPr txBox="1"/>
          <p:nvPr/>
        </p:nvSpPr>
        <p:spPr>
          <a:xfrm>
            <a:off x="4475285" y="1671994"/>
            <a:ext cx="3384207" cy="434692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13" name="Google Shape;261;p28"/>
          <p:cNvSpPr/>
          <p:nvPr/>
        </p:nvSpPr>
        <p:spPr>
          <a:xfrm>
            <a:off x="4490509" y="2071792"/>
            <a:ext cx="3353407" cy="2297008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7800">
              <a:buSzPts val="1400"/>
            </a:pPr>
            <a:r>
              <a:rPr lang="en-US" altLang="ko-KR" sz="1200" b="1" dirty="0">
                <a:solidFill>
                  <a:srgbClr val="C00000"/>
                </a:solidFill>
                <a:latin typeface="+mj-ea"/>
              </a:rPr>
              <a:t>','</a:t>
            </a:r>
            <a:r>
              <a:rPr lang="ko-KR" altLang="en-US" sz="1200" b="1" dirty="0">
                <a:solidFill>
                  <a:srgbClr val="C00000"/>
                </a:solidFill>
                <a:latin typeface="+mj-ea"/>
              </a:rPr>
              <a:t>제주</a:t>
            </a:r>
            <a:r>
              <a:rPr lang="en-US" altLang="ko-KR" sz="1200" b="1" dirty="0">
                <a:solidFill>
                  <a:srgbClr val="C00000"/>
                </a:solidFill>
                <a:latin typeface="+mj-ea"/>
              </a:rPr>
              <a:t>', '</a:t>
            </a:r>
            <a:r>
              <a:rPr lang="ko-KR" altLang="en-US" sz="1200" b="1" dirty="0">
                <a:solidFill>
                  <a:srgbClr val="C00000"/>
                </a:solidFill>
                <a:latin typeface="+mj-ea"/>
              </a:rPr>
              <a:t>제주도</a:t>
            </a:r>
            <a:r>
              <a:rPr lang="en-US" altLang="ko-KR" sz="1200" b="1" dirty="0">
                <a:solidFill>
                  <a:srgbClr val="C00000"/>
                </a:solidFill>
                <a:latin typeface="+mj-ea"/>
              </a:rPr>
              <a:t>', '</a:t>
            </a:r>
            <a:r>
              <a:rPr lang="ko-KR" altLang="en-US" sz="1200" b="1" dirty="0">
                <a:solidFill>
                  <a:srgbClr val="C00000"/>
                </a:solidFill>
                <a:latin typeface="+mj-ea"/>
              </a:rPr>
              <a:t>호텔</a:t>
            </a:r>
            <a:r>
              <a:rPr lang="en-US" altLang="ko-KR" sz="1200" b="1" dirty="0">
                <a:solidFill>
                  <a:srgbClr val="C00000"/>
                </a:solidFill>
                <a:latin typeface="+mj-ea"/>
              </a:rPr>
              <a:t>', '</a:t>
            </a:r>
            <a:r>
              <a:rPr lang="ko-KR" altLang="en-US" sz="1200" b="1" dirty="0">
                <a:solidFill>
                  <a:srgbClr val="C00000"/>
                </a:solidFill>
                <a:latin typeface="+mj-ea"/>
              </a:rPr>
              <a:t>리뷰</a:t>
            </a:r>
            <a:r>
              <a:rPr lang="en-US" altLang="ko-KR" sz="1200" b="1" dirty="0">
                <a:solidFill>
                  <a:srgbClr val="C00000"/>
                </a:solidFill>
                <a:latin typeface="+mj-ea"/>
              </a:rPr>
              <a:t>', '</a:t>
            </a:r>
            <a:r>
              <a:rPr lang="ko-KR" altLang="en-US" sz="1200" b="1" dirty="0">
                <a:solidFill>
                  <a:srgbClr val="C00000"/>
                </a:solidFill>
                <a:latin typeface="+mj-ea"/>
              </a:rPr>
              <a:t>숙소</a:t>
            </a:r>
            <a:r>
              <a:rPr lang="en-US" altLang="ko-KR" sz="1200" b="1" dirty="0">
                <a:solidFill>
                  <a:srgbClr val="C00000"/>
                </a:solidFill>
                <a:latin typeface="+mj-ea"/>
              </a:rPr>
              <a:t>', '</a:t>
            </a:r>
            <a:r>
              <a:rPr lang="ko-KR" altLang="en-US" sz="1200" b="1" dirty="0">
                <a:solidFill>
                  <a:srgbClr val="C00000"/>
                </a:solidFill>
                <a:latin typeface="+mj-ea"/>
              </a:rPr>
              <a:t>여행</a:t>
            </a:r>
            <a:r>
              <a:rPr lang="en-US" altLang="ko-KR" sz="1200" b="1" dirty="0">
                <a:solidFill>
                  <a:srgbClr val="C00000"/>
                </a:solidFill>
                <a:latin typeface="+mj-ea"/>
              </a:rPr>
              <a:t>', '</a:t>
            </a:r>
            <a:r>
              <a:rPr lang="ko-KR" altLang="en-US" sz="1200" b="1" dirty="0" err="1" smtClean="0">
                <a:solidFill>
                  <a:srgbClr val="C00000"/>
                </a:solidFill>
                <a:latin typeface="+mj-ea"/>
              </a:rPr>
              <a:t>트립</a:t>
            </a:r>
            <a:r>
              <a:rPr lang="en-US" altLang="ko-KR" sz="1200" b="1" dirty="0" smtClean="0">
                <a:solidFill>
                  <a:srgbClr val="C00000"/>
                </a:solidFill>
                <a:latin typeface="+mj-ea"/>
              </a:rPr>
              <a:t>＇'</a:t>
            </a:r>
            <a:r>
              <a:rPr lang="ko-KR" altLang="en-US" sz="1200" b="1" dirty="0">
                <a:solidFill>
                  <a:srgbClr val="C00000"/>
                </a:solidFill>
                <a:latin typeface="+mj-ea"/>
              </a:rPr>
              <a:t>의</a:t>
            </a:r>
            <a:r>
              <a:rPr lang="en-US" altLang="ko-KR" sz="1200" b="1" dirty="0">
                <a:solidFill>
                  <a:srgbClr val="C00000"/>
                </a:solidFill>
                <a:latin typeface="+mj-ea"/>
              </a:rPr>
              <a:t>','</a:t>
            </a:r>
            <a:r>
              <a:rPr lang="ko-KR" altLang="en-US" sz="1200" b="1" dirty="0">
                <a:solidFill>
                  <a:srgbClr val="C00000"/>
                </a:solidFill>
                <a:latin typeface="+mj-ea"/>
              </a:rPr>
              <a:t>가</a:t>
            </a:r>
            <a:r>
              <a:rPr lang="en-US" altLang="ko-KR" sz="1200" b="1" dirty="0">
                <a:solidFill>
                  <a:srgbClr val="C00000"/>
                </a:solidFill>
                <a:latin typeface="+mj-ea"/>
              </a:rPr>
              <a:t>','</a:t>
            </a:r>
            <a:r>
              <a:rPr lang="ko-KR" altLang="en-US" sz="1200" b="1" dirty="0">
                <a:solidFill>
                  <a:srgbClr val="C00000"/>
                </a:solidFill>
                <a:latin typeface="+mj-ea"/>
              </a:rPr>
              <a:t>이</a:t>
            </a:r>
            <a:r>
              <a:rPr lang="en-US" altLang="ko-KR" sz="1200" b="1" dirty="0">
                <a:solidFill>
                  <a:srgbClr val="C00000"/>
                </a:solidFill>
                <a:latin typeface="+mj-ea"/>
              </a:rPr>
              <a:t>','</a:t>
            </a:r>
            <a:r>
              <a:rPr lang="ko-KR" altLang="en-US" sz="1200" b="1" dirty="0">
                <a:solidFill>
                  <a:srgbClr val="C00000"/>
                </a:solidFill>
                <a:latin typeface="+mj-ea"/>
              </a:rPr>
              <a:t>은</a:t>
            </a:r>
            <a:r>
              <a:rPr lang="en-US" altLang="ko-KR" sz="1200" b="1" dirty="0">
                <a:solidFill>
                  <a:srgbClr val="C00000"/>
                </a:solidFill>
                <a:latin typeface="+mj-ea"/>
              </a:rPr>
              <a:t>','</a:t>
            </a:r>
            <a:r>
              <a:rPr lang="ko-KR" altLang="en-US" sz="1200" b="1" dirty="0">
                <a:solidFill>
                  <a:srgbClr val="C00000"/>
                </a:solidFill>
                <a:latin typeface="+mj-ea"/>
              </a:rPr>
              <a:t>들</a:t>
            </a:r>
            <a:r>
              <a:rPr lang="en-US" altLang="ko-KR" sz="1200" b="1" dirty="0">
                <a:solidFill>
                  <a:srgbClr val="C00000"/>
                </a:solidFill>
                <a:latin typeface="+mj-ea"/>
              </a:rPr>
              <a:t>','</a:t>
            </a:r>
            <a:r>
              <a:rPr lang="ko-KR" altLang="en-US" sz="1200" b="1" dirty="0">
                <a:solidFill>
                  <a:srgbClr val="C00000"/>
                </a:solidFill>
                <a:latin typeface="+mj-ea"/>
              </a:rPr>
              <a:t>는</a:t>
            </a:r>
            <a:r>
              <a:rPr lang="en-US" altLang="ko-KR" sz="1200" b="1" dirty="0">
                <a:solidFill>
                  <a:srgbClr val="C00000"/>
                </a:solidFill>
                <a:latin typeface="+mj-ea"/>
              </a:rPr>
              <a:t>','</a:t>
            </a:r>
            <a:r>
              <a:rPr lang="ko-KR" altLang="en-US" sz="1200" b="1" dirty="0">
                <a:solidFill>
                  <a:srgbClr val="C00000"/>
                </a:solidFill>
                <a:latin typeface="+mj-ea"/>
              </a:rPr>
              <a:t>좀</a:t>
            </a:r>
            <a:r>
              <a:rPr lang="en-US" altLang="ko-KR" sz="1200" b="1" dirty="0">
                <a:solidFill>
                  <a:srgbClr val="C00000"/>
                </a:solidFill>
                <a:latin typeface="+mj-ea"/>
              </a:rPr>
              <a:t>','</a:t>
            </a:r>
            <a:r>
              <a:rPr lang="ko-KR" altLang="en-US" sz="1200" b="1" dirty="0">
                <a:solidFill>
                  <a:srgbClr val="C00000"/>
                </a:solidFill>
                <a:latin typeface="+mj-ea"/>
              </a:rPr>
              <a:t>잘</a:t>
            </a:r>
            <a:r>
              <a:rPr lang="en-US" altLang="ko-KR" sz="1200" b="1" dirty="0">
                <a:solidFill>
                  <a:srgbClr val="C00000"/>
                </a:solidFill>
                <a:latin typeface="+mj-ea"/>
              </a:rPr>
              <a:t>','</a:t>
            </a:r>
            <a:r>
              <a:rPr lang="ko-KR" altLang="en-US" sz="1200" b="1" dirty="0">
                <a:solidFill>
                  <a:srgbClr val="C00000"/>
                </a:solidFill>
                <a:latin typeface="+mj-ea"/>
              </a:rPr>
              <a:t>걍</a:t>
            </a:r>
            <a:r>
              <a:rPr lang="en-US" altLang="ko-KR" sz="1200" b="1" dirty="0">
                <a:solidFill>
                  <a:srgbClr val="C00000"/>
                </a:solidFill>
                <a:latin typeface="+mj-ea"/>
              </a:rPr>
              <a:t>','</a:t>
            </a:r>
            <a:r>
              <a:rPr lang="ko-KR" altLang="en-US" sz="1200" b="1" dirty="0">
                <a:solidFill>
                  <a:srgbClr val="C00000"/>
                </a:solidFill>
                <a:latin typeface="+mj-ea"/>
              </a:rPr>
              <a:t>과</a:t>
            </a:r>
            <a:r>
              <a:rPr lang="en-US" altLang="ko-KR" sz="1200" b="1" dirty="0">
                <a:solidFill>
                  <a:srgbClr val="C00000"/>
                </a:solidFill>
                <a:latin typeface="+mj-ea"/>
              </a:rPr>
              <a:t>','</a:t>
            </a:r>
            <a:r>
              <a:rPr lang="ko-KR" altLang="en-US" sz="1200" b="1" dirty="0">
                <a:solidFill>
                  <a:srgbClr val="C00000"/>
                </a:solidFill>
                <a:latin typeface="+mj-ea"/>
              </a:rPr>
              <a:t>도</a:t>
            </a:r>
            <a:r>
              <a:rPr lang="en-US" altLang="ko-KR" sz="1200" b="1" dirty="0">
                <a:solidFill>
                  <a:srgbClr val="C00000"/>
                </a:solidFill>
                <a:latin typeface="+mj-ea"/>
              </a:rPr>
              <a:t>','</a:t>
            </a:r>
            <a:r>
              <a:rPr lang="ko-KR" altLang="en-US" sz="1200" b="1" dirty="0">
                <a:solidFill>
                  <a:srgbClr val="C00000"/>
                </a:solidFill>
                <a:latin typeface="+mj-ea"/>
              </a:rPr>
              <a:t>를</a:t>
            </a:r>
            <a:r>
              <a:rPr lang="en-US" altLang="ko-KR" sz="1200" b="1" dirty="0">
                <a:solidFill>
                  <a:srgbClr val="C00000"/>
                </a:solidFill>
                <a:latin typeface="+mj-ea"/>
              </a:rPr>
              <a:t>','</a:t>
            </a:r>
            <a:r>
              <a:rPr lang="ko-KR" altLang="en-US" sz="1200" b="1" dirty="0">
                <a:solidFill>
                  <a:srgbClr val="C00000"/>
                </a:solidFill>
                <a:latin typeface="+mj-ea"/>
              </a:rPr>
              <a:t>으로</a:t>
            </a:r>
            <a:r>
              <a:rPr lang="en-US" altLang="ko-KR" sz="1200" b="1" dirty="0">
                <a:solidFill>
                  <a:srgbClr val="C00000"/>
                </a:solidFill>
                <a:latin typeface="+mj-ea"/>
              </a:rPr>
              <a:t>','</a:t>
            </a:r>
            <a:r>
              <a:rPr lang="ko-KR" altLang="en-US" sz="1200" b="1" dirty="0">
                <a:solidFill>
                  <a:srgbClr val="C00000"/>
                </a:solidFill>
                <a:latin typeface="+mj-ea"/>
              </a:rPr>
              <a:t>자</a:t>
            </a:r>
            <a:r>
              <a:rPr lang="en-US" altLang="ko-KR" sz="1200" b="1" dirty="0">
                <a:solidFill>
                  <a:srgbClr val="C00000"/>
                </a:solidFill>
                <a:latin typeface="+mj-ea"/>
              </a:rPr>
              <a:t>','</a:t>
            </a:r>
            <a:r>
              <a:rPr lang="ko-KR" altLang="en-US" sz="1200" b="1" dirty="0">
                <a:solidFill>
                  <a:srgbClr val="C00000"/>
                </a:solidFill>
                <a:latin typeface="+mj-ea"/>
              </a:rPr>
              <a:t>에</a:t>
            </a:r>
            <a:r>
              <a:rPr lang="en-US" altLang="ko-KR" sz="1200" b="1" dirty="0">
                <a:solidFill>
                  <a:srgbClr val="C00000"/>
                </a:solidFill>
                <a:latin typeface="+mj-ea"/>
              </a:rPr>
              <a:t>','</a:t>
            </a:r>
            <a:r>
              <a:rPr lang="ko-KR" altLang="en-US" sz="1200" b="1" dirty="0">
                <a:solidFill>
                  <a:srgbClr val="C00000"/>
                </a:solidFill>
                <a:latin typeface="+mj-ea"/>
              </a:rPr>
              <a:t>와</a:t>
            </a:r>
            <a:r>
              <a:rPr lang="en-US" altLang="ko-KR" sz="1200" b="1" dirty="0">
                <a:solidFill>
                  <a:srgbClr val="C00000"/>
                </a:solidFill>
                <a:latin typeface="+mj-ea"/>
              </a:rPr>
              <a:t>','</a:t>
            </a:r>
            <a:r>
              <a:rPr lang="ko-KR" altLang="en-US" sz="1200" b="1" dirty="0">
                <a:solidFill>
                  <a:srgbClr val="C00000"/>
                </a:solidFill>
                <a:latin typeface="+mj-ea"/>
              </a:rPr>
              <a:t>한</a:t>
            </a:r>
            <a:r>
              <a:rPr lang="en-US" altLang="ko-KR" sz="1200" b="1" dirty="0">
                <a:solidFill>
                  <a:srgbClr val="C00000"/>
                </a:solidFill>
                <a:latin typeface="+mj-ea"/>
              </a:rPr>
              <a:t>','</a:t>
            </a:r>
            <a:r>
              <a:rPr lang="ko-KR" altLang="en-US" sz="1200" b="1" dirty="0" smtClean="0">
                <a:solidFill>
                  <a:srgbClr val="C00000"/>
                </a:solidFill>
                <a:latin typeface="+mj-ea"/>
              </a:rPr>
              <a:t>하다</a:t>
            </a:r>
            <a:endParaRPr sz="1300" b="1" i="0" u="none" strike="noStrike" cap="none" dirty="0">
              <a:solidFill>
                <a:srgbClr val="C00000"/>
              </a:solidFill>
              <a:latin typeface="+mj-ea"/>
              <a:ea typeface="+mj-ea"/>
              <a:sym typeface="Arial"/>
            </a:endParaRPr>
          </a:p>
        </p:txBody>
      </p:sp>
      <p:sp>
        <p:nvSpPr>
          <p:cNvPr id="14" name="Google Shape;238;p27"/>
          <p:cNvSpPr txBox="1">
            <a:spLocks/>
          </p:cNvSpPr>
          <p:nvPr/>
        </p:nvSpPr>
        <p:spPr>
          <a:xfrm>
            <a:off x="5877916" y="1698575"/>
            <a:ext cx="1622005" cy="486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buSzPts val="1665"/>
              <a:buFont typeface="Roboto"/>
              <a:buNone/>
            </a:pPr>
            <a:r>
              <a:rPr lang="ko-KR" altLang="en-US" sz="1400" dirty="0" err="1" smtClean="0">
                <a:solidFill>
                  <a:schemeClr val="lt1"/>
                </a:solidFill>
                <a:latin typeface="+mj-ea"/>
                <a:ea typeface="+mj-ea"/>
              </a:rPr>
              <a:t>불용어</a:t>
            </a:r>
            <a:endParaRPr lang="ko-KR" altLang="en-US" sz="1400" dirty="0">
              <a:solidFill>
                <a:schemeClr val="lt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701317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8"/>
          <p:cNvSpPr txBox="1">
            <a:spLocks noGrp="1"/>
          </p:cNvSpPr>
          <p:nvPr>
            <p:ph type="title"/>
          </p:nvPr>
        </p:nvSpPr>
        <p:spPr>
          <a:xfrm>
            <a:off x="304384" y="890642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87350">
              <a:buClr>
                <a:schemeClr val="dk2"/>
              </a:buClr>
              <a:buSzPts val="2500"/>
              <a:buChar char="➢"/>
            </a:pPr>
            <a:r>
              <a:rPr lang="ko-KR" altLang="en-US" sz="2500" dirty="0" smtClean="0">
                <a:solidFill>
                  <a:srgbClr val="002060"/>
                </a:solidFill>
                <a:latin typeface="+mj-ea"/>
                <a:ea typeface="+mj-ea"/>
              </a:rPr>
              <a:t>모델 학습 결과 </a:t>
            </a:r>
            <a:r>
              <a:rPr lang="en-US" altLang="ko-KR" sz="2500" dirty="0" smtClean="0">
                <a:solidFill>
                  <a:srgbClr val="002060"/>
                </a:solidFill>
                <a:latin typeface="+mj-ea"/>
                <a:ea typeface="+mj-ea"/>
              </a:rPr>
              <a:t>(</a:t>
            </a:r>
            <a:r>
              <a:rPr lang="en-US" altLang="ko-KR" sz="2500" dirty="0" err="1">
                <a:solidFill>
                  <a:srgbClr val="002060"/>
                </a:solidFill>
                <a:latin typeface="+mj-ea"/>
              </a:rPr>
              <a:t>Keras</a:t>
            </a:r>
            <a:r>
              <a:rPr lang="en-US" altLang="ko-KR" sz="2500" dirty="0">
                <a:solidFill>
                  <a:srgbClr val="002060"/>
                </a:solidFill>
                <a:latin typeface="+mj-ea"/>
              </a:rPr>
              <a:t> </a:t>
            </a:r>
            <a:r>
              <a:rPr lang="en-US" altLang="ko-KR" sz="2500" dirty="0" smtClean="0">
                <a:solidFill>
                  <a:srgbClr val="002060"/>
                </a:solidFill>
                <a:latin typeface="+mj-ea"/>
              </a:rPr>
              <a:t>Sequential) </a:t>
            </a:r>
            <a:endParaRPr sz="2500" dirty="0">
              <a:solidFill>
                <a:srgbClr val="002060"/>
              </a:solidFill>
              <a:latin typeface="+mj-ea"/>
              <a:ea typeface="+mj-ea"/>
            </a:endParaRPr>
          </a:p>
        </p:txBody>
      </p:sp>
      <p:graphicFrame>
        <p:nvGraphicFramePr>
          <p:cNvPr id="135" name="Google Shape;135;p18"/>
          <p:cNvGraphicFramePr/>
          <p:nvPr>
            <p:extLst>
              <p:ext uri="{D42A27DB-BD31-4B8C-83A1-F6EECF244321}">
                <p14:modId xmlns:p14="http://schemas.microsoft.com/office/powerpoint/2010/main" val="1437562973"/>
              </p:ext>
            </p:extLst>
          </p:nvPr>
        </p:nvGraphicFramePr>
        <p:xfrm>
          <a:off x="944585" y="1821486"/>
          <a:ext cx="7124080" cy="2048256"/>
        </p:xfrm>
        <a:graphic>
          <a:graphicData uri="http://schemas.openxmlformats.org/drawingml/2006/table">
            <a:tbl>
              <a:tblPr>
                <a:noFill/>
                <a:tableStyleId>{31CD81BD-3580-483B-AD60-4113E3129AC0}</a:tableStyleId>
              </a:tblPr>
              <a:tblGrid>
                <a:gridCol w="9328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94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07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7367">
                  <a:extLst>
                    <a:ext uri="{9D8B030D-6E8A-4147-A177-3AD203B41FA5}">
                      <a16:colId xmlns:a16="http://schemas.microsoft.com/office/drawing/2014/main" val="743787344"/>
                    </a:ext>
                  </a:extLst>
                </a:gridCol>
                <a:gridCol w="1379031">
                  <a:extLst>
                    <a:ext uri="{9D8B030D-6E8A-4147-A177-3AD203B41FA5}">
                      <a16:colId xmlns:a16="http://schemas.microsoft.com/office/drawing/2014/main" val="3939277804"/>
                    </a:ext>
                  </a:extLst>
                </a:gridCol>
                <a:gridCol w="1364664">
                  <a:extLst>
                    <a:ext uri="{9D8B030D-6E8A-4147-A177-3AD203B41FA5}">
                      <a16:colId xmlns:a16="http://schemas.microsoft.com/office/drawing/2014/main" val="2200417127"/>
                    </a:ext>
                  </a:extLst>
                </a:gridCol>
              </a:tblGrid>
              <a:tr h="51206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 b="1" dirty="0" smtClean="0">
                          <a:solidFill>
                            <a:schemeClr val="bg1"/>
                          </a:solidFill>
                        </a:rPr>
                        <a:t>모 델</a:t>
                      </a:r>
                      <a:endParaRPr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63500" marR="63500" marT="63500" marB="63500" anchor="ctr">
                    <a:solidFill>
                      <a:srgbClr val="1C458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400" b="1" dirty="0" smtClean="0">
                          <a:solidFill>
                            <a:schemeClr val="bg1"/>
                          </a:solidFill>
                        </a:rPr>
                        <a:t>Activation</a:t>
                      </a:r>
                      <a:endParaRPr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63500" marR="63500" marT="63500" marB="63500" anchor="ctr">
                    <a:solidFill>
                      <a:srgbClr val="1C458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400" b="1" dirty="0" smtClean="0">
                          <a:solidFill>
                            <a:schemeClr val="bg1"/>
                          </a:solidFill>
                        </a:rPr>
                        <a:t>Optimizer</a:t>
                      </a:r>
                      <a:endParaRPr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63500" marR="63500" marT="63500" marB="63500" anchor="ctr">
                    <a:solidFill>
                      <a:srgbClr val="1C458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 b="1" dirty="0" smtClean="0">
                          <a:solidFill>
                            <a:schemeClr val="bg1"/>
                          </a:solidFill>
                        </a:rPr>
                        <a:t>모델</a:t>
                      </a:r>
                      <a:r>
                        <a:rPr lang="en-US" sz="1400" b="1" dirty="0" smtClean="0">
                          <a:solidFill>
                            <a:schemeClr val="bg1"/>
                          </a:solidFill>
                        </a:rPr>
                        <a:t> loss</a:t>
                      </a:r>
                      <a:endParaRPr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63500" marR="63500" marT="63500" marB="63500" anchor="ctr">
                    <a:solidFill>
                      <a:srgbClr val="1C458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 b="1" dirty="0" smtClean="0">
                          <a:solidFill>
                            <a:schemeClr val="bg1"/>
                          </a:solidFill>
                        </a:rPr>
                        <a:t>모델</a:t>
                      </a:r>
                      <a:r>
                        <a:rPr lang="en-US" sz="1400" b="1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400" b="1" dirty="0" err="1" smtClean="0">
                          <a:solidFill>
                            <a:schemeClr val="bg1"/>
                          </a:solidFill>
                        </a:rPr>
                        <a:t>Acurracy</a:t>
                      </a:r>
                      <a:endParaRPr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63500" marR="63500" marT="63500" marB="63500" anchor="ctr">
                    <a:solidFill>
                      <a:srgbClr val="1C458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 b="1" dirty="0" smtClean="0">
                          <a:solidFill>
                            <a:schemeClr val="bg1"/>
                          </a:solidFill>
                        </a:rPr>
                        <a:t>평가 </a:t>
                      </a:r>
                      <a:r>
                        <a:rPr lang="en-US" altLang="ko-KR" sz="1400" b="1" dirty="0" err="1" smtClean="0">
                          <a:solidFill>
                            <a:schemeClr val="bg1"/>
                          </a:solidFill>
                        </a:rPr>
                        <a:t>Acurracy</a:t>
                      </a:r>
                      <a:r>
                        <a:rPr lang="ko-KR" altLang="en-US" sz="1400" b="1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endParaRPr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63500" marR="63500" marT="63500" marB="63500" anchor="ctr">
                    <a:solidFill>
                      <a:srgbClr val="1C458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206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dirty="0" smtClean="0">
                          <a:solidFill>
                            <a:srgbClr val="002060"/>
                          </a:solidFill>
                        </a:rPr>
                        <a:t>RNN</a:t>
                      </a:r>
                      <a:endParaRPr sz="1400" b="1" dirty="0">
                        <a:solidFill>
                          <a:srgbClr val="002060"/>
                        </a:solidFill>
                      </a:endParaRPr>
                    </a:p>
                  </a:txBody>
                  <a:tcPr marL="63500" marR="63500" marT="63500" marB="635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dirty="0" smtClean="0">
                          <a:solidFill>
                            <a:srgbClr val="002060"/>
                          </a:solidFill>
                        </a:rPr>
                        <a:t>Sigmoid</a:t>
                      </a:r>
                      <a:endParaRPr sz="1400" b="1" dirty="0">
                        <a:solidFill>
                          <a:srgbClr val="002060"/>
                        </a:solidFill>
                      </a:endParaRPr>
                    </a:p>
                  </a:txBody>
                  <a:tcPr marL="63500" marR="63500" marT="63500" marB="635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400" b="1" i="0" u="none" strike="noStrike" cap="none" dirty="0" err="1" smtClean="0">
                          <a:solidFill>
                            <a:srgbClr val="00206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RMSProp</a:t>
                      </a:r>
                      <a:endParaRPr lang="en-US" altLang="ko-KR" sz="1400" b="1" i="0" u="none" strike="noStrike" cap="none" dirty="0" smtClean="0">
                        <a:solidFill>
                          <a:srgbClr val="00206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500" marR="63500" marT="63500" marB="635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400" b="1" i="0" u="none" strike="noStrike" cap="none" dirty="0" smtClean="0">
                          <a:solidFill>
                            <a:srgbClr val="00206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0.34</a:t>
                      </a:r>
                      <a:endParaRPr lang="en-US" altLang="ko-KR" sz="1400" b="1" i="0" u="none" strike="noStrike" cap="none" dirty="0" smtClean="0">
                        <a:solidFill>
                          <a:srgbClr val="00206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500" marR="63500" marT="63500" marB="635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dirty="0" smtClean="0">
                          <a:solidFill>
                            <a:srgbClr val="002060"/>
                          </a:solidFill>
                        </a:rPr>
                        <a:t>84.13%</a:t>
                      </a:r>
                      <a:endParaRPr sz="1400" b="1" dirty="0">
                        <a:solidFill>
                          <a:srgbClr val="002060"/>
                        </a:solidFill>
                      </a:endParaRPr>
                    </a:p>
                  </a:txBody>
                  <a:tcPr marL="63500" marR="63500" marT="63500" marB="635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dirty="0" smtClean="0">
                          <a:solidFill>
                            <a:srgbClr val="002060"/>
                          </a:solidFill>
                        </a:rPr>
                        <a:t>49.97%</a:t>
                      </a:r>
                      <a:endParaRPr sz="1400" b="1" dirty="0">
                        <a:solidFill>
                          <a:srgbClr val="002060"/>
                        </a:solidFill>
                      </a:endParaRPr>
                    </a:p>
                  </a:txBody>
                  <a:tcPr marL="63500" marR="63500" marT="63500" marB="635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206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" sz="1400" b="1" dirty="0" smtClean="0">
                          <a:solidFill>
                            <a:srgbClr val="002060"/>
                          </a:solidFill>
                        </a:rPr>
                        <a:t>CNN</a:t>
                      </a:r>
                      <a:endParaRPr sz="1400" b="1" dirty="0">
                        <a:solidFill>
                          <a:srgbClr val="002060"/>
                        </a:solidFill>
                      </a:endParaRPr>
                    </a:p>
                  </a:txBody>
                  <a:tcPr marL="63500" marR="63500" marT="63500" marB="635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dirty="0" err="1" smtClean="0">
                          <a:solidFill>
                            <a:srgbClr val="002060"/>
                          </a:solidFill>
                        </a:rPr>
                        <a:t>Relu</a:t>
                      </a:r>
                      <a:endParaRPr sz="1400" b="1" dirty="0">
                        <a:solidFill>
                          <a:srgbClr val="002060"/>
                        </a:solidFill>
                      </a:endParaRPr>
                    </a:p>
                  </a:txBody>
                  <a:tcPr marL="63500" marR="63500" marT="63500" marB="635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dirty="0" smtClean="0">
                          <a:solidFill>
                            <a:srgbClr val="002060"/>
                          </a:solidFill>
                        </a:rPr>
                        <a:t>Adam</a:t>
                      </a:r>
                      <a:endParaRPr sz="1400" b="1" dirty="0">
                        <a:solidFill>
                          <a:srgbClr val="002060"/>
                        </a:solidFill>
                      </a:endParaRPr>
                    </a:p>
                  </a:txBody>
                  <a:tcPr marL="63500" marR="63500" marT="63500" marB="635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dirty="0" smtClean="0">
                          <a:solidFill>
                            <a:srgbClr val="002060"/>
                          </a:solidFill>
                        </a:rPr>
                        <a:t>0.26</a:t>
                      </a:r>
                      <a:endParaRPr sz="1400" b="1" dirty="0">
                        <a:solidFill>
                          <a:srgbClr val="002060"/>
                        </a:solidFill>
                      </a:endParaRPr>
                    </a:p>
                  </a:txBody>
                  <a:tcPr marL="63500" marR="63500" marT="63500" marB="635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dirty="0" smtClean="0">
                          <a:solidFill>
                            <a:srgbClr val="002060"/>
                          </a:solidFill>
                        </a:rPr>
                        <a:t>87.84</a:t>
                      </a:r>
                      <a:r>
                        <a:rPr lang="en-US" sz="1400" b="1" dirty="0" smtClean="0">
                          <a:solidFill>
                            <a:srgbClr val="002060"/>
                          </a:solidFill>
                        </a:rPr>
                        <a:t>%</a:t>
                      </a:r>
                      <a:endParaRPr sz="1400" b="1" dirty="0">
                        <a:solidFill>
                          <a:srgbClr val="002060"/>
                        </a:solidFill>
                      </a:endParaRPr>
                    </a:p>
                  </a:txBody>
                  <a:tcPr marL="63500" marR="63500" marT="63500" marB="635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dirty="0" smtClean="0">
                          <a:solidFill>
                            <a:srgbClr val="002060"/>
                          </a:solidFill>
                        </a:rPr>
                        <a:t>49.84%</a:t>
                      </a:r>
                      <a:endParaRPr sz="1400" b="1" dirty="0">
                        <a:solidFill>
                          <a:srgbClr val="002060"/>
                        </a:solidFill>
                      </a:endParaRPr>
                    </a:p>
                  </a:txBody>
                  <a:tcPr marL="63500" marR="63500" marT="63500" marB="635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206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dirty="0" smtClean="0">
                          <a:solidFill>
                            <a:srgbClr val="002060"/>
                          </a:solidFill>
                        </a:rPr>
                        <a:t>CNN</a:t>
                      </a:r>
                      <a:endParaRPr sz="1400" b="1" dirty="0">
                        <a:solidFill>
                          <a:srgbClr val="002060"/>
                        </a:solidFill>
                      </a:endParaRPr>
                    </a:p>
                  </a:txBody>
                  <a:tcPr marL="63500" marR="63500" marT="63500" marB="635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dirty="0" err="1" smtClean="0">
                          <a:solidFill>
                            <a:srgbClr val="002060"/>
                          </a:solidFill>
                        </a:rPr>
                        <a:t>Softmax</a:t>
                      </a:r>
                      <a:endParaRPr sz="1400" b="1" dirty="0">
                        <a:solidFill>
                          <a:srgbClr val="002060"/>
                        </a:solidFill>
                      </a:endParaRPr>
                    </a:p>
                  </a:txBody>
                  <a:tcPr marL="63500" marR="63500" marT="63500" marB="635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dirty="0" smtClean="0">
                          <a:solidFill>
                            <a:srgbClr val="002060"/>
                          </a:solidFill>
                        </a:rPr>
                        <a:t>Adam</a:t>
                      </a:r>
                      <a:endParaRPr sz="1400" b="1" dirty="0">
                        <a:solidFill>
                          <a:srgbClr val="002060"/>
                        </a:solidFill>
                      </a:endParaRPr>
                    </a:p>
                  </a:txBody>
                  <a:tcPr marL="63500" marR="63500" marT="63500" marB="635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dirty="0" smtClean="0">
                          <a:solidFill>
                            <a:srgbClr val="002060"/>
                          </a:solidFill>
                        </a:rPr>
                        <a:t>0.51</a:t>
                      </a:r>
                      <a:endParaRPr sz="1400" b="1" dirty="0">
                        <a:solidFill>
                          <a:srgbClr val="002060"/>
                        </a:solidFill>
                      </a:endParaRPr>
                    </a:p>
                  </a:txBody>
                  <a:tcPr marL="63500" marR="63500" marT="63500" marB="635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dirty="0" smtClean="0">
                          <a:solidFill>
                            <a:srgbClr val="002060"/>
                          </a:solidFill>
                        </a:rPr>
                        <a:t>74.97</a:t>
                      </a:r>
                      <a:r>
                        <a:rPr lang="en-US" sz="1400" b="1" dirty="0" smtClean="0">
                          <a:solidFill>
                            <a:srgbClr val="002060"/>
                          </a:solidFill>
                        </a:rPr>
                        <a:t>%</a:t>
                      </a:r>
                      <a:endParaRPr sz="1400" b="1" dirty="0">
                        <a:solidFill>
                          <a:srgbClr val="002060"/>
                        </a:solidFill>
                      </a:endParaRPr>
                    </a:p>
                  </a:txBody>
                  <a:tcPr marL="63500" marR="63500" marT="63500" marB="635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dirty="0" smtClean="0">
                          <a:solidFill>
                            <a:srgbClr val="002060"/>
                          </a:solidFill>
                        </a:rPr>
                        <a:t>48.96%</a:t>
                      </a:r>
                      <a:endParaRPr sz="1400" b="1" dirty="0">
                        <a:solidFill>
                          <a:srgbClr val="002060"/>
                        </a:solidFill>
                      </a:endParaRPr>
                    </a:p>
                  </a:txBody>
                  <a:tcPr marL="63500" marR="63500" marT="63500" marB="635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4653343"/>
                  </a:ext>
                </a:extLst>
              </a:tr>
            </a:tbl>
          </a:graphicData>
        </a:graphic>
      </p:graphicFrame>
      <p:sp>
        <p:nvSpPr>
          <p:cNvPr id="9" name="Google Shape;206;p24"/>
          <p:cNvSpPr/>
          <p:nvPr/>
        </p:nvSpPr>
        <p:spPr>
          <a:xfrm>
            <a:off x="5319031" y="2862480"/>
            <a:ext cx="1381692" cy="465936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ea"/>
              <a:ea typeface="+mj-ea"/>
            </a:endParaRPr>
          </a:p>
        </p:txBody>
      </p:sp>
      <p:sp>
        <p:nvSpPr>
          <p:cNvPr id="10" name="Google Shape;206;p24"/>
          <p:cNvSpPr/>
          <p:nvPr/>
        </p:nvSpPr>
        <p:spPr>
          <a:xfrm>
            <a:off x="4262616" y="2853945"/>
            <a:ext cx="1031931" cy="474471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ea"/>
              <a:ea typeface="+mj-ea"/>
            </a:endParaRPr>
          </a:p>
        </p:txBody>
      </p:sp>
      <p:sp>
        <p:nvSpPr>
          <p:cNvPr id="11" name="Google Shape;206;p24"/>
          <p:cNvSpPr/>
          <p:nvPr/>
        </p:nvSpPr>
        <p:spPr>
          <a:xfrm>
            <a:off x="6700723" y="2337564"/>
            <a:ext cx="1356997" cy="488137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456483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5" name="Google Shape;135;p18"/>
          <p:cNvGraphicFramePr/>
          <p:nvPr>
            <p:extLst>
              <p:ext uri="{D42A27DB-BD31-4B8C-83A1-F6EECF244321}">
                <p14:modId xmlns:p14="http://schemas.microsoft.com/office/powerpoint/2010/main" val="3047845812"/>
              </p:ext>
            </p:extLst>
          </p:nvPr>
        </p:nvGraphicFramePr>
        <p:xfrm>
          <a:off x="2365329" y="902846"/>
          <a:ext cx="3927361" cy="3901440"/>
        </p:xfrm>
        <a:graphic>
          <a:graphicData uri="http://schemas.openxmlformats.org/drawingml/2006/table">
            <a:tbl>
              <a:tblPr>
                <a:noFill/>
                <a:tableStyleId>{31CD81BD-3580-483B-AD60-4113E3129AC0}</a:tableStyleId>
              </a:tblPr>
              <a:tblGrid>
                <a:gridCol w="20034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38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3093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300" b="1" dirty="0" smtClean="0">
                          <a:solidFill>
                            <a:schemeClr val="bg1"/>
                          </a:solidFill>
                        </a:rPr>
                        <a:t>평점</a:t>
                      </a:r>
                      <a:endParaRPr lang="ko-KR" altLang="en-US" sz="1300" b="1" dirty="0">
                        <a:solidFill>
                          <a:schemeClr val="bg1"/>
                        </a:solidFill>
                      </a:endParaRPr>
                    </a:p>
                  </a:txBody>
                  <a:tcPr marL="63500" marR="63500" marT="63500" marB="63500" anchor="ctr">
                    <a:solidFill>
                      <a:srgbClr val="1C458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300" b="1" dirty="0" smtClean="0">
                          <a:solidFill>
                            <a:schemeClr val="bg1"/>
                          </a:solidFill>
                        </a:rPr>
                        <a:t>구분</a:t>
                      </a:r>
                      <a:endParaRPr lang="ko-KR" altLang="en-US" sz="1300" b="1" dirty="0">
                        <a:solidFill>
                          <a:schemeClr val="bg1"/>
                        </a:solidFill>
                      </a:endParaRPr>
                    </a:p>
                  </a:txBody>
                  <a:tcPr marL="63500" marR="63500" marT="63500" marB="63500" anchor="ctr">
                    <a:solidFill>
                      <a:srgbClr val="1C458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309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 dirty="0" smtClean="0">
                          <a:effectLst>
                            <a:outerShdw blurRad="50800" dist="38100" dir="81000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0</a:t>
                      </a:r>
                      <a:endParaRPr lang="ko-KR" altLang="en-US" sz="1300" dirty="0">
                        <a:effectLst>
                          <a:outerShdw blurRad="50800" dist="38100" dir="81000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 marL="63500" marR="63500" marT="63500" marB="63500" anchor="ctr">
                    <a:solidFill>
                      <a:schemeClr val="accent3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sz="1300" dirty="0" smtClean="0"/>
                        <a:t>매우 부정</a:t>
                      </a:r>
                      <a:endParaRPr lang="ko-KR" altLang="en-US" sz="1300" dirty="0"/>
                    </a:p>
                  </a:txBody>
                  <a:tcPr marL="63500" marR="63500" marT="63500" marB="63500"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9564446"/>
                  </a:ext>
                </a:extLst>
              </a:tr>
              <a:tr h="29309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 dirty="0" smtClean="0">
                          <a:effectLst>
                            <a:outerShdw blurRad="50800" dist="38100" dir="81000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1</a:t>
                      </a:r>
                      <a:endParaRPr lang="ko-KR" altLang="en-US" sz="1300" dirty="0">
                        <a:effectLst>
                          <a:outerShdw blurRad="50800" dist="38100" dir="81000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 marL="63500" marR="63500" marT="63500" marB="63500" anchor="ctr">
                    <a:solidFill>
                      <a:schemeClr val="accent3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ko-KR" altLang="en-US" sz="1400" dirty="0"/>
                    </a:p>
                  </a:txBody>
                  <a:tcPr marL="63500" marR="63500" marT="63500" marB="635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309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 dirty="0" smtClean="0">
                          <a:effectLst>
                            <a:outerShdw blurRad="50800" dist="38100" dir="81000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2</a:t>
                      </a:r>
                      <a:endParaRPr lang="ko-KR" altLang="en-US" sz="1300" dirty="0">
                        <a:effectLst>
                          <a:outerShdw blurRad="50800" dist="38100" dir="81000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 marL="63500" marR="63500" marT="63500" marB="63500" anchor="ctr">
                    <a:solidFill>
                      <a:srgbClr val="FFC000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ko-KR" altLang="en-US" sz="1300" dirty="0" smtClean="0"/>
                        <a:t>부정</a:t>
                      </a:r>
                      <a:endParaRPr lang="ko-KR" altLang="en-US" sz="1300" dirty="0"/>
                    </a:p>
                  </a:txBody>
                  <a:tcPr marL="63500" marR="63500" marT="63500" marB="6350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309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 dirty="0" smtClean="0">
                          <a:effectLst>
                            <a:outerShdw blurRad="50800" dist="38100" dir="81000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3</a:t>
                      </a:r>
                      <a:endParaRPr lang="ko-KR" altLang="en-US" sz="1300" dirty="0">
                        <a:effectLst>
                          <a:outerShdw blurRad="50800" dist="38100" dir="81000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 marL="63500" marR="63500" marT="63500" marB="63500" anchor="ctr">
                    <a:solidFill>
                      <a:srgbClr val="FFC00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ko-KR" altLang="en-US" sz="1400" dirty="0"/>
                    </a:p>
                  </a:txBody>
                  <a:tcPr marL="63500" marR="63500" marT="63500" marB="635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4653343"/>
                  </a:ext>
                </a:extLst>
              </a:tr>
              <a:tr h="29309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 dirty="0" smtClean="0">
                          <a:effectLst>
                            <a:outerShdw blurRad="50800" dist="38100" dir="81000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4</a:t>
                      </a:r>
                      <a:endParaRPr lang="ko-KR" altLang="en-US" sz="1300" dirty="0">
                        <a:effectLst>
                          <a:outerShdw blurRad="50800" dist="38100" dir="81000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 marL="63500" marR="63500" marT="63500" marB="63500" anchor="ctr">
                    <a:solidFill>
                      <a:srgbClr val="FFC00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ko-KR" altLang="en-US" sz="1400" dirty="0"/>
                    </a:p>
                  </a:txBody>
                  <a:tcPr marL="63500" marR="63500" marT="63500" marB="635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309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 dirty="0" smtClean="0">
                          <a:effectLst>
                            <a:outerShdw blurRad="50800" dist="38100" dir="81000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5</a:t>
                      </a:r>
                      <a:endParaRPr lang="ko-KR" altLang="en-US" sz="1300" dirty="0">
                        <a:effectLst>
                          <a:outerShdw blurRad="50800" dist="38100" dir="81000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 marL="63500" marR="63500" marT="63500" marB="63500" anchor="ctr">
                    <a:solidFill>
                      <a:srgbClr val="92D05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sz="1300" dirty="0" smtClean="0"/>
                        <a:t>보통</a:t>
                      </a:r>
                      <a:endParaRPr lang="ko-KR" altLang="en-US" sz="1300" dirty="0"/>
                    </a:p>
                  </a:txBody>
                  <a:tcPr marL="63500" marR="63500" marT="63500" marB="63500"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309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 dirty="0" smtClean="0">
                          <a:effectLst>
                            <a:outerShdw blurRad="50800" dist="38100" dir="81000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6</a:t>
                      </a:r>
                      <a:endParaRPr lang="ko-KR" altLang="en-US" sz="1300" dirty="0">
                        <a:effectLst>
                          <a:outerShdw blurRad="50800" dist="38100" dir="81000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 marL="63500" marR="63500" marT="63500" marB="63500" anchor="ctr">
                    <a:solidFill>
                      <a:srgbClr val="92D05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ko-KR" altLang="en-US" sz="1400" dirty="0"/>
                    </a:p>
                  </a:txBody>
                  <a:tcPr marL="63500" marR="63500" marT="63500" marB="635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309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 dirty="0" smtClean="0">
                          <a:effectLst>
                            <a:outerShdw blurRad="50800" dist="38100" dir="81000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7</a:t>
                      </a:r>
                      <a:endParaRPr lang="ko-KR" altLang="en-US" sz="1300" dirty="0">
                        <a:effectLst>
                          <a:outerShdw blurRad="50800" dist="38100" dir="81000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 marL="63500" marR="63500" marT="63500" marB="63500"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ko-KR" altLang="en-US" sz="1300" dirty="0" smtClean="0"/>
                        <a:t>긍정</a:t>
                      </a:r>
                      <a:endParaRPr lang="ko-KR" altLang="en-US" sz="1300" dirty="0"/>
                    </a:p>
                  </a:txBody>
                  <a:tcPr marL="63500" marR="63500" marT="63500" marB="63500"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309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 dirty="0" smtClean="0">
                          <a:effectLst>
                            <a:outerShdw blurRad="50800" dist="38100" dir="81000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8</a:t>
                      </a:r>
                      <a:endParaRPr lang="ko-KR" altLang="en-US" sz="1300" dirty="0">
                        <a:effectLst>
                          <a:outerShdw blurRad="50800" dist="38100" dir="81000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 marL="63500" marR="63500" marT="63500" marB="63500"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ko-KR" altLang="en-US" sz="1400" dirty="0"/>
                    </a:p>
                  </a:txBody>
                  <a:tcPr marL="63500" marR="63500" marT="63500" marB="635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309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 dirty="0" smtClean="0">
                          <a:effectLst>
                            <a:outerShdw blurRad="50800" dist="38100" dir="81000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9</a:t>
                      </a:r>
                      <a:endParaRPr lang="ko-KR" altLang="en-US" sz="1300" dirty="0">
                        <a:effectLst>
                          <a:outerShdw blurRad="50800" dist="38100" dir="81000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 marL="63500" marR="63500" marT="63500" marB="63500"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ko-KR" altLang="en-US" sz="1400" dirty="0"/>
                    </a:p>
                  </a:txBody>
                  <a:tcPr marL="63500" marR="63500" marT="63500" marB="635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309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 dirty="0" smtClean="0">
                          <a:effectLst>
                            <a:outerShdw blurRad="50800" dist="38100" dir="81000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10</a:t>
                      </a:r>
                      <a:endParaRPr lang="ko-KR" altLang="en-US" sz="1300" dirty="0">
                        <a:effectLst>
                          <a:outerShdw blurRad="50800" dist="38100" dir="81000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 marL="63500" marR="63500" marT="63500" marB="6350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300" dirty="0" smtClean="0"/>
                        <a:t>매우 긍정</a:t>
                      </a:r>
                      <a:endParaRPr lang="ko-KR" altLang="en-US" sz="1300" dirty="0"/>
                    </a:p>
                  </a:txBody>
                  <a:tcPr marL="63500" marR="63500" marT="63500" marB="63500"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5" name="Google Shape;134;p18"/>
          <p:cNvSpPr txBox="1">
            <a:spLocks/>
          </p:cNvSpPr>
          <p:nvPr/>
        </p:nvSpPr>
        <p:spPr>
          <a:xfrm>
            <a:off x="333643" y="293481"/>
            <a:ext cx="6315873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457200" indent="-387350">
              <a:buClr>
                <a:schemeClr val="dk2"/>
              </a:buClr>
              <a:buSzPts val="2500"/>
              <a:buFont typeface="Roboto"/>
              <a:buChar char="➢"/>
            </a:pPr>
            <a:r>
              <a:rPr lang="en-US" altLang="ko-KR" sz="2100" dirty="0" smtClean="0">
                <a:solidFill>
                  <a:srgbClr val="002060"/>
                </a:solidFill>
                <a:latin typeface="+mj-ea"/>
                <a:ea typeface="+mj-ea"/>
              </a:rPr>
              <a:t>Review </a:t>
            </a:r>
            <a:r>
              <a:rPr lang="ko-KR" altLang="en-US" sz="2100" dirty="0" smtClean="0">
                <a:solidFill>
                  <a:srgbClr val="002060"/>
                </a:solidFill>
                <a:latin typeface="+mj-ea"/>
                <a:ea typeface="+mj-ea"/>
              </a:rPr>
              <a:t>평점 예측  </a:t>
            </a:r>
            <a:endParaRPr lang="ko-KR" altLang="en-US" sz="2100" dirty="0">
              <a:solidFill>
                <a:srgbClr val="00206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456483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34;p18"/>
          <p:cNvSpPr txBox="1">
            <a:spLocks/>
          </p:cNvSpPr>
          <p:nvPr/>
        </p:nvSpPr>
        <p:spPr>
          <a:xfrm>
            <a:off x="311698" y="611563"/>
            <a:ext cx="6315873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457200" indent="-387350">
              <a:buClr>
                <a:schemeClr val="dk2"/>
              </a:buClr>
              <a:buSzPts val="2500"/>
              <a:buFont typeface="Roboto"/>
              <a:buChar char="➢"/>
            </a:pPr>
            <a:r>
              <a:rPr lang="ko-KR" altLang="en-US" sz="2400" dirty="0" err="1" smtClean="0">
                <a:solidFill>
                  <a:srgbClr val="002060"/>
                </a:solidFill>
                <a:latin typeface="+mj-ea"/>
                <a:ea typeface="+mj-ea"/>
              </a:rPr>
              <a:t>모델별</a:t>
            </a:r>
            <a:r>
              <a:rPr lang="ko-KR" altLang="en-US" sz="2400" dirty="0" smtClean="0">
                <a:solidFill>
                  <a:srgbClr val="002060"/>
                </a:solidFill>
                <a:latin typeface="+mj-ea"/>
                <a:ea typeface="+mj-ea"/>
              </a:rPr>
              <a:t> 평점 예측 </a:t>
            </a:r>
            <a:r>
              <a:rPr lang="ko-KR" altLang="en-US" sz="2400" dirty="0" smtClean="0">
                <a:solidFill>
                  <a:srgbClr val="002060"/>
                </a:solidFill>
                <a:latin typeface="+mj-ea"/>
                <a:ea typeface="+mj-ea"/>
              </a:rPr>
              <a:t>비교 </a:t>
            </a:r>
            <a:r>
              <a:rPr lang="en-US" altLang="ko-KR" sz="2400" dirty="0" smtClean="0">
                <a:solidFill>
                  <a:srgbClr val="002060"/>
                </a:solidFill>
                <a:latin typeface="+mj-ea"/>
                <a:ea typeface="+mj-ea"/>
              </a:rPr>
              <a:t>(</a:t>
            </a:r>
            <a:r>
              <a:rPr lang="ko-KR" altLang="en-US" sz="2400" dirty="0" smtClean="0">
                <a:solidFill>
                  <a:srgbClr val="002060"/>
                </a:solidFill>
                <a:latin typeface="+mj-ea"/>
                <a:ea typeface="+mj-ea"/>
              </a:rPr>
              <a:t>평점 </a:t>
            </a:r>
            <a:r>
              <a:rPr lang="ko-KR" altLang="en-US" sz="2400" dirty="0" smtClean="0">
                <a:solidFill>
                  <a:srgbClr val="002060"/>
                </a:solidFill>
                <a:latin typeface="+mj-ea"/>
                <a:ea typeface="+mj-ea"/>
              </a:rPr>
              <a:t>상이</a:t>
            </a:r>
            <a:r>
              <a:rPr lang="en-US" altLang="ko-KR" sz="2400" dirty="0" smtClean="0">
                <a:solidFill>
                  <a:srgbClr val="002060"/>
                </a:solidFill>
                <a:latin typeface="+mj-ea"/>
                <a:ea typeface="+mj-ea"/>
              </a:rPr>
              <a:t>)</a:t>
            </a:r>
            <a:r>
              <a:rPr lang="ko-KR" altLang="en-US" sz="2400" dirty="0" smtClean="0">
                <a:solidFill>
                  <a:srgbClr val="002060"/>
                </a:solidFill>
                <a:latin typeface="+mj-ea"/>
                <a:ea typeface="+mj-ea"/>
              </a:rPr>
              <a:t>   </a:t>
            </a:r>
            <a:endParaRPr lang="ko-KR" altLang="en-US" sz="2400" dirty="0">
              <a:solidFill>
                <a:srgbClr val="002060"/>
              </a:solidFill>
              <a:latin typeface="+mj-ea"/>
              <a:ea typeface="+mj-ea"/>
            </a:endParaRPr>
          </a:p>
        </p:txBody>
      </p:sp>
      <p:graphicFrame>
        <p:nvGraphicFramePr>
          <p:cNvPr id="17" name="Google Shape;135;p18"/>
          <p:cNvGraphicFramePr/>
          <p:nvPr>
            <p:extLst>
              <p:ext uri="{D42A27DB-BD31-4B8C-83A1-F6EECF244321}">
                <p14:modId xmlns:p14="http://schemas.microsoft.com/office/powerpoint/2010/main" val="1226514324"/>
              </p:ext>
            </p:extLst>
          </p:nvPr>
        </p:nvGraphicFramePr>
        <p:xfrm>
          <a:off x="988523" y="1277747"/>
          <a:ext cx="7213362" cy="3342379"/>
        </p:xfrm>
        <a:graphic>
          <a:graphicData uri="http://schemas.openxmlformats.org/drawingml/2006/table">
            <a:tbl>
              <a:tblPr>
                <a:noFill/>
                <a:tableStyleId>{31CD81BD-3580-483B-AD60-4113E3129AC0}</a:tableStyleId>
              </a:tblPr>
              <a:tblGrid>
                <a:gridCol w="10342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7817">
                  <a:extLst>
                    <a:ext uri="{9D8B030D-6E8A-4147-A177-3AD203B41FA5}">
                      <a16:colId xmlns:a16="http://schemas.microsoft.com/office/drawing/2014/main" val="743787344"/>
                    </a:ext>
                  </a:extLst>
                </a:gridCol>
                <a:gridCol w="841310">
                  <a:extLst>
                    <a:ext uri="{9D8B030D-6E8A-4147-A177-3AD203B41FA5}">
                      <a16:colId xmlns:a16="http://schemas.microsoft.com/office/drawing/2014/main" val="2904761599"/>
                    </a:ext>
                  </a:extLst>
                </a:gridCol>
              </a:tblGrid>
              <a:tr h="73234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 b="1" dirty="0" smtClean="0">
                          <a:solidFill>
                            <a:schemeClr val="bg1"/>
                          </a:solidFill>
                        </a:rPr>
                        <a:t>모 델</a:t>
                      </a:r>
                      <a:endParaRPr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63500" marR="63500" marT="63500" marB="63500" anchor="ctr">
                    <a:solidFill>
                      <a:srgbClr val="1C458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 b="1" dirty="0" smtClean="0">
                          <a:solidFill>
                            <a:schemeClr val="bg1"/>
                          </a:solidFill>
                        </a:rPr>
                        <a:t>                                   </a:t>
                      </a:r>
                      <a:r>
                        <a:rPr lang="ko-KR" altLang="en-US" sz="1400" b="1" baseline="0" dirty="0" smtClean="0">
                          <a:solidFill>
                            <a:schemeClr val="bg1"/>
                          </a:solidFill>
                        </a:rPr>
                        <a:t>          </a:t>
                      </a:r>
                      <a:r>
                        <a:rPr lang="en-US" altLang="ko-KR" sz="1400" b="1" dirty="0" smtClean="0">
                          <a:solidFill>
                            <a:schemeClr val="bg1"/>
                          </a:solidFill>
                        </a:rPr>
                        <a:t>Review</a:t>
                      </a:r>
                      <a:endParaRPr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63500" marR="63500" marT="63500" marB="63500" anchor="ctr">
                    <a:solidFill>
                      <a:srgbClr val="1C458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 b="1" dirty="0" smtClean="0">
                          <a:solidFill>
                            <a:schemeClr val="bg1"/>
                          </a:solidFill>
                        </a:rPr>
                        <a:t>평점</a:t>
                      </a:r>
                      <a:endParaRPr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63500" marR="63500" marT="63500" marB="63500" anchor="ctr">
                    <a:solidFill>
                      <a:srgbClr val="1C458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551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rgbClr val="002060"/>
                          </a:solidFill>
                        </a:rPr>
                        <a:t>RNN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rgbClr val="002060"/>
                          </a:solidFill>
                        </a:rPr>
                        <a:t>(Sigmoid)</a:t>
                      </a:r>
                    </a:p>
                  </a:txBody>
                  <a:tcPr marL="63500" marR="63500" marT="63500" marB="635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altLang="ko-KR" sz="1400" b="1" i="0" u="none" strike="noStrike" cap="none" dirty="0" smtClean="0">
                        <a:solidFill>
                          <a:srgbClr val="00206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500" marR="63500" marT="63500" marB="635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400" b="1" i="0" u="none" strike="noStrike" cap="none" dirty="0" smtClean="0">
                          <a:solidFill>
                            <a:srgbClr val="00206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lang="en-US" altLang="ko-KR" sz="1400" b="1" i="0" u="none" strike="noStrike" cap="none" dirty="0" smtClean="0">
                        <a:solidFill>
                          <a:srgbClr val="00206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500" marR="63500" marT="63500" marB="635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5898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" sz="1200" b="1" dirty="0" smtClean="0">
                          <a:solidFill>
                            <a:srgbClr val="002060"/>
                          </a:solidFill>
                        </a:rPr>
                        <a:t>CNN(</a:t>
                      </a:r>
                      <a:r>
                        <a:rPr lang="en-US" sz="1200" b="1" dirty="0" err="1" smtClean="0">
                          <a:solidFill>
                            <a:srgbClr val="002060"/>
                          </a:solidFill>
                        </a:rPr>
                        <a:t>Relu</a:t>
                      </a:r>
                      <a:r>
                        <a:rPr lang="en-US" altLang="ko-KR" sz="1200" b="1" dirty="0" smtClean="0">
                          <a:solidFill>
                            <a:srgbClr val="002060"/>
                          </a:solidFill>
                        </a:rPr>
                        <a:t>)</a:t>
                      </a:r>
                      <a:endParaRPr sz="1200" b="1" dirty="0">
                        <a:solidFill>
                          <a:srgbClr val="002060"/>
                        </a:solidFill>
                      </a:endParaRPr>
                    </a:p>
                  </a:txBody>
                  <a:tcPr marL="63500" marR="63500" marT="63500" marB="635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1" dirty="0">
                        <a:solidFill>
                          <a:srgbClr val="002060"/>
                        </a:solidFill>
                      </a:endParaRPr>
                    </a:p>
                  </a:txBody>
                  <a:tcPr marL="63500" marR="63500" marT="63500" marB="635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dirty="0" smtClean="0">
                          <a:solidFill>
                            <a:srgbClr val="002060"/>
                          </a:solidFill>
                        </a:rPr>
                        <a:t>0</a:t>
                      </a:r>
                      <a:endParaRPr sz="1400" b="1" dirty="0">
                        <a:solidFill>
                          <a:srgbClr val="002060"/>
                        </a:solidFill>
                      </a:endParaRPr>
                    </a:p>
                  </a:txBody>
                  <a:tcPr marL="63500" marR="63500" marT="63500" marB="635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6554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 smtClean="0">
                          <a:solidFill>
                            <a:srgbClr val="002060"/>
                          </a:solidFill>
                        </a:rPr>
                        <a:t>CNN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 smtClean="0">
                          <a:solidFill>
                            <a:srgbClr val="002060"/>
                          </a:solidFill>
                        </a:rPr>
                        <a:t>(</a:t>
                      </a:r>
                      <a:r>
                        <a:rPr lang="en-US" altLang="ko-KR" sz="1200" b="1" dirty="0" err="1" smtClean="0">
                          <a:solidFill>
                            <a:srgbClr val="002060"/>
                          </a:solidFill>
                        </a:rPr>
                        <a:t>Softmax</a:t>
                      </a:r>
                      <a:endParaRPr sz="1200" b="1" dirty="0">
                        <a:solidFill>
                          <a:srgbClr val="002060"/>
                        </a:solidFill>
                      </a:endParaRPr>
                    </a:p>
                  </a:txBody>
                  <a:tcPr marL="63500" marR="63500" marT="63500" marB="635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1" dirty="0">
                        <a:solidFill>
                          <a:srgbClr val="002060"/>
                        </a:solidFill>
                      </a:endParaRPr>
                    </a:p>
                  </a:txBody>
                  <a:tcPr marL="63500" marR="63500" marT="63500" marB="635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dirty="0" smtClean="0">
                          <a:solidFill>
                            <a:srgbClr val="002060"/>
                          </a:solidFill>
                        </a:rPr>
                        <a:t>2</a:t>
                      </a:r>
                      <a:endParaRPr sz="1400" b="1" dirty="0">
                        <a:solidFill>
                          <a:srgbClr val="002060"/>
                        </a:solidFill>
                      </a:endParaRPr>
                    </a:p>
                  </a:txBody>
                  <a:tcPr marL="63500" marR="63500" marT="63500" marB="635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4653343"/>
                  </a:ext>
                </a:extLst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3945" y="2093611"/>
            <a:ext cx="4650080" cy="76230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4600" y="2953032"/>
            <a:ext cx="4659608" cy="73372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1364" y="3807677"/>
            <a:ext cx="4621493" cy="74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317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3"/>
          <p:cNvSpPr txBox="1">
            <a:spLocks noGrp="1"/>
          </p:cNvSpPr>
          <p:nvPr>
            <p:ph type="body" idx="2"/>
          </p:nvPr>
        </p:nvSpPr>
        <p:spPr>
          <a:xfrm>
            <a:off x="4798768" y="943650"/>
            <a:ext cx="4255089" cy="2085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431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en-US" sz="2600" dirty="0" smtClean="0">
                <a:latin typeface="+mj-ea"/>
                <a:ea typeface="+mj-ea"/>
              </a:rPr>
              <a:t>Flask </a:t>
            </a:r>
            <a:r>
              <a:rPr lang="ko-KR" altLang="en-US" sz="2600" dirty="0" smtClean="0">
                <a:latin typeface="+mj-ea"/>
                <a:ea typeface="+mj-ea"/>
              </a:rPr>
              <a:t>활용 </a:t>
            </a:r>
            <a:r>
              <a:rPr lang="ko-KR" altLang="en-US" sz="2600" dirty="0" err="1" smtClean="0">
                <a:latin typeface="+mj-ea"/>
                <a:ea typeface="+mj-ea"/>
              </a:rPr>
              <a:t>웹서비스</a:t>
            </a:r>
            <a:endParaRPr sz="2600" dirty="0">
              <a:latin typeface="+mj-ea"/>
              <a:ea typeface="+mj-ea"/>
            </a:endParaRPr>
          </a:p>
        </p:txBody>
      </p:sp>
      <p:sp>
        <p:nvSpPr>
          <p:cNvPr id="193" name="Google Shape;193;p23"/>
          <p:cNvSpPr txBox="1">
            <a:spLocks noGrp="1"/>
          </p:cNvSpPr>
          <p:nvPr>
            <p:ph type="title"/>
          </p:nvPr>
        </p:nvSpPr>
        <p:spPr>
          <a:xfrm>
            <a:off x="510151" y="1368510"/>
            <a:ext cx="4009893" cy="8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457200" lvl="0" indent="-431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Char char="➢"/>
            </a:pPr>
            <a:r>
              <a:rPr lang="en-US" altLang="ko-KR" sz="3200" dirty="0" smtClean="0">
                <a:solidFill>
                  <a:schemeClr val="dk2"/>
                </a:solidFill>
                <a:latin typeface="+mj-ea"/>
                <a:ea typeface="+mj-ea"/>
              </a:rPr>
              <a:t>Web Service  </a:t>
            </a:r>
            <a:endParaRPr sz="4900" dirty="0">
              <a:solidFill>
                <a:schemeClr val="dk2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222041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9"/>
          <p:cNvSpPr txBox="1">
            <a:spLocks noGrp="1"/>
          </p:cNvSpPr>
          <p:nvPr>
            <p:ph type="title"/>
          </p:nvPr>
        </p:nvSpPr>
        <p:spPr>
          <a:xfrm>
            <a:off x="221575" y="904619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87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Char char="➢"/>
            </a:pPr>
            <a:r>
              <a:rPr lang="en-US" altLang="ko-KR" sz="2500" dirty="0" smtClean="0">
                <a:solidFill>
                  <a:srgbClr val="002060"/>
                </a:solidFill>
                <a:latin typeface="+mj-ea"/>
                <a:ea typeface="+mj-ea"/>
              </a:rPr>
              <a:t>Flask </a:t>
            </a:r>
            <a:r>
              <a:rPr lang="ko-KR" altLang="en-US" sz="2500" dirty="0" smtClean="0">
                <a:solidFill>
                  <a:srgbClr val="002060"/>
                </a:solidFill>
                <a:latin typeface="+mj-ea"/>
                <a:ea typeface="+mj-ea"/>
              </a:rPr>
              <a:t>활용 </a:t>
            </a:r>
            <a:r>
              <a:rPr lang="ko-KR" altLang="en-US" sz="2500" dirty="0" err="1" smtClean="0">
                <a:solidFill>
                  <a:srgbClr val="002060"/>
                </a:solidFill>
                <a:latin typeface="+mj-ea"/>
                <a:ea typeface="+mj-ea"/>
              </a:rPr>
              <a:t>웹서비스</a:t>
            </a:r>
            <a:endParaRPr sz="2500" dirty="0">
              <a:solidFill>
                <a:srgbClr val="002060"/>
              </a:solidFill>
              <a:latin typeface="+mj-ea"/>
              <a:ea typeface="+mj-ea"/>
            </a:endParaRPr>
          </a:p>
        </p:txBody>
      </p:sp>
      <p:sp>
        <p:nvSpPr>
          <p:cNvPr id="142" name="Google Shape;142;p19"/>
          <p:cNvSpPr txBox="1"/>
          <p:nvPr/>
        </p:nvSpPr>
        <p:spPr>
          <a:xfrm>
            <a:off x="182880" y="1865963"/>
            <a:ext cx="4409212" cy="518798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143" name="Google Shape;143;p19"/>
          <p:cNvSpPr/>
          <p:nvPr/>
        </p:nvSpPr>
        <p:spPr>
          <a:xfrm>
            <a:off x="200113" y="2377445"/>
            <a:ext cx="4389376" cy="1479537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144" name="Google Shape;144;p19"/>
          <p:cNvSpPr txBox="1">
            <a:spLocks noGrp="1"/>
          </p:cNvSpPr>
          <p:nvPr>
            <p:ph type="body" idx="4294967295"/>
          </p:nvPr>
        </p:nvSpPr>
        <p:spPr>
          <a:xfrm>
            <a:off x="1901133" y="1924588"/>
            <a:ext cx="1623900" cy="4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 smtClean="0">
                <a:solidFill>
                  <a:schemeClr val="lt1"/>
                </a:solidFill>
                <a:latin typeface="+mj-ea"/>
                <a:ea typeface="+mj-ea"/>
              </a:rPr>
              <a:t>Input</a:t>
            </a:r>
            <a:endParaRPr>
              <a:solidFill>
                <a:schemeClr val="lt1"/>
              </a:solidFill>
              <a:latin typeface="+mj-ea"/>
              <a:ea typeface="+mj-ea"/>
            </a:endParaRPr>
          </a:p>
        </p:txBody>
      </p:sp>
      <p:sp>
        <p:nvSpPr>
          <p:cNvPr id="146" name="Google Shape;146;p19"/>
          <p:cNvSpPr txBox="1"/>
          <p:nvPr/>
        </p:nvSpPr>
        <p:spPr>
          <a:xfrm>
            <a:off x="4601475" y="1864211"/>
            <a:ext cx="4315754" cy="518345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noFill/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147" name="Google Shape;147;p19"/>
          <p:cNvSpPr/>
          <p:nvPr/>
        </p:nvSpPr>
        <p:spPr>
          <a:xfrm>
            <a:off x="4616042" y="2383594"/>
            <a:ext cx="4301187" cy="1473389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noFill/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148" name="Google Shape;148;p19"/>
          <p:cNvSpPr txBox="1">
            <a:spLocks noGrp="1"/>
          </p:cNvSpPr>
          <p:nvPr>
            <p:ph type="body" idx="4294967295"/>
          </p:nvPr>
        </p:nvSpPr>
        <p:spPr>
          <a:xfrm>
            <a:off x="6234385" y="1931909"/>
            <a:ext cx="1623900" cy="4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altLang="ko-KR" dirty="0" smtClean="0">
                <a:solidFill>
                  <a:schemeClr val="lt1"/>
                </a:solidFill>
                <a:latin typeface="+mj-ea"/>
                <a:ea typeface="+mj-ea"/>
              </a:rPr>
              <a:t>Output</a:t>
            </a:r>
            <a:endParaRPr>
              <a:solidFill>
                <a:schemeClr val="lt1"/>
              </a:solidFill>
              <a:latin typeface="+mj-ea"/>
              <a:ea typeface="+mj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288" y="2485826"/>
            <a:ext cx="4204085" cy="111857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9732" y="2505884"/>
            <a:ext cx="4209671" cy="99358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6"/>
          <p:cNvSpPr txBox="1">
            <a:spLocks noGrp="1"/>
          </p:cNvSpPr>
          <p:nvPr>
            <p:ph type="title"/>
          </p:nvPr>
        </p:nvSpPr>
        <p:spPr>
          <a:xfrm>
            <a:off x="437000" y="834500"/>
            <a:ext cx="3796500" cy="8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457200" lvl="0" indent="-431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Char char="➢"/>
            </a:pPr>
            <a:r>
              <a:rPr lang="ko-KR" altLang="en-US" sz="3200" dirty="0" smtClean="0">
                <a:solidFill>
                  <a:schemeClr val="dk2"/>
                </a:solidFill>
                <a:latin typeface="+mj-ea"/>
                <a:ea typeface="+mj-ea"/>
              </a:rPr>
              <a:t>마무리</a:t>
            </a:r>
            <a:r>
              <a:rPr lang="ko" sz="3200" dirty="0" smtClean="0">
                <a:solidFill>
                  <a:schemeClr val="dk2"/>
                </a:solidFill>
                <a:latin typeface="+mj-ea"/>
                <a:ea typeface="+mj-ea"/>
              </a:rPr>
              <a:t> </a:t>
            </a:r>
            <a:endParaRPr sz="4900">
              <a:solidFill>
                <a:schemeClr val="dk2"/>
              </a:solidFill>
              <a:latin typeface="+mj-ea"/>
              <a:ea typeface="+mj-ea"/>
            </a:endParaRPr>
          </a:p>
        </p:txBody>
      </p:sp>
      <p:sp>
        <p:nvSpPr>
          <p:cNvPr id="8" name="Google Shape;192;p23"/>
          <p:cNvSpPr txBox="1">
            <a:spLocks noGrp="1"/>
          </p:cNvSpPr>
          <p:nvPr>
            <p:ph type="body" idx="2"/>
          </p:nvPr>
        </p:nvSpPr>
        <p:spPr>
          <a:xfrm>
            <a:off x="4747561" y="1806845"/>
            <a:ext cx="4255089" cy="2085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431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ko-KR" altLang="en-US" sz="2600" dirty="0" smtClean="0">
                <a:latin typeface="+mj-ea"/>
                <a:ea typeface="+mj-ea"/>
              </a:rPr>
              <a:t>결론 </a:t>
            </a:r>
            <a:r>
              <a:rPr lang="en-US" altLang="ko-KR" sz="2600" dirty="0" smtClean="0">
                <a:latin typeface="+mj-ea"/>
                <a:ea typeface="+mj-ea"/>
              </a:rPr>
              <a:t> </a:t>
            </a:r>
          </a:p>
          <a:p>
            <a:pPr marL="457200" lvl="0" indent="-431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ko-KR" altLang="en-US" sz="2600" dirty="0" smtClean="0">
                <a:latin typeface="+mj-ea"/>
                <a:ea typeface="+mj-ea"/>
              </a:rPr>
              <a:t>개선점과 향후 계획</a:t>
            </a:r>
            <a:endParaRPr sz="2600" dirty="0"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04;p15"/>
          <p:cNvSpPr txBox="1">
            <a:spLocks noGrp="1"/>
          </p:cNvSpPr>
          <p:nvPr>
            <p:ph type="title"/>
          </p:nvPr>
        </p:nvSpPr>
        <p:spPr>
          <a:xfrm>
            <a:off x="658450" y="977375"/>
            <a:ext cx="3119700" cy="6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457200" lvl="0" indent="-387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Char char="➢"/>
            </a:pPr>
            <a:r>
              <a:rPr lang="ko" sz="2500" dirty="0" smtClean="0">
                <a:solidFill>
                  <a:srgbClr val="002060"/>
                </a:solidFill>
                <a:latin typeface="+mj-ea"/>
                <a:ea typeface="+mj-ea"/>
              </a:rPr>
              <a:t>프로젝트 주제 </a:t>
            </a:r>
            <a:endParaRPr>
              <a:solidFill>
                <a:srgbClr val="002060"/>
              </a:solidFill>
              <a:latin typeface="+mj-ea"/>
              <a:ea typeface="+mj-ea"/>
            </a:endParaRPr>
          </a:p>
        </p:txBody>
      </p:sp>
      <p:sp>
        <p:nvSpPr>
          <p:cNvPr id="7" name="Google Shape;105;p15"/>
          <p:cNvSpPr txBox="1">
            <a:spLocks/>
          </p:cNvSpPr>
          <p:nvPr/>
        </p:nvSpPr>
        <p:spPr>
          <a:xfrm>
            <a:off x="556190" y="1741220"/>
            <a:ext cx="6969000" cy="66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60000" marR="0" lvl="0" indent="-281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"/>
              <a:buChar char="●"/>
              <a:tabLst/>
              <a:defRPr/>
            </a:pPr>
            <a:r>
              <a:rPr kumimoji="0" lang="ko-KR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j-ea"/>
                <a:ea typeface="+mj-ea"/>
                <a:cs typeface="Liberation Serif"/>
                <a:sym typeface="Liberation Serif"/>
              </a:rPr>
              <a:t>리뷰 데이터를 이용한 평점 예측 프로젝트</a:t>
            </a:r>
            <a:endParaRPr kumimoji="0" lang="ko-KR" altLang="en-US" sz="2400" b="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j-ea"/>
              <a:ea typeface="+mj-ea"/>
              <a:cs typeface="Roboto"/>
              <a:sym typeface="Roboto"/>
            </a:endParaRPr>
          </a:p>
        </p:txBody>
      </p:sp>
      <p:sp>
        <p:nvSpPr>
          <p:cNvPr id="8" name="Google Shape;106;p15"/>
          <p:cNvSpPr txBox="1">
            <a:spLocks/>
          </p:cNvSpPr>
          <p:nvPr/>
        </p:nvSpPr>
        <p:spPr>
          <a:xfrm>
            <a:off x="666050" y="2646000"/>
            <a:ext cx="3119700" cy="6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457200" marR="0" lvl="0" indent="-387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Roboto"/>
              <a:buChar char="➢"/>
              <a:tabLst/>
              <a:defRPr/>
            </a:pPr>
            <a:r>
              <a:rPr kumimoji="0" lang="ko-KR" altLang="en-US" sz="2500" b="0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j-ea"/>
                <a:ea typeface="+mj-ea"/>
                <a:cs typeface="Roboto"/>
                <a:sym typeface="Roboto"/>
              </a:rPr>
              <a:t>프로젝트 개요</a:t>
            </a:r>
            <a:endParaRPr kumimoji="0" lang="ko-KR" altLang="en-US" sz="4200" b="0" i="0" u="none" strike="noStrike" kern="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j-ea"/>
              <a:ea typeface="+mj-ea"/>
              <a:cs typeface="Roboto"/>
              <a:sym typeface="Roboto"/>
            </a:endParaRPr>
          </a:p>
        </p:txBody>
      </p:sp>
      <p:sp>
        <p:nvSpPr>
          <p:cNvPr id="9" name="Google Shape;107;p15"/>
          <p:cNvSpPr txBox="1">
            <a:spLocks/>
          </p:cNvSpPr>
          <p:nvPr/>
        </p:nvSpPr>
        <p:spPr>
          <a:xfrm>
            <a:off x="507550" y="3343475"/>
            <a:ext cx="7926876" cy="10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>
              <a:lnSpc>
                <a:spcPct val="150000"/>
              </a:lnSpc>
              <a:buSzPts val="1400"/>
              <a:buFont typeface="Roboto"/>
              <a:buChar char="●"/>
              <a:defRPr/>
            </a:pPr>
            <a:r>
              <a:rPr lang="ko-KR" altLang="en-US" dirty="0" smtClean="0">
                <a:solidFill>
                  <a:srgbClr val="002060"/>
                </a:solidFill>
                <a:latin typeface="+mj-ea"/>
                <a:ea typeface="+mj-ea"/>
              </a:rPr>
              <a:t>인터넷 검색 엔진을 통해 제주 지역 소재 </a:t>
            </a:r>
            <a:r>
              <a:rPr lang="en-US" altLang="ko-KR" dirty="0" smtClean="0">
                <a:solidFill>
                  <a:srgbClr val="002060"/>
                </a:solidFill>
                <a:latin typeface="+mj-ea"/>
                <a:ea typeface="+mj-ea"/>
              </a:rPr>
              <a:t>50</a:t>
            </a:r>
            <a:r>
              <a:rPr lang="ko-KR" altLang="en-US" dirty="0" smtClean="0">
                <a:solidFill>
                  <a:srgbClr val="002060"/>
                </a:solidFill>
                <a:latin typeface="+mj-ea"/>
                <a:ea typeface="+mj-ea"/>
              </a:rPr>
              <a:t>개 호텔을 이용한 투숙객들의 후기에서</a:t>
            </a:r>
            <a:endParaRPr lang="en-US" altLang="ko-KR" dirty="0" smtClean="0">
              <a:solidFill>
                <a:srgbClr val="002060"/>
              </a:solidFill>
              <a:latin typeface="+mj-ea"/>
              <a:ea typeface="+mj-ea"/>
            </a:endParaRPr>
          </a:p>
          <a:p>
            <a:pPr marL="457200" lvl="0" indent="-317500">
              <a:lnSpc>
                <a:spcPct val="150000"/>
              </a:lnSpc>
              <a:buSzPts val="1400"/>
              <a:defRPr/>
            </a:pPr>
            <a:r>
              <a:rPr lang="en-US" altLang="ko-KR" dirty="0" smtClean="0">
                <a:solidFill>
                  <a:srgbClr val="002060"/>
                </a:solidFill>
                <a:latin typeface="+mj-ea"/>
                <a:ea typeface="+mj-ea"/>
              </a:rPr>
              <a:t>     </a:t>
            </a:r>
            <a:r>
              <a:rPr lang="ko-KR" altLang="en-US" dirty="0" smtClean="0">
                <a:solidFill>
                  <a:srgbClr val="002060"/>
                </a:solidFill>
                <a:latin typeface="+mj-ea"/>
                <a:ea typeface="+mj-ea"/>
              </a:rPr>
              <a:t>긍정적이거나 부정적인 감성 분석 모형을 만들고 리뷰 평점을 이용한 정형데이터 분석과 </a:t>
            </a:r>
            <a:endParaRPr lang="en-US" altLang="ko-KR" dirty="0" smtClean="0">
              <a:solidFill>
                <a:srgbClr val="002060"/>
              </a:solidFill>
              <a:latin typeface="+mj-ea"/>
              <a:ea typeface="+mj-ea"/>
            </a:endParaRPr>
          </a:p>
          <a:p>
            <a:pPr marL="457200" lvl="0" indent="-317500">
              <a:lnSpc>
                <a:spcPct val="150000"/>
              </a:lnSpc>
              <a:buSzPts val="1400"/>
              <a:defRPr/>
            </a:pPr>
            <a:r>
              <a:rPr lang="en-US" altLang="ko-KR" dirty="0" smtClean="0">
                <a:solidFill>
                  <a:srgbClr val="002060"/>
                </a:solidFill>
                <a:latin typeface="+mj-ea"/>
                <a:ea typeface="+mj-ea"/>
              </a:rPr>
              <a:t>     </a:t>
            </a:r>
            <a:r>
              <a:rPr lang="ko-KR" altLang="en-US" dirty="0" smtClean="0">
                <a:solidFill>
                  <a:srgbClr val="002060"/>
                </a:solidFill>
                <a:latin typeface="+mj-ea"/>
                <a:ea typeface="+mj-ea"/>
              </a:rPr>
              <a:t>비교하여 개선된 평점 예측 </a:t>
            </a:r>
            <a:r>
              <a:rPr lang="ko-KR" altLang="en-US" dirty="0" smtClean="0">
                <a:solidFill>
                  <a:srgbClr val="002060"/>
                </a:solidFill>
                <a:latin typeface="+mj-ea"/>
                <a:ea typeface="+mj-ea"/>
              </a:rPr>
              <a:t>모델을 만들고 </a:t>
            </a:r>
            <a:r>
              <a:rPr lang="ko-KR" altLang="en-US" dirty="0" smtClean="0">
                <a:solidFill>
                  <a:srgbClr val="002060"/>
                </a:solidFill>
                <a:latin typeface="+mj-ea"/>
                <a:ea typeface="+mj-ea"/>
              </a:rPr>
              <a:t>배포함</a:t>
            </a:r>
            <a:r>
              <a:rPr lang="en-US" altLang="ko-KR" dirty="0" smtClean="0">
                <a:solidFill>
                  <a:srgbClr val="002060"/>
                </a:solidFill>
                <a:latin typeface="+mj-ea"/>
                <a:ea typeface="+mj-ea"/>
              </a:rPr>
              <a:t>.</a:t>
            </a:r>
            <a:endParaRPr kumimoji="0" lang="ko-KR" altLang="en-US" b="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j-ea"/>
              <a:ea typeface="+mj-ea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45"/>
          <p:cNvSpPr txBox="1">
            <a:spLocks noGrp="1"/>
          </p:cNvSpPr>
          <p:nvPr>
            <p:ph type="title"/>
          </p:nvPr>
        </p:nvSpPr>
        <p:spPr>
          <a:xfrm>
            <a:off x="598100" y="729752"/>
            <a:ext cx="4623000" cy="8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ko" sz="3400" dirty="0">
                <a:solidFill>
                  <a:srgbClr val="002060"/>
                </a:solidFill>
                <a:latin typeface="+mj-ea"/>
                <a:ea typeface="+mj-ea"/>
              </a:rPr>
              <a:t>결론 </a:t>
            </a:r>
            <a:endParaRPr sz="3400" dirty="0">
              <a:solidFill>
                <a:srgbClr val="002060"/>
              </a:solidFill>
              <a:latin typeface="+mj-ea"/>
              <a:ea typeface="+mj-ea"/>
            </a:endParaRPr>
          </a:p>
        </p:txBody>
      </p:sp>
      <p:sp>
        <p:nvSpPr>
          <p:cNvPr id="446" name="Google Shape;446;p45"/>
          <p:cNvSpPr txBox="1">
            <a:spLocks noGrp="1"/>
          </p:cNvSpPr>
          <p:nvPr>
            <p:ph type="title"/>
          </p:nvPr>
        </p:nvSpPr>
        <p:spPr>
          <a:xfrm>
            <a:off x="598100" y="2116958"/>
            <a:ext cx="8467294" cy="1997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55600">
              <a:lnSpc>
                <a:spcPct val="150000"/>
              </a:lnSpc>
              <a:buSzPts val="2000"/>
            </a:pPr>
            <a:r>
              <a:rPr lang="ko" altLang="en-US" sz="1500" dirty="0" smtClean="0">
                <a:solidFill>
                  <a:srgbClr val="002060"/>
                </a:solidFill>
                <a:latin typeface="+mj-ea"/>
                <a:ea typeface="+mj-ea"/>
              </a:rPr>
              <a:t>★</a:t>
            </a:r>
            <a:r>
              <a:rPr lang="ko-KR" altLang="en-US" sz="1500" dirty="0" smtClean="0">
                <a:solidFill>
                  <a:srgbClr val="002060"/>
                </a:solidFill>
                <a:latin typeface="+mj-ea"/>
                <a:ea typeface="+mj-ea"/>
              </a:rPr>
              <a:t>호텔 리뷰 평점은 호텔 등급</a:t>
            </a:r>
            <a:r>
              <a:rPr lang="ko" sz="1500" dirty="0" smtClean="0">
                <a:solidFill>
                  <a:srgbClr val="002060"/>
                </a:solidFill>
                <a:latin typeface="+mj-ea"/>
                <a:ea typeface="+mj-ea"/>
              </a:rPr>
              <a:t>과 </a:t>
            </a:r>
            <a:r>
              <a:rPr lang="ko-KR" altLang="en-US" sz="1500" dirty="0" smtClean="0">
                <a:solidFill>
                  <a:srgbClr val="002060"/>
                </a:solidFill>
                <a:latin typeface="+mj-ea"/>
                <a:ea typeface="+mj-ea"/>
              </a:rPr>
              <a:t>양의</a:t>
            </a:r>
            <a:r>
              <a:rPr lang="ko" sz="1500" dirty="0" smtClean="0">
                <a:solidFill>
                  <a:srgbClr val="002060"/>
                </a:solidFill>
                <a:latin typeface="+mj-ea"/>
                <a:ea typeface="+mj-ea"/>
              </a:rPr>
              <a:t> 상관 관계</a:t>
            </a:r>
            <a:r>
              <a:rPr lang="ko-KR" altLang="en-US" sz="1500" dirty="0" smtClean="0">
                <a:solidFill>
                  <a:srgbClr val="002060"/>
                </a:solidFill>
                <a:latin typeface="+mj-ea"/>
                <a:ea typeface="+mj-ea"/>
              </a:rPr>
              <a:t>가 있으며</a:t>
            </a:r>
            <a:r>
              <a:rPr lang="en-US" altLang="ko-KR" sz="1500" dirty="0" smtClean="0">
                <a:solidFill>
                  <a:srgbClr val="002060"/>
                </a:solidFill>
                <a:latin typeface="+mj-ea"/>
                <a:ea typeface="+mj-ea"/>
              </a:rPr>
              <a:t>, </a:t>
            </a:r>
            <a:r>
              <a:rPr lang="en-US" altLang="ko" sz="1500" dirty="0" err="1" smtClean="0">
                <a:solidFill>
                  <a:srgbClr val="002060"/>
                </a:solidFill>
                <a:latin typeface="+mj-ea"/>
                <a:ea typeface="+mj-ea"/>
              </a:rPr>
              <a:t>Coef</a:t>
            </a:r>
            <a:r>
              <a:rPr lang="en-US" altLang="ko" sz="1500" dirty="0" smtClean="0">
                <a:solidFill>
                  <a:srgbClr val="002060"/>
                </a:solidFill>
                <a:latin typeface="+mj-ea"/>
                <a:ea typeface="+mj-ea"/>
              </a:rPr>
              <a:t> 0.14 </a:t>
            </a:r>
            <a:r>
              <a:rPr lang="ko-KR" altLang="en-US" sz="1500" dirty="0" smtClean="0">
                <a:solidFill>
                  <a:srgbClr val="002060"/>
                </a:solidFill>
                <a:latin typeface="+mj-ea"/>
                <a:ea typeface="+mj-ea"/>
              </a:rPr>
              <a:t>영향을 보임</a:t>
            </a:r>
            <a:r>
              <a:rPr lang="en-US" altLang="ko-KR" sz="1500" dirty="0" smtClean="0">
                <a:solidFill>
                  <a:srgbClr val="002060"/>
                </a:solidFill>
                <a:latin typeface="+mj-ea"/>
                <a:ea typeface="+mj-ea"/>
              </a:rPr>
              <a:t>.</a:t>
            </a:r>
            <a:endParaRPr sz="1500" dirty="0" smtClean="0">
              <a:solidFill>
                <a:srgbClr val="002060"/>
              </a:solidFill>
              <a:latin typeface="+mj-ea"/>
              <a:ea typeface="+mj-ea"/>
            </a:endParaRPr>
          </a:p>
          <a:p>
            <a:pPr marL="457200" lvl="0" indent="-355600">
              <a:lnSpc>
                <a:spcPct val="150000"/>
              </a:lnSpc>
              <a:buSzPts val="2000"/>
            </a:pPr>
            <a:r>
              <a:rPr lang="ko" altLang="en-US" sz="1500" dirty="0" smtClean="0">
                <a:solidFill>
                  <a:srgbClr val="002060"/>
                </a:solidFill>
                <a:latin typeface="+mj-ea"/>
                <a:ea typeface="+mj-ea"/>
              </a:rPr>
              <a:t>★ </a:t>
            </a:r>
            <a:r>
              <a:rPr lang="ko" sz="1500" dirty="0" smtClean="0">
                <a:solidFill>
                  <a:srgbClr val="002060"/>
                </a:solidFill>
                <a:latin typeface="+mj-ea"/>
                <a:ea typeface="+mj-ea"/>
              </a:rPr>
              <a:t>회귀</a:t>
            </a:r>
            <a:r>
              <a:rPr lang="en-US" altLang="ko" sz="1500" dirty="0" smtClean="0">
                <a:solidFill>
                  <a:srgbClr val="002060"/>
                </a:solidFill>
                <a:latin typeface="+mj-ea"/>
                <a:ea typeface="+mj-ea"/>
              </a:rPr>
              <a:t> </a:t>
            </a:r>
            <a:r>
              <a:rPr lang="ko-KR" altLang="en-US" sz="1500" dirty="0" smtClean="0">
                <a:solidFill>
                  <a:srgbClr val="002060"/>
                </a:solidFill>
                <a:latin typeface="+mj-ea"/>
                <a:ea typeface="+mj-ea"/>
              </a:rPr>
              <a:t>분석</a:t>
            </a:r>
            <a:r>
              <a:rPr lang="ko" sz="1500" dirty="0" smtClean="0">
                <a:solidFill>
                  <a:srgbClr val="002060"/>
                </a:solidFill>
                <a:latin typeface="+mj-ea"/>
                <a:ea typeface="+mj-ea"/>
              </a:rPr>
              <a:t> </a:t>
            </a:r>
            <a:r>
              <a:rPr lang="en-US" altLang="ko" sz="1500" dirty="0" smtClean="0">
                <a:solidFill>
                  <a:srgbClr val="002060"/>
                </a:solidFill>
                <a:latin typeface="+mj-ea"/>
                <a:ea typeface="+mj-ea"/>
              </a:rPr>
              <a:t> </a:t>
            </a:r>
            <a:r>
              <a:rPr lang="ko" sz="1500" dirty="0" smtClean="0">
                <a:solidFill>
                  <a:srgbClr val="002060"/>
                </a:solidFill>
                <a:latin typeface="+mj-ea"/>
                <a:ea typeface="+mj-ea"/>
              </a:rPr>
              <a:t>-&gt;  R-squared </a:t>
            </a:r>
            <a:r>
              <a:rPr lang="en-US" altLang="ko" sz="1500" dirty="0" smtClean="0">
                <a:solidFill>
                  <a:srgbClr val="002060"/>
                </a:solidFill>
                <a:latin typeface="+mj-ea"/>
                <a:ea typeface="+mj-ea"/>
              </a:rPr>
              <a:t>9</a:t>
            </a:r>
            <a:r>
              <a:rPr lang="ko" sz="1500" dirty="0" smtClean="0">
                <a:solidFill>
                  <a:srgbClr val="002060"/>
                </a:solidFill>
                <a:latin typeface="+mj-ea"/>
                <a:ea typeface="+mj-ea"/>
              </a:rPr>
              <a:t>3</a:t>
            </a:r>
            <a:r>
              <a:rPr lang="en-US" altLang="ko" sz="1500" dirty="0" smtClean="0">
                <a:solidFill>
                  <a:srgbClr val="002060"/>
                </a:solidFill>
                <a:latin typeface="+mj-ea"/>
                <a:ea typeface="+mj-ea"/>
              </a:rPr>
              <a:t>.2</a:t>
            </a:r>
            <a:r>
              <a:rPr lang="ko" sz="1500" dirty="0" smtClean="0">
                <a:solidFill>
                  <a:srgbClr val="002060"/>
                </a:solidFill>
                <a:latin typeface="+mj-ea"/>
                <a:ea typeface="+mj-ea"/>
              </a:rPr>
              <a:t>% </a:t>
            </a:r>
            <a:r>
              <a:rPr lang="en-US" altLang="ko" sz="1500" dirty="0" smtClean="0">
                <a:solidFill>
                  <a:srgbClr val="002060"/>
                </a:solidFill>
                <a:latin typeface="+mj-ea"/>
                <a:ea typeface="+mj-ea"/>
              </a:rPr>
              <a:t>, </a:t>
            </a:r>
            <a:r>
              <a:rPr lang="ko" sz="1500" dirty="0" smtClean="0">
                <a:solidFill>
                  <a:srgbClr val="002060"/>
                </a:solidFill>
                <a:latin typeface="+mj-ea"/>
                <a:ea typeface="+mj-ea"/>
              </a:rPr>
              <a:t> </a:t>
            </a:r>
            <a:r>
              <a:rPr lang="en-US" altLang="ko" sz="1500" dirty="0" smtClean="0">
                <a:solidFill>
                  <a:srgbClr val="002060"/>
                </a:solidFill>
                <a:latin typeface="+mj-ea"/>
                <a:ea typeface="+mj-ea"/>
              </a:rPr>
              <a:t>MSE 0.96,  MAE 0.87 </a:t>
            </a:r>
            <a:r>
              <a:rPr lang="ko-KR" altLang="en-US" sz="1500" dirty="0" smtClean="0">
                <a:solidFill>
                  <a:srgbClr val="002060"/>
                </a:solidFill>
                <a:latin typeface="+mj-ea"/>
                <a:ea typeface="+mj-ea"/>
              </a:rPr>
              <a:t>으로 적합성과 오차 적정함</a:t>
            </a:r>
            <a:endParaRPr sz="1500" dirty="0" smtClean="0">
              <a:solidFill>
                <a:srgbClr val="002060"/>
              </a:solidFill>
              <a:latin typeface="+mj-ea"/>
              <a:ea typeface="+mj-ea"/>
            </a:endParaRPr>
          </a:p>
          <a:p>
            <a:pPr marL="457200" lvl="0" indent="-355600">
              <a:lnSpc>
                <a:spcPct val="150000"/>
              </a:lnSpc>
              <a:buSzPts val="2000"/>
            </a:pPr>
            <a:r>
              <a:rPr lang="ko" altLang="en-US" sz="1500" dirty="0" smtClean="0">
                <a:solidFill>
                  <a:srgbClr val="002060"/>
                </a:solidFill>
                <a:latin typeface="+mj-ea"/>
                <a:ea typeface="+mj-ea"/>
              </a:rPr>
              <a:t>★ </a:t>
            </a:r>
            <a:r>
              <a:rPr lang="ko-KR" altLang="en-US" sz="1500" dirty="0" smtClean="0">
                <a:solidFill>
                  <a:srgbClr val="002060"/>
                </a:solidFill>
                <a:latin typeface="+mj-ea"/>
                <a:ea typeface="+mj-ea"/>
              </a:rPr>
              <a:t>한글 </a:t>
            </a:r>
            <a:r>
              <a:rPr lang="en-US" altLang="ko-KR" sz="1500" dirty="0" smtClean="0">
                <a:solidFill>
                  <a:srgbClr val="002060"/>
                </a:solidFill>
                <a:latin typeface="+mj-ea"/>
                <a:ea typeface="+mj-ea"/>
              </a:rPr>
              <a:t>Text </a:t>
            </a:r>
            <a:r>
              <a:rPr lang="ko-KR" altLang="en-US" sz="1500" dirty="0" smtClean="0">
                <a:solidFill>
                  <a:srgbClr val="002060"/>
                </a:solidFill>
                <a:latin typeface="+mj-ea"/>
                <a:ea typeface="+mj-ea"/>
              </a:rPr>
              <a:t>모형 학습 결과 모델 성능 평가 정확도 </a:t>
            </a:r>
            <a:r>
              <a:rPr lang="en-US" altLang="ko-KR" sz="1500" dirty="0" smtClean="0">
                <a:solidFill>
                  <a:srgbClr val="002060"/>
                </a:solidFill>
                <a:latin typeface="+mj-ea"/>
                <a:ea typeface="+mj-ea"/>
              </a:rPr>
              <a:t>88.54% </a:t>
            </a:r>
            <a:r>
              <a:rPr lang="ko-KR" altLang="en-US" sz="1500" dirty="0" smtClean="0">
                <a:solidFill>
                  <a:srgbClr val="002060"/>
                </a:solidFill>
                <a:latin typeface="+mj-ea"/>
                <a:ea typeface="+mj-ea"/>
              </a:rPr>
              <a:t>이나</a:t>
            </a:r>
            <a:r>
              <a:rPr lang="en-US" altLang="ko-KR" sz="1500" dirty="0" smtClean="0">
                <a:solidFill>
                  <a:srgbClr val="002060"/>
                </a:solidFill>
                <a:latin typeface="+mj-ea"/>
                <a:ea typeface="+mj-ea"/>
              </a:rPr>
              <a:t>,</a:t>
            </a:r>
            <a:endParaRPr sz="1500" dirty="0" smtClean="0">
              <a:solidFill>
                <a:srgbClr val="002060"/>
              </a:solidFill>
              <a:latin typeface="+mj-ea"/>
              <a:ea typeface="+mj-ea"/>
            </a:endParaRPr>
          </a:p>
          <a:p>
            <a:pPr marL="457200" lvl="0" indent="-355600">
              <a:lnSpc>
                <a:spcPct val="150000"/>
              </a:lnSpc>
              <a:buSzPts val="2000"/>
            </a:pPr>
            <a:r>
              <a:rPr lang="ko" altLang="en-US" sz="1500" dirty="0" smtClean="0">
                <a:solidFill>
                  <a:srgbClr val="002060"/>
                </a:solidFill>
                <a:latin typeface="+mj-ea"/>
                <a:ea typeface="+mj-ea"/>
              </a:rPr>
              <a:t>★ </a:t>
            </a:r>
            <a:r>
              <a:rPr lang="ko-KR" altLang="en-US" sz="1500" dirty="0" smtClean="0">
                <a:solidFill>
                  <a:srgbClr val="002060"/>
                </a:solidFill>
                <a:latin typeface="+mj-ea"/>
                <a:ea typeface="+mj-ea"/>
              </a:rPr>
              <a:t>예측평가 정확도는 </a:t>
            </a:r>
            <a:r>
              <a:rPr lang="en-US" altLang="ko-KR" sz="1500" dirty="0" smtClean="0">
                <a:solidFill>
                  <a:srgbClr val="002060"/>
                </a:solidFill>
                <a:latin typeface="+mj-ea"/>
                <a:ea typeface="+mj-ea"/>
              </a:rPr>
              <a:t>50.81% </a:t>
            </a:r>
            <a:r>
              <a:rPr lang="ko-KR" altLang="en-US" sz="1500" dirty="0" smtClean="0">
                <a:solidFill>
                  <a:srgbClr val="002060"/>
                </a:solidFill>
                <a:latin typeface="+mj-ea"/>
                <a:ea typeface="+mj-ea"/>
              </a:rPr>
              <a:t>로 </a:t>
            </a:r>
            <a:r>
              <a:rPr lang="ko" sz="1500" dirty="0" smtClean="0">
                <a:solidFill>
                  <a:srgbClr val="002060"/>
                </a:solidFill>
                <a:latin typeface="+mj-ea"/>
                <a:ea typeface="+mj-ea"/>
              </a:rPr>
              <a:t>예측 적중 </a:t>
            </a:r>
            <a:r>
              <a:rPr lang="ko-KR" altLang="en-US" sz="1500" dirty="0" smtClean="0">
                <a:solidFill>
                  <a:srgbClr val="002060"/>
                </a:solidFill>
                <a:latin typeface="+mj-ea"/>
                <a:ea typeface="+mj-ea"/>
              </a:rPr>
              <a:t>정확도 낮</a:t>
            </a:r>
            <a:r>
              <a:rPr lang="ko" sz="1500" dirty="0" smtClean="0">
                <a:solidFill>
                  <a:srgbClr val="002060"/>
                </a:solidFill>
                <a:latin typeface="+mj-ea"/>
                <a:ea typeface="+mj-ea"/>
              </a:rPr>
              <a:t>음</a:t>
            </a:r>
            <a:endParaRPr sz="1500" dirty="0" smtClean="0">
              <a:solidFill>
                <a:srgbClr val="002060"/>
              </a:solidFill>
              <a:latin typeface="+mj-ea"/>
              <a:ea typeface="+mj-ea"/>
            </a:endParaRPr>
          </a:p>
          <a:p>
            <a:pPr marL="457200" lvl="0" indent="-355600">
              <a:lnSpc>
                <a:spcPct val="150000"/>
              </a:lnSpc>
              <a:buSzPts val="2000"/>
            </a:pPr>
            <a:r>
              <a:rPr lang="ko" altLang="en-US" sz="1500" dirty="0" smtClean="0">
                <a:solidFill>
                  <a:srgbClr val="002060"/>
                </a:solidFill>
                <a:latin typeface="+mj-ea"/>
                <a:ea typeface="+mj-ea"/>
              </a:rPr>
              <a:t>★ </a:t>
            </a:r>
            <a:r>
              <a:rPr lang="ko-KR" altLang="en-US" sz="1500" dirty="0" smtClean="0">
                <a:solidFill>
                  <a:srgbClr val="002060"/>
                </a:solidFill>
                <a:latin typeface="+mj-ea"/>
                <a:ea typeface="+mj-ea"/>
              </a:rPr>
              <a:t>평점 예측</a:t>
            </a:r>
            <a:r>
              <a:rPr lang="ko" sz="1500" dirty="0" smtClean="0">
                <a:solidFill>
                  <a:srgbClr val="002060"/>
                </a:solidFill>
                <a:latin typeface="+mj-ea"/>
                <a:ea typeface="+mj-ea"/>
              </a:rPr>
              <a:t> 모형 채택 -&gt;  </a:t>
            </a:r>
            <a:r>
              <a:rPr lang="en-US" altLang="ko" sz="1500" dirty="0" smtClean="0">
                <a:solidFill>
                  <a:srgbClr val="002060"/>
                </a:solidFill>
                <a:latin typeface="+mj-ea"/>
                <a:ea typeface="+mj-ea"/>
              </a:rPr>
              <a:t>CNN / </a:t>
            </a:r>
            <a:r>
              <a:rPr lang="en-US" altLang="ko" sz="1500" dirty="0" err="1" smtClean="0">
                <a:solidFill>
                  <a:srgbClr val="002060"/>
                </a:solidFill>
                <a:latin typeface="+mj-ea"/>
                <a:ea typeface="+mj-ea"/>
              </a:rPr>
              <a:t>Relu</a:t>
            </a:r>
            <a:r>
              <a:rPr lang="en-US" altLang="ko" sz="1500" dirty="0" smtClean="0">
                <a:solidFill>
                  <a:srgbClr val="002060"/>
                </a:solidFill>
                <a:latin typeface="+mj-ea"/>
                <a:ea typeface="+mj-ea"/>
              </a:rPr>
              <a:t>(activation) / Adam(optimizer)</a:t>
            </a:r>
            <a:endParaRPr sz="1500" dirty="0">
              <a:solidFill>
                <a:srgbClr val="002060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46"/>
          <p:cNvSpPr txBox="1">
            <a:spLocks noGrp="1"/>
          </p:cNvSpPr>
          <p:nvPr>
            <p:ph type="title"/>
          </p:nvPr>
        </p:nvSpPr>
        <p:spPr>
          <a:xfrm>
            <a:off x="598100" y="695383"/>
            <a:ext cx="4623000" cy="8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ko" sz="3400" dirty="0" smtClean="0">
                <a:solidFill>
                  <a:srgbClr val="002060"/>
                </a:solidFill>
                <a:latin typeface="+mj-ea"/>
                <a:ea typeface="+mj-ea"/>
              </a:rPr>
              <a:t>개선점 및 향후 계획</a:t>
            </a:r>
            <a:endParaRPr sz="3400" dirty="0">
              <a:solidFill>
                <a:srgbClr val="002060"/>
              </a:solidFill>
              <a:latin typeface="+mj-ea"/>
              <a:ea typeface="+mj-ea"/>
            </a:endParaRPr>
          </a:p>
        </p:txBody>
      </p:sp>
      <p:sp>
        <p:nvSpPr>
          <p:cNvPr id="452" name="Google Shape;452;p46"/>
          <p:cNvSpPr txBox="1">
            <a:spLocks noGrp="1"/>
          </p:cNvSpPr>
          <p:nvPr>
            <p:ph type="title"/>
          </p:nvPr>
        </p:nvSpPr>
        <p:spPr>
          <a:xfrm>
            <a:off x="529391" y="2034131"/>
            <a:ext cx="8641869" cy="22422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80975">
              <a:lnSpc>
                <a:spcPct val="150000"/>
              </a:lnSpc>
              <a:buSzPts val="2000"/>
            </a:pPr>
            <a:r>
              <a:rPr lang="ko" altLang="en-US" sz="1500" dirty="0" smtClean="0">
                <a:solidFill>
                  <a:srgbClr val="002060"/>
                </a:solidFill>
                <a:latin typeface="+mn-lt"/>
                <a:ea typeface="+mj-ea"/>
              </a:rPr>
              <a:t>★ </a:t>
            </a:r>
            <a:r>
              <a:rPr lang="en-US" altLang="ko" sz="1500" dirty="0" smtClean="0">
                <a:solidFill>
                  <a:srgbClr val="002060"/>
                </a:solidFill>
                <a:latin typeface="+mn-lt"/>
                <a:ea typeface="+mj-ea"/>
              </a:rPr>
              <a:t>Data </a:t>
            </a:r>
            <a:r>
              <a:rPr lang="ko-KR" altLang="en-US" sz="1500" dirty="0" smtClean="0">
                <a:solidFill>
                  <a:srgbClr val="002060"/>
                </a:solidFill>
                <a:latin typeface="+mn-lt"/>
                <a:ea typeface="+mj-ea"/>
              </a:rPr>
              <a:t>웹 </a:t>
            </a:r>
            <a:r>
              <a:rPr lang="en-US" altLang="ko-KR" sz="1500" dirty="0" smtClean="0">
                <a:solidFill>
                  <a:srgbClr val="002060"/>
                </a:solidFill>
                <a:latin typeface="+mn-lt"/>
                <a:ea typeface="+mj-ea"/>
              </a:rPr>
              <a:t>Crawling </a:t>
            </a:r>
            <a:r>
              <a:rPr lang="ko-KR" altLang="en-US" sz="1500" dirty="0" smtClean="0">
                <a:solidFill>
                  <a:srgbClr val="002060"/>
                </a:solidFill>
                <a:latin typeface="+mn-lt"/>
                <a:ea typeface="+mj-ea"/>
              </a:rPr>
              <a:t>제한 </a:t>
            </a:r>
            <a:r>
              <a:rPr lang="ko-KR" altLang="en-US" sz="1500" dirty="0" smtClean="0">
                <a:solidFill>
                  <a:srgbClr val="002060"/>
                </a:solidFill>
                <a:latin typeface="+mn-lt"/>
                <a:ea typeface="+mj-ea"/>
              </a:rPr>
              <a:t>요인과 시간 제약 등으로 모델 개발 및 학습에서 미진 함</a:t>
            </a:r>
            <a:r>
              <a:rPr lang="en-US" altLang="ko-KR" sz="1500" dirty="0" smtClean="0">
                <a:solidFill>
                  <a:srgbClr val="002060"/>
                </a:solidFill>
                <a:latin typeface="+mn-lt"/>
                <a:ea typeface="+mj-ea"/>
              </a:rPr>
              <a:t>.</a:t>
            </a:r>
            <a:br>
              <a:rPr lang="en-US" altLang="ko-KR" sz="1500" dirty="0" smtClean="0">
                <a:solidFill>
                  <a:srgbClr val="002060"/>
                </a:solidFill>
                <a:latin typeface="+mn-lt"/>
                <a:ea typeface="+mj-ea"/>
              </a:rPr>
            </a:br>
            <a:r>
              <a:rPr lang="ko" altLang="en-US" sz="1500" dirty="0">
                <a:solidFill>
                  <a:srgbClr val="002060"/>
                </a:solidFill>
                <a:latin typeface="+mn-lt"/>
              </a:rPr>
              <a:t>★ </a:t>
            </a:r>
            <a:r>
              <a:rPr lang="ko-KR" altLang="en-US" sz="1500" dirty="0" smtClean="0">
                <a:solidFill>
                  <a:srgbClr val="002060"/>
                </a:solidFill>
                <a:latin typeface="+mn-lt"/>
                <a:ea typeface="+mj-ea"/>
              </a:rPr>
              <a:t>주제 선택 시 호텔 </a:t>
            </a:r>
            <a:r>
              <a:rPr lang="en-US" altLang="ko-KR" sz="1500" dirty="0" smtClean="0">
                <a:solidFill>
                  <a:srgbClr val="002060"/>
                </a:solidFill>
                <a:latin typeface="+mn-lt"/>
                <a:ea typeface="+mj-ea"/>
              </a:rPr>
              <a:t>Review </a:t>
            </a:r>
            <a:r>
              <a:rPr lang="ko-KR" altLang="en-US" sz="1500" dirty="0" smtClean="0">
                <a:solidFill>
                  <a:srgbClr val="002060"/>
                </a:solidFill>
                <a:latin typeface="+mn-lt"/>
                <a:ea typeface="+mj-ea"/>
              </a:rPr>
              <a:t>수량 </a:t>
            </a:r>
            <a:r>
              <a:rPr lang="ko-KR" altLang="en-US" sz="1500" dirty="0" smtClean="0">
                <a:solidFill>
                  <a:srgbClr val="002060"/>
                </a:solidFill>
                <a:latin typeface="+mn-lt"/>
                <a:ea typeface="+mj-ea"/>
              </a:rPr>
              <a:t>편차 </a:t>
            </a:r>
            <a:r>
              <a:rPr lang="ko-KR" altLang="en-US" sz="1500" dirty="0" smtClean="0">
                <a:solidFill>
                  <a:srgbClr val="002060"/>
                </a:solidFill>
                <a:latin typeface="+mn-lt"/>
                <a:ea typeface="+mj-ea"/>
              </a:rPr>
              <a:t>감안 치 못해 적은 </a:t>
            </a:r>
            <a:r>
              <a:rPr lang="en-US" altLang="ko-KR" sz="1500" dirty="0" smtClean="0">
                <a:solidFill>
                  <a:srgbClr val="002060"/>
                </a:solidFill>
                <a:latin typeface="+mn-lt"/>
              </a:rPr>
              <a:t>Data </a:t>
            </a:r>
            <a:r>
              <a:rPr lang="ko-KR" altLang="en-US" sz="1500" dirty="0" smtClean="0">
                <a:solidFill>
                  <a:srgbClr val="002060"/>
                </a:solidFill>
                <a:latin typeface="+mn-lt"/>
                <a:ea typeface="+mj-ea"/>
              </a:rPr>
              <a:t>사용으로 분</a:t>
            </a:r>
            <a:r>
              <a:rPr lang="ko" sz="1500" dirty="0" smtClean="0">
                <a:solidFill>
                  <a:srgbClr val="002060"/>
                </a:solidFill>
                <a:latin typeface="+mn-lt"/>
                <a:ea typeface="+mj-ea"/>
              </a:rPr>
              <a:t>석 </a:t>
            </a:r>
            <a:r>
              <a:rPr lang="ko" sz="1500" dirty="0">
                <a:solidFill>
                  <a:srgbClr val="002060"/>
                </a:solidFill>
                <a:latin typeface="+mn-lt"/>
                <a:ea typeface="+mj-ea"/>
              </a:rPr>
              <a:t>효과 </a:t>
            </a:r>
            <a:r>
              <a:rPr lang="ko" sz="1500" dirty="0" smtClean="0">
                <a:solidFill>
                  <a:srgbClr val="002060"/>
                </a:solidFill>
                <a:latin typeface="+mn-lt"/>
                <a:ea typeface="+mj-ea"/>
              </a:rPr>
              <a:t>떨어짐</a:t>
            </a:r>
            <a:r>
              <a:rPr lang="en-US" altLang="ko" sz="1500" dirty="0" smtClean="0">
                <a:solidFill>
                  <a:srgbClr val="002060"/>
                </a:solidFill>
                <a:latin typeface="+mn-lt"/>
                <a:ea typeface="+mj-ea"/>
              </a:rPr>
              <a:t>.</a:t>
            </a:r>
            <a:endParaRPr sz="1500" dirty="0">
              <a:solidFill>
                <a:srgbClr val="002060"/>
              </a:solidFill>
              <a:latin typeface="+mn-lt"/>
              <a:ea typeface="+mj-ea"/>
            </a:endParaRPr>
          </a:p>
          <a:p>
            <a:pPr marL="180975" lvl="0">
              <a:lnSpc>
                <a:spcPct val="150000"/>
              </a:lnSpc>
              <a:buSzPts val="2000"/>
            </a:pPr>
            <a:r>
              <a:rPr lang="ko" altLang="en-US" sz="1500" dirty="0" smtClean="0">
                <a:solidFill>
                  <a:srgbClr val="002060"/>
                </a:solidFill>
                <a:latin typeface="+mn-lt"/>
                <a:ea typeface="+mj-ea"/>
              </a:rPr>
              <a:t>★ </a:t>
            </a:r>
            <a:r>
              <a:rPr lang="en-US" altLang="ko" sz="1500" dirty="0" smtClean="0">
                <a:solidFill>
                  <a:srgbClr val="002060"/>
                </a:solidFill>
                <a:latin typeface="+mn-lt"/>
                <a:ea typeface="+mj-ea"/>
              </a:rPr>
              <a:t>Text </a:t>
            </a:r>
            <a:r>
              <a:rPr lang="ko-KR" altLang="en-US" sz="1500" dirty="0" smtClean="0">
                <a:solidFill>
                  <a:srgbClr val="002060"/>
                </a:solidFill>
                <a:latin typeface="+mn-lt"/>
                <a:ea typeface="+mj-ea"/>
              </a:rPr>
              <a:t>분석 모델 성능 적합도 대비 예측</a:t>
            </a:r>
            <a:r>
              <a:rPr lang="ko" sz="1500" dirty="0" smtClean="0">
                <a:solidFill>
                  <a:srgbClr val="002060"/>
                </a:solidFill>
                <a:latin typeface="+mn-lt"/>
                <a:ea typeface="+mj-ea"/>
              </a:rPr>
              <a:t> </a:t>
            </a:r>
            <a:r>
              <a:rPr lang="ko-KR" altLang="en-US" sz="1500" dirty="0" smtClean="0">
                <a:solidFill>
                  <a:srgbClr val="002060"/>
                </a:solidFill>
                <a:latin typeface="+mn-lt"/>
                <a:ea typeface="+mj-ea"/>
              </a:rPr>
              <a:t>정확도 </a:t>
            </a:r>
            <a:r>
              <a:rPr lang="en-US" altLang="ko-KR" sz="1500" dirty="0" smtClean="0">
                <a:solidFill>
                  <a:srgbClr val="002060"/>
                </a:solidFill>
                <a:latin typeface="+mn-lt"/>
                <a:ea typeface="+mj-ea"/>
              </a:rPr>
              <a:t>49</a:t>
            </a:r>
            <a:r>
              <a:rPr lang="en-US" altLang="ko-KR" sz="1500" dirty="0" smtClean="0">
                <a:solidFill>
                  <a:srgbClr val="002060"/>
                </a:solidFill>
                <a:latin typeface="+mn-lt"/>
                <a:ea typeface="+mj-ea"/>
              </a:rPr>
              <a:t>% </a:t>
            </a:r>
            <a:r>
              <a:rPr lang="ko-KR" altLang="en-US" sz="1500" dirty="0" smtClean="0">
                <a:solidFill>
                  <a:srgbClr val="002060"/>
                </a:solidFill>
                <a:latin typeface="+mn-lt"/>
                <a:ea typeface="+mj-ea"/>
              </a:rPr>
              <a:t>밖에 안되어 예측 오류 </a:t>
            </a:r>
            <a:r>
              <a:rPr lang="ko-KR" altLang="en-US" sz="1500" dirty="0" smtClean="0">
                <a:solidFill>
                  <a:srgbClr val="002060"/>
                </a:solidFill>
                <a:latin typeface="+mn-lt"/>
                <a:ea typeface="+mj-ea"/>
              </a:rPr>
              <a:t>발생함</a:t>
            </a:r>
            <a:r>
              <a:rPr lang="en-US" altLang="ko-KR" sz="1500" dirty="0" smtClean="0">
                <a:solidFill>
                  <a:srgbClr val="002060"/>
                </a:solidFill>
                <a:latin typeface="+mn-lt"/>
                <a:ea typeface="+mj-ea"/>
              </a:rPr>
              <a:t>.</a:t>
            </a:r>
            <a:endParaRPr sz="1500" dirty="0">
              <a:solidFill>
                <a:srgbClr val="002060"/>
              </a:solidFill>
              <a:latin typeface="+mn-lt"/>
              <a:ea typeface="+mj-ea"/>
            </a:endParaRPr>
          </a:p>
          <a:p>
            <a:pPr marL="180975" lvl="0">
              <a:lnSpc>
                <a:spcPct val="150000"/>
              </a:lnSpc>
              <a:buSzPts val="2000"/>
            </a:pPr>
            <a:r>
              <a:rPr lang="ko" altLang="en-US" sz="1500" dirty="0" smtClean="0">
                <a:solidFill>
                  <a:srgbClr val="002060"/>
                </a:solidFill>
                <a:latin typeface="+mn-lt"/>
                <a:ea typeface="+mj-ea"/>
              </a:rPr>
              <a:t>★ </a:t>
            </a:r>
            <a:r>
              <a:rPr lang="ko-KR" altLang="en-US" sz="1500" dirty="0" smtClean="0">
                <a:solidFill>
                  <a:srgbClr val="002060"/>
                </a:solidFill>
                <a:latin typeface="+mn-lt"/>
                <a:ea typeface="+mj-ea"/>
              </a:rPr>
              <a:t>예측 모델 </a:t>
            </a:r>
            <a:r>
              <a:rPr lang="ko-KR" altLang="en-US" sz="1500" dirty="0" smtClean="0">
                <a:solidFill>
                  <a:srgbClr val="002060"/>
                </a:solidFill>
                <a:latin typeface="+mn-lt"/>
                <a:ea typeface="+mj-ea"/>
              </a:rPr>
              <a:t>학습 개선을 위해 </a:t>
            </a:r>
            <a:r>
              <a:rPr lang="ko-KR" altLang="en-US" sz="1500" dirty="0" smtClean="0">
                <a:solidFill>
                  <a:srgbClr val="002060"/>
                </a:solidFill>
                <a:latin typeface="+mn-lt"/>
                <a:ea typeface="+mj-ea"/>
              </a:rPr>
              <a:t>최적의 모형 선택 및 </a:t>
            </a:r>
            <a:r>
              <a:rPr lang="ko-KR" altLang="en-US" sz="1500" dirty="0" smtClean="0">
                <a:solidFill>
                  <a:srgbClr val="002060"/>
                </a:solidFill>
                <a:latin typeface="+mn-lt"/>
                <a:ea typeface="+mj-ea"/>
              </a:rPr>
              <a:t>다양한 </a:t>
            </a:r>
            <a:r>
              <a:rPr lang="ko-KR" altLang="en-US" sz="1500" dirty="0" err="1" smtClean="0">
                <a:solidFill>
                  <a:srgbClr val="002060"/>
                </a:solidFill>
                <a:latin typeface="+mn-lt"/>
                <a:ea typeface="+mj-ea"/>
              </a:rPr>
              <a:t>파라미터</a:t>
            </a:r>
            <a:r>
              <a:rPr lang="ko-KR" altLang="en-US" sz="1500" dirty="0">
                <a:solidFill>
                  <a:srgbClr val="002060"/>
                </a:solidFill>
                <a:latin typeface="+mn-lt"/>
                <a:ea typeface="+mj-ea"/>
              </a:rPr>
              <a:t> </a:t>
            </a:r>
            <a:r>
              <a:rPr lang="ko-KR" altLang="en-US" sz="1500" dirty="0" smtClean="0">
                <a:solidFill>
                  <a:srgbClr val="002060"/>
                </a:solidFill>
                <a:latin typeface="+mn-lt"/>
                <a:ea typeface="+mj-ea"/>
              </a:rPr>
              <a:t>적용 시도가 요구됨</a:t>
            </a:r>
            <a:r>
              <a:rPr lang="en-US" altLang="ko-KR" sz="1500" dirty="0" smtClean="0">
                <a:solidFill>
                  <a:srgbClr val="002060"/>
                </a:solidFill>
                <a:latin typeface="+mn-lt"/>
                <a:ea typeface="+mj-ea"/>
              </a:rPr>
              <a:t>.</a:t>
            </a:r>
            <a:r>
              <a:rPr lang="en-US" altLang="ko-KR" sz="1500" dirty="0" smtClean="0">
                <a:solidFill>
                  <a:srgbClr val="002060"/>
                </a:solidFill>
                <a:latin typeface="+mn-lt"/>
                <a:ea typeface="+mj-ea"/>
              </a:rPr>
              <a:t/>
            </a:r>
            <a:br>
              <a:rPr lang="en-US" altLang="ko-KR" sz="1500" dirty="0" smtClean="0">
                <a:solidFill>
                  <a:srgbClr val="002060"/>
                </a:solidFill>
                <a:latin typeface="+mn-lt"/>
                <a:ea typeface="+mj-ea"/>
              </a:rPr>
            </a:br>
            <a:r>
              <a:rPr lang="ko" altLang="en-US" sz="1500" dirty="0" smtClean="0">
                <a:solidFill>
                  <a:srgbClr val="002060"/>
                </a:solidFill>
                <a:latin typeface="+mn-lt"/>
                <a:ea typeface="+mj-ea"/>
              </a:rPr>
              <a:t>★ </a:t>
            </a:r>
            <a:r>
              <a:rPr lang="ko-KR" altLang="en-US" sz="1500" dirty="0" smtClean="0">
                <a:solidFill>
                  <a:srgbClr val="002060"/>
                </a:solidFill>
                <a:latin typeface="+mn-lt"/>
                <a:ea typeface="+mj-ea"/>
              </a:rPr>
              <a:t>단순 </a:t>
            </a:r>
            <a:r>
              <a:rPr lang="ko-KR" altLang="en-US" sz="1500" dirty="0" err="1" smtClean="0">
                <a:solidFill>
                  <a:srgbClr val="002060"/>
                </a:solidFill>
                <a:latin typeface="+mn-lt"/>
                <a:ea typeface="+mj-ea"/>
              </a:rPr>
              <a:t>웹서비스</a:t>
            </a:r>
            <a:r>
              <a:rPr lang="ko-KR" altLang="en-US" sz="1500" dirty="0" smtClean="0">
                <a:solidFill>
                  <a:srgbClr val="002060"/>
                </a:solidFill>
                <a:latin typeface="+mn-lt"/>
                <a:ea typeface="+mj-ea"/>
              </a:rPr>
              <a:t> 보다 호텔 등급</a:t>
            </a:r>
            <a:r>
              <a:rPr lang="en-US" altLang="ko-KR" sz="1500" dirty="0" smtClean="0">
                <a:solidFill>
                  <a:srgbClr val="002060"/>
                </a:solidFill>
                <a:latin typeface="+mn-lt"/>
                <a:ea typeface="+mj-ea"/>
              </a:rPr>
              <a:t> </a:t>
            </a:r>
            <a:r>
              <a:rPr lang="ko-KR" altLang="en-US" sz="1500" dirty="0" smtClean="0">
                <a:solidFill>
                  <a:srgbClr val="002060"/>
                </a:solidFill>
                <a:latin typeface="+mn-lt"/>
                <a:ea typeface="+mj-ea"/>
              </a:rPr>
              <a:t>등</a:t>
            </a:r>
            <a:r>
              <a:rPr lang="en-US" altLang="ko-KR" sz="1500" dirty="0" smtClean="0">
                <a:solidFill>
                  <a:srgbClr val="002060"/>
                </a:solidFill>
                <a:latin typeface="+mn-lt"/>
                <a:ea typeface="+mj-ea"/>
              </a:rPr>
              <a:t> </a:t>
            </a:r>
            <a:r>
              <a:rPr lang="ko-KR" altLang="en-US" sz="1500" dirty="0" smtClean="0">
                <a:solidFill>
                  <a:srgbClr val="002060"/>
                </a:solidFill>
                <a:latin typeface="+mn-lt"/>
                <a:ea typeface="+mj-ea"/>
              </a:rPr>
              <a:t>다양한 변수를 </a:t>
            </a:r>
            <a:r>
              <a:rPr lang="ko-KR" altLang="en-US" sz="1500" dirty="0" smtClean="0">
                <a:solidFill>
                  <a:srgbClr val="002060"/>
                </a:solidFill>
                <a:latin typeface="+mn-lt"/>
                <a:ea typeface="+mj-ea"/>
              </a:rPr>
              <a:t>반영시킨 </a:t>
            </a:r>
            <a:r>
              <a:rPr lang="ko-KR" altLang="en-US" sz="1500" dirty="0" smtClean="0">
                <a:solidFill>
                  <a:srgbClr val="002060"/>
                </a:solidFill>
                <a:latin typeface="+mn-lt"/>
                <a:ea typeface="+mj-ea"/>
              </a:rPr>
              <a:t>종합적인 </a:t>
            </a:r>
            <a:r>
              <a:rPr lang="ko-KR" altLang="en-US" sz="1500" dirty="0" smtClean="0">
                <a:solidFill>
                  <a:srgbClr val="002060"/>
                </a:solidFill>
                <a:latin typeface="+mn-lt"/>
                <a:ea typeface="+mj-ea"/>
              </a:rPr>
              <a:t>서비스로 개선해야함</a:t>
            </a:r>
            <a:r>
              <a:rPr lang="en-US" altLang="ko-KR" sz="1500" dirty="0" smtClean="0">
                <a:solidFill>
                  <a:srgbClr val="002060"/>
                </a:solidFill>
                <a:latin typeface="+mn-lt"/>
                <a:ea typeface="+mj-ea"/>
              </a:rPr>
              <a:t>.</a:t>
            </a:r>
            <a:r>
              <a:rPr lang="ko-KR" altLang="en-US" sz="1500" dirty="0" smtClean="0">
                <a:solidFill>
                  <a:srgbClr val="002060"/>
                </a:solidFill>
                <a:latin typeface="+mn-lt"/>
                <a:ea typeface="+mj-ea"/>
              </a:rPr>
              <a:t>    </a:t>
            </a:r>
            <a:r>
              <a:rPr lang="en-US" altLang="ko-KR" sz="1500" dirty="0" smtClean="0">
                <a:solidFill>
                  <a:srgbClr val="002060"/>
                </a:solidFill>
                <a:latin typeface="+mn-lt"/>
                <a:ea typeface="+mj-ea"/>
              </a:rPr>
              <a:t/>
            </a:r>
            <a:br>
              <a:rPr lang="en-US" altLang="ko-KR" sz="1500" dirty="0" smtClean="0">
                <a:solidFill>
                  <a:srgbClr val="002060"/>
                </a:solidFill>
                <a:latin typeface="+mn-lt"/>
                <a:ea typeface="+mj-ea"/>
              </a:rPr>
            </a:br>
            <a:r>
              <a:rPr lang="ko" altLang="en-US" sz="1500" dirty="0" smtClean="0">
                <a:solidFill>
                  <a:srgbClr val="002060"/>
                </a:solidFill>
                <a:latin typeface="+mn-lt"/>
                <a:ea typeface="+mj-ea"/>
              </a:rPr>
              <a:t>★ </a:t>
            </a:r>
            <a:r>
              <a:rPr lang="ko-KR" altLang="en-US" sz="1500" dirty="0" smtClean="0">
                <a:solidFill>
                  <a:srgbClr val="002060"/>
                </a:solidFill>
                <a:latin typeface="+mn-lt"/>
                <a:ea typeface="+mj-ea"/>
              </a:rPr>
              <a:t>향후 정형 </a:t>
            </a:r>
            <a:r>
              <a:rPr lang="ko-KR" altLang="en-US" sz="1500" dirty="0" smtClean="0">
                <a:solidFill>
                  <a:srgbClr val="002060"/>
                </a:solidFill>
                <a:latin typeface="+mn-lt"/>
                <a:ea typeface="+mj-ea"/>
              </a:rPr>
              <a:t>데이터와 </a:t>
            </a:r>
            <a:r>
              <a:rPr lang="ko-KR" altLang="en-US" sz="1500" dirty="0" smtClean="0">
                <a:solidFill>
                  <a:srgbClr val="002060"/>
                </a:solidFill>
                <a:latin typeface="+mn-lt"/>
                <a:ea typeface="+mj-ea"/>
              </a:rPr>
              <a:t>비정형 데이터 </a:t>
            </a:r>
            <a:r>
              <a:rPr lang="en-US" altLang="ko-KR" sz="1500" dirty="0" smtClean="0">
                <a:solidFill>
                  <a:srgbClr val="002060"/>
                </a:solidFill>
                <a:latin typeface="+mn-lt"/>
                <a:ea typeface="+mj-ea"/>
              </a:rPr>
              <a:t>Text</a:t>
            </a:r>
            <a:r>
              <a:rPr lang="ko-KR" altLang="en-US" sz="1500" dirty="0" smtClean="0">
                <a:solidFill>
                  <a:srgbClr val="002060"/>
                </a:solidFill>
                <a:latin typeface="+mn-lt"/>
                <a:ea typeface="+mj-ea"/>
              </a:rPr>
              <a:t>를 융합하여 개선된 </a:t>
            </a:r>
            <a:r>
              <a:rPr lang="ko-KR" altLang="en-US" sz="1500" dirty="0" smtClean="0">
                <a:solidFill>
                  <a:srgbClr val="002060"/>
                </a:solidFill>
                <a:latin typeface="+mn-lt"/>
                <a:ea typeface="+mj-ea"/>
              </a:rPr>
              <a:t>모형으로 분석 코자 함</a:t>
            </a:r>
            <a:r>
              <a:rPr lang="en-US" altLang="ko-KR" sz="1500" dirty="0" smtClean="0">
                <a:solidFill>
                  <a:srgbClr val="002060"/>
                </a:solidFill>
                <a:latin typeface="+mn-lt"/>
                <a:ea typeface="+mj-ea"/>
              </a:rPr>
              <a:t>.</a:t>
            </a:r>
            <a:r>
              <a:rPr lang="ko-KR" altLang="en-US" sz="1500" dirty="0" smtClean="0">
                <a:solidFill>
                  <a:srgbClr val="002060"/>
                </a:solidFill>
                <a:latin typeface="+mn-lt"/>
                <a:ea typeface="+mj-ea"/>
              </a:rPr>
              <a:t>  </a:t>
            </a:r>
            <a:r>
              <a:rPr lang="en-US" altLang="ko-KR" sz="1500" dirty="0" smtClean="0">
                <a:solidFill>
                  <a:srgbClr val="002060"/>
                </a:solidFill>
                <a:latin typeface="+mn-lt"/>
                <a:ea typeface="+mj-ea"/>
              </a:rPr>
              <a:t>  </a:t>
            </a:r>
            <a:endParaRPr sz="1500" dirty="0">
              <a:solidFill>
                <a:srgbClr val="002060"/>
              </a:solidFill>
              <a:latin typeface="+mn-lt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47"/>
          <p:cNvSpPr txBox="1"/>
          <p:nvPr/>
        </p:nvSpPr>
        <p:spPr>
          <a:xfrm>
            <a:off x="2366475" y="1571900"/>
            <a:ext cx="4254000" cy="14883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4200" dirty="0">
                <a:solidFill>
                  <a:srgbClr val="351C75"/>
                </a:solidFill>
                <a:latin typeface="Bungee Shade"/>
                <a:ea typeface="Bungee Shade"/>
                <a:cs typeface="Bungee Shade"/>
                <a:sym typeface="Bungee Shade"/>
              </a:rPr>
              <a:t>Thank you</a:t>
            </a:r>
            <a:endParaRPr sz="4200" dirty="0">
              <a:solidFill>
                <a:srgbClr val="351C75"/>
              </a:solidFill>
              <a:latin typeface="Bungee Shade"/>
              <a:ea typeface="Bungee Shade"/>
              <a:cs typeface="Bungee Shade"/>
              <a:sym typeface="Bungee Shade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4200" dirty="0">
                <a:solidFill>
                  <a:srgbClr val="351C75"/>
                </a:solidFill>
                <a:latin typeface="Bungee Shade"/>
                <a:ea typeface="Bungee Shade"/>
                <a:cs typeface="Bungee Shade"/>
                <a:sym typeface="Bungee Shade"/>
              </a:rPr>
              <a:t>  </a:t>
            </a:r>
            <a:r>
              <a:rPr lang="ko" sz="3700" dirty="0">
                <a:solidFill>
                  <a:srgbClr val="351C75"/>
                </a:solidFill>
                <a:latin typeface="Bungee Shade"/>
                <a:ea typeface="Bungee Shade"/>
                <a:cs typeface="Bungee Shade"/>
                <a:sym typeface="Bungee Shade"/>
              </a:rPr>
              <a:t>   </a:t>
            </a:r>
            <a:endParaRPr sz="3700" dirty="0">
              <a:solidFill>
                <a:srgbClr val="351C75"/>
              </a:solidFill>
              <a:latin typeface="Bungee Shade"/>
              <a:ea typeface="Bungee Shade"/>
              <a:cs typeface="Bungee Shade"/>
              <a:sym typeface="Bungee Shade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3700" dirty="0">
                <a:solidFill>
                  <a:srgbClr val="8E7CC3"/>
                </a:solidFill>
                <a:latin typeface="Bungee Shade"/>
                <a:ea typeface="Bungee Shade"/>
                <a:cs typeface="Bungee Shade"/>
                <a:sym typeface="Bungee Shade"/>
              </a:rPr>
              <a:t>     </a:t>
            </a:r>
            <a:r>
              <a:rPr lang="ko" sz="3700" dirty="0">
                <a:solidFill>
                  <a:srgbClr val="8E7CC3"/>
                </a:solidFill>
                <a:latin typeface="+mj-ea"/>
                <a:ea typeface="+mj-ea"/>
                <a:cs typeface="Bungee Shade"/>
                <a:sym typeface="Bungee Shade"/>
              </a:rPr>
              <a:t>감사합니다</a:t>
            </a:r>
            <a:r>
              <a:rPr lang="ko" sz="3700" dirty="0">
                <a:solidFill>
                  <a:srgbClr val="8E7CC3"/>
                </a:solidFill>
                <a:latin typeface="Bungee Shade"/>
                <a:ea typeface="Bungee Shade"/>
                <a:cs typeface="Bungee Shade"/>
                <a:sym typeface="Bungee Shade"/>
              </a:rPr>
              <a:t>.</a:t>
            </a:r>
            <a:endParaRPr sz="3700" dirty="0">
              <a:solidFill>
                <a:srgbClr val="8E7CC3"/>
              </a:solidFill>
              <a:latin typeface="Bungee Shade"/>
              <a:ea typeface="Bungee Shade"/>
              <a:cs typeface="Bungee Shade"/>
              <a:sym typeface="Bungee Shad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87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Char char="➢"/>
            </a:pPr>
            <a:r>
              <a:rPr lang="ko" sz="2500" dirty="0">
                <a:solidFill>
                  <a:srgbClr val="002060"/>
                </a:solidFill>
                <a:latin typeface="+mj-ea"/>
                <a:ea typeface="+mj-ea"/>
              </a:rPr>
              <a:t>프로젝트 진행 순서  </a:t>
            </a:r>
            <a:endParaRPr sz="2500">
              <a:solidFill>
                <a:srgbClr val="002060"/>
              </a:solidFill>
              <a:latin typeface="+mj-ea"/>
              <a:ea typeface="+mj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870497" y="1019150"/>
          <a:ext cx="7402994" cy="3336656"/>
        </p:xfrm>
        <a:graphic>
          <a:graphicData uri="http://schemas.openxmlformats.org/drawingml/2006/table">
            <a:tbl>
              <a:tblPr/>
              <a:tblGrid>
                <a:gridCol w="11704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71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38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42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1455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871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2186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8529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529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9992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5113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8529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43814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7307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92608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460786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2060"/>
                          </a:solidFill>
                          <a:latin typeface="맑은 고딕"/>
                        </a:rPr>
                        <a:t>작업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2060"/>
                          </a:solidFill>
                          <a:latin typeface="맑은 고딕"/>
                        </a:rPr>
                        <a:t>상세 내용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2060"/>
                          </a:solidFill>
                          <a:latin typeface="맑은 고딕"/>
                        </a:rPr>
                        <a:t>5.18 ~ 5.19</a:t>
                      </a:r>
                    </a:p>
                  </a:txBody>
                  <a:tcPr marL="6350" marR="6350" marT="6350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2060"/>
                          </a:solidFill>
                          <a:latin typeface="맑은 고딕"/>
                        </a:rPr>
                        <a:t>5.22 ~ 5.26</a:t>
                      </a:r>
                    </a:p>
                  </a:txBody>
                  <a:tcPr marL="6350" marR="6350" marT="6350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2060"/>
                          </a:solidFill>
                          <a:latin typeface="맑은 고딕"/>
                        </a:rPr>
                        <a:t>5.29 ~ 6.2</a:t>
                      </a:r>
                    </a:p>
                  </a:txBody>
                  <a:tcPr marL="6350" marR="6350" marT="6350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2060"/>
                          </a:solidFill>
                          <a:latin typeface="맑은 고딕"/>
                        </a:rPr>
                        <a:t>6.5 ~ 6.8</a:t>
                      </a:r>
                    </a:p>
                  </a:txBody>
                  <a:tcPr marL="6350" marR="6350" marT="6350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67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rgbClr val="002060"/>
                          </a:solidFill>
                          <a:latin typeface="맑은 고딕"/>
                        </a:rPr>
                        <a:t>목  </a:t>
                      </a:r>
                      <a:endParaRPr lang="ko-KR" altLang="en-US" sz="1000" b="0" i="0" u="none" strike="noStrike" dirty="0">
                        <a:solidFill>
                          <a:srgbClr val="002060"/>
                        </a:solidFill>
                        <a:latin typeface="맑은 고딕"/>
                      </a:endParaRPr>
                    </a:p>
                  </a:txBody>
                  <a:tcPr marL="6350" marR="6350" marT="6350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2060"/>
                          </a:solidFill>
                          <a:latin typeface="맑은 고딕"/>
                        </a:rPr>
                        <a:t>금</a:t>
                      </a:r>
                    </a:p>
                  </a:txBody>
                  <a:tcPr marL="6350" marR="6350" marT="6350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2060"/>
                          </a:solidFill>
                          <a:latin typeface="맑은 고딕"/>
                        </a:rPr>
                        <a:t>월</a:t>
                      </a:r>
                    </a:p>
                  </a:txBody>
                  <a:tcPr marL="6350" marR="6350" marT="6350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2060"/>
                          </a:solidFill>
                          <a:latin typeface="맑은 고딕"/>
                        </a:rPr>
                        <a:t>화</a:t>
                      </a:r>
                    </a:p>
                  </a:txBody>
                  <a:tcPr marL="6350" marR="6350" marT="6350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2060"/>
                          </a:solidFill>
                          <a:latin typeface="맑은 고딕"/>
                        </a:rPr>
                        <a:t>수</a:t>
                      </a:r>
                    </a:p>
                  </a:txBody>
                  <a:tcPr marL="6350" marR="6350" marT="6350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2060"/>
                          </a:solidFill>
                          <a:latin typeface="맑은 고딕"/>
                        </a:rPr>
                        <a:t>목</a:t>
                      </a:r>
                    </a:p>
                  </a:txBody>
                  <a:tcPr marL="6350" marR="6350" marT="6350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2060"/>
                          </a:solidFill>
                          <a:latin typeface="맑은 고딕"/>
                        </a:rPr>
                        <a:t>금</a:t>
                      </a:r>
                    </a:p>
                  </a:txBody>
                  <a:tcPr marL="6350" marR="6350" marT="6350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2060"/>
                          </a:solidFill>
                          <a:latin typeface="맑은 고딕"/>
                        </a:rPr>
                        <a:t>화</a:t>
                      </a:r>
                    </a:p>
                  </a:txBody>
                  <a:tcPr marL="6350" marR="6350" marT="6350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2060"/>
                          </a:solidFill>
                          <a:latin typeface="맑은 고딕"/>
                        </a:rPr>
                        <a:t>수</a:t>
                      </a:r>
                    </a:p>
                  </a:txBody>
                  <a:tcPr marL="6350" marR="6350" marT="6350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2060"/>
                          </a:solidFill>
                          <a:latin typeface="맑은 고딕"/>
                        </a:rPr>
                        <a:t>목</a:t>
                      </a:r>
                    </a:p>
                  </a:txBody>
                  <a:tcPr marL="6350" marR="6350" marT="6350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2060"/>
                          </a:solidFill>
                          <a:latin typeface="맑은 고딕"/>
                        </a:rPr>
                        <a:t>금</a:t>
                      </a:r>
                    </a:p>
                  </a:txBody>
                  <a:tcPr marL="6350" marR="6350" marT="6350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2060"/>
                          </a:solidFill>
                          <a:latin typeface="맑은 고딕"/>
                        </a:rPr>
                        <a:t>월</a:t>
                      </a:r>
                    </a:p>
                  </a:txBody>
                  <a:tcPr marL="6350" marR="6350" marT="6350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2060"/>
                          </a:solidFill>
                          <a:latin typeface="맑은 고딕"/>
                        </a:rPr>
                        <a:t>수</a:t>
                      </a:r>
                    </a:p>
                  </a:txBody>
                  <a:tcPr marL="6350" marR="6350" marT="6350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2060"/>
                          </a:solidFill>
                          <a:latin typeface="맑은 고딕"/>
                        </a:rPr>
                        <a:t>목</a:t>
                      </a:r>
                    </a:p>
                  </a:txBody>
                  <a:tcPr marL="6350" marR="6350" marT="6350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674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2060"/>
                          </a:solidFill>
                          <a:latin typeface="맑은 고딕"/>
                        </a:rPr>
                        <a:t>기획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2060"/>
                          </a:solidFill>
                          <a:latin typeface="맑은 고딕"/>
                        </a:rPr>
                        <a:t>주제 선정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206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350" marR="6350" marT="6350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206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350" marR="6350" marT="6350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206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350" marR="6350" marT="6350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206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350" marR="6350" marT="6350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206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350" marR="6350" marT="6350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206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350" marR="6350" marT="6350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206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350" marR="6350" marT="6350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206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350" marR="6350" marT="6350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206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350" marR="6350" marT="6350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206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350" marR="6350" marT="6350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206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350" marR="6350" marT="6350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206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350" marR="6350" marT="6350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206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350" marR="6350" marT="6350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206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350" marR="6350" marT="6350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67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2060"/>
                          </a:solidFill>
                          <a:latin typeface="맑은 고딕"/>
                        </a:rPr>
                        <a:t>정보 수집 및 분석 기획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206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350" marR="6350" marT="6350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206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350" marR="6350" marT="6350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206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350" marR="6350" marT="6350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206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350" marR="6350" marT="6350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206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350" marR="6350" marT="6350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206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350" marR="6350" marT="6350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206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350" marR="6350" marT="6350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206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350" marR="6350" marT="6350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206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350" marR="6350" marT="6350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206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350" marR="6350" marT="6350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206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350" marR="6350" marT="6350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206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350" marR="6350" marT="6350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206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350" marR="6350" marT="6350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206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350" marR="6350" marT="6350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6740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2060"/>
                          </a:solidFill>
                          <a:latin typeface="맑은 고딕"/>
                        </a:rPr>
                        <a:t>데이터수집 및 전처리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err="1">
                          <a:solidFill>
                            <a:srgbClr val="002060"/>
                          </a:solidFill>
                          <a:latin typeface="맑은 고딕"/>
                        </a:rPr>
                        <a:t>Selinium</a:t>
                      </a:r>
                      <a:r>
                        <a:rPr lang="en-US" sz="1000" b="0" i="0" u="none" strike="noStrike" dirty="0">
                          <a:solidFill>
                            <a:srgbClr val="002060"/>
                          </a:solidFill>
                          <a:latin typeface="맑은 고딕"/>
                        </a:rPr>
                        <a:t> Crawling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206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350" marR="6350" marT="6350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206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350" marR="6350" marT="6350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206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350" marR="6350" marT="6350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206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350" marR="6350" marT="6350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206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350" marR="6350" marT="6350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206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350" marR="6350" marT="6350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206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350" marR="6350" marT="6350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206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350" marR="6350" marT="6350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206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350" marR="6350" marT="6350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206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350" marR="6350" marT="6350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206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350" marR="6350" marT="6350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206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350" marR="6350" marT="6350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206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350" marR="6350" marT="6350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206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350" marR="6350" marT="6350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67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2060"/>
                          </a:solidFill>
                          <a:latin typeface="맑은 고딕"/>
                        </a:rPr>
                        <a:t>Beautiful Soup Crawling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206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350" marR="6350" marT="6350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206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350" marR="6350" marT="6350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206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350" marR="6350" marT="6350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206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350" marR="6350" marT="6350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206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350" marR="6350" marT="6350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206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350" marR="6350" marT="6350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206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350" marR="6350" marT="6350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206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350" marR="6350" marT="6350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206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350" marR="6350" marT="6350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206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350" marR="6350" marT="6350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206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350" marR="6350" marT="6350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206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350" marR="6350" marT="6350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206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350" marR="6350" marT="6350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206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350" marR="6350" marT="6350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67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2060"/>
                          </a:solidFill>
                          <a:latin typeface="맑은 고딕"/>
                        </a:rPr>
                        <a:t>외부 </a:t>
                      </a:r>
                      <a:r>
                        <a:rPr lang="en-US" sz="1000" b="0" i="0" u="none" strike="noStrike" dirty="0">
                          <a:solidFill>
                            <a:srgbClr val="002060"/>
                          </a:solidFill>
                          <a:latin typeface="맑은 고딕"/>
                        </a:rPr>
                        <a:t>Data </a:t>
                      </a:r>
                      <a:r>
                        <a:rPr lang="ko-KR" altLang="en-US" sz="1000" b="0" i="0" u="none" strike="noStrike" dirty="0">
                          <a:solidFill>
                            <a:srgbClr val="002060"/>
                          </a:solidFill>
                          <a:latin typeface="맑은 고딕"/>
                        </a:rPr>
                        <a:t>수집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206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350" marR="6350" marT="6350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206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350" marR="6350" marT="6350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206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350" marR="6350" marT="6350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206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350" marR="6350" marT="6350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206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350" marR="6350" marT="6350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206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350" marR="6350" marT="6350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206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350" marR="6350" marT="6350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206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350" marR="6350" marT="6350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206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350" marR="6350" marT="6350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206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350" marR="6350" marT="6350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206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350" marR="6350" marT="6350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206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350" marR="6350" marT="6350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206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350" marR="6350" marT="6350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206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350" marR="6350" marT="6350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477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2060"/>
                          </a:solidFill>
                          <a:latin typeface="맑은 고딕"/>
                        </a:rPr>
                        <a:t>전처리 및 파생변수 추가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206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350" marR="6350" marT="6350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206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350" marR="6350" marT="6350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206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350" marR="6350" marT="6350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206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350" marR="6350" marT="6350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206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350" marR="6350" marT="6350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206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350" marR="6350" marT="6350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206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350" marR="6350" marT="6350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206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350" marR="6350" marT="6350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206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350" marR="6350" marT="6350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206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350" marR="6350" marT="6350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206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350" marR="6350" marT="6350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206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350" marR="6350" marT="6350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206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350" marR="6350" marT="6350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206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350" marR="6350" marT="6350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6740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2060"/>
                          </a:solidFill>
                          <a:latin typeface="맑은 고딕"/>
                        </a:rPr>
                        <a:t>데이터분석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2060"/>
                          </a:solidFill>
                          <a:latin typeface="맑은 고딕"/>
                        </a:rPr>
                        <a:t>EDA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206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350" marR="6350" marT="6350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206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350" marR="6350" marT="6350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206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350" marR="6350" marT="6350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206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350" marR="6350" marT="6350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206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350" marR="6350" marT="6350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206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350" marR="6350" marT="6350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206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350" marR="6350" marT="6350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206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350" marR="6350" marT="6350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206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350" marR="6350" marT="6350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206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350" marR="6350" marT="6350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206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350" marR="6350" marT="6350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206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350" marR="6350" marT="6350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206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350" marR="6350" marT="6350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206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350" marR="6350" marT="6350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767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2060"/>
                          </a:solidFill>
                          <a:latin typeface="맑은 고딕"/>
                        </a:rPr>
                        <a:t>정형데이터 회귀분석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206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350" marR="6350" marT="6350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206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350" marR="6350" marT="6350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206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350" marR="6350" marT="6350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206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350" marR="6350" marT="6350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206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350" marR="6350" marT="6350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206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350" marR="6350" marT="6350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206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350" marR="6350" marT="6350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206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350" marR="6350" marT="6350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206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350" marR="6350" marT="6350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206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350" marR="6350" marT="6350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206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350" marR="6350" marT="6350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206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350" marR="6350" marT="6350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206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350" marR="6350" marT="6350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206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350" marR="6350" marT="6350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767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2060"/>
                          </a:solidFill>
                          <a:latin typeface="맑은 고딕"/>
                        </a:rPr>
                        <a:t>한글 </a:t>
                      </a:r>
                      <a:r>
                        <a:rPr lang="en-US" sz="1000" b="0" i="0" u="none" strike="noStrike">
                          <a:solidFill>
                            <a:srgbClr val="002060"/>
                          </a:solidFill>
                          <a:latin typeface="맑은 고딕"/>
                        </a:rPr>
                        <a:t>Text </a:t>
                      </a:r>
                      <a:r>
                        <a:rPr lang="ko-KR" altLang="en-US" sz="1000" b="0" i="0" u="none" strike="noStrike">
                          <a:solidFill>
                            <a:srgbClr val="002060"/>
                          </a:solidFill>
                          <a:latin typeface="맑은 고딕"/>
                        </a:rPr>
                        <a:t>분석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206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350" marR="6350" marT="6350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206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350" marR="6350" marT="6350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206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350" marR="6350" marT="6350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206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350" marR="6350" marT="6350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206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350" marR="6350" marT="6350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206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350" marR="6350" marT="6350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206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350" marR="6350" marT="6350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206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350" marR="6350" marT="6350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206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350" marR="6350" marT="6350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206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350" marR="6350" marT="6350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206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350" marR="6350" marT="6350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206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350" marR="6350" marT="6350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206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350" marR="6350" marT="6350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206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350" marR="6350" marT="6350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767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2060"/>
                          </a:solidFill>
                          <a:latin typeface="맑은 고딕"/>
                        </a:rPr>
                        <a:t>모형 구축 및 검증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206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350" marR="6350" marT="6350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206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350" marR="6350" marT="6350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206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350" marR="6350" marT="6350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206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350" marR="6350" marT="6350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206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350" marR="6350" marT="6350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206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350" marR="6350" marT="6350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206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350" marR="6350" marT="6350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206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350" marR="6350" marT="6350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206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350" marR="6350" marT="6350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206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350" marR="6350" marT="6350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206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350" marR="6350" marT="6350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206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350" marR="6350" marT="6350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206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350" marR="6350" marT="6350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206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350" marR="6350" marT="6350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767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2060"/>
                          </a:solidFill>
                          <a:latin typeface="맑은 고딕"/>
                        </a:rPr>
                        <a:t>모델 선정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206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350" marR="6350" marT="6350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206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350" marR="6350" marT="6350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206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350" marR="6350" marT="6350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206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350" marR="6350" marT="6350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206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350" marR="6350" marT="6350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206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350" marR="6350" marT="6350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206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350" marR="6350" marT="6350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206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350" marR="6350" marT="6350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206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350" marR="6350" marT="6350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206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350" marR="6350" marT="6350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206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350" marR="6350" marT="6350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206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350" marR="6350" marT="6350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206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350" marR="6350" marT="6350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206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350" marR="6350" marT="6350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767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err="1">
                          <a:solidFill>
                            <a:srgbClr val="002060"/>
                          </a:solidFill>
                          <a:latin typeface="맑은 고딕"/>
                        </a:rPr>
                        <a:t>웹서버</a:t>
                      </a:r>
                      <a:r>
                        <a:rPr lang="ko-KR" altLang="en-US" sz="1000" b="0" i="0" u="none" strike="noStrike" dirty="0">
                          <a:solidFill>
                            <a:srgbClr val="002060"/>
                          </a:solidFill>
                          <a:latin typeface="맑은 고딕"/>
                        </a:rPr>
                        <a:t> 게시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206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350" marR="6350" marT="6350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206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350" marR="6350" marT="6350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206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350" marR="6350" marT="6350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206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350" marR="6350" marT="6350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206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350" marR="6350" marT="6350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206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350" marR="6350" marT="6350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206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350" marR="6350" marT="6350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206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350" marR="6350" marT="6350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206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350" marR="6350" marT="6350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206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350" marR="6350" marT="6350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206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350" marR="6350" marT="6350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206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350" marR="6350" marT="6350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206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350" marR="6350" marT="6350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206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350" marR="6350" marT="6350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7674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2060"/>
                          </a:solidFill>
                          <a:latin typeface="맑은 고딕"/>
                        </a:rPr>
                        <a:t>종합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2060"/>
                          </a:solidFill>
                          <a:latin typeface="맑은 고딕"/>
                        </a:rPr>
                        <a:t>Portfolio </a:t>
                      </a:r>
                      <a:r>
                        <a:rPr lang="ko-KR" altLang="en-US" sz="1000" b="0" i="0" u="none" strike="noStrike">
                          <a:solidFill>
                            <a:srgbClr val="002060"/>
                          </a:solidFill>
                          <a:latin typeface="맑은 고딕"/>
                        </a:rPr>
                        <a:t>작성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206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350" marR="6350" marT="6350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206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350" marR="6350" marT="6350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206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350" marR="6350" marT="6350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206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350" marR="6350" marT="6350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206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350" marR="6350" marT="6350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206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350" marR="6350" marT="6350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206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350" marR="6350" marT="6350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206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350" marR="6350" marT="6350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206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350" marR="6350" marT="6350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206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350" marR="6350" marT="6350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206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350" marR="6350" marT="6350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206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350" marR="6350" marT="6350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206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350" marR="6350" marT="6350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206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350" marR="6350" marT="6350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767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2060"/>
                          </a:solidFill>
                          <a:latin typeface="맑은 고딕"/>
                        </a:rPr>
                        <a:t>수정 및 보완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206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350" marR="6350" marT="6350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206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350" marR="6350" marT="6350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206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350" marR="6350" marT="6350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206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350" marR="6350" marT="6350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206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350" marR="6350" marT="6350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206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350" marR="6350" marT="6350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206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350" marR="6350" marT="6350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206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350" marR="6350" marT="6350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206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350" marR="6350" marT="6350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206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350" marR="6350" marT="6350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206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350" marR="6350" marT="6350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206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350" marR="6350" marT="6350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206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350" marR="6350" marT="6350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206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350" marR="6350" marT="6350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767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2060"/>
                          </a:solidFill>
                          <a:latin typeface="맑은 고딕"/>
                        </a:rPr>
                        <a:t>프로젝트 제출 및 발표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206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350" marR="6350" marT="6350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206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350" marR="6350" marT="6350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206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350" marR="6350" marT="6350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206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350" marR="6350" marT="6350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206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350" marR="6350" marT="6350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206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350" marR="6350" marT="6350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206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350" marR="6350" marT="6350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206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350" marR="6350" marT="6350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206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350" marR="6350" marT="6350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206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350" marR="6350" marT="6350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206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350" marR="6350" marT="6350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206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350" marR="6350" marT="6350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206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350" marR="6350" marT="6350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206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350" marR="6350" marT="6350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/>
          <p:cNvGrpSpPr/>
          <p:nvPr/>
        </p:nvGrpSpPr>
        <p:grpSpPr>
          <a:xfrm>
            <a:off x="4081883" y="1312241"/>
            <a:ext cx="4583656" cy="3337481"/>
            <a:chOff x="4467045" y="1275666"/>
            <a:chExt cx="4198493" cy="3337481"/>
          </a:xfrm>
        </p:grpSpPr>
        <p:sp>
          <p:nvSpPr>
            <p:cNvPr id="126" name="Google Shape;126;p17"/>
            <p:cNvSpPr/>
            <p:nvPr/>
          </p:nvSpPr>
          <p:spPr>
            <a:xfrm>
              <a:off x="4467045" y="1275666"/>
              <a:ext cx="4192662" cy="3337481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17"/>
            <p:cNvSpPr txBox="1"/>
            <p:nvPr/>
          </p:nvSpPr>
          <p:spPr>
            <a:xfrm>
              <a:off x="4472785" y="1282981"/>
              <a:ext cx="4192753" cy="453379"/>
            </a:xfrm>
            <a:prstGeom prst="rect">
              <a:avLst/>
            </a:prstGeom>
            <a:solidFill>
              <a:srgbClr val="1C45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8" name="Google Shape;118;p17"/>
          <p:cNvSpPr txBox="1">
            <a:spLocks noGrp="1"/>
          </p:cNvSpPr>
          <p:nvPr>
            <p:ph type="title"/>
          </p:nvPr>
        </p:nvSpPr>
        <p:spPr>
          <a:xfrm>
            <a:off x="236205" y="325340"/>
            <a:ext cx="71535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87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Char char="➢"/>
            </a:pPr>
            <a:r>
              <a:rPr lang="ko" sz="2500" dirty="0">
                <a:solidFill>
                  <a:srgbClr val="002060"/>
                </a:solidFill>
                <a:latin typeface="+mn-lt"/>
                <a:ea typeface="+mj-ea"/>
              </a:rPr>
              <a:t>데이터 </a:t>
            </a:r>
            <a:r>
              <a:rPr lang="ko" sz="2500" dirty="0" smtClean="0">
                <a:solidFill>
                  <a:srgbClr val="002060"/>
                </a:solidFill>
                <a:latin typeface="+mn-lt"/>
                <a:ea typeface="+mj-ea"/>
              </a:rPr>
              <a:t>개요</a:t>
            </a:r>
            <a:r>
              <a:rPr lang="en-US" altLang="ko" sz="2500" dirty="0" smtClean="0">
                <a:solidFill>
                  <a:srgbClr val="002060"/>
                </a:solidFill>
                <a:latin typeface="+mn-lt"/>
                <a:ea typeface="+mj-ea"/>
              </a:rPr>
              <a:t> </a:t>
            </a:r>
            <a:r>
              <a:rPr lang="ko-KR" altLang="en-US" sz="2500" dirty="0" smtClean="0">
                <a:solidFill>
                  <a:srgbClr val="002060"/>
                </a:solidFill>
                <a:latin typeface="+mn-lt"/>
                <a:ea typeface="+mj-ea"/>
              </a:rPr>
              <a:t>및 특성</a:t>
            </a:r>
            <a:endParaRPr sz="2500" dirty="0">
              <a:solidFill>
                <a:srgbClr val="002060"/>
              </a:solidFill>
              <a:latin typeface="+mn-lt"/>
              <a:ea typeface="+mj-ea"/>
            </a:endParaRPr>
          </a:p>
        </p:txBody>
      </p:sp>
      <p:grpSp>
        <p:nvGrpSpPr>
          <p:cNvPr id="119" name="Google Shape;119;p17"/>
          <p:cNvGrpSpPr/>
          <p:nvPr/>
        </p:nvGrpSpPr>
        <p:grpSpPr>
          <a:xfrm>
            <a:off x="408051" y="1304875"/>
            <a:ext cx="3578734" cy="3337500"/>
            <a:chOff x="331850" y="1304875"/>
            <a:chExt cx="4001100" cy="3337500"/>
          </a:xfrm>
        </p:grpSpPr>
        <p:sp>
          <p:nvSpPr>
            <p:cNvPr id="120" name="Google Shape;120;p17"/>
            <p:cNvSpPr txBox="1"/>
            <p:nvPr/>
          </p:nvSpPr>
          <p:spPr>
            <a:xfrm>
              <a:off x="331850" y="1304875"/>
              <a:ext cx="4001100" cy="461400"/>
            </a:xfrm>
            <a:prstGeom prst="rect">
              <a:avLst/>
            </a:prstGeom>
            <a:solidFill>
              <a:srgbClr val="1C45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17"/>
            <p:cNvSpPr/>
            <p:nvPr/>
          </p:nvSpPr>
          <p:spPr>
            <a:xfrm>
              <a:off x="340850" y="1766275"/>
              <a:ext cx="3983100" cy="2876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2" name="Google Shape;122;p17"/>
          <p:cNvSpPr txBox="1">
            <a:spLocks noGrp="1"/>
          </p:cNvSpPr>
          <p:nvPr>
            <p:ph type="body" idx="4294967295"/>
          </p:nvPr>
        </p:nvSpPr>
        <p:spPr>
          <a:xfrm>
            <a:off x="1795877" y="1319506"/>
            <a:ext cx="1623900" cy="4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ko" dirty="0">
                <a:solidFill>
                  <a:schemeClr val="lt1"/>
                </a:solidFill>
                <a:latin typeface="+mj-ea"/>
                <a:ea typeface="+mj-ea"/>
              </a:rPr>
              <a:t>요   약</a:t>
            </a:r>
            <a:endParaRPr>
              <a:solidFill>
                <a:schemeClr val="lt1"/>
              </a:solidFill>
              <a:latin typeface="+mj-ea"/>
              <a:ea typeface="+mj-ea"/>
            </a:endParaRPr>
          </a:p>
        </p:txBody>
      </p:sp>
      <p:sp>
        <p:nvSpPr>
          <p:cNvPr id="123" name="Google Shape;123;p17"/>
          <p:cNvSpPr txBox="1">
            <a:spLocks noGrp="1"/>
          </p:cNvSpPr>
          <p:nvPr>
            <p:ph type="body" idx="4294967295"/>
          </p:nvPr>
        </p:nvSpPr>
        <p:spPr>
          <a:xfrm>
            <a:off x="696968" y="2980512"/>
            <a:ext cx="2982578" cy="15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60000" lvl="0" indent="-191601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</a:pPr>
            <a:r>
              <a:rPr lang="en-US" altLang="ko-KR" sz="1200" dirty="0" smtClean="0">
                <a:solidFill>
                  <a:srgbClr val="002060"/>
                </a:solidFill>
                <a:latin typeface="+mn-lt"/>
                <a:ea typeface="+mj-ea"/>
              </a:rPr>
              <a:t>2. </a:t>
            </a:r>
            <a:r>
              <a:rPr lang="ko-KR" altLang="en-US" sz="1200" dirty="0" smtClean="0">
                <a:solidFill>
                  <a:srgbClr val="002060"/>
                </a:solidFill>
                <a:latin typeface="+mn-lt"/>
                <a:ea typeface="+mj-ea"/>
              </a:rPr>
              <a:t>회귀분석 데이터</a:t>
            </a:r>
            <a:endParaRPr sz="1200" dirty="0">
              <a:solidFill>
                <a:srgbClr val="002060"/>
              </a:solidFill>
              <a:latin typeface="+mn-lt"/>
              <a:ea typeface="+mj-ea"/>
            </a:endParaRPr>
          </a:p>
          <a:p>
            <a:pPr marL="446088" lvl="0" indent="-176213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ko" sz="1200" dirty="0">
                <a:solidFill>
                  <a:srgbClr val="002060"/>
                </a:solidFill>
                <a:latin typeface="+mn-lt"/>
                <a:ea typeface="+mj-ea"/>
              </a:rPr>
              <a:t>구조 : </a:t>
            </a:r>
            <a:r>
              <a:rPr lang="en-US" altLang="ko" sz="1200" dirty="0" smtClean="0">
                <a:solidFill>
                  <a:srgbClr val="002060"/>
                </a:solidFill>
                <a:latin typeface="+mn-lt"/>
                <a:ea typeface="+mj-ea"/>
              </a:rPr>
              <a:t>11</a:t>
            </a:r>
            <a:r>
              <a:rPr lang="ko" sz="1200" dirty="0" smtClean="0">
                <a:solidFill>
                  <a:srgbClr val="002060"/>
                </a:solidFill>
                <a:latin typeface="+mn-lt"/>
                <a:ea typeface="+mj-ea"/>
              </a:rPr>
              <a:t> </a:t>
            </a:r>
            <a:r>
              <a:rPr lang="ko" sz="1200" dirty="0">
                <a:solidFill>
                  <a:srgbClr val="002060"/>
                </a:solidFill>
                <a:latin typeface="+mn-lt"/>
                <a:ea typeface="+mj-ea"/>
              </a:rPr>
              <a:t>Columns, </a:t>
            </a:r>
            <a:r>
              <a:rPr lang="en-US" altLang="ko" sz="1200" dirty="0" smtClean="0">
                <a:solidFill>
                  <a:srgbClr val="002060"/>
                </a:solidFill>
                <a:latin typeface="+mn-lt"/>
                <a:ea typeface="+mj-ea"/>
              </a:rPr>
              <a:t>36865</a:t>
            </a:r>
            <a:r>
              <a:rPr lang="ko" sz="1200" dirty="0" smtClean="0">
                <a:solidFill>
                  <a:srgbClr val="002060"/>
                </a:solidFill>
                <a:latin typeface="+mn-lt"/>
                <a:ea typeface="+mj-ea"/>
              </a:rPr>
              <a:t> </a:t>
            </a:r>
            <a:r>
              <a:rPr lang="ko" sz="1200" dirty="0">
                <a:solidFill>
                  <a:srgbClr val="002060"/>
                </a:solidFill>
                <a:latin typeface="+mn-lt"/>
                <a:ea typeface="+mj-ea"/>
              </a:rPr>
              <a:t>Rows </a:t>
            </a:r>
            <a:endParaRPr sz="1200" dirty="0">
              <a:solidFill>
                <a:srgbClr val="002060"/>
              </a:solidFill>
              <a:latin typeface="+mn-lt"/>
              <a:ea typeface="+mj-ea"/>
            </a:endParaRPr>
          </a:p>
          <a:p>
            <a:pPr marL="446088" lvl="0" indent="-176213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ko" sz="1200" dirty="0">
                <a:solidFill>
                  <a:srgbClr val="002060"/>
                </a:solidFill>
                <a:latin typeface="+mn-lt"/>
                <a:ea typeface="+mj-ea"/>
              </a:rPr>
              <a:t>데이터 출처 </a:t>
            </a:r>
            <a:endParaRPr sz="1200" dirty="0">
              <a:solidFill>
                <a:srgbClr val="002060"/>
              </a:solidFill>
              <a:latin typeface="+mn-lt"/>
              <a:ea typeface="+mj-ea"/>
            </a:endParaRPr>
          </a:p>
          <a:p>
            <a:pPr marL="541338" lvl="1" indent="-95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ko-KR" altLang="en-US" sz="1200" dirty="0" err="1" smtClean="0">
                <a:solidFill>
                  <a:srgbClr val="002060"/>
                </a:solidFill>
                <a:latin typeface="+mn-lt"/>
                <a:ea typeface="+mj-ea"/>
              </a:rPr>
              <a:t>네이버</a:t>
            </a:r>
            <a:r>
              <a:rPr lang="ko-KR" altLang="en-US" sz="1200" dirty="0" smtClean="0">
                <a:solidFill>
                  <a:srgbClr val="002060"/>
                </a:solidFill>
                <a:latin typeface="+mn-lt"/>
                <a:ea typeface="+mj-ea"/>
              </a:rPr>
              <a:t> 호텔 </a:t>
            </a:r>
            <a:endParaRPr sz="1200" dirty="0">
              <a:solidFill>
                <a:srgbClr val="002060"/>
              </a:solidFill>
              <a:latin typeface="+mn-lt"/>
              <a:ea typeface="+mj-ea"/>
            </a:endParaRPr>
          </a:p>
          <a:p>
            <a:pPr marL="541338" lvl="1" indent="-95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ko-KR" altLang="en-US" sz="1200" dirty="0" smtClean="0">
                <a:solidFill>
                  <a:srgbClr val="002060"/>
                </a:solidFill>
                <a:latin typeface="+mn-lt"/>
                <a:ea typeface="+mj-ea"/>
              </a:rPr>
              <a:t>제주 관광공사 공공데이터</a:t>
            </a:r>
            <a:endParaRPr sz="1200" dirty="0">
              <a:solidFill>
                <a:srgbClr val="002060"/>
              </a:solidFill>
              <a:latin typeface="+mn-lt"/>
              <a:ea typeface="+mj-ea"/>
            </a:endParaRPr>
          </a:p>
        </p:txBody>
      </p:sp>
      <p:sp>
        <p:nvSpPr>
          <p:cNvPr id="127" name="Google Shape;127;p17"/>
          <p:cNvSpPr txBox="1">
            <a:spLocks noGrp="1"/>
          </p:cNvSpPr>
          <p:nvPr>
            <p:ph type="body" idx="4294967295"/>
          </p:nvPr>
        </p:nvSpPr>
        <p:spPr>
          <a:xfrm>
            <a:off x="5520609" y="1312188"/>
            <a:ext cx="2811404" cy="4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ko" dirty="0">
                <a:solidFill>
                  <a:schemeClr val="lt1"/>
                </a:solidFill>
                <a:latin typeface="+mj-ea"/>
                <a:ea typeface="+mj-ea"/>
              </a:rPr>
              <a:t>주 요  변 </a:t>
            </a:r>
            <a:r>
              <a:rPr lang="ko" dirty="0" smtClean="0">
                <a:solidFill>
                  <a:schemeClr val="lt1"/>
                </a:solidFill>
                <a:latin typeface="+mj-ea"/>
                <a:ea typeface="+mj-ea"/>
              </a:rPr>
              <a:t>수</a:t>
            </a:r>
            <a:r>
              <a:rPr lang="en-US" altLang="ko" dirty="0" smtClean="0">
                <a:solidFill>
                  <a:schemeClr val="lt1"/>
                </a:solidFill>
                <a:latin typeface="+mj-ea"/>
                <a:ea typeface="+mj-ea"/>
              </a:rPr>
              <a:t>  </a:t>
            </a:r>
            <a:r>
              <a:rPr lang="ko-KR" altLang="en-US" dirty="0" smtClean="0">
                <a:solidFill>
                  <a:schemeClr val="lt1"/>
                </a:solidFill>
                <a:latin typeface="+mj-ea"/>
                <a:ea typeface="+mj-ea"/>
              </a:rPr>
              <a:t>및 특성</a:t>
            </a:r>
            <a:endParaRPr>
              <a:solidFill>
                <a:schemeClr val="lt1"/>
              </a:solidFill>
              <a:latin typeface="+mj-ea"/>
              <a:ea typeface="+mj-ea"/>
            </a:endParaRPr>
          </a:p>
        </p:txBody>
      </p:sp>
      <p:sp>
        <p:nvSpPr>
          <p:cNvPr id="128" name="Google Shape;128;p17"/>
          <p:cNvSpPr txBox="1">
            <a:spLocks noGrp="1"/>
          </p:cNvSpPr>
          <p:nvPr>
            <p:ph type="body" idx="4294967295"/>
          </p:nvPr>
        </p:nvSpPr>
        <p:spPr>
          <a:xfrm>
            <a:off x="6051980" y="2073459"/>
            <a:ext cx="2645800" cy="27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60000" lvl="0" indent="-178901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altLang="ko" sz="1200" dirty="0" err="1" smtClean="0">
                <a:solidFill>
                  <a:srgbClr val="002060"/>
                </a:solidFill>
                <a:latin typeface="+mn-lt"/>
                <a:ea typeface="+mj-ea"/>
              </a:rPr>
              <a:t>prov</a:t>
            </a:r>
            <a:r>
              <a:rPr lang="en-US" altLang="ko" sz="1200" dirty="0" smtClean="0">
                <a:solidFill>
                  <a:srgbClr val="002060"/>
                </a:solidFill>
                <a:latin typeface="+mn-lt"/>
                <a:ea typeface="+mj-ea"/>
              </a:rPr>
              <a:t> </a:t>
            </a:r>
            <a:r>
              <a:rPr lang="ko-KR" altLang="en-US" sz="1200" dirty="0" smtClean="0">
                <a:solidFill>
                  <a:srgbClr val="002060"/>
                </a:solidFill>
                <a:latin typeface="+mn-lt"/>
                <a:ea typeface="+mj-ea"/>
              </a:rPr>
              <a:t>지역</a:t>
            </a:r>
            <a:r>
              <a:rPr lang="en-US" altLang="ko-KR" sz="1200" dirty="0" smtClean="0">
                <a:solidFill>
                  <a:srgbClr val="002060"/>
                </a:solidFill>
                <a:latin typeface="+mn-lt"/>
                <a:ea typeface="+mj-ea"/>
              </a:rPr>
              <a:t>(</a:t>
            </a:r>
            <a:r>
              <a:rPr lang="ko-KR" altLang="en-US" sz="1200" dirty="0" smtClean="0">
                <a:solidFill>
                  <a:srgbClr val="002060"/>
                </a:solidFill>
                <a:latin typeface="+mn-lt"/>
                <a:ea typeface="+mj-ea"/>
              </a:rPr>
              <a:t>제주시</a:t>
            </a:r>
            <a:r>
              <a:rPr lang="en-US" altLang="ko-KR" sz="1200" dirty="0" smtClean="0">
                <a:solidFill>
                  <a:srgbClr val="002060"/>
                </a:solidFill>
                <a:latin typeface="+mn-lt"/>
                <a:ea typeface="+mj-ea"/>
              </a:rPr>
              <a:t>, </a:t>
            </a:r>
            <a:r>
              <a:rPr lang="ko-KR" altLang="en-US" sz="1200" dirty="0" smtClean="0">
                <a:solidFill>
                  <a:srgbClr val="002060"/>
                </a:solidFill>
                <a:latin typeface="+mn-lt"/>
                <a:ea typeface="+mj-ea"/>
              </a:rPr>
              <a:t>서귀포시</a:t>
            </a:r>
            <a:r>
              <a:rPr lang="en-US" altLang="ko-KR" sz="1200" dirty="0" smtClean="0">
                <a:solidFill>
                  <a:srgbClr val="002060"/>
                </a:solidFill>
                <a:latin typeface="+mn-lt"/>
                <a:ea typeface="+mj-ea"/>
              </a:rPr>
              <a:t>)</a:t>
            </a:r>
            <a:r>
              <a:rPr lang="ko" sz="1200" dirty="0" smtClean="0">
                <a:solidFill>
                  <a:srgbClr val="002060"/>
                </a:solidFill>
                <a:latin typeface="+mn-lt"/>
                <a:ea typeface="+mj-ea"/>
              </a:rPr>
              <a:t>  </a:t>
            </a:r>
            <a:endParaRPr lang="en-US" altLang="ko" sz="1200" dirty="0" smtClean="0">
              <a:solidFill>
                <a:srgbClr val="002060"/>
              </a:solidFill>
              <a:latin typeface="+mn-lt"/>
              <a:ea typeface="+mj-ea"/>
            </a:endParaRPr>
          </a:p>
          <a:p>
            <a:pPr marL="360000" lvl="0" indent="-178901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200" dirty="0" smtClean="0">
                <a:solidFill>
                  <a:srgbClr val="002060"/>
                </a:solidFill>
                <a:latin typeface="+mn-lt"/>
                <a:ea typeface="+mj-ea"/>
              </a:rPr>
              <a:t>grade (</a:t>
            </a:r>
            <a:r>
              <a:rPr lang="ko-KR" altLang="en-US" sz="1200" dirty="0" smtClean="0">
                <a:solidFill>
                  <a:srgbClr val="002060"/>
                </a:solidFill>
                <a:latin typeface="+mn-lt"/>
                <a:ea typeface="+mj-ea"/>
              </a:rPr>
              <a:t>호텔등급</a:t>
            </a:r>
            <a:r>
              <a:rPr lang="en-US" altLang="ko-KR" sz="1200" dirty="0" smtClean="0">
                <a:solidFill>
                  <a:srgbClr val="002060"/>
                </a:solidFill>
                <a:latin typeface="+mn-lt"/>
                <a:ea typeface="+mj-ea"/>
              </a:rPr>
              <a:t>)</a:t>
            </a:r>
            <a:endParaRPr sz="1200">
              <a:solidFill>
                <a:srgbClr val="002060"/>
              </a:solidFill>
              <a:latin typeface="+mn-lt"/>
              <a:ea typeface="+mj-ea"/>
            </a:endParaRPr>
          </a:p>
          <a:p>
            <a:pPr marL="360000" lvl="0" indent="-178901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altLang="ko" sz="1200" dirty="0" smtClean="0">
                <a:solidFill>
                  <a:srgbClr val="002060"/>
                </a:solidFill>
                <a:latin typeface="+mn-lt"/>
                <a:ea typeface="+mj-ea"/>
              </a:rPr>
              <a:t>room </a:t>
            </a:r>
            <a:r>
              <a:rPr lang="ko-KR" altLang="en-US" sz="1200" dirty="0" smtClean="0">
                <a:solidFill>
                  <a:srgbClr val="002060"/>
                </a:solidFill>
                <a:latin typeface="+mn-lt"/>
                <a:ea typeface="+mj-ea"/>
              </a:rPr>
              <a:t>객실 수</a:t>
            </a:r>
            <a:endParaRPr lang="en-US" altLang="ko-KR" sz="1200" dirty="0" smtClean="0">
              <a:solidFill>
                <a:srgbClr val="002060"/>
              </a:solidFill>
              <a:latin typeface="+mn-lt"/>
              <a:ea typeface="+mj-ea"/>
            </a:endParaRPr>
          </a:p>
          <a:p>
            <a:pPr marL="360000" lvl="0" indent="-178901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altLang="ko" sz="1200" dirty="0" smtClean="0">
                <a:solidFill>
                  <a:srgbClr val="002060"/>
                </a:solidFill>
                <a:latin typeface="+mn-lt"/>
                <a:ea typeface="+mj-ea"/>
              </a:rPr>
              <a:t>bf </a:t>
            </a:r>
            <a:r>
              <a:rPr lang="ko-KR" altLang="en-US" sz="1200" dirty="0" smtClean="0">
                <a:solidFill>
                  <a:srgbClr val="002060"/>
                </a:solidFill>
                <a:latin typeface="+mn-lt"/>
                <a:ea typeface="+mj-ea"/>
              </a:rPr>
              <a:t>조식제공 유무</a:t>
            </a:r>
            <a:endParaRPr lang="en-US" altLang="ko-KR" sz="1200" dirty="0" smtClean="0">
              <a:solidFill>
                <a:srgbClr val="002060"/>
              </a:solidFill>
              <a:latin typeface="+mn-lt"/>
              <a:ea typeface="+mj-ea"/>
            </a:endParaRPr>
          </a:p>
          <a:p>
            <a:pPr marL="360000" lvl="0" indent="-178901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altLang="ko" sz="1200" dirty="0" smtClean="0">
                <a:solidFill>
                  <a:srgbClr val="002060"/>
                </a:solidFill>
                <a:latin typeface="+mn-lt"/>
                <a:ea typeface="+mj-ea"/>
              </a:rPr>
              <a:t>shuttle </a:t>
            </a:r>
            <a:r>
              <a:rPr lang="ko-KR" altLang="en-US" sz="1200" dirty="0" smtClean="0">
                <a:solidFill>
                  <a:srgbClr val="002060"/>
                </a:solidFill>
                <a:latin typeface="+mn-lt"/>
                <a:ea typeface="+mj-ea"/>
              </a:rPr>
              <a:t>셔틀버스 유무</a:t>
            </a:r>
            <a:endParaRPr lang="en-US" altLang="ko-KR" sz="1200" dirty="0" smtClean="0">
              <a:solidFill>
                <a:srgbClr val="002060"/>
              </a:solidFill>
              <a:latin typeface="+mn-lt"/>
              <a:ea typeface="+mj-ea"/>
            </a:endParaRPr>
          </a:p>
          <a:p>
            <a:pPr marL="360000" lvl="0" indent="-178901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altLang="ko" sz="1200" dirty="0" err="1" smtClean="0">
                <a:solidFill>
                  <a:srgbClr val="002060"/>
                </a:solidFill>
                <a:latin typeface="+mn-lt"/>
                <a:ea typeface="+mj-ea"/>
              </a:rPr>
              <a:t>L_checkin</a:t>
            </a:r>
            <a:r>
              <a:rPr lang="en-US" altLang="ko" sz="1200" dirty="0" smtClean="0">
                <a:solidFill>
                  <a:srgbClr val="002060"/>
                </a:solidFill>
                <a:latin typeface="+mn-lt"/>
                <a:ea typeface="+mj-ea"/>
              </a:rPr>
              <a:t> </a:t>
            </a:r>
            <a:r>
              <a:rPr lang="ko-KR" altLang="en-US" sz="1200" dirty="0" smtClean="0">
                <a:solidFill>
                  <a:srgbClr val="002060"/>
                </a:solidFill>
                <a:latin typeface="+mn-lt"/>
                <a:ea typeface="+mj-ea"/>
              </a:rPr>
              <a:t>늦은 체크인 유무</a:t>
            </a:r>
            <a:endParaRPr lang="en-US" altLang="ko-KR" sz="1200" dirty="0" smtClean="0">
              <a:solidFill>
                <a:srgbClr val="002060"/>
              </a:solidFill>
              <a:latin typeface="+mn-lt"/>
              <a:ea typeface="+mj-ea"/>
            </a:endParaRPr>
          </a:p>
          <a:p>
            <a:pPr marL="360000" lvl="0" indent="-178901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altLang="ko-KR" sz="1200" dirty="0" err="1" smtClean="0">
                <a:solidFill>
                  <a:srgbClr val="002060"/>
                </a:solidFill>
                <a:latin typeface="+mn-lt"/>
                <a:ea typeface="+mj-ea"/>
              </a:rPr>
              <a:t>disa</a:t>
            </a:r>
            <a:r>
              <a:rPr lang="en-US" altLang="ko-KR" sz="1200" dirty="0" smtClean="0">
                <a:solidFill>
                  <a:srgbClr val="002060"/>
                </a:solidFill>
                <a:latin typeface="+mn-lt"/>
                <a:ea typeface="+mj-ea"/>
              </a:rPr>
              <a:t> </a:t>
            </a:r>
            <a:r>
              <a:rPr lang="ko-KR" altLang="en-US" sz="1200" dirty="0" smtClean="0">
                <a:solidFill>
                  <a:srgbClr val="002060"/>
                </a:solidFill>
                <a:latin typeface="+mn-lt"/>
                <a:ea typeface="+mj-ea"/>
              </a:rPr>
              <a:t>장애인시설 유무</a:t>
            </a:r>
            <a:endParaRPr lang="en-US" altLang="ko-KR" sz="1200" dirty="0" smtClean="0">
              <a:solidFill>
                <a:srgbClr val="002060"/>
              </a:solidFill>
              <a:latin typeface="+mn-lt"/>
              <a:ea typeface="+mj-ea"/>
            </a:endParaRPr>
          </a:p>
          <a:p>
            <a:pPr marL="360000" lvl="0" indent="-178901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altLang="ko-KR" sz="1200" dirty="0" err="1" smtClean="0">
                <a:solidFill>
                  <a:srgbClr val="002060"/>
                </a:solidFill>
                <a:latin typeface="+mn-lt"/>
                <a:ea typeface="+mj-ea"/>
              </a:rPr>
              <a:t>user_Hotel</a:t>
            </a:r>
            <a:r>
              <a:rPr lang="en-US" altLang="ko-KR" sz="1200" dirty="0" smtClean="0">
                <a:solidFill>
                  <a:srgbClr val="002060"/>
                </a:solidFill>
                <a:latin typeface="+mn-lt"/>
                <a:ea typeface="+mj-ea"/>
              </a:rPr>
              <a:t> 1</a:t>
            </a:r>
            <a:r>
              <a:rPr lang="ko-KR" altLang="en-US" sz="1200" dirty="0" smtClean="0">
                <a:solidFill>
                  <a:srgbClr val="002060"/>
                </a:solidFill>
                <a:latin typeface="+mn-lt"/>
                <a:ea typeface="+mj-ea"/>
              </a:rPr>
              <a:t>일 호텔 유동인구</a:t>
            </a:r>
            <a:endParaRPr lang="en-US" altLang="ko-KR" sz="1200" dirty="0" smtClean="0">
              <a:solidFill>
                <a:srgbClr val="002060"/>
              </a:solidFill>
              <a:latin typeface="+mn-lt"/>
              <a:ea typeface="+mj-ea"/>
            </a:endParaRPr>
          </a:p>
        </p:txBody>
      </p:sp>
      <p:sp>
        <p:nvSpPr>
          <p:cNvPr id="15" name="Google Shape;123;p17"/>
          <p:cNvSpPr txBox="1">
            <a:spLocks/>
          </p:cNvSpPr>
          <p:nvPr/>
        </p:nvSpPr>
        <p:spPr>
          <a:xfrm>
            <a:off x="688436" y="1816169"/>
            <a:ext cx="2815545" cy="15695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60000" marR="0" lvl="0" indent="-191601" algn="l" defTabSz="914400" rtl="0" eaLnBrk="1" fontAlgn="auto" latinLnBrk="0" hangingPunct="1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None/>
              <a:tabLst/>
              <a:defRPr/>
            </a:pPr>
            <a:r>
              <a:rPr lang="en-US" altLang="ko-KR" sz="1200" dirty="0" smtClean="0">
                <a:solidFill>
                  <a:srgbClr val="002060"/>
                </a:solidFill>
                <a:latin typeface="+mn-lt"/>
                <a:ea typeface="+mj-ea"/>
                <a:cs typeface="Roboto"/>
                <a:sym typeface="Roboto"/>
              </a:rPr>
              <a:t>1</a:t>
            </a:r>
            <a:r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j-ea"/>
                <a:cs typeface="Roboto"/>
                <a:sym typeface="Roboto"/>
              </a:rPr>
              <a:t>. TEXT </a:t>
            </a:r>
            <a:r>
              <a:rPr kumimoji="0" lang="ko-KR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j-ea"/>
                <a:cs typeface="Roboto"/>
                <a:sym typeface="Roboto"/>
              </a:rPr>
              <a:t>분석 데이터</a:t>
            </a:r>
          </a:p>
          <a:p>
            <a:pPr marL="446088" marR="0" lvl="0" indent="-176213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●"/>
              <a:tabLst/>
              <a:defRPr/>
            </a:pPr>
            <a:r>
              <a:rPr kumimoji="0" lang="ko-KR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j-ea"/>
                <a:cs typeface="Roboto"/>
                <a:sym typeface="Roboto"/>
              </a:rPr>
              <a:t>구조 </a:t>
            </a:r>
            <a:r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j-ea"/>
                <a:cs typeface="Roboto"/>
                <a:sym typeface="Roboto"/>
              </a:rPr>
              <a:t>:4 Columns, 36865</a:t>
            </a:r>
            <a:r>
              <a:rPr kumimoji="0" lang="ko-KR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j-ea"/>
                <a:cs typeface="Roboto"/>
                <a:sym typeface="Roboto"/>
              </a:rPr>
              <a:t> </a:t>
            </a:r>
            <a:r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j-ea"/>
                <a:cs typeface="Roboto"/>
                <a:sym typeface="Roboto"/>
              </a:rPr>
              <a:t>Rows </a:t>
            </a:r>
            <a:endParaRPr kumimoji="0" lang="ko-KR" alt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n-lt"/>
              <a:ea typeface="+mj-ea"/>
              <a:cs typeface="Roboto"/>
              <a:sym typeface="Roboto"/>
            </a:endParaRPr>
          </a:p>
          <a:p>
            <a:pPr marL="446088" marR="0" lvl="0" indent="-176213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●"/>
              <a:tabLst/>
              <a:defRPr/>
            </a:pPr>
            <a:r>
              <a:rPr kumimoji="0" lang="ko-KR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j-ea"/>
                <a:cs typeface="Roboto"/>
                <a:sym typeface="Roboto"/>
              </a:rPr>
              <a:t>데이터 출처 </a:t>
            </a:r>
          </a:p>
          <a:p>
            <a:pPr marL="449263" marR="0" lvl="1" indent="-3175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○"/>
              <a:tabLst/>
              <a:defRPr/>
            </a:pPr>
            <a:r>
              <a:rPr kumimoji="0" lang="ko-KR" altLang="en-US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j-ea"/>
                <a:cs typeface="Roboto"/>
                <a:sym typeface="Roboto"/>
              </a:rPr>
              <a:t>네이버</a:t>
            </a:r>
            <a:r>
              <a:rPr kumimoji="0" lang="ko-KR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j-ea"/>
                <a:cs typeface="Roboto"/>
                <a:sym typeface="Roboto"/>
              </a:rPr>
              <a:t> 호텔 </a:t>
            </a:r>
            <a:r>
              <a:rPr lang="en-US" altLang="ko-KR" sz="1200" dirty="0" smtClean="0">
                <a:solidFill>
                  <a:srgbClr val="002060"/>
                </a:solidFill>
                <a:latin typeface="+mn-lt"/>
                <a:ea typeface="+mj-ea"/>
                <a:cs typeface="Roboto"/>
                <a:sym typeface="Roboto"/>
              </a:rPr>
              <a:t>/ </a:t>
            </a:r>
            <a:r>
              <a:rPr lang="ko-KR" altLang="en-US" sz="1200" dirty="0" err="1" smtClean="0">
                <a:solidFill>
                  <a:srgbClr val="002060"/>
                </a:solidFill>
                <a:latin typeface="+mn-lt"/>
                <a:ea typeface="+mj-ea"/>
                <a:cs typeface="Roboto"/>
                <a:sym typeface="Roboto"/>
              </a:rPr>
              <a:t>호텔별리뷰</a:t>
            </a:r>
            <a:r>
              <a:rPr kumimoji="0" lang="ko-KR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j-ea"/>
                <a:cs typeface="Roboto"/>
                <a:sym typeface="Roboto"/>
              </a:rPr>
              <a:t>  </a:t>
            </a: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n-lt"/>
              <a:ea typeface="+mj-ea"/>
              <a:cs typeface="Roboto"/>
              <a:sym typeface="Roboto"/>
            </a:endParaRPr>
          </a:p>
        </p:txBody>
      </p:sp>
      <p:sp>
        <p:nvSpPr>
          <p:cNvPr id="16" name="Google Shape;128;p17"/>
          <p:cNvSpPr txBox="1">
            <a:spLocks/>
          </p:cNvSpPr>
          <p:nvPr/>
        </p:nvSpPr>
        <p:spPr>
          <a:xfrm>
            <a:off x="3937887" y="2101504"/>
            <a:ext cx="2258094" cy="18706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60000" marR="0" lvl="0" indent="-178901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j-ea"/>
                <a:cs typeface="Roboto"/>
                <a:sym typeface="Roboto"/>
              </a:rPr>
              <a:t>score </a:t>
            </a:r>
            <a:r>
              <a:rPr kumimoji="0" lang="ko-KR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j-ea"/>
                <a:cs typeface="Roboto"/>
                <a:sym typeface="Roboto"/>
              </a:rPr>
              <a:t> 리뷰 평점 </a:t>
            </a:r>
            <a:r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j-ea"/>
                <a:cs typeface="Roboto"/>
                <a:sym typeface="Roboto"/>
              </a:rPr>
              <a:t>(float64)</a:t>
            </a:r>
          </a:p>
          <a:p>
            <a:pPr marL="360000" marR="0" lvl="0" indent="-178901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tabLst/>
              <a:defRPr/>
            </a:pPr>
            <a:r>
              <a:rPr lang="en-US" altLang="ko-KR" sz="1200" dirty="0" err="1" smtClean="0">
                <a:solidFill>
                  <a:srgbClr val="002060"/>
                </a:solidFill>
                <a:latin typeface="+mn-lt"/>
                <a:ea typeface="+mj-ea"/>
                <a:cs typeface="Roboto"/>
                <a:sym typeface="Roboto"/>
              </a:rPr>
              <a:t>score_av</a:t>
            </a:r>
            <a:r>
              <a:rPr lang="en-US" altLang="ko-KR" sz="1200" dirty="0" smtClean="0">
                <a:solidFill>
                  <a:srgbClr val="002060"/>
                </a:solidFill>
                <a:latin typeface="+mn-lt"/>
                <a:ea typeface="+mj-ea"/>
                <a:cs typeface="Roboto"/>
                <a:sym typeface="Roboto"/>
              </a:rPr>
              <a:t> </a:t>
            </a:r>
            <a:r>
              <a:rPr lang="ko-KR" altLang="en-US" sz="1200" dirty="0" smtClean="0">
                <a:solidFill>
                  <a:srgbClr val="002060"/>
                </a:solidFill>
                <a:latin typeface="+mn-lt"/>
                <a:ea typeface="+mj-ea"/>
                <a:cs typeface="Roboto"/>
                <a:sym typeface="Roboto"/>
              </a:rPr>
              <a:t>평점평균</a:t>
            </a:r>
            <a:endParaRPr kumimoji="0" lang="ko-KR" alt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n-lt"/>
              <a:ea typeface="+mj-ea"/>
              <a:cs typeface="Roboto"/>
              <a:sym typeface="Roboto"/>
            </a:endParaRPr>
          </a:p>
          <a:p>
            <a:pPr marL="360000" marR="0" lvl="0" indent="-178901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j-ea"/>
                <a:cs typeface="Roboto"/>
                <a:sym typeface="Roboto"/>
              </a:rPr>
              <a:t>review </a:t>
            </a:r>
            <a:r>
              <a:rPr kumimoji="0" lang="ko-KR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j-ea"/>
                <a:cs typeface="Roboto"/>
                <a:sym typeface="Roboto"/>
              </a:rPr>
              <a:t>리뷰 </a:t>
            </a:r>
            <a:r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j-ea"/>
                <a:cs typeface="Roboto"/>
                <a:sym typeface="Roboto"/>
              </a:rPr>
              <a:t>(</a:t>
            </a:r>
            <a:r>
              <a:rPr kumimoji="0" lang="ko-KR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j-ea"/>
                <a:cs typeface="Roboto"/>
                <a:sym typeface="Roboto"/>
              </a:rPr>
              <a:t>한글</a:t>
            </a:r>
            <a:r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j-ea"/>
                <a:cs typeface="Roboto"/>
                <a:sym typeface="Roboto"/>
              </a:rPr>
              <a:t>Text)</a:t>
            </a:r>
          </a:p>
          <a:p>
            <a:pPr marL="360000" marR="0" lvl="0" indent="-178901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j-ea"/>
                <a:cs typeface="Roboto"/>
                <a:sym typeface="Roboto"/>
              </a:rPr>
              <a:t>name</a:t>
            </a:r>
            <a:r>
              <a:rPr kumimoji="0" lang="ko-KR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j-ea"/>
                <a:cs typeface="Roboto"/>
                <a:sym typeface="Roboto"/>
              </a:rPr>
              <a:t>  </a:t>
            </a:r>
            <a:r>
              <a:rPr kumimoji="0" lang="ko-KR" altLang="en-US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j-ea"/>
                <a:cs typeface="Roboto"/>
                <a:sym typeface="Roboto"/>
              </a:rPr>
              <a:t>호텔명</a:t>
            </a:r>
            <a:endParaRPr lang="en-US" altLang="ko-KR" sz="1200" dirty="0" smtClean="0">
              <a:solidFill>
                <a:srgbClr val="002060"/>
              </a:solidFill>
              <a:latin typeface="+mn-lt"/>
              <a:ea typeface="+mj-ea"/>
              <a:cs typeface="Roboto"/>
              <a:sym typeface="Roboto"/>
            </a:endParaRPr>
          </a:p>
          <a:p>
            <a:pPr marL="360000" marR="0" lvl="0" indent="-178901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j-ea"/>
                <a:cs typeface="Roboto"/>
                <a:sym typeface="Roboto"/>
              </a:rPr>
              <a:t>title</a:t>
            </a:r>
            <a:r>
              <a:rPr kumimoji="0" lang="ko-KR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j-ea"/>
                <a:cs typeface="Roboto"/>
                <a:sym typeface="Roboto"/>
              </a:rPr>
              <a:t> 리뷰 제목</a:t>
            </a:r>
            <a:r>
              <a: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ea"/>
                <a:ea typeface="+mj-ea"/>
                <a:cs typeface="Roboto"/>
                <a:sym typeface="Roboto"/>
              </a:rPr>
              <a:t>	   </a:t>
            </a:r>
          </a:p>
          <a:p>
            <a:pPr marL="457200" marR="0" lvl="0" indent="-18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tabLst/>
              <a:defRPr/>
            </a:pPr>
            <a:r>
              <a: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ea"/>
                <a:ea typeface="+mj-ea"/>
                <a:cs typeface="Roboto"/>
                <a:sym typeface="Roboto"/>
              </a:rPr>
              <a:t>    </a:t>
            </a:r>
            <a:endParaRPr kumimoji="0" lang="ko-KR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ea"/>
              <a:ea typeface="+mj-ea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/>
          <p:cNvGrpSpPr/>
          <p:nvPr/>
        </p:nvGrpSpPr>
        <p:grpSpPr>
          <a:xfrm>
            <a:off x="591267" y="1055059"/>
            <a:ext cx="7735121" cy="1601977"/>
            <a:chOff x="4471556" y="1282981"/>
            <a:chExt cx="4193982" cy="4317129"/>
          </a:xfrm>
        </p:grpSpPr>
        <p:sp>
          <p:nvSpPr>
            <p:cNvPr id="126" name="Google Shape;126;p17"/>
            <p:cNvSpPr/>
            <p:nvPr/>
          </p:nvSpPr>
          <p:spPr>
            <a:xfrm>
              <a:off x="4471556" y="2262630"/>
              <a:ext cx="4189135" cy="3337480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17"/>
            <p:cNvSpPr txBox="1"/>
            <p:nvPr/>
          </p:nvSpPr>
          <p:spPr>
            <a:xfrm>
              <a:off x="4472785" y="1282981"/>
              <a:ext cx="4192753" cy="978122"/>
            </a:xfrm>
            <a:prstGeom prst="rect">
              <a:avLst/>
            </a:prstGeom>
            <a:solidFill>
              <a:srgbClr val="1C45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8" name="Google Shape;118;p17"/>
          <p:cNvSpPr txBox="1">
            <a:spLocks noGrp="1"/>
          </p:cNvSpPr>
          <p:nvPr>
            <p:ph type="title"/>
          </p:nvPr>
        </p:nvSpPr>
        <p:spPr>
          <a:xfrm>
            <a:off x="236205" y="325340"/>
            <a:ext cx="71535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87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Char char="➢"/>
            </a:pPr>
            <a:r>
              <a:rPr lang="ko" sz="2500" dirty="0">
                <a:solidFill>
                  <a:srgbClr val="002060"/>
                </a:solidFill>
                <a:latin typeface="+mn-lt"/>
                <a:ea typeface="+mj-ea"/>
              </a:rPr>
              <a:t>데이터 </a:t>
            </a:r>
            <a:r>
              <a:rPr lang="ko" sz="2500" dirty="0" smtClean="0">
                <a:solidFill>
                  <a:srgbClr val="002060"/>
                </a:solidFill>
                <a:latin typeface="+mn-lt"/>
                <a:ea typeface="+mj-ea"/>
              </a:rPr>
              <a:t>개요</a:t>
            </a:r>
            <a:r>
              <a:rPr lang="en-US" altLang="ko" sz="2500" dirty="0" smtClean="0">
                <a:solidFill>
                  <a:srgbClr val="002060"/>
                </a:solidFill>
                <a:latin typeface="+mn-lt"/>
                <a:ea typeface="+mj-ea"/>
              </a:rPr>
              <a:t> </a:t>
            </a:r>
            <a:r>
              <a:rPr lang="ko-KR" altLang="en-US" sz="2500" dirty="0" smtClean="0">
                <a:solidFill>
                  <a:srgbClr val="002060"/>
                </a:solidFill>
                <a:latin typeface="+mn-lt"/>
                <a:ea typeface="+mj-ea"/>
              </a:rPr>
              <a:t>및 특성</a:t>
            </a:r>
            <a:endParaRPr sz="2500" dirty="0">
              <a:solidFill>
                <a:srgbClr val="002060"/>
              </a:solidFill>
              <a:latin typeface="+mn-lt"/>
              <a:ea typeface="+mj-ea"/>
            </a:endParaRPr>
          </a:p>
        </p:txBody>
      </p:sp>
      <p:sp>
        <p:nvSpPr>
          <p:cNvPr id="120" name="Google Shape;120;p17"/>
          <p:cNvSpPr txBox="1"/>
          <p:nvPr/>
        </p:nvSpPr>
        <p:spPr>
          <a:xfrm>
            <a:off x="612260" y="2901721"/>
            <a:ext cx="7730789" cy="492329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17"/>
          <p:cNvSpPr/>
          <p:nvPr/>
        </p:nvSpPr>
        <p:spPr>
          <a:xfrm>
            <a:off x="626507" y="3405116"/>
            <a:ext cx="7716542" cy="1221886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17"/>
          <p:cNvSpPr txBox="1">
            <a:spLocks noGrp="1"/>
          </p:cNvSpPr>
          <p:nvPr>
            <p:ph type="body" idx="4294967295"/>
          </p:nvPr>
        </p:nvSpPr>
        <p:spPr>
          <a:xfrm>
            <a:off x="3322703" y="1055059"/>
            <a:ext cx="1958846" cy="4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ko-KR" altLang="en-US" dirty="0" smtClean="0">
                <a:solidFill>
                  <a:schemeClr val="lt1"/>
                </a:solidFill>
                <a:latin typeface="+mj-ea"/>
                <a:ea typeface="+mj-ea"/>
              </a:rPr>
              <a:t>텍스트 분석 </a:t>
            </a:r>
            <a:r>
              <a:rPr lang="en-US" altLang="ko-KR" dirty="0" smtClean="0">
                <a:solidFill>
                  <a:schemeClr val="lt1"/>
                </a:solidFill>
                <a:latin typeface="+mj-ea"/>
                <a:ea typeface="+mj-ea"/>
              </a:rPr>
              <a:t>Data</a:t>
            </a:r>
            <a:endParaRPr dirty="0">
              <a:solidFill>
                <a:schemeClr val="lt1"/>
              </a:solidFill>
              <a:latin typeface="+mj-ea"/>
              <a:ea typeface="+mj-ea"/>
            </a:endParaRPr>
          </a:p>
        </p:txBody>
      </p:sp>
      <p:sp>
        <p:nvSpPr>
          <p:cNvPr id="127" name="Google Shape;127;p17"/>
          <p:cNvSpPr txBox="1">
            <a:spLocks noGrp="1"/>
          </p:cNvSpPr>
          <p:nvPr>
            <p:ph type="body" idx="4294967295"/>
          </p:nvPr>
        </p:nvSpPr>
        <p:spPr>
          <a:xfrm>
            <a:off x="3480815" y="2932650"/>
            <a:ext cx="2811404" cy="4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ko-KR" altLang="en-US" dirty="0" smtClean="0">
                <a:solidFill>
                  <a:schemeClr val="lt1"/>
                </a:solidFill>
                <a:latin typeface="+mj-ea"/>
                <a:ea typeface="+mj-ea"/>
              </a:rPr>
              <a:t>회귀분석</a:t>
            </a:r>
            <a:r>
              <a:rPr lang="en-US" altLang="ko-KR" dirty="0" smtClean="0">
                <a:solidFill>
                  <a:schemeClr val="lt1"/>
                </a:solidFill>
                <a:latin typeface="+mj-ea"/>
                <a:ea typeface="+mj-ea"/>
              </a:rPr>
              <a:t> Data</a:t>
            </a:r>
            <a:endParaRPr dirty="0">
              <a:solidFill>
                <a:schemeClr val="lt1"/>
              </a:solidFill>
              <a:latin typeface="+mj-ea"/>
              <a:ea typeface="+mj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386" y="1452390"/>
            <a:ext cx="7712062" cy="116489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131" y="3424979"/>
            <a:ext cx="7695917" cy="1183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819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9"/>
          <p:cNvSpPr txBox="1">
            <a:spLocks noGrp="1"/>
          </p:cNvSpPr>
          <p:nvPr>
            <p:ph type="title"/>
          </p:nvPr>
        </p:nvSpPr>
        <p:spPr>
          <a:xfrm>
            <a:off x="221575" y="3546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87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Char char="➢"/>
            </a:pPr>
            <a:r>
              <a:rPr lang="ko-KR" altLang="en-US" sz="2500" dirty="0" smtClean="0">
                <a:solidFill>
                  <a:srgbClr val="002060"/>
                </a:solidFill>
                <a:latin typeface="+mj-ea"/>
                <a:ea typeface="+mj-ea"/>
              </a:rPr>
              <a:t>지역별 평점 및 호텔</a:t>
            </a:r>
            <a:r>
              <a:rPr lang="en-US" altLang="ko-KR" sz="2500" dirty="0" smtClean="0">
                <a:solidFill>
                  <a:srgbClr val="002060"/>
                </a:solidFill>
                <a:latin typeface="+mj-ea"/>
                <a:ea typeface="+mj-ea"/>
              </a:rPr>
              <a:t> </a:t>
            </a:r>
            <a:r>
              <a:rPr lang="ko-KR" altLang="en-US" sz="2500" dirty="0" smtClean="0">
                <a:solidFill>
                  <a:srgbClr val="002060"/>
                </a:solidFill>
                <a:latin typeface="+mj-ea"/>
                <a:ea typeface="+mj-ea"/>
              </a:rPr>
              <a:t>등급</a:t>
            </a:r>
            <a:endParaRPr sz="2500" dirty="0">
              <a:solidFill>
                <a:srgbClr val="002060"/>
              </a:solidFill>
              <a:latin typeface="+mj-ea"/>
              <a:ea typeface="+mj-ea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2084805" y="902558"/>
            <a:ext cx="4728477" cy="3938476"/>
            <a:chOff x="1097280" y="990338"/>
            <a:chExt cx="4728477" cy="4070342"/>
          </a:xfrm>
        </p:grpSpPr>
        <p:sp>
          <p:nvSpPr>
            <p:cNvPr id="16" name="Google Shape;142;p19"/>
            <p:cNvSpPr txBox="1"/>
            <p:nvPr/>
          </p:nvSpPr>
          <p:spPr>
            <a:xfrm>
              <a:off x="1097280" y="990338"/>
              <a:ext cx="4728477" cy="518798"/>
            </a:xfrm>
            <a:prstGeom prst="rect">
              <a:avLst/>
            </a:prstGeom>
            <a:solidFill>
              <a:srgbClr val="1C45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+mj-ea"/>
                <a:ea typeface="+mj-ea"/>
                <a:cs typeface="Arial"/>
                <a:sym typeface="Arial"/>
              </a:endParaRPr>
            </a:p>
          </p:txBody>
        </p:sp>
        <p:sp>
          <p:nvSpPr>
            <p:cNvPr id="17" name="Google Shape;144;p19"/>
            <p:cNvSpPr txBox="1">
              <a:spLocks/>
            </p:cNvSpPr>
            <p:nvPr/>
          </p:nvSpPr>
          <p:spPr>
            <a:xfrm>
              <a:off x="2427826" y="1034332"/>
              <a:ext cx="2114913" cy="46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rmAutofit fontScale="92500" lnSpcReduction="20000"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Roboto"/>
                <a:buNone/>
                <a:tabLst/>
                <a:defRPr/>
              </a:pPr>
              <a:r>
                <a:rPr lang="ko-KR" altLang="en-US" sz="1800" dirty="0" smtClean="0">
                  <a:solidFill>
                    <a:schemeClr val="lt1"/>
                  </a:solidFill>
                  <a:latin typeface="+mj-ea"/>
                  <a:ea typeface="+mj-ea"/>
                  <a:cs typeface="Roboto"/>
                  <a:sym typeface="Roboto"/>
                </a:rPr>
                <a:t>서귀포시 </a:t>
              </a:r>
              <a:r>
                <a:rPr lang="en-US" altLang="ko-KR" sz="1800" dirty="0" smtClean="0">
                  <a:solidFill>
                    <a:schemeClr val="lt1"/>
                  </a:solidFill>
                  <a:latin typeface="+mj-ea"/>
                  <a:ea typeface="+mj-ea"/>
                  <a:cs typeface="Roboto"/>
                  <a:sym typeface="Roboto"/>
                </a:rPr>
                <a:t>&amp; </a:t>
              </a:r>
              <a:r>
                <a:rPr lang="ko-KR" altLang="en-US" sz="1800" dirty="0" smtClean="0">
                  <a:solidFill>
                    <a:schemeClr val="lt1"/>
                  </a:solidFill>
                  <a:latin typeface="+mj-ea"/>
                  <a:ea typeface="+mj-ea"/>
                  <a:cs typeface="Roboto"/>
                  <a:sym typeface="Roboto"/>
                </a:rPr>
                <a:t>제주시</a:t>
              </a:r>
              <a:endPara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j-ea"/>
                <a:ea typeface="+mj-ea"/>
                <a:cs typeface="Roboto"/>
                <a:sym typeface="Roboto"/>
              </a:endParaRPr>
            </a:p>
          </p:txBody>
        </p:sp>
        <p:sp>
          <p:nvSpPr>
            <p:cNvPr id="18" name="Google Shape;143;p19"/>
            <p:cNvSpPr/>
            <p:nvPr/>
          </p:nvSpPr>
          <p:spPr>
            <a:xfrm>
              <a:off x="1104595" y="1494504"/>
              <a:ext cx="4721162" cy="3560299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+mj-ea"/>
                <a:ea typeface="+mj-ea"/>
                <a:cs typeface="Arial"/>
                <a:sym typeface="Arial"/>
              </a:endParaRPr>
            </a:p>
          </p:txBody>
        </p:sp>
        <p:pic>
          <p:nvPicPr>
            <p:cNvPr id="19" name="그림 18" descr="지역별호텔등급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93049" y="1501544"/>
              <a:ext cx="4508238" cy="3559136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9"/>
          <p:cNvSpPr txBox="1">
            <a:spLocks noGrp="1"/>
          </p:cNvSpPr>
          <p:nvPr>
            <p:ph type="title"/>
          </p:nvPr>
        </p:nvSpPr>
        <p:spPr>
          <a:xfrm>
            <a:off x="221575" y="3546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87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Char char="➢"/>
            </a:pPr>
            <a:r>
              <a:rPr lang="ko-KR" altLang="en-US" sz="2500" dirty="0" smtClean="0">
                <a:solidFill>
                  <a:srgbClr val="002060"/>
                </a:solidFill>
                <a:latin typeface="+mj-ea"/>
                <a:ea typeface="+mj-ea"/>
              </a:rPr>
              <a:t>호텔 등급과 리뷰 평점</a:t>
            </a:r>
            <a:endParaRPr sz="2500" dirty="0">
              <a:solidFill>
                <a:srgbClr val="002060"/>
              </a:solidFill>
              <a:latin typeface="+mj-ea"/>
              <a:ea typeface="+mj-ea"/>
            </a:endParaRPr>
          </a:p>
        </p:txBody>
      </p:sp>
      <p:sp>
        <p:nvSpPr>
          <p:cNvPr id="142" name="Google Shape;142;p19"/>
          <p:cNvSpPr txBox="1"/>
          <p:nvPr/>
        </p:nvSpPr>
        <p:spPr>
          <a:xfrm>
            <a:off x="182880" y="917186"/>
            <a:ext cx="4409212" cy="518798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143" name="Google Shape;143;p19"/>
          <p:cNvSpPr/>
          <p:nvPr/>
        </p:nvSpPr>
        <p:spPr>
          <a:xfrm>
            <a:off x="200113" y="1428668"/>
            <a:ext cx="4389376" cy="3233887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144" name="Google Shape;144;p19"/>
          <p:cNvSpPr txBox="1">
            <a:spLocks noGrp="1"/>
          </p:cNvSpPr>
          <p:nvPr>
            <p:ph type="body" idx="4294967295"/>
          </p:nvPr>
        </p:nvSpPr>
        <p:spPr>
          <a:xfrm>
            <a:off x="1901133" y="975811"/>
            <a:ext cx="1623900" cy="4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ko-KR" altLang="en-US" dirty="0" smtClean="0">
                <a:solidFill>
                  <a:schemeClr val="lt1"/>
                </a:solidFill>
                <a:latin typeface="+mj-ea"/>
                <a:ea typeface="+mj-ea"/>
              </a:rPr>
              <a:t>호텔등급</a:t>
            </a:r>
            <a:endParaRPr>
              <a:solidFill>
                <a:schemeClr val="lt1"/>
              </a:solidFill>
              <a:latin typeface="+mj-ea"/>
              <a:ea typeface="+mj-ea"/>
            </a:endParaRPr>
          </a:p>
        </p:txBody>
      </p:sp>
      <p:sp>
        <p:nvSpPr>
          <p:cNvPr id="146" name="Google Shape;146;p19"/>
          <p:cNvSpPr txBox="1"/>
          <p:nvPr/>
        </p:nvSpPr>
        <p:spPr>
          <a:xfrm>
            <a:off x="4601475" y="915434"/>
            <a:ext cx="4315754" cy="518345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noFill/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147" name="Google Shape;147;p19"/>
          <p:cNvSpPr/>
          <p:nvPr/>
        </p:nvSpPr>
        <p:spPr>
          <a:xfrm>
            <a:off x="4616042" y="1434816"/>
            <a:ext cx="4315816" cy="3217651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noFill/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148" name="Google Shape;148;p19"/>
          <p:cNvSpPr txBox="1">
            <a:spLocks noGrp="1"/>
          </p:cNvSpPr>
          <p:nvPr>
            <p:ph type="body" idx="4294967295"/>
          </p:nvPr>
        </p:nvSpPr>
        <p:spPr>
          <a:xfrm>
            <a:off x="6234385" y="983132"/>
            <a:ext cx="1623900" cy="4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ko-KR" altLang="en-US" dirty="0" smtClean="0">
                <a:solidFill>
                  <a:schemeClr val="lt1"/>
                </a:solidFill>
                <a:latin typeface="+mj-ea"/>
                <a:ea typeface="+mj-ea"/>
              </a:rPr>
              <a:t>리뷰 평점</a:t>
            </a:r>
            <a:endParaRPr>
              <a:solidFill>
                <a:schemeClr val="lt1"/>
              </a:solidFill>
              <a:latin typeface="+mj-ea"/>
              <a:ea typeface="+mj-ea"/>
            </a:endParaRPr>
          </a:p>
        </p:txBody>
      </p:sp>
      <p:pic>
        <p:nvPicPr>
          <p:cNvPr id="15" name="그림 14" descr="평점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567" y="1514247"/>
            <a:ext cx="4238427" cy="3094329"/>
          </a:xfrm>
          <a:prstGeom prst="rect">
            <a:avLst/>
          </a:prstGeom>
        </p:spPr>
      </p:pic>
      <p:pic>
        <p:nvPicPr>
          <p:cNvPr id="16" name="그림 15" descr="호텔등급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9783" y="1550822"/>
            <a:ext cx="4047139" cy="306095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8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87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Char char="➢"/>
            </a:pPr>
            <a:r>
              <a:rPr lang="ko" sz="2500" dirty="0">
                <a:solidFill>
                  <a:schemeClr val="dk2"/>
                </a:solidFill>
                <a:latin typeface="+mj-ea"/>
                <a:ea typeface="+mj-ea"/>
              </a:rPr>
              <a:t> </a:t>
            </a:r>
            <a:r>
              <a:rPr lang="ko" sz="2500" dirty="0">
                <a:solidFill>
                  <a:srgbClr val="002060"/>
                </a:solidFill>
                <a:latin typeface="+mj-ea"/>
                <a:ea typeface="+mj-ea"/>
              </a:rPr>
              <a:t>주요 데이터 값  </a:t>
            </a:r>
            <a:endParaRPr sz="2500">
              <a:solidFill>
                <a:srgbClr val="002060"/>
              </a:solidFill>
              <a:latin typeface="+mj-ea"/>
              <a:ea typeface="+mj-ea"/>
            </a:endParaRPr>
          </a:p>
        </p:txBody>
      </p:sp>
      <p:graphicFrame>
        <p:nvGraphicFramePr>
          <p:cNvPr id="135" name="Google Shape;135;p18"/>
          <p:cNvGraphicFramePr/>
          <p:nvPr>
            <p:extLst>
              <p:ext uri="{D42A27DB-BD31-4B8C-83A1-F6EECF244321}">
                <p14:modId xmlns:p14="http://schemas.microsoft.com/office/powerpoint/2010/main" val="573307734"/>
              </p:ext>
            </p:extLst>
          </p:nvPr>
        </p:nvGraphicFramePr>
        <p:xfrm>
          <a:off x="1258223" y="1524370"/>
          <a:ext cx="6286960" cy="2038130"/>
        </p:xfrm>
        <a:graphic>
          <a:graphicData uri="http://schemas.openxmlformats.org/drawingml/2006/table">
            <a:tbl>
              <a:tblPr>
                <a:noFill/>
                <a:tableStyleId>{31CD81BD-3580-483B-AD60-4113E3129AC0}</a:tableStyleId>
              </a:tblPr>
              <a:tblGrid>
                <a:gridCol w="15717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17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717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717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762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400" b="1" dirty="0">
                          <a:solidFill>
                            <a:schemeClr val="lt1"/>
                          </a:solidFill>
                        </a:rPr>
                        <a:t>데이터</a:t>
                      </a:r>
                      <a:endParaRPr sz="1400" b="1">
                        <a:solidFill>
                          <a:schemeClr val="lt1"/>
                        </a:solidFill>
                      </a:endParaRPr>
                    </a:p>
                  </a:txBody>
                  <a:tcPr marL="63500" marR="63500" marT="63500" marB="63500" anchor="ctr">
                    <a:solidFill>
                      <a:srgbClr val="1C458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400" b="1" dirty="0">
                          <a:solidFill>
                            <a:schemeClr val="lt1"/>
                          </a:solidFill>
                        </a:rPr>
                        <a:t>평균값 </a:t>
                      </a:r>
                      <a:endParaRPr sz="1400" b="1">
                        <a:solidFill>
                          <a:schemeClr val="lt1"/>
                        </a:solidFill>
                      </a:endParaRPr>
                    </a:p>
                  </a:txBody>
                  <a:tcPr marL="63500" marR="63500" marT="63500" marB="63500" anchor="ctr">
                    <a:solidFill>
                      <a:srgbClr val="1C458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400" b="1" dirty="0">
                          <a:solidFill>
                            <a:schemeClr val="lt1"/>
                          </a:solidFill>
                        </a:rPr>
                        <a:t>최대값</a:t>
                      </a:r>
                      <a:endParaRPr sz="1400" b="1">
                        <a:solidFill>
                          <a:schemeClr val="lt1"/>
                        </a:solidFill>
                      </a:endParaRPr>
                    </a:p>
                  </a:txBody>
                  <a:tcPr marL="63500" marR="63500" marT="63500" marB="63500" anchor="ctr">
                    <a:solidFill>
                      <a:srgbClr val="1C458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400" b="1">
                          <a:solidFill>
                            <a:schemeClr val="lt1"/>
                          </a:solidFill>
                        </a:rPr>
                        <a:t>최소값</a:t>
                      </a:r>
                      <a:endParaRPr sz="1400" b="1">
                        <a:solidFill>
                          <a:schemeClr val="lt1"/>
                        </a:solidFill>
                      </a:endParaRPr>
                    </a:p>
                  </a:txBody>
                  <a:tcPr marL="63500" marR="63500" marT="63500" marB="63500" anchor="ctr">
                    <a:solidFill>
                      <a:srgbClr val="1C458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762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smtClean="0">
                          <a:solidFill>
                            <a:srgbClr val="002060"/>
                          </a:solidFill>
                        </a:rPr>
                        <a:t>score</a:t>
                      </a:r>
                      <a:endParaRPr sz="1400">
                        <a:solidFill>
                          <a:srgbClr val="002060"/>
                        </a:solidFill>
                      </a:endParaRPr>
                    </a:p>
                  </a:txBody>
                  <a:tcPr marL="63500" marR="63500" marT="63500" marB="635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" sz="1400" dirty="0" smtClean="0">
                          <a:solidFill>
                            <a:srgbClr val="002060"/>
                          </a:solidFill>
                        </a:rPr>
                        <a:t>7.7</a:t>
                      </a:r>
                      <a:endParaRPr sz="1400">
                        <a:solidFill>
                          <a:srgbClr val="002060"/>
                        </a:solidFill>
                      </a:endParaRPr>
                    </a:p>
                  </a:txBody>
                  <a:tcPr marL="63500" marR="63500" marT="63500" marB="635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" sz="1400" dirty="0" smtClean="0">
                          <a:solidFill>
                            <a:srgbClr val="002060"/>
                          </a:solidFill>
                        </a:rPr>
                        <a:t>10</a:t>
                      </a:r>
                      <a:endParaRPr sz="1400">
                        <a:solidFill>
                          <a:srgbClr val="002060"/>
                        </a:solidFill>
                      </a:endParaRPr>
                    </a:p>
                  </a:txBody>
                  <a:tcPr marL="63500" marR="63500" marT="63500" marB="635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" sz="1400" dirty="0" smtClean="0">
                          <a:solidFill>
                            <a:srgbClr val="002060"/>
                          </a:solidFill>
                        </a:rPr>
                        <a:t>1</a:t>
                      </a:r>
                      <a:endParaRPr sz="1400">
                        <a:solidFill>
                          <a:srgbClr val="002060"/>
                        </a:solidFill>
                      </a:endParaRPr>
                    </a:p>
                  </a:txBody>
                  <a:tcPr marL="63500" marR="63500" marT="63500" marB="635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762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" sz="1400" dirty="0" smtClean="0">
                          <a:solidFill>
                            <a:srgbClr val="002060"/>
                          </a:solidFill>
                        </a:rPr>
                        <a:t>grade</a:t>
                      </a:r>
                      <a:endParaRPr sz="1400">
                        <a:solidFill>
                          <a:srgbClr val="002060"/>
                        </a:solidFill>
                      </a:endParaRPr>
                    </a:p>
                  </a:txBody>
                  <a:tcPr marL="63500" marR="63500" marT="63500" marB="635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" sz="1400" dirty="0" smtClean="0">
                          <a:solidFill>
                            <a:srgbClr val="002060"/>
                          </a:solidFill>
                        </a:rPr>
                        <a:t>4.3</a:t>
                      </a:r>
                      <a:endParaRPr sz="1400">
                        <a:solidFill>
                          <a:srgbClr val="002060"/>
                        </a:solidFill>
                      </a:endParaRPr>
                    </a:p>
                  </a:txBody>
                  <a:tcPr marL="63500" marR="63500" marT="63500" marB="635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" sz="1400" dirty="0" smtClean="0">
                          <a:solidFill>
                            <a:srgbClr val="002060"/>
                          </a:solidFill>
                        </a:rPr>
                        <a:t>5</a:t>
                      </a:r>
                      <a:endParaRPr sz="1400">
                        <a:solidFill>
                          <a:srgbClr val="002060"/>
                        </a:solidFill>
                      </a:endParaRPr>
                    </a:p>
                  </a:txBody>
                  <a:tcPr marL="63500" marR="63500" marT="63500" marB="635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" sz="1400" dirty="0" smtClean="0">
                          <a:solidFill>
                            <a:srgbClr val="002060"/>
                          </a:solidFill>
                        </a:rPr>
                        <a:t>3</a:t>
                      </a:r>
                      <a:endParaRPr sz="1400">
                        <a:solidFill>
                          <a:srgbClr val="002060"/>
                        </a:solidFill>
                      </a:endParaRPr>
                    </a:p>
                  </a:txBody>
                  <a:tcPr marL="63500" marR="63500" marT="63500" marB="635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762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" sz="1400" dirty="0" smtClean="0">
                          <a:solidFill>
                            <a:srgbClr val="002060"/>
                          </a:solidFill>
                        </a:rPr>
                        <a:t>room</a:t>
                      </a:r>
                      <a:endParaRPr sz="1400">
                        <a:solidFill>
                          <a:srgbClr val="002060"/>
                        </a:solidFill>
                      </a:endParaRPr>
                    </a:p>
                  </a:txBody>
                  <a:tcPr marL="63500" marR="63500" marT="63500" marB="635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" sz="1400" dirty="0" smtClean="0">
                          <a:solidFill>
                            <a:srgbClr val="002060"/>
                          </a:solidFill>
                        </a:rPr>
                        <a:t>313</a:t>
                      </a:r>
                      <a:endParaRPr sz="1400">
                        <a:solidFill>
                          <a:srgbClr val="002060"/>
                        </a:solidFill>
                      </a:endParaRPr>
                    </a:p>
                  </a:txBody>
                  <a:tcPr marL="63500" marR="63500" marT="63500" marB="635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" sz="1400" dirty="0" smtClean="0">
                          <a:solidFill>
                            <a:srgbClr val="002060"/>
                          </a:solidFill>
                        </a:rPr>
                        <a:t>1600</a:t>
                      </a:r>
                      <a:endParaRPr sz="1400">
                        <a:solidFill>
                          <a:srgbClr val="002060"/>
                        </a:solidFill>
                      </a:endParaRPr>
                    </a:p>
                  </a:txBody>
                  <a:tcPr marL="63500" marR="63500" marT="63500" marB="635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" sz="1400" dirty="0" smtClean="0">
                          <a:solidFill>
                            <a:srgbClr val="002060"/>
                          </a:solidFill>
                        </a:rPr>
                        <a:t>72</a:t>
                      </a:r>
                      <a:endParaRPr sz="1400">
                        <a:solidFill>
                          <a:srgbClr val="002060"/>
                        </a:solidFill>
                      </a:endParaRPr>
                    </a:p>
                  </a:txBody>
                  <a:tcPr marL="63500" marR="63500" marT="63500" marB="635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762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" sz="1400" dirty="0" err="1" smtClean="0">
                          <a:solidFill>
                            <a:srgbClr val="002060"/>
                          </a:solidFill>
                        </a:rPr>
                        <a:t>User_Hotel</a:t>
                      </a:r>
                      <a:endParaRPr sz="1400">
                        <a:solidFill>
                          <a:srgbClr val="002060"/>
                        </a:solidFill>
                      </a:endParaRPr>
                    </a:p>
                  </a:txBody>
                  <a:tcPr marL="63500" marR="63500" marT="63500" marB="63500" anchor="ctr"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" sz="1400" dirty="0" smtClean="0">
                          <a:solidFill>
                            <a:srgbClr val="002060"/>
                          </a:solidFill>
                        </a:rPr>
                        <a:t>659</a:t>
                      </a:r>
                      <a:endParaRPr sz="1400">
                        <a:solidFill>
                          <a:srgbClr val="002060"/>
                        </a:solidFill>
                      </a:endParaRPr>
                    </a:p>
                  </a:txBody>
                  <a:tcPr marL="63500" marR="63500" marT="63500" marB="63500" anchor="ctr"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" sz="1400" dirty="0" smtClean="0">
                          <a:solidFill>
                            <a:srgbClr val="002060"/>
                          </a:solidFill>
                        </a:rPr>
                        <a:t>670</a:t>
                      </a:r>
                      <a:endParaRPr sz="1400">
                        <a:solidFill>
                          <a:srgbClr val="002060"/>
                        </a:solidFill>
                      </a:endParaRPr>
                    </a:p>
                  </a:txBody>
                  <a:tcPr marL="63500" marR="63500" marT="63500" marB="63500" anchor="ctr"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" sz="1400" dirty="0" smtClean="0">
                          <a:solidFill>
                            <a:srgbClr val="002060"/>
                          </a:solidFill>
                        </a:rPr>
                        <a:t>645</a:t>
                      </a:r>
                      <a:endParaRPr sz="1400">
                        <a:solidFill>
                          <a:srgbClr val="002060"/>
                        </a:solidFill>
                      </a:endParaRPr>
                    </a:p>
                  </a:txBody>
                  <a:tcPr marL="63500" marR="63500" marT="63500" marB="63500" anchor="ctr"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eometric">
  <a:themeElements>
    <a:clrScheme name="광장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2344</TotalTime>
  <Words>1131</Words>
  <Application>Microsoft Office PowerPoint</Application>
  <PresentationFormat>화면 슬라이드 쇼(16:9)</PresentationFormat>
  <Paragraphs>532</Paragraphs>
  <Slides>32</Slides>
  <Notes>32</Notes>
  <HiddenSlides>0</HiddenSlides>
  <MMClips>2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32</vt:i4>
      </vt:variant>
    </vt:vector>
  </HeadingPairs>
  <TitlesOfParts>
    <vt:vector size="40" baseType="lpstr">
      <vt:lpstr>맑은 고딕</vt:lpstr>
      <vt:lpstr>Arial</vt:lpstr>
      <vt:lpstr>Courier New</vt:lpstr>
      <vt:lpstr>Liberation Serif</vt:lpstr>
      <vt:lpstr>Roboto</vt:lpstr>
      <vt:lpstr>Bungee Shade</vt:lpstr>
      <vt:lpstr>Geometric</vt:lpstr>
      <vt:lpstr>디자인 사용자 지정</vt:lpstr>
      <vt:lpstr>PowerPoint 프레젠테이션</vt:lpstr>
      <vt:lpstr>개요 및 준비작업 </vt:lpstr>
      <vt:lpstr>프로젝트 주제 </vt:lpstr>
      <vt:lpstr>프로젝트 진행 순서  </vt:lpstr>
      <vt:lpstr>데이터 개요 및 특성</vt:lpstr>
      <vt:lpstr>데이터 개요 및 특성</vt:lpstr>
      <vt:lpstr>지역별 평점 및 호텔 등급</vt:lpstr>
      <vt:lpstr>호텔 등급과 리뷰 평점</vt:lpstr>
      <vt:lpstr> 주요 데이터 값  </vt:lpstr>
      <vt:lpstr>Crawling 과정</vt:lpstr>
      <vt:lpstr>전처리 과정</vt:lpstr>
      <vt:lpstr>정형데이터분석</vt:lpstr>
      <vt:lpstr>상관분석</vt:lpstr>
      <vt:lpstr>주요 변수 산포도</vt:lpstr>
      <vt:lpstr>R-squared  </vt:lpstr>
      <vt:lpstr>R-squared 모형 검증</vt:lpstr>
      <vt:lpstr>변수 특성 중요도  </vt:lpstr>
      <vt:lpstr>Regression 분석 결과</vt:lpstr>
      <vt:lpstr>비정형데이터분석</vt:lpstr>
      <vt:lpstr> Review데이터 구성  </vt:lpstr>
      <vt:lpstr>Train / Test Review </vt:lpstr>
      <vt:lpstr>Hotel Review Word claud</vt:lpstr>
      <vt:lpstr>형태소 분석 및 불용어 선정</vt:lpstr>
      <vt:lpstr>모델 학습 결과 (Keras Sequential) </vt:lpstr>
      <vt:lpstr>PowerPoint 프레젠테이션</vt:lpstr>
      <vt:lpstr>PowerPoint 프레젠테이션</vt:lpstr>
      <vt:lpstr>Web Service  </vt:lpstr>
      <vt:lpstr>Flask 활용 웹서비스</vt:lpstr>
      <vt:lpstr>마무리 </vt:lpstr>
      <vt:lpstr>결론 </vt:lpstr>
      <vt:lpstr>개선점 및 향후 계획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JINSUP SHIN</dc:creator>
  <cp:lastModifiedBy>JINSUP SHIN</cp:lastModifiedBy>
  <cp:revision>137</cp:revision>
  <dcterms:modified xsi:type="dcterms:W3CDTF">2023-06-08T02:47:03Z</dcterms:modified>
</cp:coreProperties>
</file>