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ontserrat Bold" charset="1" panose="00000800000000000000"/>
      <p:regular r:id="rId14"/>
    </p:embeddedFont>
    <p:embeddedFont>
      <p:font typeface="Open Sans" charset="1" panose="00000000000000000000"/>
      <p:regular r:id="rId15"/>
    </p:embeddedFont>
    <p:embeddedFont>
      <p:font typeface="Open Sans Bold" charset="1" panose="00000000000000000000"/>
      <p:regular r:id="rId16"/>
    </p:embeddedFont>
    <p:embeddedFont>
      <p:font typeface="Canva Sans Bold" charset="1" panose="020B0803030501040103"/>
      <p:regular r:id="rId17"/>
    </p:embeddedFont>
    <p:embeddedFont>
      <p:font typeface="Canva Sans" charset="1" panose="020B0503030501040103"/>
      <p:regular r:id="rId18"/>
    </p:embeddedFont>
    <p:embeddedFont>
      <p:font typeface="Poppins" charset="1" panose="00000500000000000000"/>
      <p:regular r:id="rId19"/>
    </p:embeddedFont>
    <p:embeddedFont>
      <p:font typeface="Poppins Bold" charset="1" panose="00000800000000000000"/>
      <p:regular r:id="rId20"/>
    </p:embeddedFont>
    <p:embeddedFont>
      <p:font typeface="Montserrat"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4095046" y="3389462"/>
            <a:ext cx="12549273" cy="3651504"/>
          </a:xfrm>
          <a:prstGeom prst="rect">
            <a:avLst/>
          </a:prstGeom>
        </p:spPr>
        <p:txBody>
          <a:bodyPr anchor="t" rtlCol="false" tIns="0" lIns="0" bIns="0" rIns="0">
            <a:spAutoFit/>
          </a:bodyPr>
          <a:lstStyle/>
          <a:p>
            <a:pPr algn="ctr">
              <a:lnSpc>
                <a:spcPts val="9502"/>
              </a:lnSpc>
            </a:pPr>
            <a:r>
              <a:rPr lang="en-US" sz="9316">
                <a:solidFill>
                  <a:srgbClr val="FFFFFF"/>
                </a:solidFill>
                <a:latin typeface="Montserrat Bold"/>
              </a:rPr>
              <a:t>SPARK FUNDS INVESTMENT ANALYSIS</a:t>
            </a:r>
          </a:p>
        </p:txBody>
      </p:sp>
      <p:sp>
        <p:nvSpPr>
          <p:cNvPr name="Freeform 4" id="4"/>
          <p:cNvSpPr/>
          <p:nvPr/>
        </p:nvSpPr>
        <p:spPr>
          <a:xfrm flipH="false" flipV="false" rot="0">
            <a:off x="545278" y="4645593"/>
            <a:ext cx="966845" cy="995814"/>
          </a:xfrm>
          <a:custGeom>
            <a:avLst/>
            <a:gdLst/>
            <a:ahLst/>
            <a:cxnLst/>
            <a:rect r="r" b="b" t="t" l="l"/>
            <a:pathLst>
              <a:path h="995814" w="966845">
                <a:moveTo>
                  <a:pt x="0" y="0"/>
                </a:moveTo>
                <a:lnTo>
                  <a:pt x="966844" y="0"/>
                </a:lnTo>
                <a:lnTo>
                  <a:pt x="966844" y="995814"/>
                </a:lnTo>
                <a:lnTo>
                  <a:pt x="0" y="9958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775566" y="8233433"/>
            <a:ext cx="1024867" cy="102486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0" y="0"/>
            <a:ext cx="5178827" cy="10287000"/>
            <a:chOff x="0" y="0"/>
            <a:chExt cx="1363971" cy="2709333"/>
          </a:xfrm>
        </p:grpSpPr>
        <p:sp>
          <p:nvSpPr>
            <p:cNvPr name="Freeform 6" id="6"/>
            <p:cNvSpPr/>
            <p:nvPr/>
          </p:nvSpPr>
          <p:spPr>
            <a:xfrm flipH="false" flipV="false" rot="0">
              <a:off x="0" y="0"/>
              <a:ext cx="1363971" cy="2709333"/>
            </a:xfrm>
            <a:custGeom>
              <a:avLst/>
              <a:gdLst/>
              <a:ahLst/>
              <a:cxnLst/>
              <a:rect r="r" b="b" t="t" l="l"/>
              <a:pathLst>
                <a:path h="2709333" w="1363971">
                  <a:moveTo>
                    <a:pt x="0" y="0"/>
                  </a:moveTo>
                  <a:lnTo>
                    <a:pt x="1363971" y="0"/>
                  </a:lnTo>
                  <a:lnTo>
                    <a:pt x="1363971" y="2709333"/>
                  </a:lnTo>
                  <a:lnTo>
                    <a:pt x="0" y="2709333"/>
                  </a:ln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7" id="7"/>
            <p:cNvSpPr txBox="true"/>
            <p:nvPr/>
          </p:nvSpPr>
          <p:spPr>
            <a:xfrm>
              <a:off x="0" y="-47625"/>
              <a:ext cx="1363971" cy="2756958"/>
            </a:xfrm>
            <a:prstGeom prst="rect">
              <a:avLst/>
            </a:prstGeom>
          </p:spPr>
          <p:txBody>
            <a:bodyPr anchor="ctr" rtlCol="false" tIns="50800" lIns="50800" bIns="50800" rIns="50800"/>
            <a:lstStyle/>
            <a:p>
              <a:pPr algn="ctr">
                <a:lnSpc>
                  <a:spcPts val="2239"/>
                </a:lnSpc>
              </a:pPr>
            </a:p>
          </p:txBody>
        </p:sp>
      </p:grpSp>
      <p:sp>
        <p:nvSpPr>
          <p:cNvPr name="Freeform 8" id="8"/>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39108" y="517674"/>
            <a:ext cx="168537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Spark Funds Company</a:t>
            </a:r>
          </a:p>
        </p:txBody>
      </p:sp>
      <p:sp>
        <p:nvSpPr>
          <p:cNvPr name="TextBox 10" id="10"/>
          <p:cNvSpPr txBox="true"/>
          <p:nvPr/>
        </p:nvSpPr>
        <p:spPr>
          <a:xfrm rot="0">
            <a:off x="6255389" y="3034692"/>
            <a:ext cx="3937040" cy="717550"/>
          </a:xfrm>
          <a:prstGeom prst="rect">
            <a:avLst/>
          </a:prstGeom>
        </p:spPr>
        <p:txBody>
          <a:bodyPr anchor="t" rtlCol="false" tIns="0" lIns="0" bIns="0" rIns="0">
            <a:spAutoFit/>
          </a:bodyPr>
          <a:lstStyle/>
          <a:p>
            <a:pPr algn="l">
              <a:lnSpc>
                <a:spcPts val="5600"/>
              </a:lnSpc>
            </a:pPr>
            <a:r>
              <a:rPr lang="en-US" sz="5000">
                <a:solidFill>
                  <a:srgbClr val="1F2020"/>
                </a:solidFill>
                <a:latin typeface="Montserrat Bold"/>
              </a:rPr>
              <a:t> OBJECTIVE</a:t>
            </a:r>
          </a:p>
        </p:txBody>
      </p:sp>
      <p:sp>
        <p:nvSpPr>
          <p:cNvPr name="TextBox 11" id="11"/>
          <p:cNvSpPr txBox="true"/>
          <p:nvPr/>
        </p:nvSpPr>
        <p:spPr>
          <a:xfrm rot="0">
            <a:off x="6585682" y="4704624"/>
            <a:ext cx="10625696" cy="2345654"/>
          </a:xfrm>
          <a:prstGeom prst="rect">
            <a:avLst/>
          </a:prstGeom>
        </p:spPr>
        <p:txBody>
          <a:bodyPr anchor="t" rtlCol="false" tIns="0" lIns="0" bIns="0" rIns="0">
            <a:spAutoFit/>
          </a:bodyPr>
          <a:lstStyle/>
          <a:p>
            <a:pPr algn="l">
              <a:lnSpc>
                <a:spcPts val="2239"/>
              </a:lnSpc>
            </a:pPr>
            <a:r>
              <a:rPr lang="en-US" sz="1599">
                <a:solidFill>
                  <a:srgbClr val="1F2020"/>
                </a:solidFill>
                <a:latin typeface="Open Sans"/>
              </a:rPr>
              <a:t>Spark Funds company wants to invest in a few companies. The CEO of Spark Funds wants to understand the global trends in investments so that she can make investment decisions effectively.</a:t>
            </a:r>
          </a:p>
          <a:p>
            <a:pPr algn="l">
              <a:lnSpc>
                <a:spcPts val="2239"/>
              </a:lnSpc>
            </a:pPr>
          </a:p>
          <a:p>
            <a:pPr algn="l">
              <a:lnSpc>
                <a:spcPts val="2239"/>
              </a:lnSpc>
            </a:pPr>
            <a:r>
              <a:rPr lang="en-US" sz="1599">
                <a:solidFill>
                  <a:srgbClr val="1F2020"/>
                </a:solidFill>
                <a:latin typeface="Open Sans"/>
              </a:rPr>
              <a:t>The business objectives and goals of the company are pretty straightforward:</a:t>
            </a:r>
          </a:p>
          <a:p>
            <a:pPr algn="l">
              <a:lnSpc>
                <a:spcPts val="2239"/>
              </a:lnSpc>
            </a:pPr>
            <a:r>
              <a:rPr lang="en-US" sz="1599">
                <a:solidFill>
                  <a:srgbClr val="1F2020"/>
                </a:solidFill>
                <a:latin typeface="Open Sans"/>
              </a:rPr>
              <a:t>Business objective: The objective is to identify the best sectors, countries, and a suitable investment type for making investments. The overall strategy is to invest where others are investing, implying that the 'best' sectors and countries are the ones 'where most investors are investing'.</a:t>
            </a:r>
          </a:p>
          <a:p>
            <a:pPr algn="l">
              <a:lnSpc>
                <a:spcPts val="1683"/>
              </a:lnSpc>
            </a:pPr>
          </a:p>
          <a:p>
            <a:pPr algn="l">
              <a:lnSpc>
                <a:spcPts val="168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775566" y="8233433"/>
            <a:ext cx="1024867" cy="102486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0" y="0"/>
            <a:ext cx="5178827" cy="10287000"/>
            <a:chOff x="0" y="0"/>
            <a:chExt cx="1363971" cy="2709333"/>
          </a:xfrm>
        </p:grpSpPr>
        <p:sp>
          <p:nvSpPr>
            <p:cNvPr name="Freeform 6" id="6"/>
            <p:cNvSpPr/>
            <p:nvPr/>
          </p:nvSpPr>
          <p:spPr>
            <a:xfrm flipH="false" flipV="false" rot="0">
              <a:off x="0" y="0"/>
              <a:ext cx="1363971" cy="2709333"/>
            </a:xfrm>
            <a:custGeom>
              <a:avLst/>
              <a:gdLst/>
              <a:ahLst/>
              <a:cxnLst/>
              <a:rect r="r" b="b" t="t" l="l"/>
              <a:pathLst>
                <a:path h="2709333" w="1363971">
                  <a:moveTo>
                    <a:pt x="0" y="0"/>
                  </a:moveTo>
                  <a:lnTo>
                    <a:pt x="1363971" y="0"/>
                  </a:lnTo>
                  <a:lnTo>
                    <a:pt x="1363971" y="2709333"/>
                  </a:lnTo>
                  <a:lnTo>
                    <a:pt x="0" y="2709333"/>
                  </a:ln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7" id="7"/>
            <p:cNvSpPr txBox="true"/>
            <p:nvPr/>
          </p:nvSpPr>
          <p:spPr>
            <a:xfrm>
              <a:off x="0" y="-47625"/>
              <a:ext cx="1363971" cy="2756958"/>
            </a:xfrm>
            <a:prstGeom prst="rect">
              <a:avLst/>
            </a:prstGeom>
          </p:spPr>
          <p:txBody>
            <a:bodyPr anchor="ctr" rtlCol="false" tIns="50800" lIns="50800" bIns="50800" rIns="50800"/>
            <a:lstStyle/>
            <a:p>
              <a:pPr algn="ctr">
                <a:lnSpc>
                  <a:spcPts val="2239"/>
                </a:lnSpc>
              </a:pPr>
            </a:p>
          </p:txBody>
        </p:sp>
      </p:grpSp>
      <p:sp>
        <p:nvSpPr>
          <p:cNvPr name="Freeform 8" id="8"/>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39108" y="517674"/>
            <a:ext cx="168537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Spark Funds Company</a:t>
            </a:r>
          </a:p>
        </p:txBody>
      </p:sp>
      <p:sp>
        <p:nvSpPr>
          <p:cNvPr name="TextBox 10" id="10"/>
          <p:cNvSpPr txBox="true"/>
          <p:nvPr/>
        </p:nvSpPr>
        <p:spPr>
          <a:xfrm rot="0">
            <a:off x="6558396" y="3819719"/>
            <a:ext cx="9910269" cy="2430145"/>
          </a:xfrm>
          <a:prstGeom prst="rect">
            <a:avLst/>
          </a:prstGeom>
        </p:spPr>
        <p:txBody>
          <a:bodyPr anchor="t" rtlCol="false" tIns="0" lIns="0" bIns="0" rIns="0">
            <a:spAutoFit/>
          </a:bodyPr>
          <a:lstStyle/>
          <a:p>
            <a:pPr algn="just" marL="345439" indent="-172720" lvl="1">
              <a:lnSpc>
                <a:spcPts val="2239"/>
              </a:lnSpc>
              <a:buAutoNum type="arabicPeriod" startAt="1"/>
            </a:pPr>
            <a:r>
              <a:rPr lang="en-US" sz="1599">
                <a:solidFill>
                  <a:srgbClr val="1F2020"/>
                </a:solidFill>
                <a:latin typeface="Open Sans"/>
              </a:rPr>
              <a:t>Goals of data analysis: Your goals are divided into three sub-goals:</a:t>
            </a:r>
          </a:p>
          <a:p>
            <a:pPr algn="just">
              <a:lnSpc>
                <a:spcPts val="2239"/>
              </a:lnSpc>
            </a:pPr>
          </a:p>
          <a:p>
            <a:pPr algn="just" marL="690879" indent="-230293" lvl="2">
              <a:lnSpc>
                <a:spcPts val="2239"/>
              </a:lnSpc>
              <a:buFont typeface="Arial"/>
              <a:buChar char="⚬"/>
            </a:pPr>
            <a:r>
              <a:rPr lang="en-US" sz="1599">
                <a:solidFill>
                  <a:srgbClr val="1F2020"/>
                </a:solidFill>
                <a:latin typeface="Open Sans"/>
              </a:rPr>
              <a:t>Investment type analysis: Comparing the typical investment amounts in the venture, seed, angel, private equity, etc., so Spark Funds can choose the type best suited for their strategy.</a:t>
            </a:r>
          </a:p>
          <a:p>
            <a:pPr algn="just">
              <a:lnSpc>
                <a:spcPts val="2239"/>
              </a:lnSpc>
            </a:pPr>
          </a:p>
          <a:p>
            <a:pPr algn="just" marL="690879" indent="-230293" lvl="2">
              <a:lnSpc>
                <a:spcPts val="2239"/>
              </a:lnSpc>
              <a:buFont typeface="Arial"/>
              <a:buChar char="⚬"/>
            </a:pPr>
            <a:r>
              <a:rPr lang="en-US" sz="1599">
                <a:solidFill>
                  <a:srgbClr val="1F2020"/>
                </a:solidFill>
                <a:latin typeface="Open Sans"/>
              </a:rPr>
              <a:t>Country analysis: Identifying the countries which have been the most heavily invested in the past.</a:t>
            </a:r>
          </a:p>
          <a:p>
            <a:pPr algn="just">
              <a:lnSpc>
                <a:spcPts val="2239"/>
              </a:lnSpc>
            </a:pPr>
          </a:p>
          <a:p>
            <a:pPr algn="just" marL="690879" indent="-230293" lvl="2">
              <a:lnSpc>
                <a:spcPts val="2239"/>
              </a:lnSpc>
              <a:buFont typeface="Arial"/>
              <a:buChar char="⚬"/>
            </a:pPr>
            <a:r>
              <a:rPr lang="en-US" sz="1599">
                <a:solidFill>
                  <a:srgbClr val="1F2020"/>
                </a:solidFill>
                <a:latin typeface="Open Sans"/>
              </a:rPr>
              <a:t>Sector analysis: Understanding the distribution of investments across the eight main sectors.</a:t>
            </a:r>
          </a:p>
          <a:p>
            <a:pPr algn="l">
              <a:lnSpc>
                <a:spcPts val="182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775566" y="8233433"/>
            <a:ext cx="1024867" cy="102486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0" y="0"/>
            <a:ext cx="18288000" cy="3499716"/>
            <a:chOff x="0" y="0"/>
            <a:chExt cx="4816593" cy="921736"/>
          </a:xfrm>
        </p:grpSpPr>
        <p:sp>
          <p:nvSpPr>
            <p:cNvPr name="Freeform 6" id="6"/>
            <p:cNvSpPr/>
            <p:nvPr/>
          </p:nvSpPr>
          <p:spPr>
            <a:xfrm flipH="false" flipV="false" rot="0">
              <a:off x="0" y="0"/>
              <a:ext cx="4816592" cy="921736"/>
            </a:xfrm>
            <a:custGeom>
              <a:avLst/>
              <a:gdLst/>
              <a:ahLst/>
              <a:cxnLst/>
              <a:rect r="r" b="b" t="t" l="l"/>
              <a:pathLst>
                <a:path h="921736" w="4816592">
                  <a:moveTo>
                    <a:pt x="0" y="0"/>
                  </a:moveTo>
                  <a:lnTo>
                    <a:pt x="4816592" y="0"/>
                  </a:lnTo>
                  <a:lnTo>
                    <a:pt x="4816592" y="921736"/>
                  </a:lnTo>
                  <a:lnTo>
                    <a:pt x="0" y="921736"/>
                  </a:ln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7" id="7"/>
            <p:cNvSpPr txBox="true"/>
            <p:nvPr/>
          </p:nvSpPr>
          <p:spPr>
            <a:xfrm>
              <a:off x="0" y="-47625"/>
              <a:ext cx="4816593" cy="969361"/>
            </a:xfrm>
            <a:prstGeom prst="rect">
              <a:avLst/>
            </a:prstGeom>
          </p:spPr>
          <p:txBody>
            <a:bodyPr anchor="ctr" rtlCol="false" tIns="50800" lIns="50800" bIns="50800" rIns="50800"/>
            <a:lstStyle/>
            <a:p>
              <a:pPr algn="ctr">
                <a:lnSpc>
                  <a:spcPts val="2239"/>
                </a:lnSpc>
              </a:pPr>
            </a:p>
          </p:txBody>
        </p:sp>
      </p:grpSp>
      <p:sp>
        <p:nvSpPr>
          <p:cNvPr name="Freeform 8" id="8"/>
          <p:cNvSpPr/>
          <p:nvPr/>
        </p:nvSpPr>
        <p:spPr>
          <a:xfrm flipH="false" flipV="false" rot="0">
            <a:off x="598872" y="458184"/>
            <a:ext cx="303845" cy="312949"/>
          </a:xfrm>
          <a:custGeom>
            <a:avLst/>
            <a:gdLst/>
            <a:ahLst/>
            <a:cxnLst/>
            <a:rect r="r" b="b" t="t" l="l"/>
            <a:pathLst>
              <a:path h="312949" w="303845">
                <a:moveTo>
                  <a:pt x="0" y="0"/>
                </a:moveTo>
                <a:lnTo>
                  <a:pt x="303845" y="0"/>
                </a:lnTo>
                <a:lnTo>
                  <a:pt x="303845" y="312949"/>
                </a:lnTo>
                <a:lnTo>
                  <a:pt x="0" y="312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001243" y="1216592"/>
            <a:ext cx="9856104" cy="717550"/>
          </a:xfrm>
          <a:prstGeom prst="rect">
            <a:avLst/>
          </a:prstGeom>
        </p:spPr>
        <p:txBody>
          <a:bodyPr anchor="t" rtlCol="false" tIns="0" lIns="0" bIns="0" rIns="0">
            <a:spAutoFit/>
          </a:bodyPr>
          <a:lstStyle/>
          <a:p>
            <a:pPr algn="ctr">
              <a:lnSpc>
                <a:spcPts val="5600"/>
              </a:lnSpc>
            </a:pPr>
            <a:r>
              <a:rPr lang="en-US" sz="5000">
                <a:solidFill>
                  <a:srgbClr val="FFFFFF"/>
                </a:solidFill>
                <a:latin typeface="Montserrat Bold"/>
              </a:rPr>
              <a:t>WORKING ON THE DATA</a:t>
            </a:r>
          </a:p>
        </p:txBody>
      </p:sp>
      <p:sp>
        <p:nvSpPr>
          <p:cNvPr name="AutoShape 10" id="10"/>
          <p:cNvSpPr/>
          <p:nvPr/>
        </p:nvSpPr>
        <p:spPr>
          <a:xfrm>
            <a:off x="7669737" y="8534603"/>
            <a:ext cx="2948526" cy="0"/>
          </a:xfrm>
          <a:prstGeom prst="line">
            <a:avLst/>
          </a:prstGeom>
          <a:ln cap="flat" w="19050">
            <a:solidFill>
              <a:srgbClr val="305A72"/>
            </a:solidFill>
            <a:prstDash val="solid"/>
            <a:headEnd type="none" len="sm" w="sm"/>
            <a:tailEnd type="none" len="sm" w="sm"/>
          </a:ln>
        </p:spPr>
      </p:sp>
      <p:sp>
        <p:nvSpPr>
          <p:cNvPr name="TextBox 11" id="11"/>
          <p:cNvSpPr txBox="true"/>
          <p:nvPr/>
        </p:nvSpPr>
        <p:spPr>
          <a:xfrm rot="0">
            <a:off x="1955898" y="5427928"/>
            <a:ext cx="14955844" cy="2493010"/>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1F2020"/>
                </a:solidFill>
                <a:latin typeface="Open Sans"/>
              </a:rPr>
              <a:t>After importing the three datasets, exploratory data analysis is carried out.</a:t>
            </a:r>
          </a:p>
          <a:p>
            <a:pPr algn="just">
              <a:lnSpc>
                <a:spcPts val="2239"/>
              </a:lnSpc>
            </a:pPr>
          </a:p>
          <a:p>
            <a:pPr algn="just" marL="345439" indent="-172720" lvl="1">
              <a:lnSpc>
                <a:spcPts val="2239"/>
              </a:lnSpc>
              <a:buFont typeface="Arial"/>
              <a:buChar char="•"/>
            </a:pPr>
            <a:r>
              <a:rPr lang="en-US" sz="1599">
                <a:solidFill>
                  <a:srgbClr val="1F2020"/>
                </a:solidFill>
                <a:latin typeface="Open Sans"/>
              </a:rPr>
              <a:t>Unique companies in the entire dataset are determined after merging the unique codes from the 'company' and 'round2' dataframes, which are the company permalink and permalink.</a:t>
            </a:r>
          </a:p>
          <a:p>
            <a:pPr algn="just">
              <a:lnSpc>
                <a:spcPts val="2239"/>
              </a:lnSpc>
            </a:pPr>
          </a:p>
          <a:p>
            <a:pPr algn="just">
              <a:lnSpc>
                <a:spcPts val="2379"/>
              </a:lnSpc>
            </a:pPr>
            <a:r>
              <a:rPr lang="en-US" sz="1699">
                <a:solidFill>
                  <a:srgbClr val="1F2020"/>
                </a:solidFill>
                <a:latin typeface="Open Sans"/>
              </a:rPr>
              <a:t>  </a:t>
            </a:r>
            <a:r>
              <a:rPr lang="en-US" sz="1699">
                <a:solidFill>
                  <a:srgbClr val="1F2020"/>
                </a:solidFill>
                <a:latin typeface="Open Sans Bold"/>
              </a:rPr>
              <a:t> Data Filtering:</a:t>
            </a:r>
          </a:p>
          <a:p>
            <a:pPr algn="just" marL="345439" indent="-172720" lvl="1">
              <a:lnSpc>
                <a:spcPts val="2239"/>
              </a:lnSpc>
              <a:buFont typeface="Arial"/>
              <a:buChar char="•"/>
            </a:pPr>
            <a:r>
              <a:rPr lang="en-US" sz="1599">
                <a:solidFill>
                  <a:srgbClr val="1F2020"/>
                </a:solidFill>
                <a:latin typeface="Open Sans"/>
              </a:rPr>
              <a:t> </a:t>
            </a:r>
            <a:r>
              <a:rPr lang="en-US" sz="1599">
                <a:solidFill>
                  <a:srgbClr val="1F2020"/>
                </a:solidFill>
                <a:latin typeface="Open Sans"/>
              </a:rPr>
              <a:t>Fund Filtering: The types of investments are filtered based on a criterion of funds ranging from 5 to 15 million USD.</a:t>
            </a:r>
          </a:p>
          <a:p>
            <a:pPr algn="just">
              <a:lnSpc>
                <a:spcPts val="2239"/>
              </a:lnSpc>
            </a:pPr>
          </a:p>
          <a:p>
            <a:pPr algn="just" marL="345439" indent="-172720" lvl="1">
              <a:lnSpc>
                <a:spcPts val="2239"/>
              </a:lnSpc>
              <a:buFont typeface="Arial"/>
              <a:buChar char="•"/>
            </a:pPr>
            <a:r>
              <a:rPr lang="en-US" sz="1599">
                <a:solidFill>
                  <a:srgbClr val="1F2020"/>
                </a:solidFill>
                <a:latin typeface="Open Sans"/>
              </a:rPr>
              <a:t>Country Filtering: The top countries are selected according to the criterion of funding type and their English-speaking status.</a:t>
            </a:r>
          </a:p>
        </p:txBody>
      </p:sp>
      <p:sp>
        <p:nvSpPr>
          <p:cNvPr name="TextBox 12" id="12"/>
          <p:cNvSpPr txBox="true"/>
          <p:nvPr/>
        </p:nvSpPr>
        <p:spPr>
          <a:xfrm rot="0">
            <a:off x="1028700" y="497448"/>
            <a:ext cx="14955844" cy="233680"/>
          </a:xfrm>
          <a:prstGeom prst="rect">
            <a:avLst/>
          </a:prstGeom>
        </p:spPr>
        <p:txBody>
          <a:bodyPr anchor="t" rtlCol="false" tIns="0" lIns="0" bIns="0" rIns="0">
            <a:spAutoFit/>
          </a:bodyPr>
          <a:lstStyle/>
          <a:p>
            <a:pPr algn="just">
              <a:lnSpc>
                <a:spcPts val="1820"/>
              </a:lnSpc>
            </a:pPr>
            <a:r>
              <a:rPr lang="en-US" sz="1300">
                <a:solidFill>
                  <a:srgbClr val="FFFFFF"/>
                </a:solidFill>
                <a:latin typeface="Open Sans"/>
              </a:rPr>
              <a:t>Spark Funds Company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85642" y="3952787"/>
            <a:ext cx="13716715" cy="165671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Canva Sans Bold"/>
              </a:rPr>
              <a:t>Visualization:</a:t>
            </a:r>
          </a:p>
          <a:p>
            <a:pPr algn="just">
              <a:lnSpc>
                <a:spcPts val="2659"/>
              </a:lnSpc>
              <a:spcBef>
                <a:spcPct val="0"/>
              </a:spcBef>
            </a:pPr>
          </a:p>
          <a:p>
            <a:pPr algn="just">
              <a:lnSpc>
                <a:spcPts val="2659"/>
              </a:lnSpc>
              <a:spcBef>
                <a:spcPct val="0"/>
              </a:spcBef>
            </a:pPr>
            <a:r>
              <a:rPr lang="en-US" sz="1899">
                <a:solidFill>
                  <a:srgbClr val="000000"/>
                </a:solidFill>
                <a:latin typeface="Canva Sans"/>
              </a:rPr>
              <a:t>Funding type: Bar plots that show the average investment amount for each funding type within the funding type.</a:t>
            </a:r>
          </a:p>
          <a:p>
            <a:pPr algn="just">
              <a:lnSpc>
                <a:spcPts val="2659"/>
              </a:lnSpc>
              <a:spcBef>
                <a:spcPct val="0"/>
              </a:spcBef>
            </a:pPr>
          </a:p>
          <a:p>
            <a:pPr algn="just">
              <a:lnSpc>
                <a:spcPts val="2659"/>
              </a:lnSpc>
              <a:spcBef>
                <a:spcPct val="0"/>
              </a:spcBef>
            </a:pPr>
            <a:r>
              <a:rPr lang="en-US" sz="1899">
                <a:solidFill>
                  <a:srgbClr val="000000"/>
                </a:solidFill>
                <a:latin typeface="Canva Sans"/>
              </a:rPr>
              <a:t>Country type: Bar plots are plotted to get the top English speaking countries that have the highest venture investment</a:t>
            </a:r>
          </a:p>
        </p:txBody>
      </p:sp>
      <p:sp>
        <p:nvSpPr>
          <p:cNvPr name="TextBox 3" id="3"/>
          <p:cNvSpPr txBox="true"/>
          <p:nvPr/>
        </p:nvSpPr>
        <p:spPr>
          <a:xfrm rot="0">
            <a:off x="1028700" y="497448"/>
            <a:ext cx="14955844" cy="233680"/>
          </a:xfrm>
          <a:prstGeom prst="rect">
            <a:avLst/>
          </a:prstGeom>
        </p:spPr>
        <p:txBody>
          <a:bodyPr anchor="t" rtlCol="false" tIns="0" lIns="0" bIns="0" rIns="0">
            <a:spAutoFit/>
          </a:bodyPr>
          <a:lstStyle/>
          <a:p>
            <a:pPr algn="just">
              <a:lnSpc>
                <a:spcPts val="1820"/>
              </a:lnSpc>
            </a:pPr>
            <a:r>
              <a:rPr lang="en-US" sz="1300">
                <a:solidFill>
                  <a:srgbClr val="1F2020"/>
                </a:solidFill>
                <a:latin typeface="Open Sans"/>
              </a:rPr>
              <a:t>Spark Funds Company</a:t>
            </a:r>
          </a:p>
        </p:txBody>
      </p:sp>
      <p:sp>
        <p:nvSpPr>
          <p:cNvPr name="Freeform 4" id="4"/>
          <p:cNvSpPr/>
          <p:nvPr/>
        </p:nvSpPr>
        <p:spPr>
          <a:xfrm flipH="false" flipV="false" rot="0">
            <a:off x="598872" y="458184"/>
            <a:ext cx="303845" cy="312949"/>
          </a:xfrm>
          <a:custGeom>
            <a:avLst/>
            <a:gdLst/>
            <a:ahLst/>
            <a:cxnLst/>
            <a:rect r="r" b="b" t="t" l="l"/>
            <a:pathLst>
              <a:path h="312949" w="303845">
                <a:moveTo>
                  <a:pt x="0" y="0"/>
                </a:moveTo>
                <a:lnTo>
                  <a:pt x="303845" y="0"/>
                </a:lnTo>
                <a:lnTo>
                  <a:pt x="303845" y="312949"/>
                </a:lnTo>
                <a:lnTo>
                  <a:pt x="0" y="312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775566" y="8233433"/>
            <a:ext cx="1024867" cy="102486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0" y="0"/>
            <a:ext cx="18288000" cy="3499716"/>
            <a:chOff x="0" y="0"/>
            <a:chExt cx="4816593" cy="921736"/>
          </a:xfrm>
        </p:grpSpPr>
        <p:sp>
          <p:nvSpPr>
            <p:cNvPr name="Freeform 6" id="6"/>
            <p:cNvSpPr/>
            <p:nvPr/>
          </p:nvSpPr>
          <p:spPr>
            <a:xfrm flipH="false" flipV="false" rot="0">
              <a:off x="0" y="0"/>
              <a:ext cx="4816592" cy="921736"/>
            </a:xfrm>
            <a:custGeom>
              <a:avLst/>
              <a:gdLst/>
              <a:ahLst/>
              <a:cxnLst/>
              <a:rect r="r" b="b" t="t" l="l"/>
              <a:pathLst>
                <a:path h="921736" w="4816592">
                  <a:moveTo>
                    <a:pt x="0" y="0"/>
                  </a:moveTo>
                  <a:lnTo>
                    <a:pt x="4816592" y="0"/>
                  </a:lnTo>
                  <a:lnTo>
                    <a:pt x="4816592" y="921736"/>
                  </a:lnTo>
                  <a:lnTo>
                    <a:pt x="0" y="921736"/>
                  </a:lnTo>
                  <a:close/>
                </a:path>
              </a:pathLst>
            </a:custGeom>
            <a:gradFill rotWithShape="true">
              <a:gsLst>
                <a:gs pos="0">
                  <a:srgbClr val="7FA4A4">
                    <a:alpha val="100000"/>
                  </a:srgbClr>
                </a:gs>
                <a:gs pos="50000">
                  <a:srgbClr val="305A72">
                    <a:alpha val="100000"/>
                  </a:srgbClr>
                </a:gs>
                <a:gs pos="100000">
                  <a:srgbClr val="1A3C5C">
                    <a:alpha val="100000"/>
                  </a:srgbClr>
                </a:gs>
              </a:gsLst>
              <a:lin ang="2700000"/>
            </a:gradFill>
          </p:spPr>
        </p:sp>
        <p:sp>
          <p:nvSpPr>
            <p:cNvPr name="TextBox 7" id="7"/>
            <p:cNvSpPr txBox="true"/>
            <p:nvPr/>
          </p:nvSpPr>
          <p:spPr>
            <a:xfrm>
              <a:off x="0" y="-47625"/>
              <a:ext cx="4816593" cy="969361"/>
            </a:xfrm>
            <a:prstGeom prst="rect">
              <a:avLst/>
            </a:prstGeom>
          </p:spPr>
          <p:txBody>
            <a:bodyPr anchor="ctr" rtlCol="false" tIns="50800" lIns="50800" bIns="50800" rIns="50800"/>
            <a:lstStyle/>
            <a:p>
              <a:pPr algn="ctr">
                <a:lnSpc>
                  <a:spcPts val="2239"/>
                </a:lnSpc>
              </a:pPr>
            </a:p>
          </p:txBody>
        </p:sp>
      </p:grpSp>
      <p:sp>
        <p:nvSpPr>
          <p:cNvPr name="Freeform 8" id="8"/>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39108" y="517674"/>
            <a:ext cx="168537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rPr>
              <a:t>Spark Funds Company</a:t>
            </a:r>
          </a:p>
        </p:txBody>
      </p:sp>
      <p:sp>
        <p:nvSpPr>
          <p:cNvPr name="TextBox 10" id="10"/>
          <p:cNvSpPr txBox="true"/>
          <p:nvPr/>
        </p:nvSpPr>
        <p:spPr>
          <a:xfrm rot="0">
            <a:off x="4215948" y="1410133"/>
            <a:ext cx="9856104" cy="717550"/>
          </a:xfrm>
          <a:prstGeom prst="rect">
            <a:avLst/>
          </a:prstGeom>
        </p:spPr>
        <p:txBody>
          <a:bodyPr anchor="t" rtlCol="false" tIns="0" lIns="0" bIns="0" rIns="0">
            <a:spAutoFit/>
          </a:bodyPr>
          <a:lstStyle/>
          <a:p>
            <a:pPr algn="ctr">
              <a:lnSpc>
                <a:spcPts val="5600"/>
              </a:lnSpc>
            </a:pPr>
            <a:r>
              <a:rPr lang="en-US" sz="5000">
                <a:solidFill>
                  <a:srgbClr val="FFFFFF"/>
                </a:solidFill>
                <a:latin typeface="Montserrat Bold"/>
              </a:rPr>
              <a:t>ANALYSIS</a:t>
            </a:r>
          </a:p>
        </p:txBody>
      </p:sp>
      <p:sp>
        <p:nvSpPr>
          <p:cNvPr name="AutoShape 11" id="11"/>
          <p:cNvSpPr/>
          <p:nvPr/>
        </p:nvSpPr>
        <p:spPr>
          <a:xfrm>
            <a:off x="7669737" y="8534603"/>
            <a:ext cx="2948526" cy="0"/>
          </a:xfrm>
          <a:prstGeom prst="line">
            <a:avLst/>
          </a:prstGeom>
          <a:ln cap="flat" w="19050">
            <a:solidFill>
              <a:srgbClr val="305A72"/>
            </a:solidFill>
            <a:prstDash val="solid"/>
            <a:headEnd type="none" len="sm" w="sm"/>
            <a:tailEnd type="none" len="sm" w="sm"/>
          </a:ln>
        </p:spPr>
      </p:sp>
      <p:sp>
        <p:nvSpPr>
          <p:cNvPr name="TextBox 12" id="12"/>
          <p:cNvSpPr txBox="true"/>
          <p:nvPr/>
        </p:nvSpPr>
        <p:spPr>
          <a:xfrm rot="0">
            <a:off x="925097" y="4109316"/>
            <a:ext cx="16518596" cy="5569585"/>
          </a:xfrm>
          <a:prstGeom prst="rect">
            <a:avLst/>
          </a:prstGeom>
        </p:spPr>
        <p:txBody>
          <a:bodyPr anchor="t" rtlCol="false" tIns="0" lIns="0" bIns="0" rIns="0">
            <a:spAutoFit/>
          </a:bodyPr>
          <a:lstStyle/>
          <a:p>
            <a:pPr algn="just">
              <a:lnSpc>
                <a:spcPts val="2239"/>
              </a:lnSpc>
              <a:spcBef>
                <a:spcPct val="0"/>
              </a:spcBef>
            </a:pPr>
            <a:r>
              <a:rPr lang="en-US" sz="1599">
                <a:solidFill>
                  <a:srgbClr val="000000"/>
                </a:solidFill>
                <a:latin typeface="Poppins"/>
              </a:rPr>
              <a:t>It was discovered that venture investments ranged from $5 to $15 million, and Spark Funds could continue funding ventures for the best English-speaking enterprises. </a:t>
            </a:r>
          </a:p>
          <a:p>
            <a:pPr algn="just">
              <a:lnSpc>
                <a:spcPts val="2239"/>
              </a:lnSpc>
              <a:spcBef>
                <a:spcPct val="0"/>
              </a:spcBef>
            </a:pPr>
          </a:p>
          <a:p>
            <a:pPr algn="just">
              <a:lnSpc>
                <a:spcPts val="2239"/>
              </a:lnSpc>
              <a:spcBef>
                <a:spcPct val="0"/>
              </a:spcBef>
            </a:pPr>
            <a:r>
              <a:rPr lang="en-US" sz="1599">
                <a:solidFill>
                  <a:srgbClr val="000000"/>
                </a:solidFill>
                <a:latin typeface="Poppins"/>
              </a:rPr>
              <a:t>Leading nations for venture investments were the United States, China, Great Britain, India, Canada, France, Israel, Germany, Japan, and Sweden; the United States, Great Britain, and Canada are the leading English-speaking nations.</a:t>
            </a:r>
          </a:p>
          <a:p>
            <a:pPr algn="just">
              <a:lnSpc>
                <a:spcPts val="2239"/>
              </a:lnSpc>
              <a:spcBef>
                <a:spcPct val="0"/>
              </a:spcBef>
            </a:pPr>
          </a:p>
          <a:p>
            <a:pPr algn="just">
              <a:lnSpc>
                <a:spcPts val="2239"/>
              </a:lnSpc>
              <a:spcBef>
                <a:spcPct val="0"/>
              </a:spcBef>
            </a:pPr>
            <a:r>
              <a:rPr lang="en-US" sz="1599">
                <a:solidFill>
                  <a:srgbClr val="000000"/>
                </a:solidFill>
                <a:latin typeface="Poppins"/>
              </a:rPr>
              <a:t>The main sectors that receive the funding are :</a:t>
            </a:r>
          </a:p>
          <a:p>
            <a:pPr algn="just">
              <a:lnSpc>
                <a:spcPts val="2239"/>
              </a:lnSpc>
              <a:spcBef>
                <a:spcPct val="0"/>
              </a:spcBef>
            </a:pPr>
          </a:p>
          <a:p>
            <a:pPr algn="just">
              <a:lnSpc>
                <a:spcPts val="2239"/>
              </a:lnSpc>
              <a:spcBef>
                <a:spcPct val="0"/>
              </a:spcBef>
            </a:pPr>
            <a:r>
              <a:rPr lang="en-US" sz="1599">
                <a:solidFill>
                  <a:srgbClr val="000000"/>
                </a:solidFill>
                <a:latin typeface="Poppins"/>
              </a:rPr>
              <a:t>            1. Social, finance, analytics, advertising</a:t>
            </a:r>
          </a:p>
          <a:p>
            <a:pPr algn="just">
              <a:lnSpc>
                <a:spcPts val="2239"/>
              </a:lnSpc>
              <a:spcBef>
                <a:spcPct val="0"/>
              </a:spcBef>
            </a:pPr>
            <a:r>
              <a:rPr lang="en-US" sz="1599">
                <a:solidFill>
                  <a:srgbClr val="000000"/>
                </a:solidFill>
                <a:latin typeface="Poppins"/>
              </a:rPr>
              <a:t>            2. Manufacturing</a:t>
            </a:r>
          </a:p>
          <a:p>
            <a:pPr algn="just">
              <a:lnSpc>
                <a:spcPts val="2239"/>
              </a:lnSpc>
              <a:spcBef>
                <a:spcPct val="0"/>
              </a:spcBef>
            </a:pPr>
            <a:r>
              <a:rPr lang="en-US" sz="1599">
                <a:solidFill>
                  <a:srgbClr val="000000"/>
                </a:solidFill>
                <a:latin typeface="Poppins"/>
              </a:rPr>
              <a:t>            3. Others</a:t>
            </a:r>
          </a:p>
          <a:p>
            <a:pPr algn="just">
              <a:lnSpc>
                <a:spcPts val="2239"/>
              </a:lnSpc>
              <a:spcBef>
                <a:spcPct val="0"/>
              </a:spcBef>
            </a:pPr>
          </a:p>
          <a:p>
            <a:pPr algn="just">
              <a:lnSpc>
                <a:spcPts val="2519"/>
              </a:lnSpc>
              <a:spcBef>
                <a:spcPct val="0"/>
              </a:spcBef>
            </a:pPr>
            <a:r>
              <a:rPr lang="en-US" sz="1799">
                <a:solidFill>
                  <a:srgbClr val="000000"/>
                </a:solidFill>
                <a:latin typeface="Poppins Bold"/>
              </a:rPr>
              <a:t>Suggestions after Analysis:</a:t>
            </a:r>
          </a:p>
          <a:p>
            <a:pPr algn="just">
              <a:lnSpc>
                <a:spcPts val="2239"/>
              </a:lnSpc>
              <a:spcBef>
                <a:spcPct val="0"/>
              </a:spcBef>
            </a:pPr>
          </a:p>
          <a:p>
            <a:pPr algn="just" marL="345439" indent="-172720" lvl="1">
              <a:lnSpc>
                <a:spcPts val="2239"/>
              </a:lnSpc>
              <a:buFont typeface="Arial"/>
              <a:buChar char="•"/>
            </a:pPr>
            <a:r>
              <a:rPr lang="en-US" sz="1599">
                <a:solidFill>
                  <a:srgbClr val="000000"/>
                </a:solidFill>
                <a:latin typeface="Poppins Bold"/>
              </a:rPr>
              <a:t>Funding type Recommendation:</a:t>
            </a:r>
          </a:p>
          <a:p>
            <a:pPr algn="just">
              <a:lnSpc>
                <a:spcPts val="2239"/>
              </a:lnSpc>
            </a:pPr>
          </a:p>
          <a:p>
            <a:pPr algn="just">
              <a:lnSpc>
                <a:spcPts val="2239"/>
              </a:lnSpc>
              <a:spcBef>
                <a:spcPct val="0"/>
              </a:spcBef>
            </a:pPr>
            <a:r>
              <a:rPr lang="en-US" sz="1599">
                <a:solidFill>
                  <a:srgbClr val="000000"/>
                </a:solidFill>
                <a:latin typeface="Poppins"/>
              </a:rPr>
              <a:t>              According to the analysis done for the Spark Funds company, venture funding is highly recommended as it correctly lies within the investment range.</a:t>
            </a:r>
          </a:p>
          <a:p>
            <a:pPr algn="just">
              <a:lnSpc>
                <a:spcPts val="2239"/>
              </a:lnSpc>
              <a:spcBef>
                <a:spcPct val="0"/>
              </a:spcBef>
            </a:pPr>
          </a:p>
          <a:p>
            <a:pPr algn="just">
              <a:lnSpc>
                <a:spcPts val="2239"/>
              </a:lnSpc>
              <a:spcBef>
                <a:spcPct val="0"/>
              </a:spcBef>
            </a:pPr>
          </a:p>
          <a:p>
            <a:pPr algn="just">
              <a:lnSpc>
                <a:spcPts val="2239"/>
              </a:lnSpc>
              <a:spcBef>
                <a:spcPct val="0"/>
              </a:spcBef>
            </a:pPr>
            <a:r>
              <a:rPr lang="en-US" sz="1599">
                <a:solidFill>
                  <a:srgbClr val="000000"/>
                </a:solidFill>
                <a:latin typeface="Poppins"/>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161419"/>
            <a:ext cx="16230600" cy="3783330"/>
          </a:xfrm>
          <a:prstGeom prst="rect">
            <a:avLst/>
          </a:prstGeom>
        </p:spPr>
        <p:txBody>
          <a:bodyPr anchor="t" rtlCol="false" tIns="0" lIns="0" bIns="0" rIns="0">
            <a:spAutoFit/>
          </a:bodyPr>
          <a:lstStyle/>
          <a:p>
            <a:pPr algn="just">
              <a:lnSpc>
                <a:spcPts val="2519"/>
              </a:lnSpc>
              <a:spcBef>
                <a:spcPct val="0"/>
              </a:spcBef>
            </a:pPr>
            <a:r>
              <a:rPr lang="en-US" sz="1799">
                <a:solidFill>
                  <a:srgbClr val="000000"/>
                </a:solidFill>
                <a:latin typeface="Poppins Bold"/>
              </a:rPr>
              <a:t>Country Recommendation:</a:t>
            </a:r>
          </a:p>
          <a:p>
            <a:pPr algn="just">
              <a:lnSpc>
                <a:spcPts val="2519"/>
              </a:lnSpc>
              <a:spcBef>
                <a:spcPct val="0"/>
              </a:spcBef>
            </a:pPr>
            <a:r>
              <a:rPr lang="en-US" sz="1799">
                <a:solidFill>
                  <a:srgbClr val="000000"/>
                </a:solidFill>
                <a:latin typeface="Poppins"/>
              </a:rPr>
              <a:t>                 According to the analysis, the USA emerges as the leading investment market. Following the USA, the most notable markets are Great     Britain and Canada, which host the top companies receiving venture investments that meet the criteria.</a:t>
            </a:r>
          </a:p>
          <a:p>
            <a:pPr algn="just">
              <a:lnSpc>
                <a:spcPts val="2519"/>
              </a:lnSpc>
              <a:spcBef>
                <a:spcPct val="0"/>
              </a:spcBef>
            </a:pPr>
          </a:p>
          <a:p>
            <a:pPr algn="just">
              <a:lnSpc>
                <a:spcPts val="2519"/>
              </a:lnSpc>
              <a:spcBef>
                <a:spcPct val="0"/>
              </a:spcBef>
            </a:pPr>
          </a:p>
          <a:p>
            <a:pPr algn="just">
              <a:lnSpc>
                <a:spcPts val="2519"/>
              </a:lnSpc>
              <a:spcBef>
                <a:spcPct val="0"/>
              </a:spcBef>
            </a:pPr>
            <a:r>
              <a:rPr lang="en-US" sz="1799">
                <a:solidFill>
                  <a:srgbClr val="000000"/>
                </a:solidFill>
                <a:latin typeface="Poppins Bold"/>
              </a:rPr>
              <a:t>Sector Recommendation:</a:t>
            </a:r>
          </a:p>
          <a:p>
            <a:pPr algn="just">
              <a:lnSpc>
                <a:spcPts val="2519"/>
              </a:lnSpc>
              <a:spcBef>
                <a:spcPct val="0"/>
              </a:spcBef>
            </a:pPr>
            <a:r>
              <a:rPr lang="en-US" sz="1799">
                <a:solidFill>
                  <a:srgbClr val="000000"/>
                </a:solidFill>
                <a:latin typeface="Poppins"/>
              </a:rPr>
              <a:t>             Investing in the Social, Finance, Analytics, and advertising sectors is more advisable as they have received the most investments, indicating their market hold.</a:t>
            </a:r>
          </a:p>
          <a:p>
            <a:pPr algn="just">
              <a:lnSpc>
                <a:spcPts val="2519"/>
              </a:lnSpc>
              <a:spcBef>
                <a:spcPct val="0"/>
              </a:spcBef>
            </a:pPr>
          </a:p>
          <a:p>
            <a:pPr algn="just">
              <a:lnSpc>
                <a:spcPts val="2519"/>
              </a:lnSpc>
              <a:spcBef>
                <a:spcPct val="0"/>
              </a:spcBef>
            </a:pPr>
          </a:p>
          <a:p>
            <a:pPr algn="just">
              <a:lnSpc>
                <a:spcPts val="2519"/>
              </a:lnSpc>
              <a:spcBef>
                <a:spcPct val="0"/>
              </a:spcBef>
            </a:pPr>
          </a:p>
          <a:p>
            <a:pPr algn="just">
              <a:lnSpc>
                <a:spcPts val="2519"/>
              </a:lnSpc>
              <a:spcBef>
                <a:spcPct val="0"/>
              </a:spcBef>
            </a:pPr>
          </a:p>
        </p:txBody>
      </p:sp>
      <p:sp>
        <p:nvSpPr>
          <p:cNvPr name="Freeform 3" id="3"/>
          <p:cNvSpPr/>
          <p:nvPr/>
        </p:nvSpPr>
        <p:spPr>
          <a:xfrm flipH="false" flipV="false" rot="0">
            <a:off x="598872" y="458184"/>
            <a:ext cx="303845" cy="312949"/>
          </a:xfrm>
          <a:custGeom>
            <a:avLst/>
            <a:gdLst/>
            <a:ahLst/>
            <a:cxnLst/>
            <a:rect r="r" b="b" t="t" l="l"/>
            <a:pathLst>
              <a:path h="312949" w="303845">
                <a:moveTo>
                  <a:pt x="0" y="0"/>
                </a:moveTo>
                <a:lnTo>
                  <a:pt x="303845" y="0"/>
                </a:lnTo>
                <a:lnTo>
                  <a:pt x="303845" y="312949"/>
                </a:lnTo>
                <a:lnTo>
                  <a:pt x="0" y="312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97448"/>
            <a:ext cx="14955844" cy="233680"/>
          </a:xfrm>
          <a:prstGeom prst="rect">
            <a:avLst/>
          </a:prstGeom>
        </p:spPr>
        <p:txBody>
          <a:bodyPr anchor="t" rtlCol="false" tIns="0" lIns="0" bIns="0" rIns="0">
            <a:spAutoFit/>
          </a:bodyPr>
          <a:lstStyle/>
          <a:p>
            <a:pPr algn="just">
              <a:lnSpc>
                <a:spcPts val="1820"/>
              </a:lnSpc>
            </a:pPr>
            <a:r>
              <a:rPr lang="en-US" sz="1300">
                <a:solidFill>
                  <a:srgbClr val="1F2020"/>
                </a:solidFill>
                <a:latin typeface="Open Sans"/>
              </a:rPr>
              <a:t>Spark Funds Company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2764038" y="4225038"/>
            <a:ext cx="12759923" cy="1893078"/>
          </a:xfrm>
          <a:prstGeom prst="rect">
            <a:avLst/>
          </a:prstGeom>
        </p:spPr>
        <p:txBody>
          <a:bodyPr anchor="t" rtlCol="false" tIns="0" lIns="0" bIns="0" rIns="0">
            <a:spAutoFit/>
          </a:bodyPr>
          <a:lstStyle/>
          <a:p>
            <a:pPr algn="ctr">
              <a:lnSpc>
                <a:spcPts val="14346"/>
              </a:lnSpc>
            </a:pPr>
            <a:r>
              <a:rPr lang="en-US" sz="14065">
                <a:solidFill>
                  <a:srgbClr val="FFFFFF"/>
                </a:solidFill>
                <a:latin typeface="Montserrat"/>
              </a:rPr>
              <a:t>THANK YOU</a:t>
            </a:r>
          </a:p>
        </p:txBody>
      </p:sp>
      <p:sp>
        <p:nvSpPr>
          <p:cNvPr name="Freeform 4" id="4"/>
          <p:cNvSpPr/>
          <p:nvPr/>
        </p:nvSpPr>
        <p:spPr>
          <a:xfrm flipH="false" flipV="false" rot="0">
            <a:off x="7149186" y="2371974"/>
            <a:ext cx="385599" cy="397152"/>
          </a:xfrm>
          <a:custGeom>
            <a:avLst/>
            <a:gdLst/>
            <a:ahLst/>
            <a:cxnLst/>
            <a:rect r="r" b="b" t="t" l="l"/>
            <a:pathLst>
              <a:path h="397152" w="385599">
                <a:moveTo>
                  <a:pt x="0" y="0"/>
                </a:moveTo>
                <a:lnTo>
                  <a:pt x="385599" y="0"/>
                </a:lnTo>
                <a:lnTo>
                  <a:pt x="385599" y="397152"/>
                </a:lnTo>
                <a:lnTo>
                  <a:pt x="0" y="397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669737" y="2376323"/>
            <a:ext cx="5678256" cy="340829"/>
          </a:xfrm>
          <a:prstGeom prst="rect">
            <a:avLst/>
          </a:prstGeom>
        </p:spPr>
        <p:txBody>
          <a:bodyPr anchor="t" rtlCol="false" tIns="0" lIns="0" bIns="0" rIns="0">
            <a:spAutoFit/>
          </a:bodyPr>
          <a:lstStyle/>
          <a:p>
            <a:pPr algn="l">
              <a:lnSpc>
                <a:spcPts val="2739"/>
              </a:lnSpc>
              <a:spcBef>
                <a:spcPct val="0"/>
              </a:spcBef>
            </a:pPr>
            <a:r>
              <a:rPr lang="en-US" sz="1956">
                <a:solidFill>
                  <a:srgbClr val="FFFFFF"/>
                </a:solidFill>
                <a:latin typeface="Open Sans"/>
              </a:rPr>
              <a:t>Spark Funds Company</a:t>
            </a:r>
          </a:p>
        </p:txBody>
      </p:sp>
      <p:sp>
        <p:nvSpPr>
          <p:cNvPr name="AutoShape 6" id="6"/>
          <p:cNvSpPr/>
          <p:nvPr/>
        </p:nvSpPr>
        <p:spPr>
          <a:xfrm>
            <a:off x="7669737" y="7905501"/>
            <a:ext cx="2948526" cy="0"/>
          </a:xfrm>
          <a:prstGeom prst="line">
            <a:avLst/>
          </a:prstGeom>
          <a:ln cap="flat" w="19050">
            <a:solidFill>
              <a:srgbClr val="FFFFFF"/>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DAGF8HAA_yo</dc:identifier>
  <dcterms:modified xsi:type="dcterms:W3CDTF">2011-08-01T06:04:30Z</dcterms:modified>
  <cp:revision>1</cp:revision>
  <dc:title>SparkFunds</dc:title>
</cp:coreProperties>
</file>