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82" r:id="rId6"/>
    <p:sldId id="261" r:id="rId7"/>
    <p:sldId id="283" r:id="rId8"/>
    <p:sldId id="262" r:id="rId9"/>
    <p:sldId id="263" r:id="rId10"/>
    <p:sldId id="264" r:id="rId11"/>
    <p:sldId id="284" r:id="rId12"/>
    <p:sldId id="285" r:id="rId13"/>
    <p:sldId id="265" r:id="rId14"/>
    <p:sldId id="266" r:id="rId15"/>
    <p:sldId id="286" r:id="rId16"/>
    <p:sldId id="267" r:id="rId17"/>
    <p:sldId id="287" r:id="rId18"/>
    <p:sldId id="268" r:id="rId19"/>
    <p:sldId id="288" r:id="rId20"/>
    <p:sldId id="289" r:id="rId21"/>
    <p:sldId id="269" r:id="rId22"/>
    <p:sldId id="270" r:id="rId23"/>
    <p:sldId id="271" r:id="rId24"/>
    <p:sldId id="272" r:id="rId25"/>
    <p:sldId id="290" r:id="rId26"/>
    <p:sldId id="273" r:id="rId27"/>
    <p:sldId id="291" r:id="rId28"/>
    <p:sldId id="275" r:id="rId29"/>
    <p:sldId id="292" r:id="rId30"/>
    <p:sldId id="277" r:id="rId31"/>
    <p:sldId id="293" r:id="rId32"/>
    <p:sldId id="294" r:id="rId33"/>
    <p:sldId id="278" r:id="rId34"/>
    <p:sldId id="295" r:id="rId35"/>
    <p:sldId id="296" r:id="rId36"/>
    <p:sldId id="279" r:id="rId37"/>
    <p:sldId id="297" r:id="rId38"/>
    <p:sldId id="280" r:id="rId39"/>
    <p:sldId id="28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0"/>
    <p:restoredTop sz="67679"/>
  </p:normalViewPr>
  <p:slideViewPr>
    <p:cSldViewPr snapToGrid="0" snapToObjects="1">
      <p:cViewPr varScale="1">
        <p:scale>
          <a:sx n="131" d="100"/>
          <a:sy n="13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D7DCC-8E07-7440-BFF0-1898551547C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94671-8EF7-8C44-96AD-47D1218F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1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4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5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5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3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8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0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6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6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0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6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3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4671-8EF7-8C44-96AD-47D1218FCD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8615-15AA-6448-AF01-2061FD452072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F0C7-0731-6540-8A8C-A6D2DF798115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4875-6B47-6B46-B6AE-6EC807D3CBB5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EBC-7478-0548-9D16-3155069C626E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6671-8F52-9A4A-9628-2F7CAC371521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CF14-F966-6C47-A6FB-E616B1906F7F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EC7D-8FAC-DE4C-B618-744E4CA8FBAC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2BEF-AECA-EC47-8546-047DD53963E7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5D0F-B83D-B948-83A9-23EE81B4C325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5CB9-75AB-E64E-8774-38BF2FB27FB0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588-82A2-C646-A32C-30C4D4B45F77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F045-4CBE-2E4E-B82A-D6B07D057C4D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BC96-AB94-E043-9571-683F63F6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8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Strawman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3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Strawman 1</a:t>
            </a:r>
          </a:p>
          <a:p>
            <a:pPr lvl="1"/>
            <a:r>
              <a:rPr lang="en-US" dirty="0" smtClean="0"/>
              <a:t>Every client proposes its value to all replicas</a:t>
            </a:r>
          </a:p>
          <a:p>
            <a:pPr lvl="1"/>
            <a:r>
              <a:rPr lang="en-US" dirty="0" smtClean="0"/>
              <a:t>Every replica accepts first proposal received</a:t>
            </a:r>
          </a:p>
          <a:p>
            <a:pPr lvl="1"/>
            <a:r>
              <a:rPr lang="en-US" dirty="0" smtClean="0"/>
              <a:t>Value accepted by majority is applied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Strawman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3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Strawman 1</a:t>
            </a:r>
          </a:p>
          <a:p>
            <a:pPr lvl="1"/>
            <a:r>
              <a:rPr lang="en-US" dirty="0" smtClean="0"/>
              <a:t>Every client proposes its value to all replicas</a:t>
            </a:r>
          </a:p>
          <a:p>
            <a:pPr lvl="1"/>
            <a:r>
              <a:rPr lang="en-US" dirty="0" smtClean="0"/>
              <a:t>Every replica accepts first proposal received</a:t>
            </a:r>
          </a:p>
          <a:p>
            <a:pPr lvl="1"/>
            <a:r>
              <a:rPr lang="en-US" dirty="0" smtClean="0"/>
              <a:t>Value accepted by majority is applied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Strawman 2</a:t>
            </a:r>
          </a:p>
          <a:p>
            <a:pPr lvl="1"/>
            <a:r>
              <a:rPr lang="en-US" dirty="0" smtClean="0"/>
              <a:t>Every client tags its proposal with sequence number</a:t>
            </a:r>
          </a:p>
          <a:p>
            <a:pPr lvl="1"/>
            <a:r>
              <a:rPr lang="en-US" dirty="0" smtClean="0"/>
              <a:t>Every replica collects proposals and accepts one with lowest sequence number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Strawman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3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Strawman 1</a:t>
            </a:r>
          </a:p>
          <a:p>
            <a:pPr lvl="1"/>
            <a:r>
              <a:rPr lang="en-US" dirty="0" smtClean="0"/>
              <a:t>Every client proposes its value to all replicas</a:t>
            </a:r>
          </a:p>
          <a:p>
            <a:pPr lvl="1"/>
            <a:r>
              <a:rPr lang="en-US" dirty="0" smtClean="0"/>
              <a:t>Every replica accepts first proposal received</a:t>
            </a:r>
          </a:p>
          <a:p>
            <a:pPr lvl="1"/>
            <a:r>
              <a:rPr lang="en-US" dirty="0" smtClean="0"/>
              <a:t>Value accepted by majority is applied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Strawman 2</a:t>
            </a:r>
          </a:p>
          <a:p>
            <a:pPr lvl="1"/>
            <a:r>
              <a:rPr lang="en-US" dirty="0" smtClean="0"/>
              <a:t>Every client tags its proposal with sequence number</a:t>
            </a:r>
          </a:p>
          <a:p>
            <a:pPr lvl="1"/>
            <a:r>
              <a:rPr lang="en-US" dirty="0" smtClean="0"/>
              <a:t>Every replica collects proposals and accepts one with lowest sequence number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375"/>
            <a:ext cx="5782519" cy="4351338"/>
          </a:xfrm>
        </p:spPr>
        <p:txBody>
          <a:bodyPr/>
          <a:lstStyle/>
          <a:p>
            <a:r>
              <a:rPr lang="en-US" dirty="0" smtClean="0"/>
              <a:t>Original paper submitted in 1990</a:t>
            </a:r>
          </a:p>
          <a:p>
            <a:pPr lvl="1"/>
            <a:r>
              <a:rPr lang="en-US" dirty="0" smtClean="0"/>
              <a:t>Tells mythical story of Greek island of </a:t>
            </a:r>
            <a:r>
              <a:rPr lang="en-US" dirty="0" err="1" smtClean="0"/>
              <a:t>Paxos</a:t>
            </a:r>
            <a:r>
              <a:rPr lang="en-US" dirty="0" smtClean="0"/>
              <a:t> with “legislators” and “current law” passed through parliamentary voting protocol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Widely used in industry today!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/>
          <a:srcRect b="18944"/>
          <a:stretch/>
        </p:blipFill>
        <p:spPr bwMode="auto">
          <a:xfrm>
            <a:off x="6706982" y="1825625"/>
            <a:ext cx="5143500" cy="35000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Safety</a:t>
            </a:r>
          </a:p>
          <a:p>
            <a:pPr lvl="1"/>
            <a:r>
              <a:rPr lang="en-US" dirty="0" smtClean="0"/>
              <a:t>“No bad things happen”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reaches an undesirable state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Liveness</a:t>
            </a:r>
          </a:p>
          <a:p>
            <a:pPr lvl="1"/>
            <a:r>
              <a:rPr lang="en-US" dirty="0" smtClean="0"/>
              <a:t>“Good things eventually happen”</a:t>
            </a:r>
          </a:p>
          <a:p>
            <a:pPr lvl="1"/>
            <a:r>
              <a:rPr lang="en-US" dirty="0" smtClean="0"/>
              <a:t>System makes progress </a:t>
            </a:r>
            <a:r>
              <a:rPr lang="en-US" dirty="0" smtClean="0">
                <a:solidFill>
                  <a:srgbClr val="FF0000"/>
                </a:solidFill>
              </a:rPr>
              <a:t>eventually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Safety</a:t>
            </a:r>
          </a:p>
          <a:p>
            <a:pPr lvl="1"/>
            <a:r>
              <a:rPr lang="en-US" dirty="0" smtClean="0"/>
              <a:t>“No bad things happen”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reaches an undesirable state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Liveness</a:t>
            </a:r>
          </a:p>
          <a:p>
            <a:pPr lvl="1"/>
            <a:r>
              <a:rPr lang="en-US" dirty="0" smtClean="0"/>
              <a:t>“Good things eventually happen”</a:t>
            </a:r>
          </a:p>
          <a:p>
            <a:pPr lvl="1"/>
            <a:r>
              <a:rPr lang="en-US" dirty="0" smtClean="0"/>
              <a:t>System makes progress </a:t>
            </a:r>
            <a:r>
              <a:rPr lang="en-US" dirty="0" smtClean="0">
                <a:solidFill>
                  <a:srgbClr val="FF0000"/>
                </a:solidFill>
              </a:rPr>
              <a:t>eventually</a:t>
            </a:r>
          </a:p>
          <a:p>
            <a:pPr lvl="1"/>
            <a:endParaRPr lang="en-US" dirty="0"/>
          </a:p>
          <a:p>
            <a:r>
              <a:rPr lang="en-US" dirty="0" smtClean="0"/>
              <a:t>Tradeoff between consistency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Desirable Properties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Safety</a:t>
            </a:r>
          </a:p>
          <a:p>
            <a:pPr lvl="1"/>
            <a:r>
              <a:rPr lang="en-US" dirty="0" smtClean="0"/>
              <a:t>Accept a value only if accepted by a majority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Liveness</a:t>
            </a:r>
          </a:p>
          <a:p>
            <a:pPr lvl="1"/>
            <a:r>
              <a:rPr lang="en-US" dirty="0" smtClean="0"/>
              <a:t>If any values are proposed, one will eventually be accepted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Desirable Properties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Safety</a:t>
            </a:r>
          </a:p>
          <a:p>
            <a:pPr lvl="1"/>
            <a:r>
              <a:rPr lang="en-US" dirty="0" smtClean="0"/>
              <a:t>Accept a value only if accepted by a majority</a:t>
            </a:r>
          </a:p>
          <a:p>
            <a:pPr lvl="1"/>
            <a:r>
              <a:rPr lang="en-US" dirty="0" smtClean="0"/>
              <a:t>Accept a value only if proposed by some client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Liveness</a:t>
            </a:r>
          </a:p>
          <a:p>
            <a:pPr lvl="1"/>
            <a:r>
              <a:rPr lang="en-US" dirty="0" smtClean="0"/>
              <a:t>If any values are proposed, one will eventually be accepted</a:t>
            </a:r>
          </a:p>
          <a:p>
            <a:pPr lvl="1"/>
            <a:r>
              <a:rPr lang="en-US" dirty="0" smtClean="0"/>
              <a:t>If a value is accepted, all replicas will eventually discover that it was chosen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conceptual roles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Proposers</a:t>
            </a:r>
            <a:r>
              <a:rPr lang="en-US" dirty="0" smtClean="0"/>
              <a:t> propose values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Acceptors</a:t>
            </a:r>
            <a:r>
              <a:rPr lang="en-US" dirty="0" smtClean="0"/>
              <a:t> accept values; chosen if majority accept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Learners</a:t>
            </a:r>
            <a:r>
              <a:rPr lang="en-US" dirty="0" smtClean="0"/>
              <a:t> learn the outcome (chosen value)</a:t>
            </a:r>
          </a:p>
          <a:p>
            <a:pPr lvl="1"/>
            <a:endParaRPr lang="en-US" dirty="0"/>
          </a:p>
          <a:p>
            <a:r>
              <a:rPr lang="en-US" dirty="0" smtClean="0"/>
              <a:t>In reality, a process can play any/all roles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conceptual roles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Proposers</a:t>
            </a:r>
            <a:r>
              <a:rPr lang="en-US" dirty="0" smtClean="0"/>
              <a:t> propose values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Acceptors</a:t>
            </a:r>
            <a:r>
              <a:rPr lang="en-US" dirty="0" smtClean="0"/>
              <a:t> accept values; chosen if majority accept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Learners</a:t>
            </a:r>
            <a:r>
              <a:rPr lang="en-US" dirty="0" smtClean="0"/>
              <a:t> learn the outcome (chosen value)</a:t>
            </a:r>
          </a:p>
          <a:p>
            <a:pPr lvl="1"/>
            <a:endParaRPr lang="en-US" dirty="0"/>
          </a:p>
          <a:p>
            <a:r>
              <a:rPr lang="en-US" dirty="0" smtClean="0"/>
              <a:t>In reality, a process can play any/all roles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Roles in bank account example?</a:t>
            </a:r>
          </a:p>
          <a:p>
            <a:pPr lvl="1"/>
            <a:r>
              <a:rPr lang="en-US" dirty="0" smtClean="0"/>
              <a:t>Roles in US Senate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primary backup replication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Paxos</a:t>
            </a:r>
            <a:r>
              <a:rPr lang="en-US" dirty="0" smtClean="0"/>
              <a:t>: another way to implement RSM that overcomes primary backup replication issue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conceptual roles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Proposers</a:t>
            </a:r>
            <a:r>
              <a:rPr lang="en-US" dirty="0" smtClean="0"/>
              <a:t> propose values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Acceptors</a:t>
            </a:r>
            <a:r>
              <a:rPr lang="en-US" dirty="0" smtClean="0"/>
              <a:t> accept values; chosen if majority accept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Learners</a:t>
            </a:r>
            <a:r>
              <a:rPr lang="en-US" dirty="0" smtClean="0"/>
              <a:t> learn the outcome (chosen value)</a:t>
            </a:r>
          </a:p>
          <a:p>
            <a:pPr lvl="1"/>
            <a:endParaRPr lang="en-US" dirty="0"/>
          </a:p>
          <a:p>
            <a:r>
              <a:rPr lang="en-US" dirty="0" smtClean="0"/>
              <a:t>In reality, a process can play any/all roles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Roles in bank account example?</a:t>
            </a:r>
          </a:p>
          <a:p>
            <a:pPr lvl="1"/>
            <a:r>
              <a:rPr lang="en-US" dirty="0" smtClean="0"/>
              <a:t>Roles in US Senate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not be able to come to consensus in a single round</a:t>
            </a:r>
          </a:p>
          <a:p>
            <a:pPr lvl="1"/>
            <a:r>
              <a:rPr lang="en-US" dirty="0" smtClean="0"/>
              <a:t>Protocol runs over </a:t>
            </a:r>
            <a:r>
              <a:rPr lang="en-US" dirty="0" smtClean="0">
                <a:solidFill>
                  <a:srgbClr val="00B0F0"/>
                </a:solidFill>
              </a:rPr>
              <a:t>multiple rounds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Once a value is accepted</a:t>
            </a:r>
            <a:r>
              <a:rPr lang="en-US" dirty="0" smtClean="0"/>
              <a:t> by a majority, a </a:t>
            </a:r>
            <a:r>
              <a:rPr lang="en-US" dirty="0" smtClean="0">
                <a:solidFill>
                  <a:srgbClr val="00B0F0"/>
                </a:solidFill>
              </a:rPr>
              <a:t>different value cannot be accepted</a:t>
            </a:r>
            <a:r>
              <a:rPr lang="en-US" dirty="0" smtClean="0"/>
              <a:t> in a later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52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978"/>
            <a:ext cx="10515600" cy="5524299"/>
          </a:xfrm>
        </p:spPr>
        <p:txBody>
          <a:bodyPr/>
          <a:lstStyle/>
          <a:p>
            <a:r>
              <a:rPr lang="en-US" dirty="0" smtClean="0"/>
              <a:t>Three phases in each round</a:t>
            </a:r>
          </a:p>
          <a:p>
            <a:endParaRPr lang="en-US" sz="1600" dirty="0"/>
          </a:p>
          <a:p>
            <a:r>
              <a:rPr lang="en-US" dirty="0" smtClean="0">
                <a:solidFill>
                  <a:srgbClr val="00B0F0"/>
                </a:solidFill>
              </a:rPr>
              <a:t>Prepare Phase</a:t>
            </a:r>
          </a:p>
          <a:p>
            <a:pPr lvl="1"/>
            <a:r>
              <a:rPr lang="en-US" dirty="0" smtClean="0"/>
              <a:t>Proposer sends a unique proposal number to all acceptors</a:t>
            </a:r>
          </a:p>
          <a:p>
            <a:pPr lvl="1"/>
            <a:r>
              <a:rPr lang="en-US" dirty="0" smtClean="0"/>
              <a:t>Waits to get commitment from majority of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 Phase</a:t>
            </a:r>
          </a:p>
          <a:p>
            <a:pPr lvl="1"/>
            <a:r>
              <a:rPr lang="en-US" dirty="0" smtClean="0"/>
              <a:t>Proposer sends proposed value to all acceptors</a:t>
            </a:r>
          </a:p>
          <a:p>
            <a:pPr lvl="1"/>
            <a:r>
              <a:rPr lang="en-US" dirty="0" smtClean="0"/>
              <a:t>Waits to get proposal accepted by majority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Learn Phase</a:t>
            </a:r>
          </a:p>
          <a:p>
            <a:pPr lvl="1"/>
            <a:r>
              <a:rPr lang="en-US" dirty="0" smtClean="0"/>
              <a:t>Learners discover value accepted by majority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Every acceptor maintains three values:</a:t>
            </a:r>
          </a:p>
          <a:p>
            <a:pPr lvl="1"/>
            <a:r>
              <a:rPr lang="en-US" dirty="0" smtClean="0"/>
              <a:t>n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highest proposal number promised to accept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highest proposal number accepted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value accepted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This state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must persist </a:t>
            </a:r>
            <a:r>
              <a:rPr lang="en-US" dirty="0" smtClean="0">
                <a:sym typeface="Wingdings"/>
              </a:rPr>
              <a:t>across restarts</a:t>
            </a:r>
          </a:p>
          <a:p>
            <a:r>
              <a:rPr lang="en-US" dirty="0" smtClean="0">
                <a:sym typeface="Wingdings"/>
              </a:rPr>
              <a:t>Learners can rediscover accepted value (if any) from acceptors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1 (Prepare)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4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Proposer</a:t>
            </a:r>
          </a:p>
          <a:p>
            <a:pPr lvl="1"/>
            <a:r>
              <a:rPr lang="en-US" dirty="0" smtClean="0"/>
              <a:t>Choose unique proposal number n</a:t>
            </a:r>
          </a:p>
          <a:p>
            <a:pPr lvl="1"/>
            <a:r>
              <a:rPr lang="en-US" dirty="0" smtClean="0"/>
              <a:t>Send &lt;prepare, n&gt; to all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Acceptors</a:t>
            </a: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 smtClean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1 (Prepare)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4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Proposer</a:t>
            </a:r>
          </a:p>
          <a:p>
            <a:pPr lvl="1"/>
            <a:r>
              <a:rPr lang="en-US" dirty="0" smtClean="0"/>
              <a:t>Choose unique proposal number n</a:t>
            </a:r>
          </a:p>
          <a:p>
            <a:pPr lvl="1"/>
            <a:r>
              <a:rPr lang="en-US" dirty="0" smtClean="0"/>
              <a:t>Send &lt;prepare, n&gt; to all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Acceptors</a:t>
            </a:r>
          </a:p>
          <a:p>
            <a:pPr lvl="1"/>
            <a:r>
              <a:rPr lang="en-US" dirty="0" smtClean="0"/>
              <a:t>If n &gt; n</a:t>
            </a:r>
            <a:r>
              <a:rPr lang="en-US" baseline="-25000" dirty="0" smtClean="0"/>
              <a:t>p</a:t>
            </a:r>
          </a:p>
          <a:p>
            <a:pPr lvl="2"/>
            <a:r>
              <a:rPr lang="en-US" dirty="0" smtClean="0"/>
              <a:t>n</a:t>
            </a:r>
            <a:r>
              <a:rPr lang="en-US" baseline="-25000" dirty="0" smtClean="0"/>
              <a:t>p</a:t>
            </a:r>
            <a:r>
              <a:rPr lang="en-US" dirty="0" smtClean="0"/>
              <a:t> = n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promise not to accept any new proposal where n’ &lt; n</a:t>
            </a:r>
          </a:p>
          <a:p>
            <a:pPr lvl="2"/>
            <a:r>
              <a:rPr lang="en-US" dirty="0" smtClean="0"/>
              <a:t>If no prior proposal accepted </a:t>
            </a:r>
            <a:r>
              <a:rPr lang="en-US" dirty="0" smtClean="0">
                <a:sym typeface="Wingdings"/>
              </a:rPr>
              <a:t> reply with &lt;promise, n, </a:t>
            </a:r>
            <a:r>
              <a:rPr lang="en-US" dirty="0" err="1" smtClean="0"/>
              <a:t>Ø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Else </a:t>
            </a:r>
            <a:r>
              <a:rPr lang="en-US" dirty="0" smtClean="0">
                <a:sym typeface="Wingdings"/>
              </a:rPr>
              <a:t> reply with &lt;promise, n, (</a:t>
            </a:r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v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)&gt;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Else</a:t>
            </a:r>
          </a:p>
          <a:p>
            <a:pPr lvl="2"/>
            <a:r>
              <a:rPr lang="en-US" dirty="0" smtClean="0">
                <a:sym typeface="Wingdings"/>
              </a:rPr>
              <a:t>Reply with &lt;prepare-failed&gt;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Prepare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7" y="2490311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334832" y="2033111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P</a:t>
            </a:r>
            <a:r>
              <a:rPr lang="en-US" altLang="x-none"/>
              <a:t>1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316657" y="1956911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P</a:t>
            </a:r>
            <a:r>
              <a:rPr lang="en-US" altLang="x-none"/>
              <a:t>2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7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2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7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7" y="2642711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7" y="2718911"/>
            <a:ext cx="2514600" cy="3810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7" y="2947511"/>
            <a:ext cx="3276600" cy="1371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7" y="3176111"/>
            <a:ext cx="2514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49057" y="2485549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/>
              <a:t>n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5811457" y="2795111"/>
            <a:ext cx="3733800" cy="7620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6573457" y="271891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6573457" y="3099911"/>
            <a:ext cx="2971800" cy="685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5811457" y="3633311"/>
            <a:ext cx="3733800" cy="457200"/>
          </a:xfrm>
          <a:prstGeom prst="straightConnector1">
            <a:avLst/>
          </a:prstGeom>
          <a:noFill/>
          <a:ln w="31750">
            <a:solidFill>
              <a:srgbClr val="FA3D3A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570657" y="256651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/>
              <a:t>n</a:t>
            </a:r>
            <a:r>
              <a:rPr lang="en-US" altLang="x-none" baseline="0" dirty="0" smtClean="0"/>
              <a:t>=1</a:t>
            </a:r>
            <a:endParaRPr lang="en-US" altLang="x-none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71348" y="5607814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</a:t>
            </a:r>
            <a:r>
              <a:rPr lang="en-US" altLang="x-none" smtClean="0"/>
              <a:t>p</a:t>
            </a:r>
            <a:r>
              <a:rPr lang="en-US" altLang="x-none" baseline="0" smtClean="0"/>
              <a:t>=_</a:t>
            </a:r>
            <a:endParaRPr lang="en-US" altLang="x-none" dirty="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039348" y="56100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=_</a:t>
            </a:r>
            <a:endParaRPr lang="en-US" altLang="x-none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01348" y="56100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</a:t>
            </a:r>
            <a:r>
              <a:rPr lang="en-US" altLang="x-none" smtClean="0"/>
              <a:t>p</a:t>
            </a:r>
            <a:r>
              <a:rPr lang="en-US" altLang="x-none" baseline="0" smtClean="0"/>
              <a:t>=_</a:t>
            </a:r>
            <a:endParaRPr lang="en-US" altLang="x-none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277348" y="58386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039348" y="5843111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01348" y="5843111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=1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Prepare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7" y="2490311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334832" y="2033111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P</a:t>
            </a:r>
            <a:r>
              <a:rPr lang="en-US" altLang="x-none"/>
              <a:t>1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316657" y="1956911"/>
            <a:ext cx="50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P</a:t>
            </a:r>
            <a:r>
              <a:rPr lang="en-US" altLang="x-none"/>
              <a:t>2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7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2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7" y="203311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7" y="2642711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7" y="2718911"/>
            <a:ext cx="2514600" cy="3810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7" y="2947511"/>
            <a:ext cx="3276600" cy="1371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7" y="3176111"/>
            <a:ext cx="2514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49057" y="2485549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/>
              <a:t>n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5811457" y="2795111"/>
            <a:ext cx="3733800" cy="7620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6573457" y="271891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6573457" y="3099911"/>
            <a:ext cx="2971800" cy="685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5811457" y="3633311"/>
            <a:ext cx="3733800" cy="457200"/>
          </a:xfrm>
          <a:prstGeom prst="straightConnector1">
            <a:avLst/>
          </a:prstGeom>
          <a:noFill/>
          <a:ln w="31750">
            <a:solidFill>
              <a:srgbClr val="FA3D3A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570657" y="256651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/>
              <a:t>n</a:t>
            </a:r>
            <a:r>
              <a:rPr lang="en-US" altLang="x-none" baseline="0" dirty="0" smtClean="0"/>
              <a:t>=1</a:t>
            </a:r>
            <a:endParaRPr lang="en-US" altLang="x-none" dirty="0"/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5811457" y="4471511"/>
            <a:ext cx="3733800" cy="7620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6573457" y="439531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6573457" y="4852511"/>
            <a:ext cx="2971800" cy="685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811457" y="5385911"/>
            <a:ext cx="37338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545257" y="416671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/>
              <a:t>n</a:t>
            </a:r>
            <a:r>
              <a:rPr lang="en-US" altLang="x-none" baseline="0" dirty="0" smtClean="0"/>
              <a:t>=3</a:t>
            </a:r>
            <a:endParaRPr lang="en-US" altLang="x-none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277348" y="58386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039348" y="5843111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=2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01348" y="5843111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=1</a:t>
            </a:r>
            <a:endParaRPr lang="en-US" altLang="x-none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049457" y="60672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=3</a:t>
            </a:r>
            <a:endParaRPr lang="en-US" altLang="x-none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11457" y="6067246"/>
            <a:ext cx="848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</a:t>
            </a:r>
            <a:r>
              <a:rPr lang="en-US" altLang="x-none" dirty="0" smtClean="0"/>
              <a:t>p</a:t>
            </a:r>
            <a:r>
              <a:rPr lang="en-US" altLang="x-none" baseline="0" dirty="0" smtClean="0"/>
              <a:t>=3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1 (Prepare)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4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Proposer</a:t>
            </a:r>
          </a:p>
          <a:p>
            <a:pPr lvl="1"/>
            <a:r>
              <a:rPr lang="en-US" dirty="0" smtClean="0"/>
              <a:t>Choose unique proposal number n</a:t>
            </a:r>
          </a:p>
          <a:p>
            <a:pPr lvl="1"/>
            <a:r>
              <a:rPr lang="en-US" dirty="0" smtClean="0"/>
              <a:t>Send &lt;prepare, n&gt; to all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Acceptors</a:t>
            </a:r>
          </a:p>
          <a:p>
            <a:pPr lvl="1"/>
            <a:r>
              <a:rPr lang="en-US" dirty="0" smtClean="0"/>
              <a:t>If n &gt; n</a:t>
            </a:r>
            <a:r>
              <a:rPr lang="en-US" baseline="-25000" dirty="0" smtClean="0"/>
              <a:t>p</a:t>
            </a:r>
          </a:p>
          <a:p>
            <a:pPr lvl="2"/>
            <a:r>
              <a:rPr lang="en-US" dirty="0" smtClean="0"/>
              <a:t>n</a:t>
            </a:r>
            <a:r>
              <a:rPr lang="en-US" baseline="-25000" dirty="0" smtClean="0"/>
              <a:t>p</a:t>
            </a:r>
            <a:r>
              <a:rPr lang="en-US" dirty="0" smtClean="0"/>
              <a:t> = n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promise not to accept any new proposal where n’ &lt; n</a:t>
            </a:r>
          </a:p>
          <a:p>
            <a:pPr lvl="2"/>
            <a:r>
              <a:rPr lang="en-US" dirty="0" smtClean="0"/>
              <a:t>If no prior proposal accepted </a:t>
            </a:r>
            <a:r>
              <a:rPr lang="en-US" dirty="0" smtClean="0">
                <a:sym typeface="Wingdings"/>
              </a:rPr>
              <a:t> reply with &lt;promise, n, </a:t>
            </a:r>
            <a:r>
              <a:rPr lang="en-US" dirty="0" err="1" smtClean="0"/>
              <a:t>Ø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Else </a:t>
            </a:r>
            <a:r>
              <a:rPr lang="en-US" dirty="0" smtClean="0">
                <a:sym typeface="Wingdings"/>
              </a:rPr>
              <a:t> reply with &lt;promise, n, (</a:t>
            </a:r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v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)&gt;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Else</a:t>
            </a:r>
          </a:p>
          <a:p>
            <a:pPr lvl="2"/>
            <a:r>
              <a:rPr lang="en-US" dirty="0" smtClean="0">
                <a:sym typeface="Wingdings"/>
              </a:rPr>
              <a:t>Reply with &lt;prepare-failed&gt;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7318" y="2049381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pick a unique proposal number?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7318" y="2711653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all? Why not majority?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1 (Prepare)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4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Proposer</a:t>
            </a:r>
          </a:p>
          <a:p>
            <a:pPr lvl="1"/>
            <a:r>
              <a:rPr lang="en-US" dirty="0" smtClean="0"/>
              <a:t>Choose unique proposal number n</a:t>
            </a:r>
          </a:p>
          <a:p>
            <a:pPr lvl="1"/>
            <a:r>
              <a:rPr lang="en-US" dirty="0" smtClean="0"/>
              <a:t>Send &lt;prepare, n&gt; to all acceptors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Acceptors</a:t>
            </a:r>
          </a:p>
          <a:p>
            <a:pPr lvl="1"/>
            <a:r>
              <a:rPr lang="en-US" dirty="0" smtClean="0"/>
              <a:t>If n &gt; n</a:t>
            </a:r>
            <a:r>
              <a:rPr lang="en-US" baseline="-25000" dirty="0" smtClean="0"/>
              <a:t>p</a:t>
            </a:r>
          </a:p>
          <a:p>
            <a:pPr lvl="2"/>
            <a:r>
              <a:rPr lang="en-US" dirty="0" smtClean="0"/>
              <a:t>n</a:t>
            </a:r>
            <a:r>
              <a:rPr lang="en-US" baseline="-25000" dirty="0" smtClean="0"/>
              <a:t>p</a:t>
            </a:r>
            <a:r>
              <a:rPr lang="en-US" dirty="0" smtClean="0"/>
              <a:t> = n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 </a:t>
            </a:r>
            <a:r>
              <a:rPr lang="en-US" dirty="0" smtClean="0">
                <a:solidFill>
                  <a:srgbClr val="FF0000"/>
                </a:solidFill>
              </a:rPr>
              <a:t>promise not to accept any new proposal where n’ &lt; n</a:t>
            </a:r>
          </a:p>
          <a:p>
            <a:pPr lvl="2"/>
            <a:r>
              <a:rPr lang="en-US" dirty="0" smtClean="0"/>
              <a:t>If no prior proposal accepted </a:t>
            </a:r>
            <a:r>
              <a:rPr lang="en-US" dirty="0" smtClean="0">
                <a:sym typeface="Wingdings"/>
              </a:rPr>
              <a:t> reply with &lt;promise, n, </a:t>
            </a:r>
            <a:r>
              <a:rPr lang="en-US" dirty="0" err="1" smtClean="0"/>
              <a:t>Ø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Else </a:t>
            </a:r>
            <a:r>
              <a:rPr lang="en-US" dirty="0" smtClean="0">
                <a:sym typeface="Wingdings"/>
              </a:rPr>
              <a:t> reply with &lt;promise, n, (</a:t>
            </a:r>
            <a:r>
              <a:rPr lang="en-US" dirty="0" err="1" smtClean="0">
                <a:sym typeface="Wingdings"/>
              </a:rPr>
              <a:t>n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v</a:t>
            </a:r>
            <a:r>
              <a:rPr lang="en-US" baseline="-25000" dirty="0" err="1" smtClean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)&gt;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Else</a:t>
            </a:r>
          </a:p>
          <a:p>
            <a:pPr lvl="2"/>
            <a:r>
              <a:rPr lang="en-US" dirty="0" smtClean="0">
                <a:sym typeface="Wingdings"/>
              </a:rPr>
              <a:t>Reply with &lt;prepare-failed&gt;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7318" y="2049381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pick a unique proposal number?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7318" y="2711653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all? Why not majority?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7318" y="6040100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else is worth including 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Implementing RSMs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Logical clock </a:t>
            </a:r>
            <a:r>
              <a:rPr lang="en-US" dirty="0" smtClean="0"/>
              <a:t>based ordering of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serve requests if any one replica is down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Primary-backup replication</a:t>
            </a:r>
          </a:p>
          <a:p>
            <a:pPr lvl="1"/>
            <a:r>
              <a:rPr lang="en-US" dirty="0" smtClean="0"/>
              <a:t>Replace primary/backup upon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2 (Accept)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Proposer</a:t>
            </a:r>
          </a:p>
          <a:p>
            <a:pPr lvl="1"/>
            <a:r>
              <a:rPr lang="en-US" dirty="0" smtClean="0"/>
              <a:t>Once it has received promises from a majority of acceptors:</a:t>
            </a:r>
          </a:p>
          <a:p>
            <a:pPr lvl="2"/>
            <a:r>
              <a:rPr lang="en-US" dirty="0" smtClean="0"/>
              <a:t>v’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 returned with highest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 smtClean="0"/>
              <a:t>, if exists, else own v</a:t>
            </a:r>
          </a:p>
          <a:p>
            <a:pPr lvl="2"/>
            <a:r>
              <a:rPr lang="en-US" dirty="0" smtClean="0"/>
              <a:t>Send &lt;accept, (n, v’)&gt; to acceptors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Acceptors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2 (Accept)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Proposer</a:t>
                </a:r>
              </a:p>
              <a:p>
                <a:pPr lvl="1"/>
                <a:r>
                  <a:rPr lang="en-US" dirty="0" smtClean="0"/>
                  <a:t>Once it has received promises from a majority of acceptors:</a:t>
                </a:r>
              </a:p>
              <a:p>
                <a:pPr lvl="2"/>
                <a:r>
                  <a:rPr lang="en-US" dirty="0" smtClean="0"/>
                  <a:t>v’ =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returned with highest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, if exists, else own v</a:t>
                </a:r>
              </a:p>
              <a:p>
                <a:pPr lvl="2"/>
                <a:r>
                  <a:rPr lang="en-US" dirty="0" smtClean="0"/>
                  <a:t>Send &lt;accept, (n, v’)&gt; to acceptors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Acceptors</a:t>
                </a:r>
              </a:p>
              <a:p>
                <a:pPr lvl="1"/>
                <a:r>
                  <a:rPr lang="en-US" dirty="0" smtClean="0"/>
                  <a:t>Upon receiving (n, v), if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dirty="0" smtClean="0"/>
                  <a:t> n</a:t>
                </a:r>
                <a:r>
                  <a:rPr lang="en-US" baseline="-25000" dirty="0" smtClean="0"/>
                  <a:t>p</a:t>
                </a:r>
                <a:endParaRPr lang="en-US" dirty="0"/>
              </a:p>
              <a:p>
                <a:pPr lvl="2"/>
                <a:r>
                  <a:rPr lang="en-US" dirty="0" smtClean="0"/>
                  <a:t>Accept proposal and notify learner(s)</a:t>
                </a:r>
              </a:p>
              <a:p>
                <a:pPr lvl="2"/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 = n</a:t>
                </a:r>
              </a:p>
              <a:p>
                <a:pPr lvl="2"/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=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Paxos</a:t>
            </a:r>
            <a:r>
              <a:rPr lang="en-US" dirty="0" smtClean="0"/>
              <a:t>: Phase 2 (Accept)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Proposer</a:t>
                </a:r>
              </a:p>
              <a:p>
                <a:pPr lvl="1"/>
                <a:r>
                  <a:rPr lang="en-US" dirty="0" smtClean="0"/>
                  <a:t>Once it has received promises from a majority of acceptors:</a:t>
                </a:r>
              </a:p>
              <a:p>
                <a:pPr lvl="2"/>
                <a:r>
                  <a:rPr lang="en-US" dirty="0" smtClean="0"/>
                  <a:t>v’ =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returned with highest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, if exists, else own v</a:t>
                </a:r>
              </a:p>
              <a:p>
                <a:pPr lvl="2"/>
                <a:r>
                  <a:rPr lang="en-US" dirty="0" smtClean="0"/>
                  <a:t>Send &lt;accept, (n, v’)&gt; to acceptors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Acceptors</a:t>
                </a:r>
              </a:p>
              <a:p>
                <a:pPr lvl="1"/>
                <a:r>
                  <a:rPr lang="en-US" dirty="0" smtClean="0"/>
                  <a:t>Upon receiving (n, v), if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dirty="0" smtClean="0"/>
                  <a:t> n</a:t>
                </a:r>
                <a:r>
                  <a:rPr lang="en-US" baseline="-25000" dirty="0" smtClean="0"/>
                  <a:t>p</a:t>
                </a:r>
                <a:endParaRPr lang="en-US" dirty="0"/>
              </a:p>
              <a:p>
                <a:pPr lvl="2"/>
                <a:r>
                  <a:rPr lang="en-US" dirty="0" smtClean="0"/>
                  <a:t>Accept proposal and notify learner(s)</a:t>
                </a:r>
              </a:p>
              <a:p>
                <a:pPr lvl="2"/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 = n</a:t>
                </a:r>
              </a:p>
              <a:p>
                <a:pPr lvl="2"/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=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47480" y="1825625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majority not promise?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943027"/>
            <a:ext cx="526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not stop if </a:t>
            </a:r>
            <a:r>
              <a:rPr lang="en-US" sz="2400" dirty="0" err="1" smtClean="0">
                <a:solidFill>
                  <a:srgbClr val="FF000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!= v?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6" y="2120096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077656" y="16628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011856" y="15866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1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6" y="2272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6" y="2348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6" y="2805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6" y="2805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534856" y="3415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34856" y="3491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534856" y="3948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534856" y="3948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4897056" y="4374136"/>
            <a:ext cx="284882" cy="412960"/>
            <a:chOff x="1828800" y="2586981"/>
            <a:chExt cx="457200" cy="581459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9056" y="2115334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72856" y="3106231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6" y="2120096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077656" y="16628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011856" y="15866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1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6" y="2272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6" y="2348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6" y="2805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6" y="2805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811456" y="3644096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573456" y="3567896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573456" y="3948896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811456" y="4406096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534856" y="3415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34856" y="3491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534856" y="3948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534856" y="3948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5811456" y="4863296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>
            <a:off x="6573456" y="4787096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6573456" y="5168096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5811456" y="5625296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4897056" y="4374136"/>
            <a:ext cx="284882" cy="412960"/>
            <a:chOff x="1828800" y="2586981"/>
            <a:chExt cx="457200" cy="581459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9056" y="2115334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72856" y="3106231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545256" y="3339296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533243" y="4406096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n=2</a:t>
            </a:r>
            <a:endParaRPr lang="en-US" altLang="x-none" baseline="0" dirty="0" smtClean="0"/>
          </a:p>
          <a:p>
            <a:r>
              <a:rPr lang="en-US" altLang="x-none" baseline="0" dirty="0" smtClean="0"/>
              <a:t>v=v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34856" y="2120096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077656" y="16628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011856" y="1586696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820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598731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44856" y="1662896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534856" y="2272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534856" y="2348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534856" y="2805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534856" y="2805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811456" y="3644096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573456" y="3567896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573456" y="3948896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811456" y="4406096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534856" y="3415496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34856" y="3491696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534856" y="3948896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534856" y="3948896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5811456" y="4863296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>
            <a:off x="6573456" y="4787096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6573456" y="5168096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5811456" y="5625296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4897056" y="4374136"/>
            <a:ext cx="284882" cy="412960"/>
            <a:chOff x="1828800" y="2586981"/>
            <a:chExt cx="457200" cy="581459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49056" y="2115334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72856" y="3106231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545256" y="3339296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533243" y="4406096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n=2</a:t>
            </a:r>
            <a:endParaRPr lang="en-US" altLang="x-none" baseline="0" dirty="0" smtClean="0"/>
          </a:p>
          <a:p>
            <a:r>
              <a:rPr lang="en-US" altLang="x-none" baseline="0" dirty="0" smtClean="0"/>
              <a:t>v=v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38086" y="2131671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880886" y="1674471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815086" y="1598271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624086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401961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148086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338086" y="2284071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338086" y="2360271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338086" y="2817471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338086" y="2817471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614686" y="3655671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376686" y="357947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376686" y="3960471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614686" y="4417671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338086" y="3503271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2338086" y="3960471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5614686" y="4874871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6376686" y="479867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6376686" y="5179671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614686" y="5636871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2177464" y="4493871"/>
            <a:ext cx="284882" cy="412960"/>
            <a:chOff x="1828800" y="2586981"/>
            <a:chExt cx="457200" cy="581459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652286" y="2126909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76086" y="3117806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348486" y="335087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336473" y="4417671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</a:p>
          <a:p>
            <a:r>
              <a:rPr lang="en-US" altLang="x-none" baseline="0" dirty="0" smtClean="0"/>
              <a:t>v=v</a:t>
            </a:r>
            <a:r>
              <a:rPr lang="en-US" altLang="x-none" dirty="0" smtClean="0"/>
              <a:t>2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38086" y="2131671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880886" y="1674471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815086" y="1598271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624086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401961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148086" y="1674471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338086" y="2284071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338086" y="2360271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338086" y="2817471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338086" y="2817471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614686" y="3655671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376686" y="357947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376686" y="3960471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614686" y="4417671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338086" y="3503271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2338086" y="3960471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5614686" y="4874871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6376686" y="4798671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6376686" y="5179671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614686" y="5636871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2177464" y="4493871"/>
            <a:ext cx="284882" cy="412960"/>
            <a:chOff x="1828800" y="2586981"/>
            <a:chExt cx="457200" cy="581459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652286" y="2126909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76086" y="3117806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348486" y="3350871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336473" y="4417671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</a:p>
          <a:p>
            <a:r>
              <a:rPr lang="en-US" altLang="x-none" baseline="0" dirty="0" smtClean="0"/>
              <a:t>v=v</a:t>
            </a:r>
            <a:r>
              <a:rPr lang="en-US" altLang="x-none" dirty="0" smtClean="0"/>
              <a:t>2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3: Accept Phase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72810" y="2108522"/>
            <a:ext cx="7010400" cy="4267200"/>
            <a:chOff x="914400" y="1981200"/>
            <a:chExt cx="7010400" cy="5105400"/>
          </a:xfrm>
        </p:grpSpPr>
        <p:cxnSp>
          <p:nvCxnSpPr>
            <p:cNvPr id="5" name="Straight Connector 5"/>
            <p:cNvCxnSpPr>
              <a:cxnSpLocks noChangeShapeType="1"/>
            </p:cNvCxnSpPr>
            <p:nvPr/>
          </p:nvCxnSpPr>
          <p:spPr bwMode="auto">
            <a:xfrm>
              <a:off x="9144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7924800" y="1981200"/>
              <a:ext cx="0" cy="5029200"/>
            </a:xfrm>
            <a:prstGeom prst="line">
              <a:avLst/>
            </a:prstGeom>
            <a:noFill/>
            <a:ln w="31750">
              <a:solidFill>
                <a:schemeClr val="accent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429000" y="2057401"/>
              <a:ext cx="0" cy="5029199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191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53000" y="2057400"/>
              <a:ext cx="0" cy="5029200"/>
            </a:xfrm>
            <a:prstGeom prst="line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915610" y="1651322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P</a:t>
            </a:r>
            <a:r>
              <a:rPr lang="en-US" altLang="x-none" dirty="0" smtClean="0"/>
              <a:t>1</a:t>
            </a:r>
            <a:r>
              <a:rPr lang="en-US" altLang="x-none" baseline="0" dirty="0"/>
              <a:t> </a:t>
            </a:r>
            <a:r>
              <a:rPr lang="en-US" altLang="x-none" baseline="0" dirty="0" smtClean="0"/>
              <a:t>(v</a:t>
            </a:r>
            <a:r>
              <a:rPr lang="en-US" altLang="x-none" dirty="0" smtClean="0"/>
              <a:t>1</a:t>
            </a:r>
            <a:r>
              <a:rPr lang="en-US" altLang="x-none" baseline="0" dirty="0" smtClean="0"/>
              <a:t>)</a:t>
            </a:r>
            <a:endParaRPr lang="en-US" altLang="x-none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849810" y="1575122"/>
            <a:ext cx="1079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P</a:t>
            </a:r>
            <a:r>
              <a:rPr lang="en-US" altLang="x-none" smtClean="0"/>
              <a:t>2</a:t>
            </a:r>
            <a:r>
              <a:rPr lang="en-US" altLang="x-none" baseline="0"/>
              <a:t> (</a:t>
            </a:r>
            <a:r>
              <a:rPr lang="en-US" altLang="x-none" baseline="0" smtClean="0"/>
              <a:t>v</a:t>
            </a:r>
            <a:r>
              <a:rPr lang="en-US" altLang="x-none" smtClean="0"/>
              <a:t>2</a:t>
            </a:r>
            <a:r>
              <a:rPr lang="en-US" altLang="x-none" baseline="0" smtClean="0"/>
              <a:t>)</a:t>
            </a:r>
            <a:endParaRPr lang="en-US" altLang="x-none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658810" y="1651322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1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436685" y="1651322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2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182810" y="1651322"/>
            <a:ext cx="51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/>
              <a:t>A</a:t>
            </a:r>
            <a:r>
              <a:rPr lang="en-US" altLang="x-none"/>
              <a:t>3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2372810" y="2260922"/>
            <a:ext cx="3276600" cy="228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372810" y="2337122"/>
            <a:ext cx="25146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>
            <a:off x="2372810" y="2794322"/>
            <a:ext cx="3276600" cy="457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2372810" y="2794322"/>
            <a:ext cx="2514600" cy="2286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5649410" y="3632522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6411410" y="3556322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411410" y="3937322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5649410" y="4394522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372810" y="3480122"/>
            <a:ext cx="3276600" cy="15240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2372810" y="4013522"/>
            <a:ext cx="32766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5649410" y="4851722"/>
            <a:ext cx="3733800" cy="6096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6411410" y="4775522"/>
            <a:ext cx="2971800" cy="304800"/>
          </a:xfrm>
          <a:prstGeom prst="straightConnector1">
            <a:avLst/>
          </a:prstGeom>
          <a:noFill/>
          <a:ln w="31750">
            <a:solidFill>
              <a:srgbClr val="0000FF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6411410" y="5156522"/>
            <a:ext cx="2971800" cy="3048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649410" y="5613722"/>
            <a:ext cx="3759200" cy="76200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28"/>
          <p:cNvGrpSpPr/>
          <p:nvPr/>
        </p:nvGrpSpPr>
        <p:grpSpPr>
          <a:xfrm>
            <a:off x="4735270" y="3006942"/>
            <a:ext cx="284882" cy="412960"/>
            <a:chOff x="1828800" y="2586981"/>
            <a:chExt cx="457200" cy="581459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1828800" y="2586981"/>
              <a:ext cx="457200" cy="5814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687010" y="2103760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smtClean="0"/>
              <a:t>n=1</a:t>
            </a:r>
            <a:endParaRPr lang="en-US" altLang="x-none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10810" y="3094657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n=1</a:t>
            </a:r>
          </a:p>
          <a:p>
            <a:r>
              <a:rPr lang="en-US" altLang="x-none" baseline="0" dirty="0"/>
              <a:t>v</a:t>
            </a:r>
            <a:r>
              <a:rPr lang="en-US" altLang="x-none" baseline="0" dirty="0" smtClean="0"/>
              <a:t>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383210" y="3327722"/>
            <a:ext cx="723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  <a:endParaRPr lang="en-US" altLang="x-none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371197" y="4394522"/>
            <a:ext cx="821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aseline="0" dirty="0" smtClean="0"/>
              <a:t>n=2</a:t>
            </a:r>
          </a:p>
          <a:p>
            <a:r>
              <a:rPr lang="en-US" altLang="x-none" baseline="0" dirty="0" smtClean="0"/>
              <a:t>v=v</a:t>
            </a:r>
            <a:r>
              <a:rPr lang="en-US" altLang="x-none" dirty="0" smtClean="0"/>
              <a:t>1</a:t>
            </a:r>
            <a:endParaRPr lang="en-US" altLang="x-none" dirty="0"/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2366804" y="3724702"/>
            <a:ext cx="2177707" cy="142675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Paxos</a:t>
            </a:r>
            <a:r>
              <a:rPr lang="en-US" dirty="0" smtClean="0"/>
              <a:t> to RSM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 of primary-backup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RSM unavailable to serve requests?</a:t>
            </a:r>
          </a:p>
          <a:p>
            <a:pPr lvl="1"/>
            <a:r>
              <a:rPr lang="en-US" dirty="0" smtClean="0"/>
              <a:t>Primary failed before syncing with backups</a:t>
            </a:r>
          </a:p>
          <a:p>
            <a:pPr lvl="1"/>
            <a:r>
              <a:rPr lang="en-US" dirty="0" smtClean="0"/>
              <a:t>Backup is connected to view service but not primary</a:t>
            </a:r>
          </a:p>
          <a:p>
            <a:pPr lvl="1"/>
            <a:r>
              <a:rPr lang="en-US" dirty="0"/>
              <a:t>View service is down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Summary: replica is down but we may not be able to move to new view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 of primary-backup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is RSM unavailable to serve requests?</a:t>
            </a:r>
          </a:p>
          <a:p>
            <a:pPr lvl="1"/>
            <a:r>
              <a:rPr lang="en-US" dirty="0" smtClean="0"/>
              <a:t>Primary failed before syncing with backups</a:t>
            </a:r>
          </a:p>
          <a:p>
            <a:pPr lvl="1"/>
            <a:r>
              <a:rPr lang="en-US" dirty="0" smtClean="0"/>
              <a:t>Backup is connected to view service but not primary</a:t>
            </a:r>
          </a:p>
          <a:p>
            <a:pPr lvl="1"/>
            <a:r>
              <a:rPr lang="en-US" dirty="0"/>
              <a:t>View service is </a:t>
            </a:r>
            <a:r>
              <a:rPr lang="en-US" dirty="0" smtClean="0"/>
              <a:t>down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Summary: replica is down but we may not be able to move to new view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to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ake RSM tolerant to network partitions?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 smtClean="0">
                <a:solidFill>
                  <a:srgbClr val="00B0F0"/>
                </a:solidFill>
              </a:rPr>
              <a:t>nsure that operations don’t block even if some machines are unavailable?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 Senate needs to pass laws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Senators are often on travel</a:t>
            </a:r>
          </a:p>
          <a:p>
            <a:pPr lvl="1"/>
            <a:r>
              <a:rPr lang="en-US" dirty="0" smtClean="0"/>
              <a:t>Common case: </a:t>
            </a:r>
            <a:r>
              <a:rPr lang="en-US" dirty="0" smtClean="0">
                <a:solidFill>
                  <a:srgbClr val="FF0000"/>
                </a:solidFill>
              </a:rPr>
              <a:t>not all senators present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How to pass laws successfully?</a:t>
            </a:r>
          </a:p>
          <a:p>
            <a:pPr lvl="1"/>
            <a:r>
              <a:rPr lang="en-US" dirty="0" smtClean="0"/>
              <a:t>Goal: ensure that, despite only a subset showing up each day, that if law gets passed, it won’t be overwritten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 Senate needs to pass laws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Senators are often on travel</a:t>
            </a:r>
          </a:p>
          <a:p>
            <a:pPr lvl="1"/>
            <a:r>
              <a:rPr lang="en-US" dirty="0" smtClean="0"/>
              <a:t>Common case: </a:t>
            </a:r>
            <a:r>
              <a:rPr lang="en-US" dirty="0" smtClean="0">
                <a:solidFill>
                  <a:srgbClr val="FF0000"/>
                </a:solidFill>
              </a:rPr>
              <a:t>not all senators present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How to pass laws successfully?</a:t>
            </a:r>
          </a:p>
          <a:p>
            <a:pPr lvl="1"/>
            <a:r>
              <a:rPr lang="en-US" dirty="0" smtClean="0"/>
              <a:t>Goal: ensure that, despite only a subset showing up each day, that if law gets passed, it won’t be overwritten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RSM via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Key idea</a:t>
            </a:r>
            <a:r>
              <a:rPr lang="en-US" dirty="0" smtClean="0"/>
              <a:t>: apply update only if </a:t>
            </a:r>
            <a:r>
              <a:rPr lang="en-US" dirty="0" smtClean="0">
                <a:solidFill>
                  <a:srgbClr val="00B0F0"/>
                </a:solidFill>
              </a:rPr>
              <a:t>majority</a:t>
            </a:r>
            <a:r>
              <a:rPr lang="en-US" dirty="0" smtClean="0"/>
              <a:t> of replicas commit to it</a:t>
            </a:r>
          </a:p>
          <a:p>
            <a:pPr lvl="1"/>
            <a:r>
              <a:rPr lang="en-US" sz="2600" dirty="0" smtClean="0"/>
              <a:t>If 2f + 1 replicas, we need f+1 to commit</a:t>
            </a:r>
          </a:p>
          <a:p>
            <a:pPr lvl="1"/>
            <a:r>
              <a:rPr lang="en-US" sz="2600" dirty="0" smtClean="0"/>
              <a:t>Tolerate more failures </a:t>
            </a:r>
            <a:r>
              <a:rPr lang="en-US" sz="2600" dirty="0" smtClean="0">
                <a:sym typeface="Wingdings"/>
              </a:rPr>
              <a:t> have more replicas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Why a majority? </a:t>
            </a:r>
            <a:r>
              <a:rPr lang="en-US" dirty="0" smtClean="0"/>
              <a:t>Why not fewer or more?</a:t>
            </a:r>
          </a:p>
          <a:p>
            <a:pPr lvl="1"/>
            <a:r>
              <a:rPr lang="en-US" sz="2600" dirty="0" smtClean="0">
                <a:solidFill>
                  <a:srgbClr val="00B0F0"/>
                </a:solidFill>
              </a:rPr>
              <a:t>Non-zero intersection between majorities</a:t>
            </a:r>
            <a:r>
              <a:rPr lang="en-US" sz="2600" dirty="0" smtClean="0"/>
              <a:t>: remaining replicas cannot accept some other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Context for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Assumption</a:t>
            </a:r>
            <a:r>
              <a:rPr lang="en-US" dirty="0" smtClean="0"/>
              <a:t>: replicas start in sync with one another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First challenge</a:t>
            </a:r>
            <a:r>
              <a:rPr lang="en-US" dirty="0" smtClean="0"/>
              <a:t>: among several concurrent new updates, how to pick next update to apply?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Next challenge</a:t>
            </a:r>
            <a:r>
              <a:rPr lang="en-US" dirty="0" smtClean="0"/>
              <a:t>: how to apply all updates in a consistent order all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C96-AB94-E043-9571-683F63F6DE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1520</Words>
  <Application>Microsoft Macintosh PowerPoint</Application>
  <PresentationFormat>Widescreen</PresentationFormat>
  <Paragraphs>465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Calibri Light</vt:lpstr>
      <vt:lpstr>Cambria Math</vt:lpstr>
      <vt:lpstr>Mangal</vt:lpstr>
      <vt:lpstr>ＭＳ Ｐゴシック</vt:lpstr>
      <vt:lpstr>Wingdings</vt:lpstr>
      <vt:lpstr>Arial</vt:lpstr>
      <vt:lpstr>Office Theme</vt:lpstr>
      <vt:lpstr>CS188: Distributed Systems Lecture 8</vt:lpstr>
      <vt:lpstr>Today’s agenda</vt:lpstr>
      <vt:lpstr>Implementing RSMs</vt:lpstr>
      <vt:lpstr>Availability of primary-backup RSM</vt:lpstr>
      <vt:lpstr>Availability of primary-backup RSM</vt:lpstr>
      <vt:lpstr>Analogy</vt:lpstr>
      <vt:lpstr>Analogy</vt:lpstr>
      <vt:lpstr>RSM via Consensus</vt:lpstr>
      <vt:lpstr>Context for Today’s Lecture</vt:lpstr>
      <vt:lpstr>Strawman Approaches</vt:lpstr>
      <vt:lpstr>Strawman Approaches</vt:lpstr>
      <vt:lpstr>Strawman Approaches</vt:lpstr>
      <vt:lpstr>Paxos</vt:lpstr>
      <vt:lpstr>Desirable Properties</vt:lpstr>
      <vt:lpstr>Desirable Properties</vt:lpstr>
      <vt:lpstr>Desirable Properties of Solution</vt:lpstr>
      <vt:lpstr>Desirable Properties of Solution</vt:lpstr>
      <vt:lpstr>Roles of a Process</vt:lpstr>
      <vt:lpstr>Roles of a Process</vt:lpstr>
      <vt:lpstr>Roles of a Process</vt:lpstr>
      <vt:lpstr>Paxos: Key Ideas</vt:lpstr>
      <vt:lpstr>Paxos Overview</vt:lpstr>
      <vt:lpstr>Paxos State</vt:lpstr>
      <vt:lpstr>Paxos: Phase 1 (Prepare)</vt:lpstr>
      <vt:lpstr>Paxos: Phase 1 (Prepare)</vt:lpstr>
      <vt:lpstr>Example: Prepare Phase</vt:lpstr>
      <vt:lpstr>Example: Prepare Phase</vt:lpstr>
      <vt:lpstr>Paxos: Phase 1 (Prepare)</vt:lpstr>
      <vt:lpstr>Paxos: Phase 1 (Prepare)</vt:lpstr>
      <vt:lpstr>Paxos: Phase 2 (Accept)</vt:lpstr>
      <vt:lpstr>Paxos: Phase 2 (Accept)</vt:lpstr>
      <vt:lpstr>Paxos: Phase 2 (Accept)</vt:lpstr>
      <vt:lpstr>Example: Accept Phase</vt:lpstr>
      <vt:lpstr>Example: Accept Phase</vt:lpstr>
      <vt:lpstr>Example: Accept Phase</vt:lpstr>
      <vt:lpstr>Example 2: Accept Phase</vt:lpstr>
      <vt:lpstr>Example 2: Accept Phase</vt:lpstr>
      <vt:lpstr>Example 3: Accept Phase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8</dc:title>
  <dc:creator>Microsoft Office User</dc:creator>
  <cp:lastModifiedBy>Microsoft Office User</cp:lastModifiedBy>
  <cp:revision>24</cp:revision>
  <dcterms:created xsi:type="dcterms:W3CDTF">2019-03-21T19:03:55Z</dcterms:created>
  <dcterms:modified xsi:type="dcterms:W3CDTF">2019-04-24T17:23:00Z</dcterms:modified>
</cp:coreProperties>
</file>