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92" r:id="rId6"/>
    <p:sldId id="261" r:id="rId7"/>
    <p:sldId id="293" r:id="rId8"/>
    <p:sldId id="262" r:id="rId9"/>
    <p:sldId id="263" r:id="rId10"/>
    <p:sldId id="264" r:id="rId11"/>
    <p:sldId id="265" r:id="rId12"/>
    <p:sldId id="266" r:id="rId13"/>
    <p:sldId id="267" r:id="rId14"/>
    <p:sldId id="300" r:id="rId15"/>
    <p:sldId id="268" r:id="rId16"/>
    <p:sldId id="269" r:id="rId17"/>
    <p:sldId id="270" r:id="rId18"/>
    <p:sldId id="271" r:id="rId19"/>
    <p:sldId id="272" r:id="rId20"/>
    <p:sldId id="294" r:id="rId21"/>
    <p:sldId id="273" r:id="rId22"/>
    <p:sldId id="295" r:id="rId23"/>
    <p:sldId id="274" r:id="rId24"/>
    <p:sldId id="275" r:id="rId25"/>
    <p:sldId id="276" r:id="rId26"/>
    <p:sldId id="296" r:id="rId27"/>
    <p:sldId id="277" r:id="rId28"/>
    <p:sldId id="280" r:id="rId29"/>
    <p:sldId id="281" r:id="rId30"/>
    <p:sldId id="282" r:id="rId31"/>
    <p:sldId id="283" r:id="rId32"/>
    <p:sldId id="297" r:id="rId33"/>
    <p:sldId id="284" r:id="rId34"/>
    <p:sldId id="285" r:id="rId35"/>
    <p:sldId id="286" r:id="rId36"/>
    <p:sldId id="298" r:id="rId37"/>
    <p:sldId id="287" r:id="rId38"/>
    <p:sldId id="288" r:id="rId39"/>
    <p:sldId id="299" r:id="rId40"/>
    <p:sldId id="289" r:id="rId41"/>
    <p:sldId id="29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57"/>
    <p:restoredTop sz="67929"/>
  </p:normalViewPr>
  <p:slideViewPr>
    <p:cSldViewPr snapToGrid="0" snapToObjects="1">
      <p:cViewPr varScale="1">
        <p:scale>
          <a:sx n="105" d="100"/>
          <a:sy n="105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91A17-46FC-104A-B901-F9667AFCE77B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1E497-FB3C-5549-83C5-FBECD2EB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716B5-5840-9D4B-99B6-0AF0D6D71A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49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22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23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53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0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4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03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65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19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34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6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58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6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52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50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228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4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7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051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04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79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551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61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44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456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138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9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57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962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604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53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45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236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7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46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7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40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23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497-FB3C-5549-83C5-FBECD2EB45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0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08A0-49B8-4A45-94D6-71ED5B5E9E07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5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62D-ED45-494A-A67C-BA28B2683C56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CAA7-E405-A542-9EF4-928739AB1D87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3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32B9-C9FD-6046-A25B-AF8803C08CF2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9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EED1-8646-6C4F-B4A4-62CDA373A39C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4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98D2-C691-A741-9660-DA34C343A2ED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3CD3-8801-9542-B7FB-75DB24F0BA03}" type="datetime1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4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1091-E1C1-7F47-8107-CA4C56DCCDD1}" type="datetime1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5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E8D0-A0A9-8842-AF77-D719284F89BE}" type="datetime1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3BB3-8B22-8E4A-82F2-31CA72ECA2D0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9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9A11-1CE5-DB4B-82F2-B98B194E96AF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6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CE91D-7EFA-5343-BD6D-2C2D85B0AB3D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AF411-5753-F245-A619-CF207AF5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4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3785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CS188: Distributed Systems</a:t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Lecture 9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4686"/>
            <a:ext cx="9144000" cy="2270861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b="1" dirty="0" smtClean="0"/>
              <a:t>Spring 2019</a:t>
            </a:r>
          </a:p>
          <a:p>
            <a:endParaRPr lang="en-US" sz="2800" dirty="0"/>
          </a:p>
          <a:p>
            <a:r>
              <a:rPr lang="en-US" sz="2800" dirty="0" smtClean="0"/>
              <a:t>Ravi Netravali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5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: sample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9391"/>
            <a:ext cx="10515600" cy="4351338"/>
          </a:xfrm>
        </p:spPr>
        <p:txBody>
          <a:bodyPr/>
          <a:lstStyle/>
          <a:p>
            <a:r>
              <a:rPr lang="en-US" dirty="0" smtClean="0"/>
              <a:t>Acceptor1:   </a:t>
            </a:r>
            <a:r>
              <a:rPr lang="en-US" dirty="0" smtClean="0">
                <a:solidFill>
                  <a:srgbClr val="00B050"/>
                </a:solidFill>
              </a:rPr>
              <a:t>P1</a:t>
            </a:r>
            <a:r>
              <a:rPr lang="en-US" dirty="0" smtClean="0"/>
              <a:t>   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Acceptor2:   </a:t>
            </a:r>
            <a:r>
              <a:rPr lang="en-US" dirty="0" smtClean="0">
                <a:solidFill>
                  <a:srgbClr val="00B050"/>
                </a:solidFill>
              </a:rPr>
              <a:t>P1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00B050"/>
                </a:solidFill>
              </a:rPr>
              <a:t>A1-X      P2  </a:t>
            </a:r>
          </a:p>
          <a:p>
            <a:endParaRPr lang="en-US" dirty="0" smtClean="0"/>
          </a:p>
          <a:p>
            <a:r>
              <a:rPr lang="en-US" dirty="0" smtClean="0"/>
              <a:t>Acceptor3:   </a:t>
            </a:r>
            <a:r>
              <a:rPr lang="en-US" dirty="0" smtClean="0">
                <a:solidFill>
                  <a:srgbClr val="00B050"/>
                </a:solidFill>
              </a:rPr>
              <a:t>                        P2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: sample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8003"/>
            <a:ext cx="10515600" cy="4351338"/>
          </a:xfrm>
        </p:spPr>
        <p:txBody>
          <a:bodyPr/>
          <a:lstStyle/>
          <a:p>
            <a:r>
              <a:rPr lang="en-US" dirty="0" smtClean="0"/>
              <a:t>Acceptor1:   </a:t>
            </a:r>
            <a:r>
              <a:rPr lang="en-US" dirty="0" smtClean="0">
                <a:solidFill>
                  <a:srgbClr val="00B050"/>
                </a:solidFill>
              </a:rPr>
              <a:t>P1</a:t>
            </a:r>
            <a:r>
              <a:rPr lang="en-US" dirty="0" smtClean="0"/>
              <a:t>   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Acceptor2:   </a:t>
            </a:r>
            <a:r>
              <a:rPr lang="en-US" dirty="0" smtClean="0">
                <a:solidFill>
                  <a:srgbClr val="00B050"/>
                </a:solidFill>
              </a:rPr>
              <a:t>P1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00B050"/>
                </a:solidFill>
              </a:rPr>
              <a:t>A1-X      P2      A2-X</a:t>
            </a:r>
          </a:p>
          <a:p>
            <a:endParaRPr lang="en-US" dirty="0" smtClean="0"/>
          </a:p>
          <a:p>
            <a:r>
              <a:rPr lang="en-US" dirty="0" smtClean="0"/>
              <a:t>Acceptor3:   </a:t>
            </a:r>
            <a:r>
              <a:rPr lang="en-US" dirty="0" smtClean="0">
                <a:solidFill>
                  <a:srgbClr val="00B050"/>
                </a:solidFill>
              </a:rPr>
              <a:t>                        P2      A2-X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9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: sample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0074"/>
            <a:ext cx="10515600" cy="4351338"/>
          </a:xfrm>
        </p:spPr>
        <p:txBody>
          <a:bodyPr/>
          <a:lstStyle/>
          <a:p>
            <a:r>
              <a:rPr lang="en-US" dirty="0" smtClean="0"/>
              <a:t>Acceptor1:   </a:t>
            </a:r>
            <a:r>
              <a:rPr lang="en-US" dirty="0" smtClean="0">
                <a:solidFill>
                  <a:srgbClr val="00B050"/>
                </a:solidFill>
              </a:rPr>
              <a:t>P1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00B050"/>
                </a:solidFill>
              </a:rPr>
              <a:t>A1-X</a:t>
            </a:r>
            <a:r>
              <a:rPr lang="en-US" dirty="0" smtClean="0"/>
              <a:t>  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Acceptor2:   </a:t>
            </a:r>
            <a:r>
              <a:rPr lang="en-US" dirty="0" smtClean="0">
                <a:solidFill>
                  <a:srgbClr val="00B050"/>
                </a:solidFill>
              </a:rPr>
              <a:t>P1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B050"/>
                </a:solidFill>
              </a:rPr>
              <a:t>               P2  </a:t>
            </a:r>
          </a:p>
          <a:p>
            <a:endParaRPr lang="en-US" dirty="0" smtClean="0"/>
          </a:p>
          <a:p>
            <a:r>
              <a:rPr lang="en-US" dirty="0" smtClean="0"/>
              <a:t>Acceptor3:   </a:t>
            </a:r>
            <a:r>
              <a:rPr lang="en-US" dirty="0" smtClean="0">
                <a:solidFill>
                  <a:srgbClr val="00B050"/>
                </a:solidFill>
              </a:rPr>
              <a:t>                       P2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: sample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55"/>
            <a:ext cx="10515600" cy="4351338"/>
          </a:xfrm>
        </p:spPr>
        <p:txBody>
          <a:bodyPr/>
          <a:lstStyle/>
          <a:p>
            <a:r>
              <a:rPr lang="en-US" dirty="0" smtClean="0"/>
              <a:t>Acceptor1:   </a:t>
            </a:r>
            <a:r>
              <a:rPr lang="en-US" dirty="0" smtClean="0">
                <a:solidFill>
                  <a:srgbClr val="00B050"/>
                </a:solidFill>
              </a:rPr>
              <a:t>P1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00B050"/>
                </a:solidFill>
              </a:rPr>
              <a:t>A1-X</a:t>
            </a:r>
            <a:r>
              <a:rPr lang="en-US" dirty="0" smtClean="0"/>
              <a:t>  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Acceptor2:   </a:t>
            </a:r>
            <a:r>
              <a:rPr lang="en-US" dirty="0" smtClean="0">
                <a:solidFill>
                  <a:srgbClr val="00B050"/>
                </a:solidFill>
              </a:rPr>
              <a:t>P1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B050"/>
                </a:solidFill>
              </a:rPr>
              <a:t>               P2      A2-Y</a:t>
            </a:r>
          </a:p>
          <a:p>
            <a:endParaRPr lang="en-US" dirty="0" smtClean="0"/>
          </a:p>
          <a:p>
            <a:r>
              <a:rPr lang="en-US" dirty="0" smtClean="0"/>
              <a:t>Acceptor3:   </a:t>
            </a:r>
            <a:r>
              <a:rPr lang="en-US" dirty="0" smtClean="0">
                <a:solidFill>
                  <a:srgbClr val="00B050"/>
                </a:solidFill>
              </a:rPr>
              <a:t>                       P2      A2-Y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Clarification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34856" y="2120096"/>
            <a:ext cx="7010400" cy="4267200"/>
            <a:chOff x="914400" y="1981200"/>
            <a:chExt cx="7010400" cy="5105400"/>
          </a:xfrm>
        </p:grpSpPr>
        <p:cxnSp>
          <p:nvCxnSpPr>
            <p:cNvPr id="5" name="Straight Connector 5"/>
            <p:cNvCxnSpPr>
              <a:cxnSpLocks noChangeShapeType="1"/>
            </p:cNvCxnSpPr>
            <p:nvPr/>
          </p:nvCxnSpPr>
          <p:spPr bwMode="auto">
            <a:xfrm>
              <a:off x="914400" y="1981200"/>
              <a:ext cx="0" cy="5029200"/>
            </a:xfrm>
            <a:prstGeom prst="line">
              <a:avLst/>
            </a:prstGeom>
            <a:noFill/>
            <a:ln w="31750">
              <a:solidFill>
                <a:schemeClr val="accent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Connector 9"/>
            <p:cNvCxnSpPr>
              <a:cxnSpLocks noChangeShapeType="1"/>
            </p:cNvCxnSpPr>
            <p:nvPr/>
          </p:nvCxnSpPr>
          <p:spPr bwMode="auto">
            <a:xfrm>
              <a:off x="7924800" y="1981200"/>
              <a:ext cx="0" cy="5029200"/>
            </a:xfrm>
            <a:prstGeom prst="line">
              <a:avLst/>
            </a:prstGeom>
            <a:noFill/>
            <a:ln w="31750">
              <a:solidFill>
                <a:schemeClr val="accent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429000" y="2057401"/>
              <a:ext cx="0" cy="5029199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4191000" y="2057400"/>
              <a:ext cx="0" cy="5029200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4953000" y="2057400"/>
              <a:ext cx="0" cy="5029200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2077656" y="1662896"/>
            <a:ext cx="10791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P</a:t>
            </a:r>
            <a:r>
              <a:rPr lang="en-US" altLang="x-none" dirty="0" smtClean="0"/>
              <a:t>1</a:t>
            </a:r>
            <a:r>
              <a:rPr lang="en-US" altLang="x-none" baseline="0" dirty="0"/>
              <a:t> </a:t>
            </a:r>
            <a:r>
              <a:rPr lang="en-US" altLang="x-none" baseline="0" dirty="0" smtClean="0"/>
              <a:t>(v</a:t>
            </a:r>
            <a:r>
              <a:rPr lang="en-US" altLang="x-none" dirty="0" smtClean="0"/>
              <a:t>1</a:t>
            </a:r>
            <a:r>
              <a:rPr lang="en-US" altLang="x-none" baseline="0" dirty="0" smtClean="0"/>
              <a:t>)</a:t>
            </a:r>
            <a:endParaRPr lang="en-US" altLang="x-none" dirty="0"/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9011856" y="1586696"/>
            <a:ext cx="10791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smtClean="0"/>
              <a:t>P</a:t>
            </a:r>
            <a:r>
              <a:rPr lang="en-US" altLang="x-none" smtClean="0"/>
              <a:t>2</a:t>
            </a:r>
            <a:r>
              <a:rPr lang="en-US" altLang="x-none" baseline="0"/>
              <a:t> (</a:t>
            </a:r>
            <a:r>
              <a:rPr lang="en-US" altLang="x-none" baseline="0" smtClean="0"/>
              <a:t>v</a:t>
            </a:r>
            <a:r>
              <a:rPr lang="en-US" altLang="x-none" smtClean="0"/>
              <a:t>2</a:t>
            </a:r>
            <a:r>
              <a:rPr lang="en-US" altLang="x-none" baseline="0" smtClean="0"/>
              <a:t>)</a:t>
            </a:r>
            <a:endParaRPr lang="en-US" altLang="x-none"/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4820856" y="1662896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1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5598731" y="1662896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2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6344856" y="1662896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3</a:t>
            </a: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2534856" y="2272496"/>
            <a:ext cx="3276600" cy="2286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2534856" y="2348696"/>
            <a:ext cx="25146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H="1">
            <a:off x="2534856" y="2805896"/>
            <a:ext cx="3276600" cy="4572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2534856" y="2805896"/>
            <a:ext cx="2514600" cy="2286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5811456" y="2823004"/>
            <a:ext cx="3733800" cy="6096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flipH="1">
            <a:off x="6573456" y="2746804"/>
            <a:ext cx="29718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6573456" y="3127804"/>
            <a:ext cx="2971800" cy="3048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>
            <a:off x="5811456" y="3585004"/>
            <a:ext cx="3759200" cy="762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2534856" y="3854033"/>
            <a:ext cx="3276600" cy="228600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534856" y="3930233"/>
            <a:ext cx="25146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H="1">
            <a:off x="2534856" y="4387433"/>
            <a:ext cx="3276600" cy="45720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H="1">
            <a:off x="2534856" y="4387433"/>
            <a:ext cx="2514600" cy="228600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flipH="1">
            <a:off x="5811456" y="4443419"/>
            <a:ext cx="3733800" cy="6096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 flipH="1">
            <a:off x="6573456" y="4367219"/>
            <a:ext cx="29718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>
            <a:off x="6573456" y="4748219"/>
            <a:ext cx="2971800" cy="304800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>
            <a:off x="5811456" y="5205419"/>
            <a:ext cx="3759200" cy="76200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849056" y="2115334"/>
            <a:ext cx="723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smtClean="0"/>
              <a:t>n=1</a:t>
            </a:r>
            <a:endParaRPr lang="en-US" altLang="x-none" dirty="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751272" y="3556436"/>
            <a:ext cx="8210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n=1</a:t>
            </a:r>
          </a:p>
          <a:p>
            <a:r>
              <a:rPr lang="en-US" altLang="x-none" baseline="0" dirty="0"/>
              <a:t>v</a:t>
            </a:r>
            <a:r>
              <a:rPr lang="en-US" altLang="x-none" baseline="0" dirty="0" smtClean="0"/>
              <a:t>=v</a:t>
            </a:r>
            <a:r>
              <a:rPr lang="en-US" altLang="x-none" dirty="0" smtClean="0"/>
              <a:t>1</a:t>
            </a:r>
            <a:endParaRPr lang="en-US" altLang="x-none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9545256" y="2518204"/>
            <a:ext cx="723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n=2</a:t>
            </a:r>
            <a:endParaRPr lang="en-US" altLang="x-none" dirty="0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9533243" y="3986219"/>
            <a:ext cx="7857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n=2</a:t>
            </a:r>
          </a:p>
          <a:p>
            <a:r>
              <a:rPr lang="en-US" altLang="x-none" baseline="0" dirty="0" smtClean="0"/>
              <a:t>v=v</a:t>
            </a:r>
            <a:r>
              <a:rPr lang="en-US" altLang="x-none" dirty="0"/>
              <a:t>2</a:t>
            </a:r>
          </a:p>
        </p:txBody>
      </p:sp>
      <p:sp>
        <p:nvSpPr>
          <p:cNvPr id="3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56BC96-AB94-E043-9571-683F63F6DE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 provides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Intuition: once proposal with value v is accepted, then every higher-numbered proposal issued by any proposer has value 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289000" y="3199787"/>
            <a:ext cx="3814010" cy="256242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871742" y="3586244"/>
            <a:ext cx="2590800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600" b="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altLang="en-US" sz="2600" b="0" dirty="0" smtClean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ajority </a:t>
            </a:r>
            <a:r>
              <a:rPr lang="en-US" altLang="en-US" sz="2600" b="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of acceptors accept </a:t>
            </a:r>
            <a:r>
              <a:rPr lang="en-US" altLang="en-US" sz="2600" b="0" i="1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(n, v</a:t>
            </a:r>
            <a:r>
              <a:rPr lang="en-US" altLang="en-US" sz="2600" b="0" i="1" dirty="0" smtClean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):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600" b="0" i="1" dirty="0" smtClean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altLang="en-US" sz="2600" b="0" dirty="0" smtClean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en-US" sz="2600" b="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is decided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5444643" y="3237737"/>
            <a:ext cx="4279232" cy="228615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160842" y="3952469"/>
            <a:ext cx="3505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600" b="0" dirty="0" smtClean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Next </a:t>
            </a:r>
            <a:r>
              <a:rPr lang="en-US" altLang="en-US" sz="2600" b="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prepare </a:t>
            </a:r>
            <a:r>
              <a:rPr lang="en-US" altLang="en-US" sz="2600" b="0" dirty="0" smtClean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request with proposal n+1</a:t>
            </a:r>
            <a:endParaRPr lang="en-US" altLang="en-US" sz="2600" b="0" i="1" dirty="0">
              <a:solidFill>
                <a:srgbClr val="00B0F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677441" y="4284445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Desired Properties of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Safety</a:t>
            </a:r>
          </a:p>
          <a:p>
            <a:pPr lvl="1"/>
            <a:r>
              <a:rPr lang="en-US" dirty="0" smtClean="0"/>
              <a:t>Accept a value only if accepted by a majority</a:t>
            </a:r>
          </a:p>
          <a:p>
            <a:pPr lvl="1"/>
            <a:r>
              <a:rPr lang="en-US" dirty="0" smtClean="0"/>
              <a:t>Accept a value only if proposed by some client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Liveness</a:t>
            </a:r>
          </a:p>
          <a:p>
            <a:pPr lvl="1"/>
            <a:r>
              <a:rPr lang="en-US" dirty="0" smtClean="0"/>
              <a:t>If any values are proposed, one will eventually be accepted</a:t>
            </a:r>
          </a:p>
          <a:p>
            <a:pPr lvl="1"/>
            <a:r>
              <a:rPr lang="en-US" dirty="0" smtClean="0"/>
              <a:t>If a value is accepted, all replicas will eventually discover that it was chosen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Race Condition Prevents Liveness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046731" y="2077922"/>
            <a:ext cx="44245" cy="4218039"/>
          </a:xfrm>
          <a:prstGeom prst="straightConnector1">
            <a:avLst/>
          </a:prstGeom>
          <a:ln w="50800"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03319" y="2077922"/>
            <a:ext cx="44245" cy="4218039"/>
          </a:xfrm>
          <a:prstGeom prst="straightConnector1">
            <a:avLst/>
          </a:prstGeom>
          <a:ln w="50800"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0861" y="2706502"/>
            <a:ext cx="3622815" cy="11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0" dirty="0" smtClean="0">
                <a:solidFill>
                  <a:schemeClr val="accent6"/>
                </a:solidFill>
              </a:rPr>
              <a:t>Starts and completes phase 1 with proposal n1 &gt; n0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119210" y="3515641"/>
            <a:ext cx="2718090" cy="85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200" b="0" dirty="0">
                <a:solidFill>
                  <a:schemeClr val="accent6"/>
                </a:solidFill>
              </a:rPr>
              <a:t>P</a:t>
            </a:r>
            <a:r>
              <a:rPr lang="en-US" sz="2200" b="0" dirty="0" smtClean="0">
                <a:solidFill>
                  <a:schemeClr val="accent6"/>
                </a:solidFill>
              </a:rPr>
              <a:t>erforms phase 2, acceptors reject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928714" y="4459535"/>
            <a:ext cx="3908586" cy="93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200" b="0" dirty="0" smtClean="0">
                <a:solidFill>
                  <a:schemeClr val="accent6"/>
                </a:solidFill>
              </a:rPr>
              <a:t>Retries and completes phase 1 with proposal n2 &gt; n1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038903" y="1475026"/>
            <a:ext cx="2593912" cy="58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-1" charset="0"/>
              <a:buNone/>
            </a:pPr>
            <a:r>
              <a:rPr lang="en-US" b="0" dirty="0" smtClean="0">
                <a:solidFill>
                  <a:srgbClr val="0000FF"/>
                </a:solidFill>
              </a:rPr>
              <a:t>Proposer 1</a:t>
            </a:r>
            <a:endParaRPr lang="en-US" b="0" baseline="-25000" dirty="0" smtClean="0">
              <a:solidFill>
                <a:srgbClr val="0000FF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088159" y="1475026"/>
            <a:ext cx="2593912" cy="58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-1" charset="0"/>
              <a:buNone/>
            </a:pPr>
            <a:r>
              <a:rPr lang="en-US" b="0" dirty="0" smtClean="0">
                <a:solidFill>
                  <a:srgbClr val="0000FF"/>
                </a:solidFill>
              </a:rPr>
              <a:t>Proposer 2</a:t>
            </a:r>
            <a:endParaRPr lang="en-US" b="0" baseline="-25000" dirty="0" smtClean="0">
              <a:solidFill>
                <a:srgbClr val="0000FF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860445" y="5210631"/>
            <a:ext cx="3092245" cy="86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0" dirty="0" smtClean="0">
                <a:solidFill>
                  <a:schemeClr val="accent6"/>
                </a:solidFill>
              </a:rPr>
              <a:t>Performs phase 2, acceptors reject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323403" y="6339246"/>
            <a:ext cx="3923301" cy="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0" dirty="0" smtClean="0">
                <a:solidFill>
                  <a:srgbClr val="FF0000"/>
                </a:solidFill>
              </a:rPr>
              <a:t>… can go on indefinitely …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742497" y="2221102"/>
            <a:ext cx="3622815" cy="11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0" dirty="0" smtClean="0">
                <a:solidFill>
                  <a:schemeClr val="accent6"/>
                </a:solidFill>
              </a:rPr>
              <a:t>Completes phase 1</a:t>
            </a:r>
            <a:br>
              <a:rPr lang="en-US" sz="2200" b="0" dirty="0" smtClean="0">
                <a:solidFill>
                  <a:schemeClr val="accent6"/>
                </a:solidFill>
              </a:rPr>
            </a:br>
            <a:r>
              <a:rPr lang="en-US" sz="2200" b="0" dirty="0" smtClean="0">
                <a:solidFill>
                  <a:schemeClr val="accent6"/>
                </a:solidFill>
              </a:rPr>
              <a:t>    with proposal n0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: 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0820"/>
            <a:ext cx="10515600" cy="4351338"/>
          </a:xfrm>
        </p:spPr>
        <p:txBody>
          <a:bodyPr/>
          <a:lstStyle/>
          <a:p>
            <a:r>
              <a:rPr lang="en-US" dirty="0" smtClean="0"/>
              <a:t>Acceptor1:   </a:t>
            </a:r>
            <a:r>
              <a:rPr lang="en-US" dirty="0" smtClean="0">
                <a:solidFill>
                  <a:srgbClr val="00B050"/>
                </a:solidFill>
              </a:rPr>
              <a:t>P1</a:t>
            </a:r>
            <a:r>
              <a:rPr lang="en-US" dirty="0" smtClean="0"/>
              <a:t>              </a:t>
            </a:r>
            <a:r>
              <a:rPr lang="en-US" dirty="0" smtClean="0">
                <a:solidFill>
                  <a:srgbClr val="00B050"/>
                </a:solidFill>
              </a:rPr>
              <a:t>A1-X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</a:rPr>
              <a:t>P3</a:t>
            </a:r>
          </a:p>
          <a:p>
            <a:endParaRPr lang="en-US" dirty="0" smtClean="0"/>
          </a:p>
          <a:p>
            <a:r>
              <a:rPr lang="en-US" dirty="0" smtClean="0"/>
              <a:t>Acceptor2:   </a:t>
            </a:r>
            <a:r>
              <a:rPr lang="en-US" dirty="0" smtClean="0">
                <a:solidFill>
                  <a:srgbClr val="00B050"/>
                </a:solidFill>
              </a:rPr>
              <a:t>P1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00B050"/>
                </a:solidFill>
              </a:rPr>
              <a:t>P2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A1-X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00B050"/>
                </a:solidFill>
              </a:rPr>
              <a:t>P3   </a:t>
            </a:r>
            <a:r>
              <a:rPr lang="en-US" dirty="0" smtClean="0">
                <a:solidFill>
                  <a:srgbClr val="FF0000"/>
                </a:solidFill>
              </a:rPr>
              <a:t>A2-Y      </a:t>
            </a:r>
            <a:r>
              <a:rPr lang="en-US" dirty="0" smtClean="0">
                <a:solidFill>
                  <a:srgbClr val="00B050"/>
                </a:solidFill>
              </a:rPr>
              <a:t>P4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Acceptor3:             </a:t>
            </a:r>
            <a:r>
              <a:rPr lang="en-US" dirty="0" smtClean="0">
                <a:solidFill>
                  <a:srgbClr val="00B050"/>
                </a:solidFill>
              </a:rPr>
              <a:t>P2                         A2-Y      P4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9438" y="5353292"/>
            <a:ext cx="262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rgbClr val="FF0000"/>
                </a:solidFill>
              </a:rPr>
              <a:t>How to fix </a:t>
            </a:r>
            <a:r>
              <a:rPr lang="en-US" sz="2800" b="0" smtClean="0">
                <a:solidFill>
                  <a:srgbClr val="FF0000"/>
                </a:solidFill>
              </a:rPr>
              <a:t>this?</a:t>
            </a:r>
            <a:endParaRPr lang="en-US" sz="2800" b="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9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Liveness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proposal fails, </a:t>
            </a:r>
            <a:r>
              <a:rPr lang="en-US" dirty="0" smtClean="0">
                <a:solidFill>
                  <a:srgbClr val="00B0F0"/>
                </a:solidFill>
              </a:rPr>
              <a:t>back off for a random period of time </a:t>
            </a:r>
            <a:r>
              <a:rPr lang="en-US" dirty="0" smtClean="0"/>
              <a:t>before retrying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3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</a:t>
            </a:r>
            <a:r>
              <a:rPr lang="en-US" dirty="0" err="1" smtClean="0"/>
              <a:t>Paxos</a:t>
            </a:r>
            <a:r>
              <a:rPr lang="en-US" dirty="0" smtClean="0"/>
              <a:t> phases 1+2</a:t>
            </a:r>
          </a:p>
          <a:p>
            <a:pPr lvl="1"/>
            <a:r>
              <a:rPr lang="en-US" dirty="0" smtClean="0"/>
              <a:t>How is safety ensured?</a:t>
            </a:r>
          </a:p>
          <a:p>
            <a:pPr lvl="1"/>
            <a:r>
              <a:rPr lang="en-US" dirty="0" smtClean="0"/>
              <a:t>How is liveness ensured?</a:t>
            </a:r>
          </a:p>
          <a:p>
            <a:pPr lvl="1"/>
            <a:r>
              <a:rPr lang="en-US" dirty="0" smtClean="0"/>
              <a:t>Are two phases necessary?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Paxos</a:t>
            </a:r>
            <a:r>
              <a:rPr lang="en-US" dirty="0" smtClean="0"/>
              <a:t> phase 3: Learn</a:t>
            </a:r>
          </a:p>
          <a:p>
            <a:endParaRPr lang="en-US" dirty="0" smtClean="0"/>
          </a:p>
          <a:p>
            <a:r>
              <a:rPr lang="en-US" dirty="0" smtClean="0"/>
              <a:t>RSM with </a:t>
            </a:r>
            <a:r>
              <a:rPr lang="en-US" dirty="0" err="1" smtClean="0"/>
              <a:t>Paxos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Paxos</a:t>
            </a:r>
            <a:r>
              <a:rPr lang="en-US" dirty="0"/>
              <a:t> </a:t>
            </a:r>
            <a:r>
              <a:rPr lang="en-US" dirty="0" smtClean="0"/>
              <a:t>vs. primary-backup replication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Liveness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proposal fails, </a:t>
            </a:r>
            <a:r>
              <a:rPr lang="en-US" dirty="0" smtClean="0">
                <a:solidFill>
                  <a:srgbClr val="00B0F0"/>
                </a:solidFill>
              </a:rPr>
              <a:t>back off for a random period of time </a:t>
            </a:r>
            <a:r>
              <a:rPr lang="en-US" dirty="0" smtClean="0"/>
              <a:t>before retrying</a:t>
            </a:r>
          </a:p>
          <a:p>
            <a:endParaRPr lang="en-US" dirty="0"/>
          </a:p>
          <a:p>
            <a:r>
              <a:rPr lang="en-US" dirty="0" smtClean="0"/>
              <a:t>Use a </a:t>
            </a:r>
            <a:r>
              <a:rPr lang="en-US" dirty="0" smtClean="0">
                <a:solidFill>
                  <a:srgbClr val="00B0F0"/>
                </a:solidFill>
              </a:rPr>
              <a:t>pre-determined ordering of proposers</a:t>
            </a:r>
          </a:p>
          <a:p>
            <a:pPr lvl="1"/>
            <a:r>
              <a:rPr lang="en-US" dirty="0" smtClean="0"/>
              <a:t>Negative response from acceptor includes ID of proposer to whom acceptor has committed</a:t>
            </a:r>
          </a:p>
          <a:p>
            <a:pPr lvl="1"/>
            <a:r>
              <a:rPr lang="en-US" dirty="0" smtClean="0"/>
              <a:t>Back off period chosen based on ordering</a:t>
            </a:r>
          </a:p>
          <a:p>
            <a:pPr lvl="1"/>
            <a:endParaRPr lang="en-US" dirty="0"/>
          </a:p>
          <a:p>
            <a:r>
              <a:rPr lang="en-US" dirty="0" err="1" smtClean="0">
                <a:solidFill>
                  <a:srgbClr val="00B0F0"/>
                </a:solidFill>
              </a:rPr>
              <a:t>Paxos</a:t>
            </a:r>
            <a:r>
              <a:rPr lang="en-US" dirty="0" smtClean="0">
                <a:solidFill>
                  <a:srgbClr val="00B0F0"/>
                </a:solidFill>
              </a:rPr>
              <a:t> is cooperative!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0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two phases?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722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Liveness problem is partly due to two phases</a:t>
            </a:r>
          </a:p>
          <a:p>
            <a:pPr lvl="1"/>
            <a:r>
              <a:rPr lang="en-US" dirty="0" smtClean="0"/>
              <a:t>Between one proposer’s Prepare and Accept phases, n</a:t>
            </a:r>
            <a:r>
              <a:rPr lang="en-US" baseline="-25000" dirty="0" smtClean="0"/>
              <a:t>p</a:t>
            </a:r>
            <a:r>
              <a:rPr lang="en-US" dirty="0" smtClean="0"/>
              <a:t> is updated by another proposer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Alternative design</a:t>
            </a:r>
          </a:p>
          <a:p>
            <a:pPr lvl="1"/>
            <a:r>
              <a:rPr lang="en-US" dirty="0" smtClean="0"/>
              <a:t>Proposer sends propose messages to all acceptors</a:t>
            </a:r>
          </a:p>
          <a:p>
            <a:pPr lvl="1"/>
            <a:r>
              <a:rPr lang="en-US" dirty="0" smtClean="0"/>
              <a:t>Retry with higher proposal number if majority don’t accept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3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two phases?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722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Liveness problem is partly due to two phases</a:t>
            </a:r>
          </a:p>
          <a:p>
            <a:pPr lvl="1"/>
            <a:r>
              <a:rPr lang="en-US" dirty="0" smtClean="0"/>
              <a:t>Between one proposer’s Prepare and Accept phases, n</a:t>
            </a:r>
            <a:r>
              <a:rPr lang="en-US" baseline="-25000" dirty="0" smtClean="0"/>
              <a:t>p</a:t>
            </a:r>
            <a:r>
              <a:rPr lang="en-US" dirty="0" smtClean="0"/>
              <a:t> is updated by another proposer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Alternative design</a:t>
            </a:r>
          </a:p>
          <a:p>
            <a:pPr lvl="1"/>
            <a:r>
              <a:rPr lang="en-US" dirty="0" smtClean="0"/>
              <a:t>Proposer sends propose messages to all acceptors</a:t>
            </a:r>
          </a:p>
          <a:p>
            <a:pPr lvl="1"/>
            <a:r>
              <a:rPr lang="en-US" dirty="0" smtClean="0"/>
              <a:t>Retry with higher proposal number if majority don’t accept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Problem?</a:t>
            </a:r>
          </a:p>
          <a:p>
            <a:pPr lvl="1"/>
            <a:r>
              <a:rPr lang="en-US" dirty="0" smtClean="0"/>
              <a:t>Safety: once a value is accepted by majority, we don’t want another value to be accepted by a majority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3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: Three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Prepare phase</a:t>
            </a:r>
          </a:p>
          <a:p>
            <a:pPr lvl="1"/>
            <a:r>
              <a:rPr lang="en-US" dirty="0" smtClean="0"/>
              <a:t>Proposer gets commitment from majority of acceptors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Accept phase</a:t>
            </a:r>
          </a:p>
          <a:p>
            <a:pPr lvl="1"/>
            <a:r>
              <a:rPr lang="en-US" dirty="0" smtClean="0"/>
              <a:t>Proposer sends proposed value to all acceptors</a:t>
            </a:r>
          </a:p>
          <a:p>
            <a:pPr lvl="1"/>
            <a:r>
              <a:rPr lang="en-US" dirty="0" smtClean="0"/>
              <a:t>Waits to get proposal accepted by majority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Learn phase</a:t>
            </a:r>
          </a:p>
          <a:p>
            <a:pPr lvl="1"/>
            <a:r>
              <a:rPr lang="en-US" dirty="0" smtClean="0"/>
              <a:t>Learners discover value accepted by majority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 in Action</a:t>
            </a:r>
            <a:endParaRPr lang="en-US" dirty="0"/>
          </a:p>
        </p:txBody>
      </p:sp>
      <p:pic>
        <p:nvPicPr>
          <p:cNvPr id="4" name="Picture 11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066" y="2195332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8937519" y="4081282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latin typeface="Arial" pitchFamily="34" charset="0"/>
              </a:rPr>
              <a:t>R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507866" y="3471682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642119" y="2310946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latin typeface="Arial" pitchFamily="34" charset="0"/>
              </a:rPr>
              <a:t>R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592991" y="4654323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latin typeface="Arial" pitchFamily="34" charset="0"/>
              </a:rPr>
              <a:t>R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937519" y="2919232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>
                <a:latin typeface="Arial" pitchFamily="34" charset="0"/>
              </a:rPr>
              <a:t>R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3688466" y="2533141"/>
            <a:ext cx="3962400" cy="152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3612266" y="2728732"/>
            <a:ext cx="405167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852954" y="1661932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   L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65919" y="1809867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smtClean="0"/>
              <a:t>   </a:t>
            </a:r>
            <a:r>
              <a:rPr lang="en-US" sz="2400" b="1" dirty="0" smtClean="0"/>
              <a:t>L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844390" y="2443706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smtClean="0"/>
              <a:t>   </a:t>
            </a:r>
            <a:r>
              <a:rPr lang="en-US" sz="2400" b="1" dirty="0" smtClean="0"/>
              <a:t>L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844390" y="4684311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smtClean="0"/>
              <a:t>   </a:t>
            </a:r>
            <a:r>
              <a:rPr lang="en-US" sz="2400" b="1" dirty="0" smtClean="0"/>
              <a:t>L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16790" y="5263923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smtClean="0"/>
              <a:t>   </a:t>
            </a:r>
            <a:r>
              <a:rPr lang="en-US" sz="2400" b="1" dirty="0" smtClean="0"/>
              <a:t>L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93366" y="353849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smtClean="0"/>
              <a:t>   </a:t>
            </a:r>
            <a:r>
              <a:rPr lang="en-US" sz="2400" b="1" dirty="0" smtClean="0"/>
              <a:t>L</a:t>
            </a:r>
            <a:endParaRPr lang="en-US" sz="2400" b="1" dirty="0"/>
          </a:p>
        </p:txBody>
      </p:sp>
      <p:cxnSp>
        <p:nvCxnSpPr>
          <p:cNvPr id="18" name="Straight Arrow Connector 17"/>
          <p:cNvCxnSpPr>
            <a:endCxn id="9" idx="1"/>
          </p:cNvCxnSpPr>
          <p:nvPr/>
        </p:nvCxnSpPr>
        <p:spPr bwMode="auto">
          <a:xfrm>
            <a:off x="3603519" y="2919232"/>
            <a:ext cx="2984874" cy="6417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Straight Arrow Connector 18"/>
          <p:cNvCxnSpPr>
            <a:stCxn id="9" idx="2"/>
          </p:cNvCxnSpPr>
          <p:nvPr/>
        </p:nvCxnSpPr>
        <p:spPr bwMode="auto">
          <a:xfrm flipH="1" flipV="1">
            <a:off x="3451119" y="3109732"/>
            <a:ext cx="3048000" cy="6667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Straight Arrow Connector 19"/>
          <p:cNvCxnSpPr>
            <a:stCxn id="7" idx="2"/>
          </p:cNvCxnSpPr>
          <p:nvPr/>
        </p:nvCxnSpPr>
        <p:spPr bwMode="auto">
          <a:xfrm>
            <a:off x="3222519" y="3109732"/>
            <a:ext cx="4343399" cy="17716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 flipV="1">
            <a:off x="3078568" y="3240094"/>
            <a:ext cx="4496098" cy="18317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80650" y="3543203"/>
            <a:ext cx="5449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" dirty="0"/>
          </a:p>
          <a:p>
            <a:pPr algn="ctr"/>
            <a:r>
              <a:rPr lang="en-US" sz="2200" b="1" dirty="0" smtClean="0">
                <a:solidFill>
                  <a:srgbClr val="00B0F0"/>
                </a:solidFill>
              </a:rPr>
              <a:t>Client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 smtClean="0"/>
              <a:t>Proposer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 smtClean="0"/>
              <a:t>Learn if its value was accepted by majority</a:t>
            </a:r>
            <a:endParaRPr lang="en-US" sz="2200" dirty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80650" y="4690882"/>
            <a:ext cx="550992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2200" b="1" dirty="0" smtClean="0">
                <a:solidFill>
                  <a:srgbClr val="00B0F0"/>
                </a:solidFill>
              </a:rPr>
              <a:t>Replica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 smtClean="0"/>
              <a:t>Choose proposal to accept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 smtClean="0"/>
              <a:t>Once proposal accepted by majority, learn it so it can execute operation</a:t>
            </a:r>
            <a:endParaRPr lang="en-US" sz="2200" dirty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23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: Phase 3 (Learn)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2497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Goal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ave all learners discover if any value was accepted by majority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Potential approaches</a:t>
            </a:r>
          </a:p>
          <a:p>
            <a:pPr lvl="1"/>
            <a:r>
              <a:rPr lang="en-US" dirty="0" smtClean="0"/>
              <a:t>Proposer who has proposal accepted by majority of acceptors informs all learners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: Phase 3 (Learn)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2497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Goal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ave all learners discover if any value was accepted by majority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Potential approaches</a:t>
            </a:r>
          </a:p>
          <a:p>
            <a:pPr lvl="1"/>
            <a:r>
              <a:rPr lang="en-US" dirty="0" smtClean="0"/>
              <a:t>Proposer who has proposal accepted by majority of acceptors informs all learners</a:t>
            </a:r>
          </a:p>
          <a:p>
            <a:pPr lvl="1"/>
            <a:r>
              <a:rPr lang="en-US" dirty="0" smtClean="0"/>
              <a:t>Acceptor broadcasts to all learners whenever it accepts any value</a:t>
            </a:r>
          </a:p>
          <a:p>
            <a:pPr lvl="1"/>
            <a:r>
              <a:rPr lang="en-US" dirty="0" smtClean="0"/>
              <a:t>Acceptors notify distinguished learner, which informs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6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: Phase 3 (Learn)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8142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Learners mimic proposers</a:t>
            </a:r>
          </a:p>
          <a:p>
            <a:pPr lvl="1"/>
            <a:r>
              <a:rPr lang="en-US" dirty="0" smtClean="0"/>
              <a:t>Send prepare messages to other acceptors to discover the value accepted by each one</a:t>
            </a:r>
          </a:p>
          <a:p>
            <a:pPr lvl="1"/>
            <a:r>
              <a:rPr lang="en-US" dirty="0" smtClean="0"/>
              <a:t>If majority say they’ve accepted a particular proposal, then you’re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6096"/>
            <a:ext cx="10515600" cy="4351338"/>
          </a:xfrm>
        </p:spPr>
        <p:txBody>
          <a:bodyPr/>
          <a:lstStyle/>
          <a:p>
            <a:r>
              <a:rPr lang="en-US" dirty="0" smtClean="0"/>
              <a:t>So far:</a:t>
            </a:r>
          </a:p>
          <a:p>
            <a:pPr lvl="1"/>
            <a:r>
              <a:rPr lang="en-US" dirty="0" smtClean="0"/>
              <a:t>Among several concurrent proposals, how should we pick one?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What’s left to use </a:t>
            </a:r>
            <a:r>
              <a:rPr lang="en-US" dirty="0" err="1" smtClean="0">
                <a:solidFill>
                  <a:srgbClr val="FF0000"/>
                </a:solidFill>
              </a:rPr>
              <a:t>Paxos</a:t>
            </a:r>
            <a:r>
              <a:rPr lang="en-US" dirty="0" smtClean="0">
                <a:solidFill>
                  <a:srgbClr val="FF0000"/>
                </a:solidFill>
              </a:rPr>
              <a:t> to implement an RSM?</a:t>
            </a:r>
          </a:p>
          <a:p>
            <a:pPr lvl="1"/>
            <a:r>
              <a:rPr lang="en-US" dirty="0" smtClean="0"/>
              <a:t>How to apply all updates in a consistent order at all replicas?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RSM with 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4519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Log of updates at every replica</a:t>
            </a:r>
          </a:p>
          <a:p>
            <a:pPr lvl="1"/>
            <a:r>
              <a:rPr lang="en-US" dirty="0" smtClean="0"/>
              <a:t>Replicas execute updates in order specified by log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Paxos</a:t>
            </a:r>
            <a:r>
              <a:rPr lang="en-US" dirty="0" smtClean="0"/>
              <a:t> to come to </a:t>
            </a:r>
            <a:r>
              <a:rPr lang="en-US" dirty="0" smtClean="0">
                <a:solidFill>
                  <a:srgbClr val="00B0F0"/>
                </a:solidFill>
              </a:rPr>
              <a:t>consensus about each slot of the log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2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0450"/>
            <a:ext cx="10515600" cy="4351338"/>
          </a:xfrm>
        </p:spPr>
        <p:txBody>
          <a:bodyPr/>
          <a:lstStyle/>
          <a:p>
            <a:r>
              <a:rPr lang="en-US" dirty="0" smtClean="0"/>
              <a:t>Goal: apply an update if </a:t>
            </a:r>
            <a:r>
              <a:rPr lang="en-US" dirty="0" smtClean="0">
                <a:solidFill>
                  <a:srgbClr val="FF0000"/>
                </a:solidFill>
              </a:rPr>
              <a:t>majority of replicas</a:t>
            </a:r>
            <a:r>
              <a:rPr lang="en-US" dirty="0" smtClean="0"/>
              <a:t> commit to 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solidFill>
                  <a:srgbClr val="00B0F0"/>
                </a:solidFill>
              </a:rPr>
              <a:t>Paxos</a:t>
            </a:r>
            <a:r>
              <a:rPr lang="en-US" dirty="0" smtClean="0">
                <a:solidFill>
                  <a:srgbClr val="00B0F0"/>
                </a:solidFill>
              </a:rPr>
              <a:t>: fault-tolerant protocol for consensus</a:t>
            </a:r>
          </a:p>
          <a:p>
            <a:pPr lvl="1"/>
            <a:r>
              <a:rPr lang="en-US" dirty="0" smtClean="0"/>
              <a:t>Proposers propose to acceptors in 2 rounds (prepare and accept)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RSM with 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793357" y="2267493"/>
            <a:ext cx="762000" cy="5334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860157" y="2267493"/>
            <a:ext cx="762000" cy="5334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926957" y="2267493"/>
            <a:ext cx="762000" cy="53340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93757" y="2267493"/>
            <a:ext cx="762000" cy="5334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60557" y="2267493"/>
            <a:ext cx="762000" cy="53340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127357" y="2267493"/>
            <a:ext cx="762000" cy="53340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194157" y="2267493"/>
            <a:ext cx="762000" cy="5334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93357" y="3029493"/>
            <a:ext cx="762000" cy="533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93357" y="3791493"/>
            <a:ext cx="762000" cy="533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3555357" y="2038893"/>
            <a:ext cx="5791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536557" y="1505493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Slots in log</a:t>
            </a:r>
            <a:endParaRPr lang="en-US" sz="2400" b="1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488557" y="3029493"/>
            <a:ext cx="0" cy="2590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860157" y="3029493"/>
            <a:ext cx="762000" cy="533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60157" y="3791493"/>
            <a:ext cx="762000" cy="533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60157" y="4553493"/>
            <a:ext cx="762000" cy="533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60157" y="5315493"/>
            <a:ext cx="762000" cy="533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993757" y="3029493"/>
            <a:ext cx="762000" cy="533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194157" y="3029493"/>
            <a:ext cx="762000" cy="533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94157" y="3791493"/>
            <a:ext cx="762000" cy="533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194157" y="4553493"/>
            <a:ext cx="762000" cy="533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060557" y="3029493"/>
            <a:ext cx="762000" cy="533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060557" y="3791493"/>
            <a:ext cx="762000" cy="533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4343" y="4012558"/>
            <a:ext cx="2558201" cy="461665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Proposals / ballots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204030" y="5315493"/>
            <a:ext cx="52780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For each slot in the log, each replica stores: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 smtClean="0"/>
              <a:t>N</a:t>
            </a:r>
            <a:r>
              <a:rPr lang="en-US" sz="2200" baseline="-25000" dirty="0" smtClean="0"/>
              <a:t>p</a:t>
            </a:r>
            <a:r>
              <a:rPr lang="en-US" sz="2200" dirty="0" smtClean="0"/>
              <a:t>, N</a:t>
            </a:r>
            <a:r>
              <a:rPr lang="en-US" sz="2200" baseline="-25000" dirty="0" smtClean="0"/>
              <a:t>a</a:t>
            </a:r>
            <a:r>
              <a:rPr lang="en-US" sz="2200" dirty="0" smtClean="0"/>
              <a:t>, and </a:t>
            </a:r>
            <a:r>
              <a:rPr lang="en-US" sz="2200" dirty="0" err="1" smtClean="0"/>
              <a:t>V</a:t>
            </a:r>
            <a:r>
              <a:rPr lang="en-US" sz="2200" baseline="-25000" dirty="0" err="1" smtClean="0"/>
              <a:t>a</a:t>
            </a:r>
            <a:endParaRPr lang="en-US" sz="22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200" dirty="0" smtClean="0"/>
              <a:t>Value accepted by majority of acceptors for each slot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RSM with 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r>
              <a:rPr lang="en-US" dirty="0" smtClean="0"/>
              <a:t>: updates from MapReduce workers submitted to replicated Master</a:t>
            </a:r>
          </a:p>
          <a:p>
            <a:endParaRPr lang="en-US" dirty="0"/>
          </a:p>
          <a:p>
            <a:r>
              <a:rPr lang="en-US" dirty="0" smtClean="0"/>
              <a:t>Whenever an update is submitted:</a:t>
            </a:r>
          </a:p>
          <a:p>
            <a:pPr lvl="1"/>
            <a:r>
              <a:rPr lang="en-US" dirty="0" smtClean="0"/>
              <a:t>Attempt to get update accepted to a particular slot in replicated log</a:t>
            </a:r>
          </a:p>
          <a:p>
            <a:pPr lvl="1"/>
            <a:r>
              <a:rPr lang="en-US" dirty="0" smtClean="0"/>
              <a:t>If unsuccessful, retry proposing to higher slot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1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RSM with 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r>
              <a:rPr lang="en-US" dirty="0" smtClean="0"/>
              <a:t>: updates from MapReduce workers submitted to replicated Master</a:t>
            </a:r>
          </a:p>
          <a:p>
            <a:endParaRPr lang="en-US" dirty="0"/>
          </a:p>
          <a:p>
            <a:r>
              <a:rPr lang="en-US" dirty="0" smtClean="0"/>
              <a:t>Whenever an update is submitted:</a:t>
            </a:r>
          </a:p>
          <a:p>
            <a:pPr lvl="1"/>
            <a:r>
              <a:rPr lang="en-US" dirty="0" smtClean="0"/>
              <a:t>Attempt to get update accepted to a particular slot in replicated log</a:t>
            </a:r>
          </a:p>
          <a:p>
            <a:pPr lvl="1"/>
            <a:r>
              <a:rPr lang="en-US" dirty="0" smtClean="0"/>
              <a:t>If unsuccessful, retry proposing to higher slot</a:t>
            </a:r>
          </a:p>
          <a:p>
            <a:pPr lvl="1"/>
            <a:endParaRPr lang="en-US" dirty="0"/>
          </a:p>
          <a:p>
            <a:r>
              <a:rPr lang="en-US" dirty="0" smtClean="0"/>
              <a:t>Challenge: </a:t>
            </a:r>
            <a:r>
              <a:rPr lang="en-US" dirty="0" smtClean="0">
                <a:solidFill>
                  <a:srgbClr val="FF0000"/>
                </a:solidFill>
              </a:rPr>
              <a:t>must iterate to end of the log (last filled slot)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0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RSM with 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1597" cy="4351338"/>
          </a:xfrm>
        </p:spPr>
        <p:txBody>
          <a:bodyPr/>
          <a:lstStyle/>
          <a:p>
            <a:r>
              <a:rPr lang="en-US" dirty="0" smtClean="0"/>
              <a:t>event1: an operation is accepted to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slot in log</a:t>
            </a:r>
          </a:p>
          <a:p>
            <a:r>
              <a:rPr lang="en-US" dirty="0" smtClean="0"/>
              <a:t>event2: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operation is executed at all replicas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Arbitrarily large delay between events event1 and event2</a:t>
            </a:r>
          </a:p>
          <a:p>
            <a:endParaRPr lang="en-US" dirty="0"/>
          </a:p>
          <a:p>
            <a:r>
              <a:rPr lang="en-US" dirty="0" smtClean="0"/>
              <a:t>Consequence: </a:t>
            </a:r>
            <a:r>
              <a:rPr lang="en-US" dirty="0" smtClean="0">
                <a:solidFill>
                  <a:srgbClr val="FF0000"/>
                </a:solidFill>
              </a:rPr>
              <a:t>local state at any replica differs from state of replicated log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5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 vs. Primary-Backup Replication</a:t>
            </a:r>
            <a:endParaRPr lang="en-US" dirty="0"/>
          </a:p>
        </p:txBody>
      </p:sp>
      <p:pic>
        <p:nvPicPr>
          <p:cNvPr id="4" name="Picture 11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19" y="2392102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8830519" y="4278052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pitchFamily="34" charset="0"/>
              </a:rPr>
              <a:t>B</a:t>
            </a:r>
            <a:endParaRPr lang="en-US" sz="2400" dirty="0">
              <a:latin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392119" y="3668452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535119" y="2507716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latin typeface="Arial" pitchFamily="34" charset="0"/>
              </a:rPr>
              <a:t>P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535119" y="4770068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pitchFamily="34" charset="0"/>
              </a:rPr>
              <a:t>B</a:t>
            </a:r>
            <a:endParaRPr lang="en-US" sz="2400" dirty="0"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830519" y="3116002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Arial" pitchFamily="34" charset="0"/>
              </a:rPr>
              <a:t>B</a:t>
            </a:r>
            <a:endParaRPr lang="en-US" sz="2400" dirty="0">
              <a:latin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3572719" y="2729911"/>
            <a:ext cx="3962400" cy="152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Arrow Connector 10"/>
          <p:cNvCxnSpPr>
            <a:stCxn id="10" idx="4"/>
            <a:endCxn id="11" idx="0"/>
          </p:cNvCxnSpPr>
          <p:nvPr/>
        </p:nvCxnSpPr>
        <p:spPr bwMode="auto">
          <a:xfrm>
            <a:off x="7839919" y="3117316"/>
            <a:ext cx="0" cy="16527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2" name="Straight Arrow Connector 11"/>
          <p:cNvCxnSpPr>
            <a:stCxn id="10" idx="6"/>
            <a:endCxn id="12" idx="2"/>
          </p:cNvCxnSpPr>
          <p:nvPr/>
        </p:nvCxnSpPr>
        <p:spPr bwMode="auto">
          <a:xfrm>
            <a:off x="8144719" y="2812516"/>
            <a:ext cx="685800" cy="6082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3" name="Straight Arrow Connector 12"/>
          <p:cNvCxnSpPr>
            <a:stCxn id="10" idx="3"/>
          </p:cNvCxnSpPr>
          <p:nvPr/>
        </p:nvCxnSpPr>
        <p:spPr bwMode="auto">
          <a:xfrm flipH="1">
            <a:off x="3572719" y="3028042"/>
            <a:ext cx="405167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traight Arrow Connector 13"/>
          <p:cNvCxnSpPr>
            <a:stCxn id="10" idx="3"/>
            <a:endCxn id="9" idx="7"/>
          </p:cNvCxnSpPr>
          <p:nvPr/>
        </p:nvCxnSpPr>
        <p:spPr bwMode="auto">
          <a:xfrm flipH="1">
            <a:off x="6912445" y="3028042"/>
            <a:ext cx="711948" cy="7296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5" name="Straight Arrow Connector 14"/>
          <p:cNvCxnSpPr>
            <a:stCxn id="10" idx="5"/>
            <a:endCxn id="8" idx="1"/>
          </p:cNvCxnSpPr>
          <p:nvPr/>
        </p:nvCxnSpPr>
        <p:spPr bwMode="auto">
          <a:xfrm>
            <a:off x="8055445" y="3028042"/>
            <a:ext cx="864348" cy="13392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 vs. Primary-Backup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415" y="2189486"/>
            <a:ext cx="4177451" cy="4351338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Benefit of </a:t>
            </a:r>
            <a:r>
              <a:rPr lang="en-US" dirty="0" err="1" smtClean="0">
                <a:solidFill>
                  <a:srgbClr val="00B0F0"/>
                </a:solidFill>
              </a:rPr>
              <a:t>Paxos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 smtClean="0"/>
              <a:t>Need only majority of replicas to be up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Downside of </a:t>
            </a:r>
            <a:r>
              <a:rPr lang="en-US" dirty="0" err="1" smtClean="0">
                <a:solidFill>
                  <a:srgbClr val="FF0000"/>
                </a:solidFill>
              </a:rPr>
              <a:t>Paxos</a:t>
            </a:r>
          </a:p>
          <a:p>
            <a:pPr lvl="1"/>
            <a:r>
              <a:rPr lang="en-US" dirty="0" smtClean="0"/>
              <a:t>Need two rounds of inter-replica communication</a:t>
            </a:r>
            <a:endParaRPr lang="en-US" dirty="0"/>
          </a:p>
        </p:txBody>
      </p:sp>
      <p:pic>
        <p:nvPicPr>
          <p:cNvPr id="4" name="Picture 11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613" y="22240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10882066" y="4110038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latin typeface="Arial" pitchFamily="34" charset="0"/>
              </a:rPr>
              <a:t>R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452413" y="3500438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9586666" y="2339702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latin typeface="Arial" pitchFamily="34" charset="0"/>
              </a:rPr>
              <a:t>R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537538" y="4683079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latin typeface="Arial" pitchFamily="34" charset="0"/>
              </a:rPr>
              <a:t>R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0882066" y="2947988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>
                <a:latin typeface="Arial" pitchFamily="34" charset="0"/>
              </a:rPr>
              <a:t>R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5633013" y="2561897"/>
            <a:ext cx="3962400" cy="152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5556813" y="2757488"/>
            <a:ext cx="405167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797501" y="1690688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   L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510466" y="1838623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smtClean="0"/>
              <a:t>   </a:t>
            </a:r>
            <a:r>
              <a:rPr lang="en-US" sz="2400" b="1" dirty="0" smtClean="0"/>
              <a:t>L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788937" y="2472462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smtClean="0"/>
              <a:t>   </a:t>
            </a:r>
            <a:r>
              <a:rPr lang="en-US" sz="2400" b="1" dirty="0" smtClean="0"/>
              <a:t>L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788937" y="4713067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smtClean="0"/>
              <a:t>   </a:t>
            </a:r>
            <a:r>
              <a:rPr lang="en-US" sz="2400" b="1" dirty="0" smtClean="0"/>
              <a:t>L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461337" y="5292679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smtClean="0"/>
              <a:t>   </a:t>
            </a:r>
            <a:r>
              <a:rPr lang="en-US" sz="2400" b="1" dirty="0" smtClean="0"/>
              <a:t>L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137913" y="3567246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smtClean="0"/>
              <a:t>   </a:t>
            </a:r>
            <a:r>
              <a:rPr lang="en-US" sz="2400" b="1" dirty="0" smtClean="0"/>
              <a:t>L</a:t>
            </a:r>
            <a:endParaRPr lang="en-US" sz="2400" b="1" dirty="0"/>
          </a:p>
        </p:txBody>
      </p:sp>
      <p:cxnSp>
        <p:nvCxnSpPr>
          <p:cNvPr id="18" name="Straight Arrow Connector 17"/>
          <p:cNvCxnSpPr>
            <a:endCxn id="11" idx="1"/>
          </p:cNvCxnSpPr>
          <p:nvPr/>
        </p:nvCxnSpPr>
        <p:spPr bwMode="auto">
          <a:xfrm>
            <a:off x="5548066" y="2947988"/>
            <a:ext cx="2984874" cy="6417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Straight Arrow Connector 18"/>
          <p:cNvCxnSpPr>
            <a:stCxn id="11" idx="2"/>
          </p:cNvCxnSpPr>
          <p:nvPr/>
        </p:nvCxnSpPr>
        <p:spPr bwMode="auto">
          <a:xfrm flipH="1" flipV="1">
            <a:off x="5395666" y="3138488"/>
            <a:ext cx="3048000" cy="6667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Straight Arrow Connector 19"/>
          <p:cNvCxnSpPr>
            <a:stCxn id="9" idx="2"/>
          </p:cNvCxnSpPr>
          <p:nvPr/>
        </p:nvCxnSpPr>
        <p:spPr bwMode="auto">
          <a:xfrm>
            <a:off x="5167066" y="3138488"/>
            <a:ext cx="4343399" cy="17716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 flipV="1">
            <a:off x="5023115" y="3268850"/>
            <a:ext cx="4496098" cy="18317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9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 vs. Primary-Backup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415" y="2189486"/>
            <a:ext cx="4177451" cy="4351338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Benefit of </a:t>
            </a:r>
            <a:r>
              <a:rPr lang="en-US" dirty="0" err="1" smtClean="0">
                <a:solidFill>
                  <a:srgbClr val="00B0F0"/>
                </a:solidFill>
              </a:rPr>
              <a:t>Paxos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 smtClean="0"/>
              <a:t>Need only majority of replicas to be up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Downside of </a:t>
            </a:r>
            <a:r>
              <a:rPr lang="en-US" dirty="0" err="1" smtClean="0">
                <a:solidFill>
                  <a:srgbClr val="FF0000"/>
                </a:solidFill>
              </a:rPr>
              <a:t>Paxos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Need two rounds of inter-replica communication</a:t>
            </a:r>
            <a:endParaRPr lang="en-US" dirty="0"/>
          </a:p>
        </p:txBody>
      </p:sp>
      <p:pic>
        <p:nvPicPr>
          <p:cNvPr id="4" name="Picture 11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613" y="22240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10882066" y="4110038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latin typeface="Arial" pitchFamily="34" charset="0"/>
              </a:rPr>
              <a:t>R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452413" y="3500438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9586666" y="2339702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latin typeface="Arial" pitchFamily="34" charset="0"/>
              </a:rPr>
              <a:t>R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537538" y="4683079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latin typeface="Arial" pitchFamily="34" charset="0"/>
              </a:rPr>
              <a:t>R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0882066" y="2947988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>
                <a:latin typeface="Arial" pitchFamily="34" charset="0"/>
              </a:rPr>
              <a:t>R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5633013" y="2561897"/>
            <a:ext cx="3962400" cy="152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5556813" y="2757488"/>
            <a:ext cx="405167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797501" y="1690688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   L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510466" y="1838623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smtClean="0"/>
              <a:t>   </a:t>
            </a:r>
            <a:r>
              <a:rPr lang="en-US" sz="2400" b="1" dirty="0" smtClean="0"/>
              <a:t>L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788937" y="2472462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smtClean="0"/>
              <a:t>   </a:t>
            </a:r>
            <a:r>
              <a:rPr lang="en-US" sz="2400" b="1" dirty="0" smtClean="0"/>
              <a:t>L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788937" y="4713067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smtClean="0"/>
              <a:t>   </a:t>
            </a:r>
            <a:r>
              <a:rPr lang="en-US" sz="2400" b="1" dirty="0" smtClean="0"/>
              <a:t>L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461337" y="5292679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smtClean="0"/>
              <a:t>   </a:t>
            </a:r>
            <a:r>
              <a:rPr lang="en-US" sz="2400" b="1" dirty="0" smtClean="0"/>
              <a:t>L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137913" y="3567246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smtClean="0"/>
              <a:t>   </a:t>
            </a:r>
            <a:r>
              <a:rPr lang="en-US" sz="2400" b="1" dirty="0" smtClean="0"/>
              <a:t>L</a:t>
            </a:r>
            <a:endParaRPr lang="en-US" sz="2400" b="1" dirty="0"/>
          </a:p>
        </p:txBody>
      </p:sp>
      <p:cxnSp>
        <p:nvCxnSpPr>
          <p:cNvPr id="18" name="Straight Arrow Connector 17"/>
          <p:cNvCxnSpPr>
            <a:endCxn id="11" idx="1"/>
          </p:cNvCxnSpPr>
          <p:nvPr/>
        </p:nvCxnSpPr>
        <p:spPr bwMode="auto">
          <a:xfrm>
            <a:off x="5548066" y="2947988"/>
            <a:ext cx="2984874" cy="6417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Straight Arrow Connector 18"/>
          <p:cNvCxnSpPr>
            <a:stCxn id="11" idx="2"/>
          </p:cNvCxnSpPr>
          <p:nvPr/>
        </p:nvCxnSpPr>
        <p:spPr bwMode="auto">
          <a:xfrm flipH="1" flipV="1">
            <a:off x="5395666" y="3138488"/>
            <a:ext cx="3048000" cy="6667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Straight Arrow Connector 19"/>
          <p:cNvCxnSpPr>
            <a:stCxn id="9" idx="2"/>
          </p:cNvCxnSpPr>
          <p:nvPr/>
        </p:nvCxnSpPr>
        <p:spPr bwMode="auto">
          <a:xfrm>
            <a:off x="5167066" y="3138488"/>
            <a:ext cx="4343399" cy="17716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 flipV="1">
            <a:off x="5023115" y="3268850"/>
            <a:ext cx="4496098" cy="18317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Leader-based </a:t>
            </a:r>
            <a:r>
              <a:rPr lang="en-US" dirty="0" err="1" smtClean="0"/>
              <a:t>Paxos</a:t>
            </a:r>
            <a:endParaRPr lang="en-US" dirty="0"/>
          </a:p>
        </p:txBody>
      </p:sp>
      <p:pic>
        <p:nvPicPr>
          <p:cNvPr id="4" name="Picture 11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468" y="2438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8853668" y="432435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latin typeface="Arial" pitchFamily="34" charset="0"/>
              </a:rPr>
              <a:t>R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415268" y="371475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558268" y="2554014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latin typeface="Arial" pitchFamily="34" charset="0"/>
              </a:rPr>
              <a:t>R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558268" y="4816366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latin typeface="Arial" pitchFamily="34" charset="0"/>
              </a:rPr>
              <a:t>R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853668" y="31623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>
                <a:latin typeface="Arial" pitchFamily="34" charset="0"/>
              </a:rPr>
              <a:t>R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3595868" y="2776209"/>
            <a:ext cx="3962400" cy="152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Arrow Connector 10"/>
          <p:cNvCxnSpPr>
            <a:stCxn id="10" idx="4"/>
            <a:endCxn id="11" idx="0"/>
          </p:cNvCxnSpPr>
          <p:nvPr/>
        </p:nvCxnSpPr>
        <p:spPr bwMode="auto">
          <a:xfrm>
            <a:off x="7863068" y="3163614"/>
            <a:ext cx="0" cy="16527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2" name="Straight Arrow Connector 11"/>
          <p:cNvCxnSpPr>
            <a:stCxn id="10" idx="5"/>
            <a:endCxn id="12" idx="2"/>
          </p:cNvCxnSpPr>
          <p:nvPr/>
        </p:nvCxnSpPr>
        <p:spPr bwMode="auto">
          <a:xfrm>
            <a:off x="8078594" y="3074340"/>
            <a:ext cx="775074" cy="3927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3" name="Straight Arrow Connector 12"/>
          <p:cNvCxnSpPr>
            <a:stCxn id="10" idx="3"/>
          </p:cNvCxnSpPr>
          <p:nvPr/>
        </p:nvCxnSpPr>
        <p:spPr bwMode="auto">
          <a:xfrm flipH="1">
            <a:off x="3595868" y="3074340"/>
            <a:ext cx="405167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769103" y="1905000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   L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482068" y="2052935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smtClean="0"/>
              <a:t>   </a:t>
            </a:r>
            <a:r>
              <a:rPr lang="en-US" sz="2400" b="1" dirty="0" smtClean="0"/>
              <a:t>L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760539" y="2686774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smtClean="0"/>
              <a:t>   </a:t>
            </a:r>
            <a:r>
              <a:rPr lang="en-US" sz="2400" b="1" dirty="0" smtClean="0"/>
              <a:t>L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751792" y="4927379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smtClean="0"/>
              <a:t>   </a:t>
            </a:r>
            <a:r>
              <a:rPr lang="en-US" sz="2400" b="1" dirty="0" smtClean="0"/>
              <a:t>L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82067" y="5425966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smtClean="0"/>
              <a:t>   </a:t>
            </a:r>
            <a:r>
              <a:rPr lang="en-US" sz="2400" b="1" dirty="0" smtClean="0"/>
              <a:t>L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262420" y="4320543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smtClean="0"/>
              <a:t>   </a:t>
            </a:r>
            <a:r>
              <a:rPr lang="en-US" sz="2400" b="1" dirty="0" smtClean="0"/>
              <a:t>L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Leader-based 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094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Pick one of the acceptors as the leader</a:t>
            </a:r>
          </a:p>
          <a:p>
            <a:r>
              <a:rPr lang="en-US" dirty="0" smtClean="0"/>
              <a:t>All clients submit proposals to the leader</a:t>
            </a:r>
          </a:p>
          <a:p>
            <a:r>
              <a:rPr lang="en-US" dirty="0" smtClean="0"/>
              <a:t>Leader can directly skip to Accept phase because no contention</a:t>
            </a:r>
          </a:p>
          <a:p>
            <a:r>
              <a:rPr lang="en-US" dirty="0" smtClean="0"/>
              <a:t>Learn phase executed asynchronously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to pick a leader?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Leader-based 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094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Pick one of the acceptors as the leader</a:t>
            </a:r>
          </a:p>
          <a:p>
            <a:r>
              <a:rPr lang="en-US" dirty="0" smtClean="0"/>
              <a:t>All clients submit proposals to the leader</a:t>
            </a:r>
          </a:p>
          <a:p>
            <a:r>
              <a:rPr lang="en-US" dirty="0" smtClean="0"/>
              <a:t>Leader can directly skip to Accept phase because no contention</a:t>
            </a:r>
          </a:p>
          <a:p>
            <a:r>
              <a:rPr lang="en-US" dirty="0" smtClean="0"/>
              <a:t>Learn phase executed asynchronously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to pick a leader?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Paxos</a:t>
            </a:r>
            <a:r>
              <a:rPr lang="en-US" dirty="0" smtClean="0">
                <a:solidFill>
                  <a:srgbClr val="00B0F0"/>
                </a:solidFill>
              </a:rPr>
              <a:t>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Drawbacks compared to leaderless </a:t>
            </a:r>
            <a:r>
              <a:rPr lang="en-US" dirty="0" err="1" smtClean="0">
                <a:solidFill>
                  <a:srgbClr val="FF0000"/>
                </a:solidFill>
              </a:rPr>
              <a:t>Paxos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 smtClean="0"/>
              <a:t>Leader may be far from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: sample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4923"/>
            <a:ext cx="10515600" cy="4351338"/>
          </a:xfrm>
        </p:spPr>
        <p:txBody>
          <a:bodyPr/>
          <a:lstStyle/>
          <a:p>
            <a:r>
              <a:rPr lang="en-US" dirty="0" smtClean="0"/>
              <a:t>Acceptor1:   </a:t>
            </a:r>
            <a:r>
              <a:rPr lang="en-US" dirty="0" smtClean="0">
                <a:solidFill>
                  <a:srgbClr val="00B050"/>
                </a:solidFill>
              </a:rPr>
              <a:t>P1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A1-X     P2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Acceptor2:   </a:t>
            </a:r>
            <a:r>
              <a:rPr lang="en-US" dirty="0" smtClean="0">
                <a:solidFill>
                  <a:srgbClr val="00B050"/>
                </a:solidFill>
              </a:rPr>
              <a:t>P1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A1-X     P2    P3 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Acceptor3:   </a:t>
            </a:r>
            <a:r>
              <a:rPr lang="en-US" dirty="0" smtClean="0">
                <a:solidFill>
                  <a:srgbClr val="00B050"/>
                </a:solidFill>
              </a:rPr>
              <a:t>P1    A1-X              P3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Goal</a:t>
            </a:r>
          </a:p>
          <a:p>
            <a:pPr lvl="1"/>
            <a:r>
              <a:rPr lang="en-US" dirty="0" smtClean="0"/>
              <a:t>Improve understandability of </a:t>
            </a:r>
            <a:r>
              <a:rPr lang="en-US" dirty="0" err="1" smtClean="0"/>
              <a:t>Paxos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At all times, one of the acceptors is the leader</a:t>
            </a:r>
          </a:p>
          <a:p>
            <a:pPr lvl="1"/>
            <a:r>
              <a:rPr lang="en-US" dirty="0" smtClean="0"/>
              <a:t>All replicas forward proposals to leader</a:t>
            </a:r>
          </a:p>
          <a:p>
            <a:pPr lvl="1"/>
            <a:r>
              <a:rPr lang="en-US" dirty="0" smtClean="0"/>
              <a:t>Order decided by leader is replicated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time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studies of </a:t>
            </a:r>
            <a:r>
              <a:rPr lang="en-US" dirty="0" err="1" smtClean="0"/>
              <a:t>Paxos</a:t>
            </a:r>
            <a:endParaRPr lang="en-US" dirty="0" smtClean="0"/>
          </a:p>
          <a:p>
            <a:pPr lvl="1"/>
            <a:r>
              <a:rPr lang="en-US" dirty="0" smtClean="0"/>
              <a:t>Chubby</a:t>
            </a:r>
          </a:p>
          <a:p>
            <a:pPr lvl="1"/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: sample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4923"/>
            <a:ext cx="10515600" cy="4351338"/>
          </a:xfrm>
        </p:spPr>
        <p:txBody>
          <a:bodyPr/>
          <a:lstStyle/>
          <a:p>
            <a:r>
              <a:rPr lang="en-US" dirty="0" smtClean="0"/>
              <a:t>Acceptor1:   </a:t>
            </a:r>
            <a:r>
              <a:rPr lang="en-US" dirty="0" smtClean="0">
                <a:solidFill>
                  <a:srgbClr val="00B050"/>
                </a:solidFill>
              </a:rPr>
              <a:t>P1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A1-X     P2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Acceptor2:   </a:t>
            </a:r>
            <a:r>
              <a:rPr lang="en-US" dirty="0" smtClean="0">
                <a:solidFill>
                  <a:srgbClr val="00B050"/>
                </a:solidFill>
              </a:rPr>
              <a:t>P1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A1-X     P2    P3 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Acceptor3:   </a:t>
            </a:r>
            <a:r>
              <a:rPr lang="en-US" dirty="0" smtClean="0">
                <a:solidFill>
                  <a:srgbClr val="00B050"/>
                </a:solidFill>
              </a:rPr>
              <a:t>P1    A1-X              P3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: sample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8355"/>
            <a:ext cx="10515600" cy="4351338"/>
          </a:xfrm>
        </p:spPr>
        <p:txBody>
          <a:bodyPr/>
          <a:lstStyle/>
          <a:p>
            <a:r>
              <a:rPr lang="en-US" dirty="0" smtClean="0"/>
              <a:t>Acceptor1:   </a:t>
            </a:r>
            <a:r>
              <a:rPr lang="en-US" dirty="0" smtClean="0">
                <a:solidFill>
                  <a:srgbClr val="00B050"/>
                </a:solidFill>
              </a:rPr>
              <a:t>P1</a:t>
            </a:r>
            <a:r>
              <a:rPr lang="en-US" dirty="0" smtClean="0"/>
              <a:t>            </a:t>
            </a:r>
            <a:r>
              <a:rPr lang="en-US" dirty="0" smtClean="0">
                <a:solidFill>
                  <a:srgbClr val="00B050"/>
                </a:solidFill>
              </a:rPr>
              <a:t>A1-X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P3</a:t>
            </a:r>
            <a:r>
              <a:rPr lang="en-US" dirty="0" smtClean="0"/>
              <a:t>                </a:t>
            </a:r>
            <a:r>
              <a:rPr lang="en-US" dirty="0" smtClean="0">
                <a:solidFill>
                  <a:srgbClr val="00B050"/>
                </a:solidFill>
              </a:rPr>
              <a:t>A3-X</a:t>
            </a:r>
          </a:p>
          <a:p>
            <a:endParaRPr lang="en-US" dirty="0" smtClean="0"/>
          </a:p>
          <a:p>
            <a:r>
              <a:rPr lang="en-US" dirty="0" smtClean="0"/>
              <a:t>Acceptor2:   </a:t>
            </a:r>
            <a:r>
              <a:rPr lang="en-US" dirty="0" smtClean="0">
                <a:solidFill>
                  <a:srgbClr val="00B050"/>
                </a:solidFill>
              </a:rPr>
              <a:t>P1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P2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A1-X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P3    </a:t>
            </a:r>
            <a:r>
              <a:rPr lang="en-US" dirty="0" smtClean="0">
                <a:solidFill>
                  <a:srgbClr val="FF0000"/>
                </a:solidFill>
              </a:rPr>
              <a:t>A2-Y</a:t>
            </a:r>
            <a:r>
              <a:rPr lang="en-US" dirty="0" smtClean="0">
                <a:solidFill>
                  <a:srgbClr val="00B050"/>
                </a:solidFill>
              </a:rPr>
              <a:t>    A3-X</a:t>
            </a:r>
          </a:p>
          <a:p>
            <a:endParaRPr lang="en-US" dirty="0" smtClean="0"/>
          </a:p>
          <a:p>
            <a:r>
              <a:rPr lang="en-US" dirty="0" smtClean="0"/>
              <a:t>Acceptor3:           </a:t>
            </a:r>
            <a:r>
              <a:rPr lang="en-US" dirty="0" smtClean="0">
                <a:solidFill>
                  <a:srgbClr val="00B050"/>
                </a:solidFill>
              </a:rPr>
              <a:t>P2                         A2-Y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: sample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8355"/>
            <a:ext cx="10515600" cy="4351338"/>
          </a:xfrm>
        </p:spPr>
        <p:txBody>
          <a:bodyPr/>
          <a:lstStyle/>
          <a:p>
            <a:r>
              <a:rPr lang="en-US" dirty="0" smtClean="0"/>
              <a:t>Acceptor1:   </a:t>
            </a:r>
            <a:r>
              <a:rPr lang="en-US" dirty="0" smtClean="0">
                <a:solidFill>
                  <a:srgbClr val="00B050"/>
                </a:solidFill>
              </a:rPr>
              <a:t>P1</a:t>
            </a:r>
            <a:r>
              <a:rPr lang="en-US" dirty="0" smtClean="0"/>
              <a:t>            </a:t>
            </a:r>
            <a:r>
              <a:rPr lang="en-US" dirty="0" smtClean="0">
                <a:solidFill>
                  <a:srgbClr val="00B050"/>
                </a:solidFill>
              </a:rPr>
              <a:t>A1-X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P3</a:t>
            </a:r>
            <a:r>
              <a:rPr lang="en-US" dirty="0" smtClean="0"/>
              <a:t>                </a:t>
            </a:r>
            <a:r>
              <a:rPr lang="en-US" dirty="0" smtClean="0">
                <a:solidFill>
                  <a:srgbClr val="00B050"/>
                </a:solidFill>
              </a:rPr>
              <a:t>A3-X</a:t>
            </a:r>
          </a:p>
          <a:p>
            <a:endParaRPr lang="en-US" dirty="0" smtClean="0"/>
          </a:p>
          <a:p>
            <a:r>
              <a:rPr lang="en-US" dirty="0" smtClean="0"/>
              <a:t>Acceptor2:   </a:t>
            </a:r>
            <a:r>
              <a:rPr lang="en-US" dirty="0" smtClean="0">
                <a:solidFill>
                  <a:srgbClr val="00B050"/>
                </a:solidFill>
              </a:rPr>
              <a:t>P1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P2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A1-X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P3    </a:t>
            </a:r>
            <a:r>
              <a:rPr lang="en-US" dirty="0" smtClean="0">
                <a:solidFill>
                  <a:srgbClr val="FF0000"/>
                </a:solidFill>
              </a:rPr>
              <a:t>A2-Y</a:t>
            </a:r>
            <a:r>
              <a:rPr lang="en-US" dirty="0" smtClean="0">
                <a:solidFill>
                  <a:srgbClr val="00B050"/>
                </a:solidFill>
              </a:rPr>
              <a:t>    A3-X</a:t>
            </a:r>
          </a:p>
          <a:p>
            <a:endParaRPr lang="en-US" dirty="0" smtClean="0"/>
          </a:p>
          <a:p>
            <a:r>
              <a:rPr lang="en-US" dirty="0" smtClean="0"/>
              <a:t>Acceptor3:           </a:t>
            </a:r>
            <a:r>
              <a:rPr lang="en-US" dirty="0" smtClean="0">
                <a:solidFill>
                  <a:srgbClr val="00B050"/>
                </a:solidFill>
              </a:rPr>
              <a:t>P2                         A2-Y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: sample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1791"/>
            <a:ext cx="10515600" cy="4351338"/>
          </a:xfrm>
        </p:spPr>
        <p:txBody>
          <a:bodyPr/>
          <a:lstStyle/>
          <a:p>
            <a:r>
              <a:rPr lang="en-US" dirty="0" smtClean="0"/>
              <a:t>Acceptor1:   </a:t>
            </a:r>
            <a:r>
              <a:rPr lang="en-US" dirty="0" smtClean="0">
                <a:solidFill>
                  <a:srgbClr val="00B050"/>
                </a:solidFill>
              </a:rPr>
              <a:t>P1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00B050"/>
                </a:solidFill>
              </a:rPr>
              <a:t>A1-X</a:t>
            </a:r>
            <a:r>
              <a:rPr lang="en-US" dirty="0" smtClean="0"/>
              <a:t> 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Acceptor2:   </a:t>
            </a:r>
            <a:r>
              <a:rPr lang="en-US" dirty="0" smtClean="0">
                <a:solidFill>
                  <a:srgbClr val="00B050"/>
                </a:solidFill>
              </a:rPr>
              <a:t>P1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00B050"/>
                </a:solidFill>
              </a:rPr>
              <a:t>A1-X      P2  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Acceptor3:   </a:t>
            </a:r>
            <a:r>
              <a:rPr lang="en-US" dirty="0" smtClean="0">
                <a:solidFill>
                  <a:srgbClr val="00B050"/>
                </a:solidFill>
              </a:rPr>
              <a:t>                        P2 </a:t>
            </a:r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: sample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1791"/>
            <a:ext cx="10515600" cy="4351338"/>
          </a:xfrm>
        </p:spPr>
        <p:txBody>
          <a:bodyPr/>
          <a:lstStyle/>
          <a:p>
            <a:r>
              <a:rPr lang="en-US" dirty="0" smtClean="0"/>
              <a:t>Acceptor1:   </a:t>
            </a:r>
            <a:r>
              <a:rPr lang="en-US" dirty="0" smtClean="0">
                <a:solidFill>
                  <a:srgbClr val="00B050"/>
                </a:solidFill>
              </a:rPr>
              <a:t>P1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00B050"/>
                </a:solidFill>
              </a:rPr>
              <a:t>A1-X</a:t>
            </a:r>
            <a:r>
              <a:rPr lang="en-US" dirty="0" smtClean="0"/>
              <a:t>  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Acceptor2:   </a:t>
            </a:r>
            <a:r>
              <a:rPr lang="en-US" dirty="0" smtClean="0">
                <a:solidFill>
                  <a:srgbClr val="00B050"/>
                </a:solidFill>
              </a:rPr>
              <a:t>P1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00B050"/>
                </a:solidFill>
              </a:rPr>
              <a:t>A1-X      P2      A2-X</a:t>
            </a:r>
          </a:p>
          <a:p>
            <a:endParaRPr lang="en-US" dirty="0" smtClean="0"/>
          </a:p>
          <a:p>
            <a:r>
              <a:rPr lang="en-US" dirty="0" smtClean="0"/>
              <a:t>Acceptor3:   </a:t>
            </a:r>
            <a:r>
              <a:rPr lang="en-US" dirty="0" smtClean="0">
                <a:solidFill>
                  <a:srgbClr val="00B050"/>
                </a:solidFill>
              </a:rPr>
              <a:t>                        P2      A2-X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411-5753-F245-A619-CF207AF569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4437</TotalTime>
  <Words>1378</Words>
  <Application>Microsoft Macintosh PowerPoint</Application>
  <PresentationFormat>Widescreen</PresentationFormat>
  <Paragraphs>409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Calibri Light</vt:lpstr>
      <vt:lpstr>Mangal</vt:lpstr>
      <vt:lpstr>ＭＳ Ｐゴシック</vt:lpstr>
      <vt:lpstr>Arial</vt:lpstr>
      <vt:lpstr>Office Theme</vt:lpstr>
      <vt:lpstr>CS188: Distributed Systems Lecture 9</vt:lpstr>
      <vt:lpstr>Today’s agenda</vt:lpstr>
      <vt:lpstr>Paxos</vt:lpstr>
      <vt:lpstr>Paxos: sample execution</vt:lpstr>
      <vt:lpstr>Paxos: sample execution</vt:lpstr>
      <vt:lpstr>Paxos: sample execution</vt:lpstr>
      <vt:lpstr>Paxos: sample execution</vt:lpstr>
      <vt:lpstr>Paxos: sample execution</vt:lpstr>
      <vt:lpstr>Paxos: sample execution</vt:lpstr>
      <vt:lpstr>Paxos: sample execution</vt:lpstr>
      <vt:lpstr>Paxos: sample execution</vt:lpstr>
      <vt:lpstr>Paxos: sample execution</vt:lpstr>
      <vt:lpstr>Paxos: sample execution</vt:lpstr>
      <vt:lpstr>Clarification</vt:lpstr>
      <vt:lpstr>Paxos provides safety</vt:lpstr>
      <vt:lpstr>Desired Properties of Solution</vt:lpstr>
      <vt:lpstr>Race Condition Prevents Liveness</vt:lpstr>
      <vt:lpstr>Paxos: Race Condition</vt:lpstr>
      <vt:lpstr>Liveness Solutions</vt:lpstr>
      <vt:lpstr>Liveness Solutions</vt:lpstr>
      <vt:lpstr>Why two phases?</vt:lpstr>
      <vt:lpstr>Why two phases?</vt:lpstr>
      <vt:lpstr>Paxos: Three Phases</vt:lpstr>
      <vt:lpstr>Paxos in Action</vt:lpstr>
      <vt:lpstr>Paxos: Phase 3 (Learn)</vt:lpstr>
      <vt:lpstr>Paxos: Phase 3 (Learn)</vt:lpstr>
      <vt:lpstr>Paxos: Phase 3 (Learn)</vt:lpstr>
      <vt:lpstr>Paxos</vt:lpstr>
      <vt:lpstr>RSM with Paxos</vt:lpstr>
      <vt:lpstr>RSM with Paxos</vt:lpstr>
      <vt:lpstr>RSM with Paxos</vt:lpstr>
      <vt:lpstr>RSM with Paxos</vt:lpstr>
      <vt:lpstr>RSM with Paxos</vt:lpstr>
      <vt:lpstr>Paxos vs. Primary-Backup Replication</vt:lpstr>
      <vt:lpstr>Paxos vs. Primary-Backup Replication</vt:lpstr>
      <vt:lpstr>Paxos vs. Primary-Backup Replication</vt:lpstr>
      <vt:lpstr>Leader-based Paxos</vt:lpstr>
      <vt:lpstr>Leader-based Paxos</vt:lpstr>
      <vt:lpstr>Leader-based Paxos</vt:lpstr>
      <vt:lpstr>Raft</vt:lpstr>
      <vt:lpstr>Next time…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2019-03-25T19:41:02Z</dcterms:created>
  <dcterms:modified xsi:type="dcterms:W3CDTF">2019-04-29T17:15:35Z</dcterms:modified>
</cp:coreProperties>
</file>