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78" r:id="rId10"/>
    <p:sldId id="279" r:id="rId11"/>
    <p:sldId id="280" r:id="rId12"/>
    <p:sldId id="287" r:id="rId13"/>
    <p:sldId id="264" r:id="rId14"/>
    <p:sldId id="265" r:id="rId15"/>
    <p:sldId id="266" r:id="rId16"/>
    <p:sldId id="267" r:id="rId17"/>
    <p:sldId id="268" r:id="rId18"/>
    <p:sldId id="269" r:id="rId19"/>
    <p:sldId id="281" r:id="rId20"/>
    <p:sldId id="270" r:id="rId21"/>
    <p:sldId id="282" r:id="rId22"/>
    <p:sldId id="283" r:id="rId23"/>
    <p:sldId id="271" r:id="rId24"/>
    <p:sldId id="272" r:id="rId25"/>
    <p:sldId id="273" r:id="rId26"/>
    <p:sldId id="274" r:id="rId27"/>
    <p:sldId id="284" r:id="rId28"/>
    <p:sldId id="285" r:id="rId29"/>
    <p:sldId id="286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1"/>
    <p:restoredTop sz="65509"/>
  </p:normalViewPr>
  <p:slideViewPr>
    <p:cSldViewPr snapToGrid="0" snapToObjects="1">
      <p:cViewPr varScale="1">
        <p:scale>
          <a:sx n="90" d="100"/>
          <a:sy n="90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A36C-9F5A-7445-A23B-E2342713CC4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8BC58-D889-6A43-8D2E-B453E27BE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716B5-5840-9D4B-99B6-0AF0D6D71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7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23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2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5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74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90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8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0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42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2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15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52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9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9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3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6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6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70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9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7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BC58-D889-6A43-8D2E-B453E27BEC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8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EB45-18B4-F74A-9F30-6BF0D9EE6889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1A505-53DA-0D4A-A36D-3113F39EC853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93D3-01C5-FB47-98C4-494298EDD185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5478-46C8-5F4E-9FC8-11D1434CDA69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7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4777-129F-224B-B032-FEB4F7FB861D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2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B2B-8826-2848-A484-EE1E08A2415B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5E7A-35D6-2F49-A351-A65866DE5111}" type="datetime1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6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D6F3-468C-404B-A489-CFC543438F46}" type="datetime1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97BB-12B0-1741-8D7B-071DB74DC07F}" type="datetime1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D4EA-2AB1-7A4A-9F8B-80CF193AB913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1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351E-B572-DC45-A41F-E5C36BCB75FC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3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97716-3E69-8342-A124-1BFBE4A57485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17EC-92BF-9640-AF30-7E526BF7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78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CS188: Distributed Systems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6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4686"/>
            <a:ext cx="9144000" cy="227086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b="1" dirty="0" smtClean="0"/>
              <a:t>Spring 2019</a:t>
            </a:r>
          </a:p>
          <a:p>
            <a:endParaRPr lang="en-US" sz="2800" dirty="0"/>
          </a:p>
          <a:p>
            <a:r>
              <a:rPr lang="en-US" sz="2800" dirty="0" smtClean="0"/>
              <a:t>Ravi Netravali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3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Example: bank server execution</a:t>
            </a:r>
            <a:endParaRPr lang="en-US" dirty="0"/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1600200" y="129921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FF"/>
                </a:solidFill>
              </a:rPr>
              <a:t>Primary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4294967295"/>
          </p:nvPr>
        </p:nvSpPr>
        <p:spPr>
          <a:xfrm>
            <a:off x="1920240" y="1778951"/>
            <a:ext cx="4040188" cy="460756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Timer interrupt fires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Wake up </a:t>
            </a:r>
            <a:r>
              <a:rPr lang="en-US" sz="2600" dirty="0" err="1" smtClean="0"/>
              <a:t>AddInterest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Read current time T1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Go to sleep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Receive deposit request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Show new balance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Timer interrupt fires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Wake up </a:t>
            </a:r>
            <a:r>
              <a:rPr lang="en-US" sz="2600" dirty="0" err="1" smtClean="0"/>
              <a:t>AddInterest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Read current time T2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Add interest</a:t>
            </a:r>
          </a:p>
          <a:p>
            <a:endParaRPr lang="en-US" sz="2600" dirty="0"/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6428105" y="1299210"/>
            <a:ext cx="4041775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mtClean="0">
                <a:solidFill>
                  <a:srgbClr val="0000FF"/>
                </a:solidFill>
              </a:rPr>
              <a:t>Backup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4294967295"/>
          </p:nvPr>
        </p:nvSpPr>
        <p:spPr>
          <a:xfrm>
            <a:off x="6473825" y="1778952"/>
            <a:ext cx="4041775" cy="23971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/>
              <a:t>Receive deposit request</a:t>
            </a:r>
          </a:p>
          <a:p>
            <a:r>
              <a:rPr lang="en-US" sz="2400" dirty="0" smtClean="0"/>
              <a:t>Wait for timer interrupt</a:t>
            </a:r>
          </a:p>
          <a:p>
            <a:r>
              <a:rPr lang="en-US" sz="2400" dirty="0" smtClean="0"/>
              <a:t>Wake up </a:t>
            </a:r>
            <a:r>
              <a:rPr lang="en-US" sz="2400" dirty="0" err="1" smtClean="0"/>
              <a:t>AddInterest</a:t>
            </a:r>
            <a:endParaRPr lang="en-US" sz="2400" dirty="0" smtClean="0"/>
          </a:p>
          <a:p>
            <a:r>
              <a:rPr lang="en-US" sz="2400" dirty="0" smtClean="0"/>
              <a:t>Return current time as T1</a:t>
            </a:r>
          </a:p>
          <a:p>
            <a:r>
              <a:rPr lang="en-US" sz="2400" dirty="0" smtClean="0"/>
              <a:t>Go to sleep</a:t>
            </a:r>
          </a:p>
          <a:p>
            <a:r>
              <a:rPr lang="en-US" sz="2400" dirty="0" smtClean="0"/>
              <a:t>Timer interrupt fires</a:t>
            </a:r>
          </a:p>
          <a:p>
            <a:r>
              <a:rPr lang="en-US" sz="2400" dirty="0" smtClean="0"/>
              <a:t>Show new balance</a:t>
            </a:r>
          </a:p>
          <a:p>
            <a:r>
              <a:rPr lang="en-US" sz="2400" dirty="0" smtClean="0"/>
              <a:t>Wake up </a:t>
            </a:r>
            <a:r>
              <a:rPr lang="en-US" sz="2400" dirty="0" err="1" smtClean="0"/>
              <a:t>AddInterest</a:t>
            </a:r>
            <a:endParaRPr lang="en-US" sz="2400" dirty="0" smtClean="0"/>
          </a:p>
          <a:p>
            <a:r>
              <a:rPr lang="en-US" sz="2400" dirty="0" smtClean="0"/>
              <a:t>Return current time as T2</a:t>
            </a:r>
          </a:p>
          <a:p>
            <a:r>
              <a:rPr lang="en-US" sz="2400" dirty="0" smtClean="0"/>
              <a:t>Add interest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478190" y="1956038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489248" y="2852152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89248" y="3824160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474960" y="4711822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474960" y="4238953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474960" y="5626063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5467843" y="4854696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1280160" y="4254995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3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Example: bank server execution</a:t>
            </a:r>
            <a:endParaRPr lang="en-US" dirty="0"/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1600200" y="129921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FF"/>
                </a:solidFill>
              </a:rPr>
              <a:t>Primary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4294967295"/>
          </p:nvPr>
        </p:nvSpPr>
        <p:spPr>
          <a:xfrm>
            <a:off x="1920240" y="1778951"/>
            <a:ext cx="4040188" cy="460756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Timer interrupt fires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Wake up </a:t>
            </a:r>
            <a:r>
              <a:rPr lang="en-US" sz="2600" dirty="0" err="1" smtClean="0"/>
              <a:t>AddInterest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Read current time T1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Go to sleep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Receive deposit request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Show new balance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Timer interrupt fires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Wake up </a:t>
            </a:r>
            <a:r>
              <a:rPr lang="en-US" sz="2600" dirty="0" err="1" smtClean="0"/>
              <a:t>AddInterest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Read current time T2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Add interest</a:t>
            </a:r>
          </a:p>
          <a:p>
            <a:endParaRPr lang="en-US" sz="2600" dirty="0"/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6428105" y="1299210"/>
            <a:ext cx="4041775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mtClean="0">
                <a:solidFill>
                  <a:srgbClr val="0000FF"/>
                </a:solidFill>
              </a:rPr>
              <a:t>Backup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4294967295"/>
          </p:nvPr>
        </p:nvSpPr>
        <p:spPr>
          <a:xfrm>
            <a:off x="6473825" y="1778952"/>
            <a:ext cx="4041775" cy="23971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/>
              <a:t>Receive deposit request</a:t>
            </a:r>
          </a:p>
          <a:p>
            <a:r>
              <a:rPr lang="en-US" sz="2400" dirty="0" smtClean="0"/>
              <a:t>Wait for timer interrupt</a:t>
            </a:r>
          </a:p>
          <a:p>
            <a:r>
              <a:rPr lang="en-US" sz="2400" dirty="0" smtClean="0"/>
              <a:t>Wake up </a:t>
            </a:r>
            <a:r>
              <a:rPr lang="en-US" sz="2400" dirty="0" err="1" smtClean="0"/>
              <a:t>AddInterest</a:t>
            </a:r>
            <a:endParaRPr lang="en-US" sz="2400" dirty="0" smtClean="0"/>
          </a:p>
          <a:p>
            <a:r>
              <a:rPr lang="en-US" sz="2400" dirty="0" smtClean="0"/>
              <a:t>Return current time as T1</a:t>
            </a:r>
          </a:p>
          <a:p>
            <a:r>
              <a:rPr lang="en-US" sz="2400" dirty="0" smtClean="0"/>
              <a:t>Go to sleep</a:t>
            </a:r>
          </a:p>
          <a:p>
            <a:r>
              <a:rPr lang="en-US" sz="2400" dirty="0" smtClean="0"/>
              <a:t>Timer interrupt fires</a:t>
            </a:r>
          </a:p>
          <a:p>
            <a:r>
              <a:rPr lang="en-US" sz="2400" dirty="0" smtClean="0"/>
              <a:t>Show new balance</a:t>
            </a:r>
          </a:p>
          <a:p>
            <a:r>
              <a:rPr lang="en-US" sz="2400" dirty="0" smtClean="0"/>
              <a:t>Wake up </a:t>
            </a:r>
            <a:r>
              <a:rPr lang="en-US" sz="2400" dirty="0" err="1" smtClean="0"/>
              <a:t>AddInterest</a:t>
            </a:r>
            <a:endParaRPr lang="en-US" sz="2400" dirty="0" smtClean="0"/>
          </a:p>
          <a:p>
            <a:r>
              <a:rPr lang="en-US" sz="2400" dirty="0" smtClean="0"/>
              <a:t>Return current time as T2</a:t>
            </a:r>
          </a:p>
          <a:p>
            <a:r>
              <a:rPr lang="en-US" sz="2400" dirty="0" smtClean="0"/>
              <a:t>Add interest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478190" y="1956038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489248" y="2852152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89248" y="3824160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474960" y="4711822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474960" y="4238953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474960" y="5626063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5467843" y="4854696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1280160" y="4254995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2: due in 2 weeks</a:t>
            </a:r>
          </a:p>
          <a:p>
            <a:pPr lvl="1"/>
            <a:r>
              <a:rPr lang="en-US" dirty="0" smtClean="0"/>
              <a:t>Please start now!</a:t>
            </a:r>
          </a:p>
          <a:p>
            <a:pPr lvl="1"/>
            <a:r>
              <a:rPr lang="en-US" dirty="0" smtClean="0"/>
              <a:t>Go questions? TA office hours and discussion</a:t>
            </a:r>
          </a:p>
          <a:p>
            <a:pPr lvl="1"/>
            <a:r>
              <a:rPr lang="en-US" dirty="0" smtClean="0"/>
              <a:t>Contact us if you don’t have repo yet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Backup Replication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2726" y="3476321"/>
            <a:ext cx="1023036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75963" y="3476321"/>
            <a:ext cx="152157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/>
              <a:t>Primary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821993" y="3482293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544027" y="2663413"/>
            <a:ext cx="2277966" cy="7803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821993" y="2401803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856152" y="4577115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5455250" y="4020149"/>
            <a:ext cx="2400902" cy="818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4530826" y="2104721"/>
            <a:ext cx="4953000" cy="327660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428163" y="3737931"/>
            <a:ext cx="1447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397533" y="3737931"/>
            <a:ext cx="1424460" cy="59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8360"/>
            <a:ext cx="10515600" cy="4351338"/>
          </a:xfrm>
        </p:spPr>
        <p:txBody>
          <a:bodyPr/>
          <a:lstStyle/>
          <a:p>
            <a:r>
              <a:rPr lang="en-US" dirty="0" smtClean="0"/>
              <a:t>MapReduce example: </a:t>
            </a:r>
            <a:r>
              <a:rPr lang="en-US" dirty="0" smtClean="0">
                <a:solidFill>
                  <a:srgbClr val="FF0000"/>
                </a:solidFill>
              </a:rPr>
              <a:t>what does a worker need to know in order to register itself with the replicated master?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 It needs to know which master is the primary</a:t>
            </a:r>
          </a:p>
          <a:p>
            <a:pPr lvl="1"/>
            <a:r>
              <a:rPr lang="en-US" dirty="0" smtClean="0"/>
              <a:t>Only one replica is designated the primary (and syncs with the backups)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Backup Replication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7978" y="3491070"/>
            <a:ext cx="1023036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61215" y="3491070"/>
            <a:ext cx="152157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/>
              <a:t>Primary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07245" y="3497042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529279" y="2678162"/>
            <a:ext cx="2277966" cy="7803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807245" y="2416552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841404" y="4591864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5440502" y="4034898"/>
            <a:ext cx="2400902" cy="818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413415" y="3752680"/>
            <a:ext cx="1447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6382785" y="3752680"/>
            <a:ext cx="1424460" cy="59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4478595" y="2133600"/>
            <a:ext cx="4953000" cy="327660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88395" y="2133600"/>
            <a:ext cx="2743200" cy="327660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611"/>
            <a:ext cx="10515600" cy="46341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a worker need to know in order to register itself with the replicated master?</a:t>
            </a:r>
          </a:p>
          <a:p>
            <a:pPr lvl="1"/>
            <a:r>
              <a:rPr lang="en-US" dirty="0" smtClean="0"/>
              <a:t>Needs to know which machine is primary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Can the primary be hardcoded into client app code?</a:t>
            </a:r>
          </a:p>
          <a:p>
            <a:pPr lvl="1"/>
            <a:r>
              <a:rPr lang="en-US" dirty="0" smtClean="0"/>
              <a:t>No! Primary will get replaced when it fails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does the client discover the current primary?</a:t>
            </a:r>
          </a:p>
          <a:p>
            <a:pPr lvl="1"/>
            <a:r>
              <a:rPr lang="en-US" dirty="0" smtClean="0"/>
              <a:t>Need reliable service to do primary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Backup Replication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7978" y="3491070"/>
            <a:ext cx="1023036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61215" y="3491070"/>
            <a:ext cx="152157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/>
              <a:t>Primary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07245" y="3497042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529279" y="2678162"/>
            <a:ext cx="2277966" cy="7803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807245" y="2416552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841404" y="4591864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5440502" y="4034898"/>
            <a:ext cx="2400902" cy="818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413415" y="3752680"/>
            <a:ext cx="1447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6382785" y="3752680"/>
            <a:ext cx="1424460" cy="59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6688395" y="2133600"/>
            <a:ext cx="2743200" cy="327660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9682" y="1988666"/>
            <a:ext cx="2058449" cy="52322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View service</a:t>
            </a:r>
            <a:endParaRPr lang="en-US" sz="2800" b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3460" y="2511886"/>
            <a:ext cx="1795447" cy="9791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triangle" w="lg" len="lg"/>
            <a:tailEnd type="triangle" w="lg" len="lg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View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Maintains current membership of primary-backup service (i.e., </a:t>
            </a:r>
            <a:r>
              <a:rPr lang="en-US" b="1" dirty="0" smtClean="0">
                <a:solidFill>
                  <a:srgbClr val="00B0F0"/>
                </a:solidFill>
              </a:rPr>
              <a:t>view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view </a:t>
            </a:r>
            <a:r>
              <a:rPr lang="en-US" dirty="0" smtClean="0">
                <a:sym typeface="Wingdings"/>
              </a:rPr>
              <a:t> (view number, primary, backup)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When does a view service change the view?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sym typeface="Wingdings"/>
              </a:rPr>
              <a:t>When primary or any backup fails</a:t>
            </a:r>
          </a:p>
          <a:p>
            <a:pPr lvl="1"/>
            <a:r>
              <a:rPr lang="en-US" dirty="0" smtClean="0">
                <a:sym typeface="Wingdings"/>
              </a:rPr>
              <a:t>Periodically exchange </a:t>
            </a:r>
            <a:r>
              <a:rPr lang="en-US" dirty="0" smtClean="0">
                <a:solidFill>
                  <a:srgbClr val="00B0F0"/>
                </a:solidFill>
                <a:sym typeface="Wingdings"/>
              </a:rPr>
              <a:t>heartbeat messages </a:t>
            </a:r>
            <a:r>
              <a:rPr lang="en-US" dirty="0" smtClean="0">
                <a:sym typeface="Wingdings"/>
              </a:rPr>
              <a:t>to detect failures</a:t>
            </a: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View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Maintains current membership of primary-backup service (i.e., </a:t>
            </a:r>
            <a:r>
              <a:rPr lang="en-US" b="1" dirty="0" smtClean="0">
                <a:solidFill>
                  <a:srgbClr val="00B0F0"/>
                </a:solidFill>
              </a:rPr>
              <a:t>view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view </a:t>
            </a:r>
            <a:r>
              <a:rPr lang="en-US" dirty="0" smtClean="0">
                <a:sym typeface="Wingdings"/>
              </a:rPr>
              <a:t> (view number, primary, backup)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When does a view service change the view?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sym typeface="Wingdings"/>
              </a:rPr>
              <a:t>When primary or any backup fails</a:t>
            </a:r>
          </a:p>
          <a:p>
            <a:pPr lvl="1"/>
            <a:r>
              <a:rPr lang="en-US" dirty="0" smtClean="0">
                <a:sym typeface="Wingdings"/>
              </a:rPr>
              <a:t>Periodically exchange </a:t>
            </a:r>
            <a:r>
              <a:rPr lang="en-US" dirty="0" smtClean="0">
                <a:solidFill>
                  <a:srgbClr val="00B0F0"/>
                </a:solidFill>
                <a:sym typeface="Wingdings"/>
              </a:rPr>
              <a:t>heartbeat messages </a:t>
            </a:r>
            <a:r>
              <a:rPr lang="en-US" dirty="0" smtClean="0">
                <a:sym typeface="Wingdings"/>
              </a:rPr>
              <a:t>to detect failures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What if view service is down or not reachable?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7407"/>
          </a:xfrm>
        </p:spPr>
        <p:txBody>
          <a:bodyPr>
            <a:normAutofit/>
          </a:bodyPr>
          <a:lstStyle/>
          <a:p>
            <a:r>
              <a:rPr lang="en-US" dirty="0" smtClean="0"/>
              <a:t>Review primary backup replication</a:t>
            </a:r>
          </a:p>
          <a:p>
            <a:pPr lvl="1"/>
            <a:r>
              <a:rPr lang="en-US" dirty="0" smtClean="0"/>
              <a:t>When to sync?</a:t>
            </a:r>
          </a:p>
          <a:p>
            <a:pPr lvl="1"/>
            <a:r>
              <a:rPr lang="en-US" dirty="0" smtClean="0"/>
              <a:t>What to send during sync?</a:t>
            </a:r>
          </a:p>
          <a:p>
            <a:endParaRPr lang="en-US" dirty="0"/>
          </a:p>
          <a:p>
            <a:r>
              <a:rPr lang="en-US" dirty="0" smtClean="0"/>
              <a:t>How can we make this transparent to the developer?</a:t>
            </a:r>
          </a:p>
          <a:p>
            <a:pPr lvl="1"/>
            <a:r>
              <a:rPr lang="en-US" dirty="0" smtClean="0"/>
              <a:t>Virtual Machine Monitor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can we make this transparent to the client?</a:t>
            </a:r>
          </a:p>
          <a:p>
            <a:pPr lvl="1"/>
            <a:r>
              <a:rPr lang="en-US" dirty="0" smtClean="0"/>
              <a:t>View service</a:t>
            </a:r>
          </a:p>
          <a:p>
            <a:pPr lvl="1"/>
            <a:r>
              <a:rPr lang="en-US" dirty="0" smtClean="0"/>
              <a:t>Avoid split brain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Transitioning between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to ensure new primary is up to date?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Only promote a previous backup</a:t>
            </a:r>
          </a:p>
          <a:p>
            <a:pPr lvl="1"/>
            <a:r>
              <a:rPr lang="en-US" dirty="0" smtClean="0"/>
              <a:t>This is why service needs to pick backups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does view service know if a backup is up to date?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Transitioning between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to ensure new primary is up to date?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Only promote a previous backup</a:t>
            </a:r>
          </a:p>
          <a:p>
            <a:pPr lvl="1"/>
            <a:r>
              <a:rPr lang="en-US" dirty="0" smtClean="0"/>
              <a:t>This is why service needs to pick backups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does view service know if a backup is up to date?</a:t>
            </a:r>
          </a:p>
          <a:p>
            <a:endParaRPr lang="en-US" dirty="0"/>
          </a:p>
          <a:p>
            <a:r>
              <a:rPr lang="en-US" dirty="0" smtClean="0"/>
              <a:t>Two scenarios for ill-timed primary failure:</a:t>
            </a:r>
          </a:p>
          <a:p>
            <a:pPr lvl="1"/>
            <a:r>
              <a:rPr lang="en-US" dirty="0" smtClean="0"/>
              <a:t>Primary applies operation but fails before syncing with backup</a:t>
            </a:r>
          </a:p>
          <a:p>
            <a:pPr lvl="1"/>
            <a:r>
              <a:rPr lang="en-US" dirty="0" smtClean="0"/>
              <a:t>Primary fails before new backup is initialized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Transitioning between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to ensure new primary is up to date?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Only promote a previous backup</a:t>
            </a:r>
          </a:p>
          <a:p>
            <a:pPr lvl="1"/>
            <a:r>
              <a:rPr lang="en-US" dirty="0" smtClean="0"/>
              <a:t>This is why service needs to pick backups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does view service know if a backup is up to date?</a:t>
            </a:r>
          </a:p>
          <a:p>
            <a:endParaRPr lang="en-US" dirty="0"/>
          </a:p>
          <a:p>
            <a:r>
              <a:rPr lang="en-US" dirty="0" smtClean="0"/>
              <a:t>Two scenarios for ill-timed primary failure:</a:t>
            </a:r>
          </a:p>
          <a:p>
            <a:pPr lvl="1"/>
            <a:r>
              <a:rPr lang="en-US" dirty="0" smtClean="0"/>
              <a:t>Primary applies operation but fails before syncing with backup</a:t>
            </a:r>
          </a:p>
          <a:p>
            <a:pPr lvl="1"/>
            <a:r>
              <a:rPr lang="en-US" dirty="0" smtClean="0"/>
              <a:t>Primary fails before new backup is initialized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Transitioning between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service </a:t>
            </a:r>
            <a:r>
              <a:rPr lang="en-US" dirty="0" smtClean="0">
                <a:solidFill>
                  <a:srgbClr val="00B0F0"/>
                </a:solidFill>
              </a:rPr>
              <a:t>broadcasts view change </a:t>
            </a:r>
            <a:r>
              <a:rPr lang="en-US" dirty="0" smtClean="0"/>
              <a:t>to all replicas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Primary must ACK new view </a:t>
            </a:r>
            <a:r>
              <a:rPr lang="en-US" dirty="0" smtClean="0"/>
              <a:t>once backup is up to date</a:t>
            </a:r>
          </a:p>
          <a:p>
            <a:endParaRPr lang="en-US" dirty="0"/>
          </a:p>
          <a:p>
            <a:r>
              <a:rPr lang="en-US" dirty="0" smtClean="0"/>
              <a:t>Two implications</a:t>
            </a:r>
          </a:p>
          <a:p>
            <a:pPr lvl="1"/>
            <a:r>
              <a:rPr lang="en-US" dirty="0" smtClean="0"/>
              <a:t>Liveness detection timeout &gt; state transfer time</a:t>
            </a:r>
          </a:p>
          <a:p>
            <a:pPr lvl="1"/>
            <a:r>
              <a:rPr lang="en-US" dirty="0" smtClean="0"/>
              <a:t>Cannot change view if primary fails during 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5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View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Summary: </a:t>
            </a:r>
            <a:r>
              <a:rPr lang="en-US" dirty="0" smtClean="0">
                <a:solidFill>
                  <a:srgbClr val="00B0F0"/>
                </a:solidFill>
              </a:rPr>
              <a:t>view change has three steps</a:t>
            </a:r>
          </a:p>
          <a:p>
            <a:pPr lvl="1"/>
            <a:r>
              <a:rPr lang="en-US" dirty="0" smtClean="0"/>
              <a:t>View service announces new view to all replicas</a:t>
            </a:r>
          </a:p>
          <a:p>
            <a:pPr lvl="1"/>
            <a:r>
              <a:rPr lang="en-US" dirty="0" smtClean="0"/>
              <a:t>Primary syncs with new backup if there is one</a:t>
            </a:r>
          </a:p>
          <a:p>
            <a:pPr lvl="1"/>
            <a:r>
              <a:rPr lang="en-US" dirty="0" smtClean="0"/>
              <a:t>Primary acknowledges new view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Stuck if primary fails in the midst of this process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Scalability of View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4617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Does every client need to contact view service before any operation?</a:t>
            </a:r>
          </a:p>
          <a:p>
            <a:pPr lvl="1"/>
            <a:r>
              <a:rPr lang="en-US" dirty="0" smtClean="0"/>
              <a:t>No--</a:t>
            </a:r>
            <a:r>
              <a:rPr lang="en-US" dirty="0" smtClean="0">
                <a:solidFill>
                  <a:srgbClr val="00B0F0"/>
                </a:solidFill>
              </a:rPr>
              <a:t>clients can cache view</a:t>
            </a:r>
            <a:r>
              <a:rPr lang="en-US" dirty="0" smtClean="0"/>
              <a:t> across operations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When to invalidate cached view?</a:t>
            </a:r>
          </a:p>
          <a:p>
            <a:pPr lvl="1"/>
            <a:r>
              <a:rPr lang="en-US" dirty="0" smtClean="0"/>
              <a:t>Client invalidates cache when no response or negative response from replica it thinks is primary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7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Split Brain scenario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2026" y="3574466"/>
            <a:ext cx="1183337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443163" y="4783486"/>
            <a:ext cx="623889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S1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267621" y="4097686"/>
            <a:ext cx="623889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S2</a:t>
            </a:r>
            <a:endParaRPr lang="en-US" sz="2800" dirty="0"/>
          </a:p>
        </p:txBody>
      </p:sp>
      <p:cxnSp>
        <p:nvCxnSpPr>
          <p:cNvPr id="8" name="Straight Arrow Connector 7"/>
          <p:cNvCxnSpPr>
            <a:endCxn id="11" idx="1"/>
          </p:cNvCxnSpPr>
          <p:nvPr/>
        </p:nvCxnSpPr>
        <p:spPr bwMode="auto">
          <a:xfrm flipV="1">
            <a:off x="6067052" y="4359296"/>
            <a:ext cx="2200569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5755108" y="2563506"/>
            <a:ext cx="409718" cy="22199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475851" y="1690688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6"/>
                </a:solidFill>
              </a:rPr>
              <a:t>(1,S1, _)</a:t>
            </a:r>
            <a:endParaRPr lang="en-US" sz="2400" b="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5851" y="2065083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6"/>
                </a:solidFill>
              </a:rPr>
              <a:t>(2,S1,S2)</a:t>
            </a:r>
            <a:endParaRPr lang="en-US" sz="2400" b="0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endCxn id="11" idx="0"/>
          </p:cNvCxnSpPr>
          <p:nvPr/>
        </p:nvCxnSpPr>
        <p:spPr bwMode="auto">
          <a:xfrm>
            <a:off x="6164826" y="2563506"/>
            <a:ext cx="2414740" cy="15341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127924" y="4925706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6"/>
                </a:solidFill>
              </a:rPr>
              <a:t>(1,S1, _)</a:t>
            </a:r>
            <a:endParaRPr lang="en-US" sz="2400" b="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7924" y="530010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6"/>
                </a:solidFill>
              </a:rPr>
              <a:t>(2,S1,S2)</a:t>
            </a:r>
            <a:endParaRPr lang="en-US" sz="2400" b="0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71124" y="400684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6"/>
                </a:solidFill>
              </a:rPr>
              <a:t>(2,S1,S2)</a:t>
            </a:r>
            <a:endParaRPr lang="en-US" sz="2400" b="0" dirty="0">
              <a:solidFill>
                <a:schemeClr val="accent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35601" y="2003528"/>
            <a:ext cx="2058449" cy="52322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View service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9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6" grpId="0"/>
      <p:bldP spid="17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Split Brain scenario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2026" y="3574466"/>
            <a:ext cx="1183337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443163" y="4783486"/>
            <a:ext cx="623889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S1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267621" y="4097686"/>
            <a:ext cx="623889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S2</a:t>
            </a:r>
            <a:endParaRPr lang="en-US" sz="2800" dirty="0"/>
          </a:p>
        </p:txBody>
      </p:sp>
      <p:cxnSp>
        <p:nvCxnSpPr>
          <p:cNvPr id="7" name="Straight Arrow Connector 6"/>
          <p:cNvCxnSpPr>
            <a:endCxn id="10" idx="1"/>
          </p:cNvCxnSpPr>
          <p:nvPr/>
        </p:nvCxnSpPr>
        <p:spPr bwMode="auto">
          <a:xfrm>
            <a:off x="3403695" y="4097686"/>
            <a:ext cx="2039468" cy="9474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10" idx="3"/>
            <a:endCxn id="11" idx="1"/>
          </p:cNvCxnSpPr>
          <p:nvPr/>
        </p:nvCxnSpPr>
        <p:spPr bwMode="auto">
          <a:xfrm flipV="1">
            <a:off x="6067052" y="4359296"/>
            <a:ext cx="2200569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0" name="Straight Arrow Connector 9"/>
          <p:cNvCxnSpPr>
            <a:endCxn id="22" idx="2"/>
          </p:cNvCxnSpPr>
          <p:nvPr/>
        </p:nvCxnSpPr>
        <p:spPr bwMode="auto">
          <a:xfrm flipV="1">
            <a:off x="3403695" y="2563506"/>
            <a:ext cx="2761131" cy="1010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1" name="Straight Arrow Connector 10"/>
          <p:cNvCxnSpPr>
            <a:stCxn id="22" idx="2"/>
            <a:endCxn id="10" idx="0"/>
          </p:cNvCxnSpPr>
          <p:nvPr/>
        </p:nvCxnSpPr>
        <p:spPr bwMode="auto">
          <a:xfrm flipH="1">
            <a:off x="5755108" y="2563506"/>
            <a:ext cx="409718" cy="22199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475851" y="1690688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6"/>
                </a:solidFill>
              </a:rPr>
              <a:t>(1,S1, _)</a:t>
            </a:r>
            <a:endParaRPr lang="en-US" sz="2400" b="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5851" y="2065083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6"/>
                </a:solidFill>
              </a:rPr>
              <a:t>(2,S1,S2)</a:t>
            </a:r>
            <a:endParaRPr lang="en-US" sz="2400" b="0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stCxn id="22" idx="2"/>
            <a:endCxn id="11" idx="0"/>
          </p:cNvCxnSpPr>
          <p:nvPr/>
        </p:nvCxnSpPr>
        <p:spPr bwMode="auto">
          <a:xfrm>
            <a:off x="6164826" y="2563506"/>
            <a:ext cx="2414740" cy="15341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460226" y="2411106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6"/>
                </a:solidFill>
              </a:rPr>
              <a:t>(3,S2, _)</a:t>
            </a:r>
            <a:endParaRPr lang="en-US" sz="2400" b="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7924" y="530010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6"/>
                </a:solidFill>
              </a:rPr>
              <a:t>(2,S1,S2)</a:t>
            </a:r>
            <a:endParaRPr lang="en-US" sz="2400" b="0" dirty="0">
              <a:solidFill>
                <a:schemeClr val="accent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60026" y="3293546"/>
            <a:ext cx="284882" cy="412960"/>
            <a:chOff x="1828800" y="2586981"/>
            <a:chExt cx="457200" cy="581459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8871124" y="400684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6"/>
                </a:solidFill>
              </a:rPr>
              <a:t>(2,S1,S2)</a:t>
            </a:r>
            <a:endParaRPr lang="en-US" sz="2400" b="0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75589" y="438784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6"/>
                </a:solidFill>
              </a:rPr>
              <a:t>(3,S2, _)</a:t>
            </a:r>
            <a:endParaRPr lang="en-US" sz="2400" b="0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7626" y="3020706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chemeClr val="accent6"/>
                </a:solidFill>
              </a:rPr>
              <a:t>(2,S1,S2)</a:t>
            </a:r>
            <a:endParaRPr lang="en-US" sz="2400" b="0" dirty="0">
              <a:solidFill>
                <a:schemeClr val="accent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35601" y="2003528"/>
            <a:ext cx="2058449" cy="52322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View service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2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1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Split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must forward all operations to backups</a:t>
            </a:r>
          </a:p>
          <a:p>
            <a:pPr lvl="1"/>
            <a:r>
              <a:rPr lang="en-US" dirty="0" smtClean="0"/>
              <a:t>Goal: </a:t>
            </a:r>
            <a:r>
              <a:rPr lang="en-US" dirty="0" smtClean="0">
                <a:solidFill>
                  <a:srgbClr val="00B0F0"/>
                </a:solidFill>
              </a:rPr>
              <a:t>get ACKs from backups that they too recognize primary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Avoiding Split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must forward all operations to backups</a:t>
            </a:r>
          </a:p>
          <a:p>
            <a:pPr lvl="1"/>
            <a:r>
              <a:rPr lang="en-US" dirty="0" smtClean="0"/>
              <a:t>Goal: </a:t>
            </a:r>
            <a:r>
              <a:rPr lang="en-US" dirty="0" smtClean="0">
                <a:solidFill>
                  <a:srgbClr val="00B0F0"/>
                </a:solidFill>
              </a:rPr>
              <a:t>get ACKs from backups that they too recognize primary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Why can’t backups be mistaken about who is primary?</a:t>
            </a:r>
          </a:p>
          <a:p>
            <a:pPr lvl="1"/>
            <a:r>
              <a:rPr lang="en-US" dirty="0" smtClean="0"/>
              <a:t>Only a backup can be promoted as a primary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backup replication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82726" y="3476321"/>
            <a:ext cx="1023036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875963" y="3476321"/>
            <a:ext cx="152157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/>
              <a:t>Primary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1993" y="3482293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stCxn id="21" idx="1"/>
          </p:cNvCxnSpPr>
          <p:nvPr/>
        </p:nvCxnSpPr>
        <p:spPr bwMode="auto">
          <a:xfrm flipH="1">
            <a:off x="5544027" y="2663413"/>
            <a:ext cx="2277966" cy="7803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821993" y="2401803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856152" y="4577115"/>
            <a:ext cx="124155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Backup</a:t>
            </a:r>
            <a:endParaRPr lang="en-US" sz="2800" dirty="0"/>
          </a:p>
        </p:txBody>
      </p:sp>
      <p:cxnSp>
        <p:nvCxnSpPr>
          <p:cNvPr id="20" name="Straight Arrow Connector 19"/>
          <p:cNvCxnSpPr>
            <a:stCxn id="22" idx="1"/>
          </p:cNvCxnSpPr>
          <p:nvPr/>
        </p:nvCxnSpPr>
        <p:spPr bwMode="auto">
          <a:xfrm flipH="1" flipV="1">
            <a:off x="5455250" y="4020149"/>
            <a:ext cx="2400902" cy="818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530826" y="2104721"/>
            <a:ext cx="4953000" cy="327660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7" idx="1"/>
          </p:cNvCxnSpPr>
          <p:nvPr/>
        </p:nvCxnSpPr>
        <p:spPr bwMode="auto">
          <a:xfrm flipH="1">
            <a:off x="3428163" y="3737931"/>
            <a:ext cx="1447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3" name="Straight Arrow Connector 22"/>
          <p:cNvCxnSpPr>
            <a:stCxn id="18" idx="1"/>
          </p:cNvCxnSpPr>
          <p:nvPr/>
        </p:nvCxnSpPr>
        <p:spPr bwMode="auto">
          <a:xfrm flipH="1" flipV="1">
            <a:off x="6397533" y="3737931"/>
            <a:ext cx="1424460" cy="59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View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Valid sequence of views</a:t>
            </a:r>
          </a:p>
          <a:p>
            <a:pPr lvl="1"/>
            <a:r>
              <a:rPr lang="en-US" dirty="0" smtClean="0"/>
              <a:t>(1, S1, _) </a:t>
            </a:r>
            <a:r>
              <a:rPr lang="en-US" dirty="0" smtClean="0">
                <a:sym typeface="Wingdings"/>
              </a:rPr>
              <a:t> (2, S1, S2)  (3, S1, S3)  (4, S3, S4)  (5, S4, _)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Examples of invalid transitions between views?</a:t>
            </a:r>
          </a:p>
          <a:p>
            <a:pPr lvl="1"/>
            <a:r>
              <a:rPr lang="en-US" dirty="0" smtClean="0">
                <a:sym typeface="Wingdings"/>
              </a:rPr>
              <a:t>(1, S1, S2)  (2, S3, S4)</a:t>
            </a:r>
          </a:p>
          <a:p>
            <a:pPr lvl="1"/>
            <a:r>
              <a:rPr lang="en-US" dirty="0" smtClean="0">
                <a:sym typeface="Wingdings"/>
              </a:rPr>
              <a:t>(1, S1, S2)  (2, _, S2)</a:t>
            </a:r>
          </a:p>
          <a:p>
            <a:pPr lvl="1"/>
            <a:r>
              <a:rPr lang="en-US" dirty="0" smtClean="0">
                <a:sym typeface="Wingdings"/>
              </a:rPr>
              <a:t>(1, S1, _)  (2, S2, S1)</a:t>
            </a:r>
          </a:p>
          <a:p>
            <a:pPr lvl="1"/>
            <a:r>
              <a:rPr lang="en-US" dirty="0" smtClean="0">
                <a:sym typeface="Wingdings"/>
              </a:rPr>
              <a:t>(2, S1, _)  (1, S1, S2)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time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Ensuring different consistency properties across replicas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</a:t>
            </a:r>
            <a:r>
              <a:rPr lang="en-US" dirty="0"/>
              <a:t>B</a:t>
            </a:r>
            <a:r>
              <a:rPr lang="en-US" dirty="0" smtClean="0"/>
              <a:t>ackup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4411" cy="4687470"/>
          </a:xfrm>
        </p:spPr>
        <p:txBody>
          <a:bodyPr>
            <a:normAutofit/>
          </a:bodyPr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Promote one of the backups if the primary fails</a:t>
            </a:r>
          </a:p>
          <a:p>
            <a:pPr lvl="1"/>
            <a:r>
              <a:rPr lang="en-US" dirty="0" smtClean="0"/>
              <a:t>Replace any failed backup with new instance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When should primary sync with backups?</a:t>
            </a:r>
          </a:p>
          <a:p>
            <a:pPr lvl="1"/>
            <a:r>
              <a:rPr lang="en-US" dirty="0" smtClean="0"/>
              <a:t>Before making state changes externally visible</a:t>
            </a:r>
          </a:p>
          <a:p>
            <a:pPr lvl="1"/>
            <a:r>
              <a:rPr lang="en-US" dirty="0" smtClean="0"/>
              <a:t>Primary and backups must be </a:t>
            </a:r>
            <a:r>
              <a:rPr lang="en-US" dirty="0" smtClean="0">
                <a:solidFill>
                  <a:srgbClr val="00B0F0"/>
                </a:solidFill>
              </a:rPr>
              <a:t>externally consistent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What should be exchanged during sync?</a:t>
            </a:r>
          </a:p>
          <a:p>
            <a:pPr lvl="1"/>
            <a:r>
              <a:rPr lang="en-US" dirty="0" err="1" smtClean="0"/>
              <a:t>Boostrapping</a:t>
            </a:r>
            <a:r>
              <a:rPr lang="en-US" dirty="0" smtClean="0"/>
              <a:t> new backup: </a:t>
            </a:r>
            <a:r>
              <a:rPr lang="en-US" dirty="0" smtClean="0">
                <a:solidFill>
                  <a:srgbClr val="00B0F0"/>
                </a:solidFill>
              </a:rPr>
              <a:t>entire state</a:t>
            </a:r>
          </a:p>
          <a:p>
            <a:pPr lvl="1"/>
            <a:r>
              <a:rPr lang="en-US" dirty="0" smtClean="0"/>
              <a:t>Steady state: </a:t>
            </a:r>
            <a:r>
              <a:rPr lang="en-US" dirty="0" smtClean="0">
                <a:solidFill>
                  <a:srgbClr val="00B0F0"/>
                </a:solidFill>
              </a:rPr>
              <a:t>all sources of nondeterminism </a:t>
            </a:r>
            <a:r>
              <a:rPr lang="en-US" dirty="0" smtClean="0"/>
              <a:t>(including external inputs/requests)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RSM with Primary Backup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79743" y="267462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12943" y="2923360"/>
            <a:ext cx="2895600" cy="697410"/>
            <a:chOff x="2286000" y="5029200"/>
            <a:chExt cx="4419600" cy="762000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286000" y="5029200"/>
              <a:ext cx="4419600" cy="762000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819400" y="5334000"/>
              <a:ext cx="3352800" cy="26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bg1"/>
                  </a:solidFill>
                </a:rPr>
                <a:t>Operating System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12943" y="2065020"/>
            <a:ext cx="2895600" cy="685800"/>
            <a:chOff x="2286000" y="3810000"/>
            <a:chExt cx="4419600" cy="685800"/>
          </a:xfrm>
        </p:grpSpPr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286000" y="3810000"/>
              <a:ext cx="4419600" cy="685800"/>
            </a:xfrm>
            <a:prstGeom prst="cube">
              <a:avLst>
                <a:gd name="adj" fmla="val 25000"/>
              </a:avLst>
            </a:prstGeom>
            <a:solidFill>
              <a:srgbClr val="D60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429000" y="4038600"/>
              <a:ext cx="2057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613543" y="267462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546743" y="2923360"/>
            <a:ext cx="2895600" cy="697410"/>
            <a:chOff x="2286000" y="5029200"/>
            <a:chExt cx="4419600" cy="762000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2286000" y="5029200"/>
              <a:ext cx="4419600" cy="762000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819400" y="5334000"/>
              <a:ext cx="3352800" cy="26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bg1"/>
                  </a:solidFill>
                </a:rPr>
                <a:t>Operating System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46743" y="2065020"/>
            <a:ext cx="2895600" cy="685800"/>
            <a:chOff x="2286000" y="3810000"/>
            <a:chExt cx="4419600" cy="685800"/>
          </a:xfrm>
        </p:grpSpPr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>
              <a:off x="2286000" y="3810000"/>
              <a:ext cx="4419600" cy="685800"/>
            </a:xfrm>
            <a:prstGeom prst="cube">
              <a:avLst>
                <a:gd name="adj" fmla="val 25000"/>
              </a:avLst>
            </a:prstGeom>
            <a:solidFill>
              <a:srgbClr val="D60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3429000" y="4038600"/>
              <a:ext cx="2057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2682240" y="1912620"/>
            <a:ext cx="3200400" cy="1904999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416040" y="1912620"/>
            <a:ext cx="3200400" cy="1904999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5765" y="2984628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Server1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616440" y="2984628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08543" y="4486317"/>
            <a:ext cx="838199" cy="1"/>
          </a:xfrm>
          <a:prstGeom prst="straightConnector1">
            <a:avLst/>
          </a:prstGeom>
          <a:ln w="57150">
            <a:prstDash val="solid"/>
            <a:headEnd type="triangle" w="med" len="me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735468" y="3975228"/>
            <a:ext cx="2994772" cy="1027838"/>
            <a:chOff x="2209800" y="4648200"/>
            <a:chExt cx="2994772" cy="1027838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>
              <a:off x="2209800" y="4648200"/>
              <a:ext cx="2994772" cy="1027838"/>
            </a:xfrm>
            <a:prstGeom prst="cube">
              <a:avLst>
                <a:gd name="adj" fmla="val 25000"/>
              </a:avLst>
            </a:prstGeom>
            <a:solidFill>
              <a:schemeClr val="tx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2895600" y="4995863"/>
              <a:ext cx="18071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Virtual Machine Monitor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97157" y="3970019"/>
            <a:ext cx="2994772" cy="1027838"/>
            <a:chOff x="2209800" y="4648200"/>
            <a:chExt cx="2994772" cy="1027838"/>
          </a:xfrm>
        </p:grpSpPr>
        <p:sp>
          <p:nvSpPr>
            <p:cNvPr id="27" name="AutoShape 4"/>
            <p:cNvSpPr>
              <a:spLocks noChangeArrowheads="1"/>
            </p:cNvSpPr>
            <p:nvPr/>
          </p:nvSpPr>
          <p:spPr bwMode="auto">
            <a:xfrm>
              <a:off x="2209800" y="4648200"/>
              <a:ext cx="2994772" cy="1027838"/>
            </a:xfrm>
            <a:prstGeom prst="cube">
              <a:avLst>
                <a:gd name="adj" fmla="val 25000"/>
              </a:avLst>
            </a:prstGeom>
            <a:solidFill>
              <a:schemeClr val="tx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895600" y="4995863"/>
              <a:ext cx="18071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Virtual Machine Monitor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67223" y="5227659"/>
            <a:ext cx="2895600" cy="697410"/>
            <a:chOff x="2286000" y="5029200"/>
            <a:chExt cx="4419600" cy="762000"/>
          </a:xfrm>
        </p:grpSpPr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2286000" y="5029200"/>
              <a:ext cx="4419600" cy="762000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25400">
              <a:solidFill>
                <a:schemeClr val="dk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2819400" y="5334000"/>
              <a:ext cx="3352800" cy="369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accent6"/>
                  </a:solidFill>
                </a:rPr>
                <a:t>Hardware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22720" y="5242560"/>
            <a:ext cx="2895600" cy="697410"/>
            <a:chOff x="2286000" y="5029200"/>
            <a:chExt cx="4419600" cy="762000"/>
          </a:xfrm>
        </p:grpSpPr>
        <p:sp>
          <p:nvSpPr>
            <p:cNvPr id="33" name="AutoShape 4"/>
            <p:cNvSpPr>
              <a:spLocks noChangeArrowheads="1"/>
            </p:cNvSpPr>
            <p:nvPr/>
          </p:nvSpPr>
          <p:spPr bwMode="auto">
            <a:xfrm>
              <a:off x="2286000" y="5029200"/>
              <a:ext cx="4419600" cy="762000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25400">
              <a:solidFill>
                <a:schemeClr val="dk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2819400" y="5334000"/>
              <a:ext cx="3352800" cy="369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accent6"/>
                  </a:solidFill>
                </a:rPr>
                <a:t>Hardware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bank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10740" y="1714500"/>
            <a:ext cx="8930640" cy="4846320"/>
          </a:xfrm>
        </p:spPr>
        <p:txBody>
          <a:bodyPr>
            <a:normAutofit lnSpcReduction="10000"/>
          </a:bodyPr>
          <a:lstStyle/>
          <a:p>
            <a:pPr marL="0" indent="0">
              <a:buFont typeface="Arial" pitchFamily="-1" charset="0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Deposit(user, amount) {</a:t>
            </a:r>
            <a:endParaRPr lang="en-US" sz="24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balance[user] += amount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show new balance</a:t>
            </a:r>
          </a:p>
          <a:p>
            <a:pPr marL="0" indent="0">
              <a:buFont typeface="Arial" pitchFamily="-1" charset="0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Font typeface="Arial" pitchFamily="-1" charset="0"/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AddInterest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{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while(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currtime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!= 12am) {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sleep(1 hour)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dd 1% interest for all users</a:t>
            </a:r>
          </a:p>
          <a:p>
            <a:pPr marL="0" indent="0">
              <a:buFont typeface="Arial" pitchFamily="-1" charset="0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3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Example: bank server execution</a:t>
            </a:r>
            <a:endParaRPr lang="en-US" dirty="0"/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1600200" y="129921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FF"/>
                </a:solidFill>
              </a:rPr>
              <a:t>Primary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4294967295"/>
          </p:nvPr>
        </p:nvSpPr>
        <p:spPr>
          <a:xfrm>
            <a:off x="1920240" y="1778951"/>
            <a:ext cx="4040188" cy="460756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Timer interrupt fires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Wake up </a:t>
            </a:r>
            <a:r>
              <a:rPr lang="en-US" sz="2600" dirty="0" err="1" smtClean="0"/>
              <a:t>AddInterest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Read current time T1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Go to sleep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Receive deposit request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Show new balance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Timer interrupt fires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Wake up </a:t>
            </a:r>
            <a:r>
              <a:rPr lang="en-US" sz="2600" dirty="0" err="1" smtClean="0"/>
              <a:t>AddInterest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Read current time T2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Add interest</a:t>
            </a:r>
          </a:p>
          <a:p>
            <a:endParaRPr lang="en-US" sz="2600" dirty="0"/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6428105" y="1299210"/>
            <a:ext cx="4041775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mtClean="0">
                <a:solidFill>
                  <a:srgbClr val="0000FF"/>
                </a:solidFill>
              </a:rPr>
              <a:t>Backup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478190" y="1956038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489248" y="2852152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89248" y="3824160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474960" y="4711822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474960" y="4238953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474960" y="5626063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3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Example: bank server execution</a:t>
            </a:r>
            <a:endParaRPr lang="en-US" dirty="0"/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1600200" y="129921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FF"/>
                </a:solidFill>
              </a:rPr>
              <a:t>Primary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4294967295"/>
          </p:nvPr>
        </p:nvSpPr>
        <p:spPr>
          <a:xfrm>
            <a:off x="1920240" y="1778951"/>
            <a:ext cx="4040188" cy="460756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Timer interrupt fires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Wake up </a:t>
            </a:r>
            <a:r>
              <a:rPr lang="en-US" sz="2600" dirty="0" err="1" smtClean="0"/>
              <a:t>AddInterest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Read current time T1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Go to sleep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Receive deposit request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Show new balance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Timer interrupt fires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Wake up </a:t>
            </a:r>
            <a:r>
              <a:rPr lang="en-US" sz="2600" dirty="0" err="1" smtClean="0"/>
              <a:t>AddInterest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Read current time T2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Add interest</a:t>
            </a:r>
          </a:p>
          <a:p>
            <a:endParaRPr lang="en-US" sz="2600" dirty="0"/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6428105" y="1299210"/>
            <a:ext cx="4041775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mtClean="0">
                <a:solidFill>
                  <a:srgbClr val="0000FF"/>
                </a:solidFill>
              </a:rPr>
              <a:t>Backup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4294967295"/>
          </p:nvPr>
        </p:nvSpPr>
        <p:spPr>
          <a:xfrm>
            <a:off x="6473825" y="1778952"/>
            <a:ext cx="4041775" cy="23971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/>
              <a:t>Receive deposit request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478190" y="1956038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489248" y="2852152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89248" y="3824160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474960" y="4711822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474960" y="4238953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474960" y="5626063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3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Example: bank server execution</a:t>
            </a:r>
            <a:endParaRPr lang="en-US" dirty="0"/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1600200" y="129921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FF"/>
                </a:solidFill>
              </a:rPr>
              <a:t>Primary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4294967295"/>
          </p:nvPr>
        </p:nvSpPr>
        <p:spPr>
          <a:xfrm>
            <a:off x="1920240" y="1778951"/>
            <a:ext cx="4040188" cy="460756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Timer interrupt fires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Wake up </a:t>
            </a:r>
            <a:r>
              <a:rPr lang="en-US" sz="2600" dirty="0" err="1" smtClean="0"/>
              <a:t>AddInterest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Read current time T1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Go to sleep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Receive deposit request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Show new balance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Timer interrupt fires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Wake up </a:t>
            </a:r>
            <a:r>
              <a:rPr lang="en-US" sz="2600" dirty="0" err="1" smtClean="0"/>
              <a:t>AddInterest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Read current time T2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Add interest</a:t>
            </a:r>
          </a:p>
          <a:p>
            <a:endParaRPr lang="en-US" sz="2600" dirty="0"/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6428105" y="1299210"/>
            <a:ext cx="4041775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mtClean="0">
                <a:solidFill>
                  <a:srgbClr val="0000FF"/>
                </a:solidFill>
              </a:rPr>
              <a:t>Backup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4294967295"/>
          </p:nvPr>
        </p:nvSpPr>
        <p:spPr>
          <a:xfrm>
            <a:off x="6473825" y="1778952"/>
            <a:ext cx="4041775" cy="23971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/>
              <a:t>Receive deposit request</a:t>
            </a:r>
          </a:p>
          <a:p>
            <a:r>
              <a:rPr lang="en-US" sz="2400" dirty="0" smtClean="0"/>
              <a:t>Wait for timer interrupt</a:t>
            </a:r>
          </a:p>
          <a:p>
            <a:r>
              <a:rPr lang="en-US" sz="2400" dirty="0" smtClean="0"/>
              <a:t>Wake up </a:t>
            </a:r>
            <a:r>
              <a:rPr lang="en-US" sz="2400" dirty="0" err="1" smtClean="0"/>
              <a:t>AddInterest</a:t>
            </a:r>
            <a:endParaRPr lang="en-US" sz="2400" dirty="0" smtClean="0"/>
          </a:p>
          <a:p>
            <a:r>
              <a:rPr lang="en-US" sz="2400" dirty="0" smtClean="0"/>
              <a:t>Return current time as T1</a:t>
            </a:r>
          </a:p>
          <a:p>
            <a:r>
              <a:rPr lang="en-US" sz="2400" dirty="0" smtClean="0"/>
              <a:t>Go to sleep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478190" y="1956038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489248" y="2852152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89248" y="3824160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474960" y="4711822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474960" y="4238953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474960" y="5626063"/>
            <a:ext cx="640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17EC-92BF-9640-AF30-7E526BF72A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1280</Words>
  <Application>Microsoft Macintosh PowerPoint</Application>
  <PresentationFormat>Widescreen</PresentationFormat>
  <Paragraphs>359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Calibri Light</vt:lpstr>
      <vt:lpstr>Courier New</vt:lpstr>
      <vt:lpstr>Mangal</vt:lpstr>
      <vt:lpstr>ＭＳ Ｐゴシック</vt:lpstr>
      <vt:lpstr>Wingdings</vt:lpstr>
      <vt:lpstr>Arial</vt:lpstr>
      <vt:lpstr>Office Theme</vt:lpstr>
      <vt:lpstr>CS188: Distributed Systems Lecture 6</vt:lpstr>
      <vt:lpstr>Today’s agenda</vt:lpstr>
      <vt:lpstr>Primary backup replication</vt:lpstr>
      <vt:lpstr>Primary Backup replication</vt:lpstr>
      <vt:lpstr>RSM with Primary Backup</vt:lpstr>
      <vt:lpstr>Example: bank server</vt:lpstr>
      <vt:lpstr>Example: bank server execution</vt:lpstr>
      <vt:lpstr>Example: bank server execution</vt:lpstr>
      <vt:lpstr>Example: bank server execution</vt:lpstr>
      <vt:lpstr>Example: bank server execution</vt:lpstr>
      <vt:lpstr>Example: bank server execution</vt:lpstr>
      <vt:lpstr>Announcements</vt:lpstr>
      <vt:lpstr>Primary Backup Replication</vt:lpstr>
      <vt:lpstr>Client perspective</vt:lpstr>
      <vt:lpstr>Primary Backup Replication</vt:lpstr>
      <vt:lpstr>Client perspective</vt:lpstr>
      <vt:lpstr>Primary Backup Replication</vt:lpstr>
      <vt:lpstr>View Service</vt:lpstr>
      <vt:lpstr>View Service</vt:lpstr>
      <vt:lpstr>Transitioning between views</vt:lpstr>
      <vt:lpstr>Transitioning between views</vt:lpstr>
      <vt:lpstr>Transitioning between views</vt:lpstr>
      <vt:lpstr>Transitioning between views</vt:lpstr>
      <vt:lpstr>View Service</vt:lpstr>
      <vt:lpstr>Scalability of View Service</vt:lpstr>
      <vt:lpstr>Split Brain scenario</vt:lpstr>
      <vt:lpstr>Split Brain scenario</vt:lpstr>
      <vt:lpstr>Avoiding Split Brain</vt:lpstr>
      <vt:lpstr>Avoiding Split Brain</vt:lpstr>
      <vt:lpstr>View Service</vt:lpstr>
      <vt:lpstr>Next time…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CS188: Distributed Systems Lecture 6</dc:title>
  <dc:creator>Microsoft Office User</dc:creator>
  <cp:lastModifiedBy>Microsoft Office User</cp:lastModifiedBy>
  <cp:revision>33</cp:revision>
  <dcterms:created xsi:type="dcterms:W3CDTF">2019-03-03T20:03:58Z</dcterms:created>
  <dcterms:modified xsi:type="dcterms:W3CDTF">2019-04-17T17:23:50Z</dcterms:modified>
</cp:coreProperties>
</file>