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2af4990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2af4990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P1 == &lt;Prepare, 1&gt;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A1-X  == &lt;Accept, (1, X)&gt;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92af4990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92af4990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2af4990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2af4990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2af499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2af499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2af499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2af499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P1 == &lt;Prepare, 1&gt;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A1-X  == &lt;Accept, (1, X)&gt;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2af4990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2af4990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2af4990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2af4990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2af4990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92af4990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Proposer1 reenters the prepare phase with a higher proposal number.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2af4990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2af4990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2af4990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2af4990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P1 == &lt;Prepare, 1&gt;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A1-X  == &lt;Accept, (1, X)&gt;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203864"/>
                </a:solidFill>
              </a:rPr>
              <a:t>Discussion 05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Spring 2019 – CS 188</a:t>
            </a:r>
            <a:endParaRPr sz="240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Section 2B</a:t>
            </a:r>
            <a:endParaRPr sz="240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6: Learn phase - Mimic proposers  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Acceptor1: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A1-v1 	P2    A2-</a:t>
            </a:r>
            <a:r>
              <a:rPr lang="en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Acceptor2: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A1-v1 	P2    A2-</a:t>
            </a:r>
            <a:r>
              <a:rPr lang="en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endParaRPr sz="24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Acceptor3: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P1    A1-v1  		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5310900" y="4076275"/>
            <a:ext cx="10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Leaner1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22"/>
          <p:cNvCxnSpPr>
            <a:stCxn id="124" idx="1"/>
          </p:cNvCxnSpPr>
          <p:nvPr/>
        </p:nvCxnSpPr>
        <p:spPr>
          <a:xfrm rot="10800000">
            <a:off x="3660300" y="2367475"/>
            <a:ext cx="1650600" cy="19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2"/>
          <p:cNvCxnSpPr>
            <a:stCxn id="124" idx="1"/>
          </p:cNvCxnSpPr>
          <p:nvPr/>
        </p:nvCxnSpPr>
        <p:spPr>
          <a:xfrm rot="10800000">
            <a:off x="3726900" y="1675375"/>
            <a:ext cx="1584000" cy="26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2"/>
          <p:cNvCxnSpPr>
            <a:endCxn id="124" idx="0"/>
          </p:cNvCxnSpPr>
          <p:nvPr/>
        </p:nvCxnSpPr>
        <p:spPr>
          <a:xfrm>
            <a:off x="4645500" y="2353975"/>
            <a:ext cx="1211100" cy="17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2"/>
          <p:cNvCxnSpPr>
            <a:endCxn id="124" idx="0"/>
          </p:cNvCxnSpPr>
          <p:nvPr/>
        </p:nvCxnSpPr>
        <p:spPr>
          <a:xfrm>
            <a:off x="4791900" y="1675375"/>
            <a:ext cx="1064700" cy="24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RSM with Paxos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725" y="1182825"/>
            <a:ext cx="6938525" cy="37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Paxos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Key idea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apply update only if </a:t>
            </a:r>
            <a:r>
              <a:rPr lang="en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majority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replicas commit to it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2f + 1 replicas, we need f+1 to commit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Tolerate more failures à have more replicas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conceptual roles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Proposers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propose values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Acceptors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accept values; chosen if majority accept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Learners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learn the outcome (chosen value)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phases in each round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Prepare Phase</a:t>
            </a:r>
            <a:endParaRPr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Proposer sends a unique proposal number to all acceptors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Waits to get commitment from majority of acceptors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Accept Phase</a:t>
            </a:r>
            <a:endParaRPr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Proposer sends proposed value to all acceptors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Waits to get proposal accepted by majority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Learn Phase</a:t>
            </a:r>
            <a:endParaRPr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Learners discover value accepted by majority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Acceptor1: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A1-v1 	P2    A2-</a:t>
            </a:r>
            <a:r>
              <a:rPr lang="en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Acceptor2: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A1-v1 	P2    A2-</a:t>
            </a:r>
            <a:r>
              <a:rPr lang="en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endParaRPr sz="24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Acceptor3: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P1    A1-v1  		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Acceptor1: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A1-v1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</a:t>
            </a:r>
            <a:endParaRPr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Acceptor2: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A1-v1            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A2-v2</a:t>
            </a:r>
            <a:endParaRPr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Acceptor3:          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P2                    P3      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A2-v2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3: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Acceptor1: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A1-v1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Acceptor2: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         P2  	A2-v2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Acceptor3: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                 P2  	A2-v2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630350" y="3751650"/>
            <a:ext cx="28884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there is network delay for accepter2 and proposer 1?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3: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Acceptor1: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A1-v1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P3      A3-v2</a:t>
            </a:r>
            <a:endParaRPr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Acceptor2: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         P2  	A2-v2     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A1-v1  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P3      A3-v2</a:t>
            </a:r>
            <a:endParaRPr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Acceptor3: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                 P2  	A2-v2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4: Learn phase - Proposer broadcasts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Acceptor1: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A1-v1</a:t>
            </a:r>
            <a:endParaRPr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Acceptor2: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A1-v1</a:t>
            </a:r>
            <a:endParaRPr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Acceptor3: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P1    A1-v1 </a:t>
            </a:r>
            <a:endParaRPr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7510425" y="3467175"/>
            <a:ext cx="10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Leaner1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6485000" y="2226400"/>
            <a:ext cx="123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Proposer1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20"/>
          <p:cNvCxnSpPr>
            <a:stCxn id="100" idx="1"/>
          </p:cNvCxnSpPr>
          <p:nvPr/>
        </p:nvCxnSpPr>
        <p:spPr>
          <a:xfrm rot="10800000">
            <a:off x="3429200" y="2243200"/>
            <a:ext cx="30558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20"/>
          <p:cNvCxnSpPr/>
          <p:nvPr/>
        </p:nvCxnSpPr>
        <p:spPr>
          <a:xfrm rot="10800000">
            <a:off x="3417875" y="1588900"/>
            <a:ext cx="3011700" cy="5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20"/>
          <p:cNvCxnSpPr/>
          <p:nvPr/>
        </p:nvCxnSpPr>
        <p:spPr>
          <a:xfrm>
            <a:off x="3463100" y="2367100"/>
            <a:ext cx="281970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20"/>
          <p:cNvCxnSpPr/>
          <p:nvPr/>
        </p:nvCxnSpPr>
        <p:spPr>
          <a:xfrm>
            <a:off x="3429200" y="1735550"/>
            <a:ext cx="298920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20"/>
          <p:cNvCxnSpPr/>
          <p:nvPr/>
        </p:nvCxnSpPr>
        <p:spPr>
          <a:xfrm flipH="1">
            <a:off x="3485525" y="2637925"/>
            <a:ext cx="3237300" cy="3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20"/>
          <p:cNvCxnSpPr/>
          <p:nvPr/>
        </p:nvCxnSpPr>
        <p:spPr>
          <a:xfrm flipH="1" rot="10800000">
            <a:off x="3519425" y="2728325"/>
            <a:ext cx="3180900" cy="4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20"/>
          <p:cNvCxnSpPr>
            <a:stCxn id="100" idx="2"/>
            <a:endCxn id="99" idx="0"/>
          </p:cNvCxnSpPr>
          <p:nvPr/>
        </p:nvCxnSpPr>
        <p:spPr>
          <a:xfrm>
            <a:off x="7100750" y="2719000"/>
            <a:ext cx="955500" cy="7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5: Learn phase - Acceptor broadcasts  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Acceptor1: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A1-v1    </a:t>
            </a:r>
            <a:r>
              <a:rPr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Acceptor2: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A1-v1    </a:t>
            </a:r>
            <a:endParaRPr sz="24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•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Acceptor3:   </a:t>
            </a:r>
            <a:r>
              <a:rPr lang="en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P1    A1-v1  		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5310900" y="4076275"/>
            <a:ext cx="10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Leaner1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1"/>
          <p:cNvCxnSpPr>
            <a:endCxn id="114" idx="0"/>
          </p:cNvCxnSpPr>
          <p:nvPr/>
        </p:nvCxnSpPr>
        <p:spPr>
          <a:xfrm>
            <a:off x="3485400" y="2344375"/>
            <a:ext cx="2371200" cy="17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1"/>
          <p:cNvCxnSpPr>
            <a:endCxn id="114" idx="0"/>
          </p:cNvCxnSpPr>
          <p:nvPr/>
        </p:nvCxnSpPr>
        <p:spPr>
          <a:xfrm>
            <a:off x="3440400" y="1543675"/>
            <a:ext cx="2416200" cy="25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1"/>
          <p:cNvCxnSpPr>
            <a:endCxn id="114" idx="0"/>
          </p:cNvCxnSpPr>
          <p:nvPr/>
        </p:nvCxnSpPr>
        <p:spPr>
          <a:xfrm>
            <a:off x="3429300" y="2931175"/>
            <a:ext cx="2427300" cy="11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