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84" r:id="rId5"/>
    <p:sldId id="286" r:id="rId6"/>
    <p:sldId id="260" r:id="rId7"/>
    <p:sldId id="261" r:id="rId8"/>
    <p:sldId id="262" r:id="rId9"/>
    <p:sldId id="263" r:id="rId10"/>
    <p:sldId id="264" r:id="rId11"/>
    <p:sldId id="287" r:id="rId12"/>
    <p:sldId id="265" r:id="rId13"/>
    <p:sldId id="288" r:id="rId14"/>
    <p:sldId id="266" r:id="rId15"/>
    <p:sldId id="267" r:id="rId16"/>
    <p:sldId id="268" r:id="rId17"/>
    <p:sldId id="289" r:id="rId18"/>
    <p:sldId id="269" r:id="rId19"/>
    <p:sldId id="285" r:id="rId20"/>
    <p:sldId id="271" r:id="rId21"/>
    <p:sldId id="272" r:id="rId22"/>
    <p:sldId id="273" r:id="rId23"/>
    <p:sldId id="290" r:id="rId24"/>
    <p:sldId id="274" r:id="rId25"/>
    <p:sldId id="291" r:id="rId26"/>
    <p:sldId id="275" r:id="rId27"/>
    <p:sldId id="276" r:id="rId28"/>
    <p:sldId id="292" r:id="rId29"/>
    <p:sldId id="277" r:id="rId30"/>
    <p:sldId id="278" r:id="rId31"/>
    <p:sldId id="279" r:id="rId32"/>
    <p:sldId id="293" r:id="rId33"/>
    <p:sldId id="280" r:id="rId34"/>
    <p:sldId id="281" r:id="rId35"/>
    <p:sldId id="28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3"/>
    <p:restoredTop sz="62531"/>
  </p:normalViewPr>
  <p:slideViewPr>
    <p:cSldViewPr snapToGrid="0" snapToObjects="1">
      <p:cViewPr varScale="1">
        <p:scale>
          <a:sx n="85" d="100"/>
          <a:sy n="85" d="100"/>
        </p:scale>
        <p:origin x="2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D4621-359C-F646-BF98-4C56F3474F6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23348-94B2-2043-AE4C-8276A362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716B5-5840-9D4B-99B6-0AF0D6D71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9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6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2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97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76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7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9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65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1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83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5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2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7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8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1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3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57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latin typeface="Arial" pitchFamily="34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798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45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59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17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8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8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8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14CF5-C670-9C46-A9E9-70EA6FD214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1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8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5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348-94B2-2043-AE4C-8276A3625F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3D06-7340-D74D-8F35-96260BD95128}" type="datetime1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7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0D42-DCE5-9747-806E-ABECA346D732}" type="datetime1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D0A7-767A-CB46-B9CD-A62D8E5C015C}" type="datetime1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2F5D-D145-A34B-BFD9-C8301C4C9B9F}" type="datetime1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8490-5DDF-1A45-B50D-3D386F65782E}" type="datetime1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470A-6EA7-4749-A6A5-847C74091D33}" type="datetime1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2DE-BA6C-D644-A304-ED57197D6E1B}" type="datetime1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53F0-58C8-A549-A639-0D3F3BD97D29}" type="datetime1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066E-56FC-EC47-BB7B-DF8CEC251EB5}" type="datetime1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B07B-24AC-3047-824E-C1B57A808EBD}" type="datetime1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8E1-611C-9041-9277-468CE6E19EC3}" type="datetime1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6E26-86F7-8045-81F9-9C84880BDCC8}" type="datetime1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6412-4256-324D-BBB1-D6BB045B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7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785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CS188: Distributed Systems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5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4686"/>
            <a:ext cx="9144000" cy="227086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b="1" dirty="0" smtClean="0"/>
              <a:t>Spring 2019</a:t>
            </a:r>
          </a:p>
          <a:p>
            <a:endParaRPr lang="en-US" sz="2800" dirty="0"/>
          </a:p>
          <a:p>
            <a:r>
              <a:rPr lang="en-US" sz="2800" dirty="0" smtClean="0"/>
              <a:t>Ravi Netravali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MapReduce master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057400" y="1748438"/>
            <a:ext cx="8153400" cy="4419600"/>
          </a:xfrm>
        </p:spPr>
        <p:txBody>
          <a:bodyPr/>
          <a:lstStyle/>
          <a:p>
            <a:pPr marL="0" indent="0">
              <a:buFont typeface="Arial" pitchFamily="-1" charset="0"/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RegisterServer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{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Arial" pitchFamily="-1" charset="0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while (1) {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receive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and parse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pick task to assign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mark task as assigned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respond with task assignment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}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Arial" pitchFamily="-1" charset="0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819400" y="3348638"/>
            <a:ext cx="1066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819400" y="4339238"/>
            <a:ext cx="1066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819400" y="4796438"/>
            <a:ext cx="1066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819400" y="2815238"/>
            <a:ext cx="1066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638159" y="2205638"/>
            <a:ext cx="1234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B0F0"/>
                </a:solidFill>
              </a:rPr>
              <a:t>Primary &amp;</a:t>
            </a:r>
          </a:p>
          <a:p>
            <a:pPr algn="ctr"/>
            <a:r>
              <a:rPr lang="en-US" sz="2000" b="0" dirty="0" smtClean="0">
                <a:solidFill>
                  <a:srgbClr val="00B0F0"/>
                </a:solidFill>
              </a:rPr>
              <a:t>Backups</a:t>
            </a:r>
          </a:p>
          <a:p>
            <a:pPr algn="ctr"/>
            <a:r>
              <a:rPr lang="en-US" sz="2000" b="0" dirty="0">
                <a:solidFill>
                  <a:srgbClr val="00B0F0"/>
                </a:solidFill>
              </a:rPr>
              <a:t>i</a:t>
            </a:r>
            <a:r>
              <a:rPr lang="en-US" sz="2000" b="0" dirty="0" smtClean="0">
                <a:solidFill>
                  <a:srgbClr val="00B0F0"/>
                </a:solidFill>
              </a:rPr>
              <a:t>n sync</a:t>
            </a:r>
            <a:endParaRPr lang="en-US" sz="2000" b="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402" y="3628375"/>
            <a:ext cx="1833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FF0000"/>
                </a:solidFill>
              </a:rPr>
              <a:t>When to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b="0" dirty="0" smtClean="0">
                <a:solidFill>
                  <a:srgbClr val="FF0000"/>
                </a:solidFill>
              </a:rPr>
              <a:t>ync again?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5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MapReduce master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057400" y="1748438"/>
            <a:ext cx="8153400" cy="4419600"/>
          </a:xfrm>
        </p:spPr>
        <p:txBody>
          <a:bodyPr/>
          <a:lstStyle/>
          <a:p>
            <a:pPr marL="0" indent="0">
              <a:buFont typeface="Arial" pitchFamily="-1" charset="0"/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RegisterServer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{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Arial" pitchFamily="-1" charset="0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while (1) {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receive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and parse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pick task to assign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mark task as assigned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respond with task assignment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}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Arial" pitchFamily="-1" charset="0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819400" y="4796438"/>
            <a:ext cx="1066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819400" y="2815238"/>
            <a:ext cx="1066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638159" y="2205638"/>
            <a:ext cx="1234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B0F0"/>
                </a:solidFill>
              </a:rPr>
              <a:t>Primary &amp;</a:t>
            </a:r>
          </a:p>
          <a:p>
            <a:pPr algn="ctr"/>
            <a:r>
              <a:rPr lang="en-US" sz="2000" b="0" dirty="0" smtClean="0">
                <a:solidFill>
                  <a:srgbClr val="00B0F0"/>
                </a:solidFill>
              </a:rPr>
              <a:t>Backups</a:t>
            </a:r>
          </a:p>
          <a:p>
            <a:pPr algn="ctr"/>
            <a:r>
              <a:rPr lang="en-US" sz="2000" b="0" dirty="0">
                <a:solidFill>
                  <a:srgbClr val="00B0F0"/>
                </a:solidFill>
              </a:rPr>
              <a:t>i</a:t>
            </a:r>
            <a:r>
              <a:rPr lang="en-US" sz="2000" b="0" dirty="0" smtClean="0">
                <a:solidFill>
                  <a:srgbClr val="00B0F0"/>
                </a:solidFill>
              </a:rPr>
              <a:t>n sync</a:t>
            </a:r>
            <a:endParaRPr lang="en-US" sz="2000" b="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402" y="3628375"/>
            <a:ext cx="1833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FF0000"/>
                </a:solidFill>
              </a:rPr>
              <a:t>When to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b="0" dirty="0" smtClean="0">
                <a:solidFill>
                  <a:srgbClr val="FF0000"/>
                </a:solidFill>
              </a:rPr>
              <a:t>ync again?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/>
          <a:lstStyle/>
          <a:p>
            <a:r>
              <a:rPr lang="en-US" dirty="0" smtClean="0"/>
              <a:t>Cannot tolerate primary failure after update to its state is externally visible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/>
          <a:lstStyle/>
          <a:p>
            <a:r>
              <a:rPr lang="en-US" dirty="0" smtClean="0"/>
              <a:t>Cannot tolerate primary failure after update to its state is externally visible</a:t>
            </a:r>
          </a:p>
          <a:p>
            <a:endParaRPr lang="en-US" dirty="0"/>
          </a:p>
          <a:p>
            <a:r>
              <a:rPr lang="en-US" dirty="0" smtClean="0"/>
              <a:t>Corollary: it is okay for the primary to be out of sync until the change is externally visible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External consistency: primary backup in sync to external world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Implications for when primary should sync with backups?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Sync must happen before any state change is externally visible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Backup Sync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2311400" y="1690688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Process 4"/>
          <p:cNvSpPr/>
          <p:nvPr/>
        </p:nvSpPr>
        <p:spPr>
          <a:xfrm>
            <a:off x="2311400" y="2789448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Process 5"/>
          <p:cNvSpPr/>
          <p:nvPr/>
        </p:nvSpPr>
        <p:spPr>
          <a:xfrm>
            <a:off x="2311400" y="3856248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46028" y="3066223"/>
            <a:ext cx="7213971" cy="159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2946029" y="1981418"/>
            <a:ext cx="721397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976752" y="4146978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76752" y="5258018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2311400" y="4967288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25800" y="2003084"/>
            <a:ext cx="266700" cy="214389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59200" y="3080177"/>
            <a:ext cx="256115" cy="1076936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45000" y="1997397"/>
            <a:ext cx="838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62421" y="3064197"/>
            <a:ext cx="201779" cy="110305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53665" y="2013220"/>
            <a:ext cx="266700" cy="214389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54994" y="1973849"/>
            <a:ext cx="838200" cy="2149580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794627" y="3074248"/>
            <a:ext cx="256115" cy="1076936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331876" y="3079638"/>
            <a:ext cx="201779" cy="110305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4445000" y="1462088"/>
            <a:ext cx="0" cy="441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435600" y="1462088"/>
            <a:ext cx="0" cy="441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959600" y="1462088"/>
            <a:ext cx="0" cy="441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9321800" y="1462088"/>
            <a:ext cx="0" cy="441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>
            <a:off x="3692595" y="4148104"/>
            <a:ext cx="134341" cy="110991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37279" y="4131155"/>
            <a:ext cx="201779" cy="110305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60537" y="4146037"/>
            <a:ext cx="134341" cy="110991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005221" y="4129088"/>
            <a:ext cx="201779" cy="110305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36937" y="4146037"/>
            <a:ext cx="134341" cy="110991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681621" y="4129088"/>
            <a:ext cx="201779" cy="110305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407400" y="4146037"/>
            <a:ext cx="134341" cy="110991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752084" y="4129088"/>
            <a:ext cx="201779" cy="110305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Handling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operations that do not update state (i.e., reads), primary need not consult backups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When is this true?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If the backup is externally consistent with the primary</a:t>
            </a:r>
          </a:p>
          <a:p>
            <a:pPr lvl="1"/>
            <a:r>
              <a:rPr lang="en-US" dirty="0" smtClean="0"/>
              <a:t>Guarantee: if the backup takes over as primary, it will generate identical an response as the primary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to transfer during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Heavyweight: send snapshot of primary’s state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Slow!</a:t>
            </a:r>
          </a:p>
          <a:p>
            <a:pPr lvl="1"/>
            <a:r>
              <a:rPr lang="en-US" dirty="0" smtClean="0"/>
              <a:t>When is this necessary?</a:t>
            </a:r>
          </a:p>
          <a:p>
            <a:pPr lvl="2"/>
            <a:r>
              <a:rPr lang="en-US" sz="2400" dirty="0" smtClean="0">
                <a:solidFill>
                  <a:srgbClr val="00B0F0"/>
                </a:solidFill>
              </a:rPr>
              <a:t>When bootstrapping a new backup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Lightweight: send every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to transfer during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Heavyweight: send snapshot of primary’s state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Slow!</a:t>
            </a:r>
          </a:p>
          <a:p>
            <a:pPr lvl="1"/>
            <a:r>
              <a:rPr lang="en-US" dirty="0" smtClean="0"/>
              <a:t>When is this necessary?</a:t>
            </a:r>
          </a:p>
          <a:p>
            <a:pPr lvl="2"/>
            <a:r>
              <a:rPr lang="en-US" sz="2400" dirty="0" smtClean="0">
                <a:solidFill>
                  <a:srgbClr val="00B0F0"/>
                </a:solidFill>
              </a:rPr>
              <a:t>When bootstrapping a new backup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Lightweight: send every operation</a:t>
            </a:r>
          </a:p>
          <a:p>
            <a:pPr lvl="1"/>
            <a:r>
              <a:rPr lang="en-US" dirty="0" smtClean="0"/>
              <a:t>Why is this okay?</a:t>
            </a:r>
          </a:p>
          <a:p>
            <a:pPr lvl="2"/>
            <a:r>
              <a:rPr lang="en-US" sz="2400" dirty="0" smtClean="0">
                <a:solidFill>
                  <a:srgbClr val="00B0F0"/>
                </a:solidFill>
              </a:rPr>
              <a:t>Leverage determinism of state machine</a:t>
            </a:r>
          </a:p>
          <a:p>
            <a:pPr lvl="2"/>
            <a:r>
              <a:rPr lang="en-US" sz="2400" dirty="0" smtClean="0">
                <a:solidFill>
                  <a:srgbClr val="00B0F0"/>
                </a:solidFill>
              </a:rPr>
              <a:t>Send any state necessary for backup to mimic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1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When should primary sync with backup?</a:t>
            </a:r>
          </a:p>
          <a:p>
            <a:pPr lvl="1"/>
            <a:r>
              <a:rPr lang="en-US" dirty="0" smtClean="0"/>
              <a:t>Before state changes are externally visible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How should they sync?</a:t>
            </a:r>
          </a:p>
          <a:p>
            <a:pPr lvl="1"/>
            <a:r>
              <a:rPr lang="en-US" dirty="0" smtClean="0"/>
              <a:t>Bootstrap: send all state</a:t>
            </a:r>
          </a:p>
          <a:p>
            <a:pPr lvl="1"/>
            <a:r>
              <a:rPr lang="en-US" dirty="0" err="1" smtClean="0"/>
              <a:t>Steadystate</a:t>
            </a:r>
            <a:r>
              <a:rPr lang="en-US" dirty="0" smtClean="0"/>
              <a:t>: send operations + nondeterminism (to force determinism)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assignment groups by tonight at 10pm</a:t>
            </a:r>
          </a:p>
          <a:p>
            <a:pPr lvl="1"/>
            <a:r>
              <a:rPr lang="en-US" dirty="0" smtClean="0"/>
              <a:t>Cannot start assignment 2 without doing this!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Email TAs if you declared group but don’t have private repo for assignment 2</a:t>
            </a:r>
          </a:p>
          <a:p>
            <a:endParaRPr lang="en-US" dirty="0" smtClean="0"/>
          </a:p>
          <a:p>
            <a:r>
              <a:rPr lang="en-US" dirty="0" smtClean="0"/>
              <a:t>Assignment test cases: can be nondeterministic </a:t>
            </a:r>
            <a:r>
              <a:rPr lang="en-US" dirty="0" smtClean="0">
                <a:sym typeface="Wingdings"/>
              </a:rPr>
              <a:t> run many times and understand them!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handling fail-stop failures</a:t>
            </a:r>
          </a:p>
          <a:p>
            <a:endParaRPr lang="en-US" dirty="0"/>
          </a:p>
          <a:p>
            <a:r>
              <a:rPr lang="en-US" dirty="0" smtClean="0"/>
              <a:t>Approach: primary backup replication</a:t>
            </a:r>
          </a:p>
          <a:p>
            <a:endParaRPr lang="en-US" dirty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What if primary or backup fails?</a:t>
            </a:r>
          </a:p>
          <a:p>
            <a:pPr lvl="1"/>
            <a:r>
              <a:rPr lang="en-US" dirty="0" smtClean="0"/>
              <a:t>How can we keep them in sync?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8099"/>
            <a:ext cx="10515600" cy="4351338"/>
          </a:xfrm>
        </p:spPr>
        <p:txBody>
          <a:bodyPr/>
          <a:lstStyle/>
          <a:p>
            <a:r>
              <a:rPr lang="en-US" dirty="0" smtClean="0"/>
              <a:t>Coordinating between primary and backups is tricky</a:t>
            </a:r>
          </a:p>
          <a:p>
            <a:pPr lvl="1"/>
            <a:r>
              <a:rPr lang="en-US" dirty="0" smtClean="0"/>
              <a:t>Easy to mess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Must make replication transparent to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RSMs with logical clocks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742331" y="3215552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75531" y="3664511"/>
            <a:ext cx="2895600" cy="975668"/>
            <a:chOff x="2286000" y="5029200"/>
            <a:chExt cx="4419600" cy="762000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286000" y="5029200"/>
              <a:ext cx="4419600" cy="762000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819400" y="5334000"/>
              <a:ext cx="3352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mtClean="0">
                  <a:solidFill>
                    <a:schemeClr val="bg1"/>
                  </a:solidFill>
                </a:rPr>
                <a:t>Replicated State Machine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75531" y="2605952"/>
            <a:ext cx="2895600" cy="685800"/>
            <a:chOff x="2286000" y="3810000"/>
            <a:chExt cx="4419600" cy="685800"/>
          </a:xfrm>
        </p:grpSpPr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286000" y="3810000"/>
              <a:ext cx="4419600" cy="685800"/>
            </a:xfrm>
            <a:prstGeom prst="cube">
              <a:avLst>
                <a:gd name="adj" fmla="val 25000"/>
              </a:avLst>
            </a:prstGeom>
            <a:solidFill>
              <a:srgbClr val="D60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429000" y="4038600"/>
              <a:ext cx="2057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161504" y="4578911"/>
            <a:ext cx="0" cy="548640"/>
          </a:xfrm>
          <a:prstGeom prst="straightConnector1">
            <a:avLst/>
          </a:prstGeom>
          <a:ln w="57150">
            <a:prstDash val="solid"/>
            <a:headEnd type="none" w="med" len="me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30945" y="3291752"/>
            <a:ext cx="0" cy="365760"/>
          </a:xfrm>
          <a:prstGeom prst="straightConnector1">
            <a:avLst/>
          </a:prstGeom>
          <a:ln w="57150">
            <a:prstDash val="solid"/>
            <a:headEnd type="none" w="med" len="me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0133" y="4815750"/>
            <a:ext cx="139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9483" y="3235113"/>
            <a:ext cx="268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ea typeface="Arial" charset="0"/>
                <a:cs typeface="Arial" charset="0"/>
              </a:rPr>
              <a:t>Ordered Updates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476131" y="3215552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409331" y="3664511"/>
            <a:ext cx="2895600" cy="975668"/>
            <a:chOff x="2286000" y="5029200"/>
            <a:chExt cx="4419600" cy="76200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2286000" y="5029200"/>
              <a:ext cx="4419600" cy="762000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2819400" y="5334000"/>
              <a:ext cx="3352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mtClean="0">
                  <a:solidFill>
                    <a:schemeClr val="bg1"/>
                  </a:solidFill>
                </a:rPr>
                <a:t>Replicated State Machine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09331" y="2605952"/>
            <a:ext cx="2895600" cy="685800"/>
            <a:chOff x="2286000" y="3810000"/>
            <a:chExt cx="4419600" cy="685800"/>
          </a:xfrm>
        </p:grpSpPr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2286000" y="3810000"/>
              <a:ext cx="4419600" cy="685800"/>
            </a:xfrm>
            <a:prstGeom prst="cube">
              <a:avLst>
                <a:gd name="adj" fmla="val 25000"/>
              </a:avLst>
            </a:prstGeom>
            <a:solidFill>
              <a:srgbClr val="D60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3429000" y="4038600"/>
              <a:ext cx="2057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7864745" y="4578911"/>
            <a:ext cx="0" cy="548640"/>
          </a:xfrm>
          <a:prstGeom prst="straightConnector1">
            <a:avLst/>
          </a:prstGeom>
          <a:ln w="57150">
            <a:prstDash val="solid"/>
            <a:headEnd type="none" w="med" len="me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864745" y="3291752"/>
            <a:ext cx="0" cy="365760"/>
          </a:xfrm>
          <a:prstGeom prst="straightConnector1">
            <a:avLst/>
          </a:prstGeom>
          <a:ln w="57150">
            <a:prstDash val="solid"/>
            <a:headEnd type="none" w="med" len="me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93933" y="4815750"/>
            <a:ext cx="139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544828" y="2453552"/>
            <a:ext cx="3200400" cy="2323070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278628" y="2453552"/>
            <a:ext cx="3200400" cy="2323070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08353" y="3552102"/>
            <a:ext cx="93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Server1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79028" y="3552102"/>
            <a:ext cx="93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Server2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571133" y="4197910"/>
            <a:ext cx="838198" cy="1"/>
          </a:xfrm>
          <a:prstGeom prst="straightConnector1">
            <a:avLst/>
          </a:prstGeom>
          <a:ln w="57150">
            <a:prstDash val="solid"/>
            <a:headEnd type="triangle" w="med" len="me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6539" y="5734373"/>
            <a:ext cx="5464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Application is oblivious to clocks!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Transparent Primary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relies on </a:t>
            </a:r>
            <a:r>
              <a:rPr lang="en-US" dirty="0" smtClean="0">
                <a:solidFill>
                  <a:srgbClr val="00B0F0"/>
                </a:solidFill>
              </a:rPr>
              <a:t>library</a:t>
            </a:r>
            <a:r>
              <a:rPr lang="en-US" dirty="0" smtClean="0"/>
              <a:t> to keep primary and backups in sync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Library functions</a:t>
            </a:r>
          </a:p>
          <a:p>
            <a:pPr lvl="1"/>
            <a:r>
              <a:rPr lang="en-US" dirty="0" smtClean="0"/>
              <a:t>Receive message from client</a:t>
            </a:r>
          </a:p>
          <a:p>
            <a:pPr lvl="1"/>
            <a:r>
              <a:rPr lang="en-US" dirty="0" smtClean="0"/>
              <a:t>Sync with backups before sending response to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Transparent Primary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relies on </a:t>
            </a:r>
            <a:r>
              <a:rPr lang="en-US" dirty="0" smtClean="0">
                <a:solidFill>
                  <a:srgbClr val="00B0F0"/>
                </a:solidFill>
              </a:rPr>
              <a:t>library</a:t>
            </a:r>
            <a:r>
              <a:rPr lang="en-US" dirty="0" smtClean="0"/>
              <a:t> to keep primary and backups in sync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Library functions</a:t>
            </a:r>
          </a:p>
          <a:p>
            <a:pPr lvl="1"/>
            <a:r>
              <a:rPr lang="en-US" dirty="0" smtClean="0"/>
              <a:t>Receive message from client</a:t>
            </a:r>
          </a:p>
          <a:p>
            <a:pPr lvl="1"/>
            <a:r>
              <a:rPr lang="en-US" dirty="0" smtClean="0"/>
              <a:t>Sync with backups before sending response to client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Will this solution work?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No! Does not capture nondeterminism in execution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64895" y="1615738"/>
            <a:ext cx="7924800" cy="4419600"/>
          </a:xfrm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>
              <a:buFont typeface="Monotype Sorts" charset="0"/>
              <a:buNone/>
            </a:pPr>
            <a:endParaRPr lang="en-US" dirty="0">
              <a:solidFill>
                <a:srgbClr val="D60093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3665095" y="4358938"/>
            <a:ext cx="4419600" cy="228600"/>
          </a:xfrm>
          <a:prstGeom prst="cube">
            <a:avLst>
              <a:gd name="adj" fmla="val 8625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665095" y="3673138"/>
            <a:ext cx="4419600" cy="7620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731895" y="3520738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731895" y="4022388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808095" y="4816138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3665095" y="2834938"/>
            <a:ext cx="4419600" cy="228600"/>
          </a:xfrm>
          <a:prstGeom prst="cube">
            <a:avLst>
              <a:gd name="adj" fmla="val 8625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665095" y="2225338"/>
            <a:ext cx="4419600" cy="685800"/>
          </a:xfrm>
          <a:prstGeom prst="cube">
            <a:avLst>
              <a:gd name="adj" fmla="val 25000"/>
            </a:avLst>
          </a:prstGeom>
          <a:solidFill>
            <a:srgbClr val="D6009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808095" y="2453938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816245" y="5578138"/>
            <a:ext cx="9144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340245" y="5578138"/>
            <a:ext cx="9144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Disk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788045" y="5578138"/>
            <a:ext cx="9144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RAM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665095" y="3139738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Process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960495" y="3139738"/>
            <a:ext cx="12954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File system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484495" y="3139738"/>
            <a:ext cx="16764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Virtual memory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389495" y="3825538"/>
            <a:ext cx="1447800" cy="381000"/>
          </a:xfrm>
          <a:prstGeom prst="rect">
            <a:avLst/>
          </a:prstGeom>
          <a:solidFill>
            <a:srgbClr val="FFFFFF"/>
          </a:solidFill>
          <a:ln w="19050">
            <a:noFill/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Virtual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Machine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3588895" y="4663738"/>
            <a:ext cx="4419600" cy="762000"/>
          </a:xfrm>
          <a:prstGeom prst="cube">
            <a:avLst>
              <a:gd name="adj" fmla="val 25000"/>
            </a:avLst>
          </a:prstGeom>
          <a:solidFill>
            <a:schemeClr val="tx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274695" y="5011401"/>
            <a:ext cx="2667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Virtual Machine Monitor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360295" y="1920538"/>
            <a:ext cx="4953000" cy="2667000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6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64895" y="1615738"/>
            <a:ext cx="7924800" cy="4419600"/>
          </a:xfrm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>
              <a:buFont typeface="Monotype Sorts" charset="0"/>
              <a:buNone/>
            </a:pPr>
            <a:endParaRPr lang="en-US" dirty="0">
              <a:solidFill>
                <a:srgbClr val="D60093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3665095" y="4358938"/>
            <a:ext cx="4419600" cy="228600"/>
          </a:xfrm>
          <a:prstGeom prst="cube">
            <a:avLst>
              <a:gd name="adj" fmla="val 8625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665095" y="3673138"/>
            <a:ext cx="4419600" cy="7620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731895" y="3520738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731895" y="4022388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808095" y="4816138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3665095" y="2834938"/>
            <a:ext cx="4419600" cy="228600"/>
          </a:xfrm>
          <a:prstGeom prst="cube">
            <a:avLst>
              <a:gd name="adj" fmla="val 8625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665095" y="2225338"/>
            <a:ext cx="4419600" cy="685800"/>
          </a:xfrm>
          <a:prstGeom prst="cube">
            <a:avLst>
              <a:gd name="adj" fmla="val 25000"/>
            </a:avLst>
          </a:prstGeom>
          <a:solidFill>
            <a:srgbClr val="D6009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808095" y="2453938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816245" y="5578138"/>
            <a:ext cx="9144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340245" y="5578138"/>
            <a:ext cx="9144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Disk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788045" y="5578138"/>
            <a:ext cx="9144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RAM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665095" y="3139738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Process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960495" y="3139738"/>
            <a:ext cx="12954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File system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484495" y="3139738"/>
            <a:ext cx="16764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Virtual memory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389495" y="3825538"/>
            <a:ext cx="1447800" cy="381000"/>
          </a:xfrm>
          <a:prstGeom prst="rect">
            <a:avLst/>
          </a:prstGeom>
          <a:solidFill>
            <a:srgbClr val="FFFFFF"/>
          </a:solidFill>
          <a:ln w="19050">
            <a:noFill/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Virtual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Machine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3588895" y="4663738"/>
            <a:ext cx="4419600" cy="762000"/>
          </a:xfrm>
          <a:prstGeom prst="cube">
            <a:avLst>
              <a:gd name="adj" fmla="val 25000"/>
            </a:avLst>
          </a:prstGeom>
          <a:solidFill>
            <a:schemeClr val="tx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274695" y="5011401"/>
            <a:ext cx="2667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Virtual Machine Monitor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360295" y="1920538"/>
            <a:ext cx="4953000" cy="2667000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VMM—based Primary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Primary and backup execute on two VMs</a:t>
            </a:r>
          </a:p>
          <a:p>
            <a:pPr lvl="1"/>
            <a:r>
              <a:rPr lang="en-US" dirty="0" smtClean="0"/>
              <a:t>Primary logs inputs and outputs to log</a:t>
            </a:r>
          </a:p>
          <a:p>
            <a:pPr lvl="1"/>
            <a:r>
              <a:rPr lang="en-US" dirty="0" smtClean="0"/>
              <a:t>Backup applies inputs from log</a:t>
            </a:r>
          </a:p>
          <a:p>
            <a:pPr lvl="1"/>
            <a:r>
              <a:rPr lang="en-US" dirty="0" smtClean="0"/>
              <a:t>Primary waits for backup output</a:t>
            </a:r>
          </a:p>
          <a:p>
            <a:endParaRPr lang="en-US" dirty="0"/>
          </a:p>
          <a:p>
            <a:r>
              <a:rPr lang="en-US" dirty="0" smtClean="0"/>
              <a:t>Primary-backup monitor each other</a:t>
            </a:r>
          </a:p>
          <a:p>
            <a:pPr lvl="1"/>
            <a:r>
              <a:rPr lang="en-US" dirty="0" smtClean="0"/>
              <a:t>If primary fails, backup takes over</a:t>
            </a:r>
            <a:endParaRPr lang="en-US" dirty="0"/>
          </a:p>
        </p:txBody>
      </p:sp>
      <p:pic>
        <p:nvPicPr>
          <p:cNvPr id="4" name="Content Placeholder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150" y="1561165"/>
            <a:ext cx="3538187" cy="48802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Log-based VM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505"/>
            <a:ext cx="10515600" cy="4351338"/>
          </a:xfrm>
        </p:spPr>
        <p:txBody>
          <a:bodyPr/>
          <a:lstStyle/>
          <a:p>
            <a:r>
              <a:rPr lang="en-US" dirty="0" smtClean="0"/>
              <a:t>VMM at primary logs external inputs and sources of nondeterminism</a:t>
            </a:r>
          </a:p>
          <a:p>
            <a:endParaRPr lang="en-US" dirty="0"/>
          </a:p>
          <a:p>
            <a:r>
              <a:rPr lang="en-US" dirty="0" smtClean="0"/>
              <a:t>Example: log results of nondeterministic instructions</a:t>
            </a:r>
          </a:p>
          <a:p>
            <a:pPr lvl="1"/>
            <a:r>
              <a:rPr lang="en-US" dirty="0" smtClean="0"/>
              <a:t>Timestamp counter read (RDTSC)</a:t>
            </a:r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Sources of nondeterminism must be decided upfront by VMM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Log-based VM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505"/>
            <a:ext cx="10515600" cy="4351338"/>
          </a:xfrm>
        </p:spPr>
        <p:txBody>
          <a:bodyPr/>
          <a:lstStyle/>
          <a:p>
            <a:r>
              <a:rPr lang="en-US" dirty="0" smtClean="0"/>
              <a:t>VMM at primary logs external inputs and sources of nondeterminism</a:t>
            </a:r>
          </a:p>
          <a:p>
            <a:endParaRPr lang="en-US" dirty="0"/>
          </a:p>
          <a:p>
            <a:r>
              <a:rPr lang="en-US" dirty="0" smtClean="0"/>
              <a:t>Example: log results of nondeterministic instructions</a:t>
            </a:r>
          </a:p>
          <a:p>
            <a:pPr lvl="1"/>
            <a:r>
              <a:rPr lang="en-US" dirty="0" smtClean="0"/>
              <a:t>Timestamp counter read (RDTSC)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Random number generation?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Sources of nondeterminism must be decided upfront by VMM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Log-based VM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VMM sends log entries to backup VMM over the logging channel</a:t>
            </a:r>
          </a:p>
          <a:p>
            <a:endParaRPr lang="en-US" dirty="0"/>
          </a:p>
          <a:p>
            <a:r>
              <a:rPr lang="en-US" dirty="0" smtClean="0"/>
              <a:t>Backup VMM (hypervisor) replays log entries</a:t>
            </a:r>
          </a:p>
          <a:p>
            <a:pPr lvl="1"/>
            <a:r>
              <a:rPr lang="en-US" dirty="0" smtClean="0"/>
              <a:t>Stops backup VM at next input event or nondeterministic instruction</a:t>
            </a:r>
          </a:p>
          <a:p>
            <a:pPr lvl="1"/>
            <a:r>
              <a:rPr lang="en-US" dirty="0" smtClean="0"/>
              <a:t>Delivers same input event as primary used</a:t>
            </a:r>
          </a:p>
          <a:p>
            <a:pPr lvl="1"/>
            <a:r>
              <a:rPr lang="en-US" dirty="0" smtClean="0"/>
              <a:t>Delivers same nondeterministic value as primary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Ensures backup and primary state never diverge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RSMs and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clocks enable all replicas in an RSM to </a:t>
            </a:r>
            <a:r>
              <a:rPr lang="en-US" dirty="0" smtClean="0">
                <a:solidFill>
                  <a:srgbClr val="00B0F0"/>
                </a:solidFill>
              </a:rPr>
              <a:t>execute updates in the same order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Cannot handle replica failures!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Handling crash failures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Chandy-Lamport</a:t>
            </a:r>
            <a:r>
              <a:rPr lang="en-US" dirty="0" smtClean="0">
                <a:solidFill>
                  <a:srgbClr val="00B0F0"/>
                </a:solidFill>
              </a:rPr>
              <a:t> snapshot </a:t>
            </a:r>
            <a:r>
              <a:rPr lang="en-US" dirty="0" smtClean="0">
                <a:sym typeface="Wingdings"/>
              </a:rPr>
              <a:t> coordinated checkpoints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Log nondeterminism </a:t>
            </a:r>
            <a:r>
              <a:rPr lang="en-US" dirty="0" smtClean="0"/>
              <a:t>between checkpoints (for efficiency)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8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machine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9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VM inputs</a:t>
            </a:r>
          </a:p>
          <a:p>
            <a:pPr lvl="1"/>
            <a:r>
              <a:rPr lang="en-US" dirty="0" smtClean="0"/>
              <a:t>Incoming network packets</a:t>
            </a:r>
          </a:p>
          <a:p>
            <a:pPr lvl="1"/>
            <a:r>
              <a:rPr lang="en-US" dirty="0" smtClean="0"/>
              <a:t>Disk reads</a:t>
            </a:r>
          </a:p>
          <a:p>
            <a:pPr lvl="1"/>
            <a:r>
              <a:rPr lang="en-US" dirty="0" smtClean="0"/>
              <a:t>Keyboard and mouse events</a:t>
            </a:r>
          </a:p>
          <a:p>
            <a:pPr lvl="1"/>
            <a:r>
              <a:rPr lang="en-US" dirty="0" smtClean="0"/>
              <a:t>Clock timer interrupt events</a:t>
            </a:r>
          </a:p>
          <a:p>
            <a:pPr lvl="1"/>
            <a:r>
              <a:rPr lang="en-US" dirty="0" smtClean="0"/>
              <a:t>Results of nondeterministic instructions</a:t>
            </a:r>
          </a:p>
          <a:p>
            <a:endParaRPr lang="en-US" dirty="0"/>
          </a:p>
          <a:p>
            <a:r>
              <a:rPr lang="en-US" dirty="0" smtClean="0"/>
              <a:t>VM outputs</a:t>
            </a:r>
          </a:p>
          <a:p>
            <a:pPr lvl="1"/>
            <a:r>
              <a:rPr lang="en-US" dirty="0" smtClean="0"/>
              <a:t>Outgoing network packets</a:t>
            </a:r>
          </a:p>
          <a:p>
            <a:pPr lvl="1"/>
            <a:r>
              <a:rPr lang="en-US" dirty="0" smtClean="0"/>
              <a:t>Disk writes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Why log outputs?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14008" y="2278504"/>
            <a:ext cx="3207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Write input to log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Apply 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Produce output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fail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50702" y="2278504"/>
            <a:ext cx="4332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Take over as primary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Read from log and apply 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Timer interrupt fires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Produce output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3594" y="1843619"/>
            <a:ext cx="146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Primary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82591" y="1816839"/>
            <a:ext cx="146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Backup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2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Backup does not know timing of output relative to timer interrupt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Execution of interrupt handler may affect 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4008" y="2278504"/>
            <a:ext cx="3207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Write input to log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Apply 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Produce output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fail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50702" y="2278504"/>
            <a:ext cx="4332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Take over as primary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Read from log and apply 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Timer interrupt fires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Produce output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3594" y="1843619"/>
            <a:ext cx="146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Primary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82591" y="1816839"/>
            <a:ext cx="146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Backup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Optimizing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0555"/>
            <a:ext cx="10515600" cy="4351338"/>
          </a:xfrm>
        </p:spPr>
        <p:txBody>
          <a:bodyPr/>
          <a:lstStyle/>
          <a:p>
            <a:r>
              <a:rPr lang="en-US" dirty="0" smtClean="0"/>
              <a:t>Primary must buffer output until ACK from backup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Why?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</a:rPr>
              <a:t>Logging channel is unreliable (not crash failure!)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Slow from client perspective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to optimize performance?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Pipeline sync with backup and execution at primary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VMM-based replication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2226039" y="1964961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Process 4"/>
          <p:cNvSpPr/>
          <p:nvPr/>
        </p:nvSpPr>
        <p:spPr>
          <a:xfrm>
            <a:off x="2226039" y="3593302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6" name="Straight Connector 5"/>
          <p:cNvCxnSpPr>
            <a:stCxn id="11" idx="3"/>
          </p:cNvCxnSpPr>
          <p:nvPr/>
        </p:nvCxnSpPr>
        <p:spPr>
          <a:xfrm>
            <a:off x="2860668" y="2255691"/>
            <a:ext cx="721397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891391" y="3884032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91391" y="5532291"/>
            <a:ext cx="7183248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Process 8"/>
          <p:cNvSpPr/>
          <p:nvPr/>
        </p:nvSpPr>
        <p:spPr>
          <a:xfrm>
            <a:off x="2226039" y="5241561"/>
            <a:ext cx="634637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40439" y="2277357"/>
            <a:ext cx="0" cy="1606675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99277" y="2843227"/>
            <a:ext cx="6828" cy="1052265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97839" y="2271671"/>
            <a:ext cx="0" cy="162082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787108" y="3918136"/>
            <a:ext cx="1531" cy="1578258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956350" y="2287493"/>
            <a:ext cx="0" cy="1641537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868503" y="2271670"/>
            <a:ext cx="0" cy="162082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06952" y="3898330"/>
            <a:ext cx="540" cy="164542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73767" y="3886564"/>
            <a:ext cx="2270" cy="160983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807987" y="3929030"/>
            <a:ext cx="0" cy="1591802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59639" y="3918136"/>
            <a:ext cx="0" cy="157825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19860" y="3858953"/>
            <a:ext cx="0" cy="164746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59994" y="2914501"/>
            <a:ext cx="0" cy="1014529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97639" y="3903950"/>
            <a:ext cx="0" cy="165422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87479" y="2892952"/>
            <a:ext cx="4939" cy="1014529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666723" y="3935558"/>
            <a:ext cx="1532" cy="1602463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357290" y="3912242"/>
            <a:ext cx="1531" cy="157825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time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primary </a:t>
            </a:r>
            <a:r>
              <a:rPr lang="en-US" smtClean="0"/>
              <a:t>backup replication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Chandy-Lamport</a:t>
            </a:r>
            <a:r>
              <a:rPr lang="en-US" dirty="0" smtClean="0"/>
              <a:t> clarification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916" y="3377948"/>
            <a:ext cx="799666" cy="799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18" y="4465050"/>
            <a:ext cx="799666" cy="799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055" y="2310967"/>
            <a:ext cx="799666" cy="79966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136947" y="2747222"/>
            <a:ext cx="658134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Process 9"/>
          <p:cNvSpPr/>
          <p:nvPr/>
        </p:nvSpPr>
        <p:spPr>
          <a:xfrm>
            <a:off x="2555488" y="2442769"/>
            <a:ext cx="581459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1" name="Oval 10"/>
          <p:cNvSpPr/>
          <p:nvPr/>
        </p:nvSpPr>
        <p:spPr>
          <a:xfrm>
            <a:off x="4536688" y="266473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05448" y="2793537"/>
            <a:ext cx="603393" cy="969962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555488" y="3541529"/>
            <a:ext cx="7162800" cy="581459"/>
            <a:chOff x="838200" y="2586981"/>
            <a:chExt cx="7162800" cy="581459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419659" y="2877710"/>
              <a:ext cx="6581341" cy="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Process 14"/>
            <p:cNvSpPr/>
            <p:nvPr/>
          </p:nvSpPr>
          <p:spPr>
            <a:xfrm>
              <a:off x="838200" y="2586981"/>
              <a:ext cx="581459" cy="581459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55488" y="4608329"/>
            <a:ext cx="7162800" cy="581459"/>
            <a:chOff x="838200" y="2586981"/>
            <a:chExt cx="7162800" cy="581459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1419659" y="2877710"/>
              <a:ext cx="6581341" cy="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Process 17"/>
            <p:cNvSpPr/>
            <p:nvPr/>
          </p:nvSpPr>
          <p:spPr>
            <a:xfrm>
              <a:off x="838200" y="2586981"/>
              <a:ext cx="581459" cy="581459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P3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146288" y="374198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23168" y="374198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08968" y="482366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94768" y="480878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56768" y="267518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50144" y="3907649"/>
            <a:ext cx="603393" cy="969962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7"/>
            <a:endCxn id="28" idx="3"/>
          </p:cNvCxnSpPr>
          <p:nvPr/>
        </p:nvCxnSpPr>
        <p:spPr>
          <a:xfrm flipV="1">
            <a:off x="7412149" y="2792569"/>
            <a:ext cx="664758" cy="2036358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14335" y="2771958"/>
            <a:ext cx="1096563" cy="110755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93124" y="2777217"/>
            <a:ext cx="3367964" cy="204645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644641" y="2740961"/>
            <a:ext cx="1278527" cy="104291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02929" y="3891379"/>
            <a:ext cx="1447215" cy="104317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84288" y="297998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5629229" y="38604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545495" y="4194723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127161" y="3841909"/>
            <a:ext cx="475768" cy="106673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203463" y="2728173"/>
            <a:ext cx="2786505" cy="215553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AED7-D176-0747-A73A-4DABE0DABE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RSMs and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clocks enable all replicas in an RSM to </a:t>
            </a:r>
            <a:r>
              <a:rPr lang="en-US" dirty="0" smtClean="0">
                <a:solidFill>
                  <a:srgbClr val="00B0F0"/>
                </a:solidFill>
              </a:rPr>
              <a:t>execute updates in the same order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Cannot handle replica failures!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Handling crash failures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Chandy-Lamport</a:t>
            </a:r>
            <a:r>
              <a:rPr lang="en-US" dirty="0" smtClean="0">
                <a:solidFill>
                  <a:srgbClr val="00B0F0"/>
                </a:solidFill>
              </a:rPr>
              <a:t> snapshot </a:t>
            </a:r>
            <a:r>
              <a:rPr lang="en-US" dirty="0" smtClean="0">
                <a:sym typeface="Wingdings"/>
              </a:rPr>
              <a:t> coordinated checkpoints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Log nondeterminism </a:t>
            </a:r>
            <a:r>
              <a:rPr lang="en-US" dirty="0" smtClean="0"/>
              <a:t>between checkpoints (for efficiency)</a:t>
            </a:r>
          </a:p>
          <a:p>
            <a:pPr lvl="1"/>
            <a:endParaRPr lang="en-US" dirty="0"/>
          </a:p>
          <a:p>
            <a:r>
              <a:rPr lang="en-US" dirty="0" smtClean="0"/>
              <a:t>Today: dealing with </a:t>
            </a:r>
            <a:r>
              <a:rPr lang="en-US" dirty="0" smtClean="0">
                <a:solidFill>
                  <a:srgbClr val="FF0000"/>
                </a:solidFill>
              </a:rPr>
              <a:t>fail-stop failures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Crash failures</a:t>
            </a:r>
          </a:p>
          <a:p>
            <a:pPr lvl="1"/>
            <a:r>
              <a:rPr lang="en-US" dirty="0" smtClean="0"/>
              <a:t>Can resume with saved state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Fail-stop failures</a:t>
            </a:r>
          </a:p>
          <a:p>
            <a:pPr lvl="1"/>
            <a:r>
              <a:rPr lang="en-US" dirty="0" smtClean="0"/>
              <a:t>All state is lost upon failure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Need to replicate state proactively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Backup Replication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2726" y="3139439"/>
            <a:ext cx="1023036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875963" y="3139439"/>
            <a:ext cx="1521570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/>
              <a:t>Primary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21993" y="3145411"/>
            <a:ext cx="124155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Backup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9" idx="1"/>
          </p:cNvCxnSpPr>
          <p:nvPr/>
        </p:nvCxnSpPr>
        <p:spPr bwMode="auto">
          <a:xfrm flipH="1">
            <a:off x="5544027" y="2326531"/>
            <a:ext cx="2277966" cy="7803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821993" y="2064921"/>
            <a:ext cx="124155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Backup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856152" y="4240233"/>
            <a:ext cx="124155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Backup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 flipV="1">
            <a:off x="5455250" y="3683267"/>
            <a:ext cx="2400902" cy="8185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4530826" y="1767839"/>
            <a:ext cx="4953000" cy="327660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55" name="Straight Arrow Connector 354"/>
          <p:cNvCxnSpPr>
            <a:stCxn id="5" idx="1"/>
          </p:cNvCxnSpPr>
          <p:nvPr/>
        </p:nvCxnSpPr>
        <p:spPr bwMode="auto">
          <a:xfrm flipH="1">
            <a:off x="3428163" y="3401049"/>
            <a:ext cx="1447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57" name="Straight Arrow Connector 356"/>
          <p:cNvCxnSpPr>
            <a:stCxn id="6" idx="1"/>
          </p:cNvCxnSpPr>
          <p:nvPr/>
        </p:nvCxnSpPr>
        <p:spPr bwMode="auto">
          <a:xfrm flipH="1" flipV="1">
            <a:off x="6397533" y="3401049"/>
            <a:ext cx="1424460" cy="59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359" name="TextBox 358"/>
          <p:cNvSpPr txBox="1"/>
          <p:nvPr/>
        </p:nvSpPr>
        <p:spPr>
          <a:xfrm>
            <a:off x="2620313" y="5335055"/>
            <a:ext cx="890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Key Idea</a:t>
            </a:r>
            <a:r>
              <a:rPr lang="en-US" sz="2400" dirty="0" smtClean="0"/>
              <a:t>: transparently have two replicas, primary and backup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Primary interacts with client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Backup stores copy of primary’s state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Handling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1525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to handle primary failure?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Promote one of the backups to be the primary</a:t>
            </a: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handle backup failure?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Add another machine as a backup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Backup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When</a:t>
            </a:r>
            <a:r>
              <a:rPr lang="en-US" dirty="0" smtClean="0"/>
              <a:t> should the primary sync up with backups?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should be transferred when syncing?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12-4256-324D-BBB1-D6BB045B59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7904</TotalTime>
  <Words>1095</Words>
  <Application>Microsoft Macintosh PowerPoint</Application>
  <PresentationFormat>Widescreen</PresentationFormat>
  <Paragraphs>396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Calibri</vt:lpstr>
      <vt:lpstr>Calibri Light</vt:lpstr>
      <vt:lpstr>Courier New</vt:lpstr>
      <vt:lpstr>Mangal</vt:lpstr>
      <vt:lpstr>Monotype Sorts</vt:lpstr>
      <vt:lpstr>ＭＳ Ｐゴシック</vt:lpstr>
      <vt:lpstr>Wingdings</vt:lpstr>
      <vt:lpstr>Arial</vt:lpstr>
      <vt:lpstr>Office Theme</vt:lpstr>
      <vt:lpstr>CS188: Distributed Systems Lecture 5</vt:lpstr>
      <vt:lpstr>Today’s agenda</vt:lpstr>
      <vt:lpstr>RSMs and Failures</vt:lpstr>
      <vt:lpstr>Chandy-Lamport clarification</vt:lpstr>
      <vt:lpstr>RSMs and Failures</vt:lpstr>
      <vt:lpstr>Types of failures</vt:lpstr>
      <vt:lpstr>Primary Backup Replication</vt:lpstr>
      <vt:lpstr>Handling failures</vt:lpstr>
      <vt:lpstr>Primary Backup Sync</vt:lpstr>
      <vt:lpstr>Example: MapReduce master</vt:lpstr>
      <vt:lpstr>Example: MapReduce master</vt:lpstr>
      <vt:lpstr>Takeaways</vt:lpstr>
      <vt:lpstr>Takeaways</vt:lpstr>
      <vt:lpstr>Primary Backup Sync</vt:lpstr>
      <vt:lpstr>Handling Reads</vt:lpstr>
      <vt:lpstr>What to transfer during sync</vt:lpstr>
      <vt:lpstr>What to transfer during sync</vt:lpstr>
      <vt:lpstr>Recap</vt:lpstr>
      <vt:lpstr>Announcements</vt:lpstr>
      <vt:lpstr>Service Development</vt:lpstr>
      <vt:lpstr>RSMs with logical clocks</vt:lpstr>
      <vt:lpstr>Transparent Primary Backup</vt:lpstr>
      <vt:lpstr>Transparent Primary Backup</vt:lpstr>
      <vt:lpstr>Virtual Machines</vt:lpstr>
      <vt:lpstr>Virtual Machines</vt:lpstr>
      <vt:lpstr>VMM—based Primary Backup</vt:lpstr>
      <vt:lpstr>Log-based VM replication</vt:lpstr>
      <vt:lpstr>Log-based VM replication</vt:lpstr>
      <vt:lpstr>Log-based VM replication</vt:lpstr>
      <vt:lpstr>Virtual machine I/O</vt:lpstr>
      <vt:lpstr>Example scenario</vt:lpstr>
      <vt:lpstr>Example scenario</vt:lpstr>
      <vt:lpstr>Optimizing performance</vt:lpstr>
      <vt:lpstr>VMM-based replication</vt:lpstr>
      <vt:lpstr>Next time…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CS188: Distributed Systems Lecture 5</dc:title>
  <dc:creator>Microsoft Office User</dc:creator>
  <cp:lastModifiedBy>Microsoft Office User</cp:lastModifiedBy>
  <cp:revision>34</cp:revision>
  <dcterms:created xsi:type="dcterms:W3CDTF">2019-02-24T20:34:24Z</dcterms:created>
  <dcterms:modified xsi:type="dcterms:W3CDTF">2019-04-15T17:34:25Z</dcterms:modified>
</cp:coreProperties>
</file>