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58" r:id="rId4"/>
    <p:sldId id="260" r:id="rId5"/>
    <p:sldId id="262" r:id="rId6"/>
    <p:sldId id="261" r:id="rId7"/>
    <p:sldId id="282" r:id="rId8"/>
    <p:sldId id="283" r:id="rId9"/>
    <p:sldId id="263" r:id="rId10"/>
    <p:sldId id="284" r:id="rId11"/>
    <p:sldId id="285" r:id="rId12"/>
    <p:sldId id="264" r:id="rId13"/>
    <p:sldId id="286" r:id="rId14"/>
    <p:sldId id="265" r:id="rId15"/>
    <p:sldId id="266" r:id="rId16"/>
    <p:sldId id="287" r:id="rId17"/>
    <p:sldId id="288" r:id="rId18"/>
    <p:sldId id="267" r:id="rId19"/>
    <p:sldId id="289" r:id="rId20"/>
    <p:sldId id="268" r:id="rId21"/>
    <p:sldId id="269" r:id="rId22"/>
    <p:sldId id="270" r:id="rId23"/>
    <p:sldId id="290" r:id="rId24"/>
    <p:sldId id="291" r:id="rId25"/>
    <p:sldId id="271" r:id="rId26"/>
    <p:sldId id="292" r:id="rId27"/>
    <p:sldId id="293" r:id="rId28"/>
    <p:sldId id="272" r:id="rId29"/>
    <p:sldId id="273" r:id="rId30"/>
    <p:sldId id="274" r:id="rId31"/>
    <p:sldId id="276" r:id="rId32"/>
    <p:sldId id="277" r:id="rId33"/>
    <p:sldId id="294" r:id="rId34"/>
    <p:sldId id="278" r:id="rId35"/>
    <p:sldId id="279" r:id="rId36"/>
    <p:sldId id="295" r:id="rId37"/>
    <p:sldId id="280" r:id="rId38"/>
    <p:sldId id="296" r:id="rId39"/>
    <p:sldId id="275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/>
    <p:restoredTop sz="58565"/>
  </p:normalViewPr>
  <p:slideViewPr>
    <p:cSldViewPr snapToGrid="0" snapToObjects="1">
      <p:cViewPr varScale="1">
        <p:scale>
          <a:sx n="66" d="100"/>
          <a:sy n="66" d="100"/>
        </p:scale>
        <p:origin x="2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3B8-6F19-D84F-ADD2-E048046C33A8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5EE5-E33D-3D41-B4AC-A0228A782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6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6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4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0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4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8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7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6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1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8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3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84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4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0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0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59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A5EE5-E33D-3D41-B4AC-A0228A782F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E221-F5A7-514D-BDE6-67953926BDA7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F0D0-A431-AE4C-8D24-3D2D5A54EED5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FCD7-7BEB-BF45-92A4-C5B32CF8528A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49F-D884-4B48-9699-D25961D56A67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09B-77B7-974A-B351-CB954B092001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F3DD-F31E-A34B-9680-2D121CCC6C0C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13B2-9A89-B941-99CF-BCF92F58EBA7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9CB-2785-0B48-B938-F10D9FE3DC89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B34C-6441-8445-B6A6-9BB888C0A6EC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9106-9633-8044-B541-F54A391F399B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016-8B33-5E44-B046-F599EE951649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5EBB-17D6-494D-A94D-F27C32EB7FF4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B616-540E-5D43-BDF2-0CE49A903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10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this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1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not a library that implements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Developers don’t know how to use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They at least think they know how to use locks!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this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1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not a library that implements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Developers don’t know how to use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endParaRPr lang="en-US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They at least think they know how to use locks!</a:t>
            </a:r>
          </a:p>
          <a:p>
            <a:pPr lvl="1"/>
            <a:endParaRPr lang="en-US" dirty="0"/>
          </a:p>
          <a:p>
            <a:r>
              <a:rPr lang="en-US" dirty="0" smtClean="0"/>
              <a:t>Need to </a:t>
            </a:r>
            <a:r>
              <a:rPr lang="en-US" dirty="0" smtClean="0">
                <a:solidFill>
                  <a:srgbClr val="00B0F0"/>
                </a:solidFill>
              </a:rPr>
              <a:t>export result of coordination </a:t>
            </a:r>
            <a:r>
              <a:rPr lang="en-US" dirty="0" smtClean="0"/>
              <a:t>outside of system</a:t>
            </a:r>
          </a:p>
          <a:p>
            <a:pPr lvl="1"/>
            <a:r>
              <a:rPr lang="en-US" dirty="0" smtClean="0"/>
              <a:t>Example: clients need to discover GFS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278" y="3145521"/>
            <a:ext cx="4004442" cy="190554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Replicated service using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r>
              <a:rPr lang="en-US" dirty="0" smtClean="0">
                <a:solidFill>
                  <a:srgbClr val="00B0F0"/>
                </a:solidFill>
              </a:rPr>
              <a:t> to implement fault-tolerant log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5" y="1942936"/>
            <a:ext cx="6474643" cy="380622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278" y="3145521"/>
            <a:ext cx="4004442" cy="190554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Replicated service using </a:t>
            </a:r>
            <a:r>
              <a:rPr lang="en-US" dirty="0" err="1" smtClean="0">
                <a:solidFill>
                  <a:srgbClr val="00B0F0"/>
                </a:solidFill>
              </a:rPr>
              <a:t>Paxos</a:t>
            </a:r>
            <a:r>
              <a:rPr lang="en-US" dirty="0" smtClean="0">
                <a:solidFill>
                  <a:srgbClr val="00B0F0"/>
                </a:solidFill>
              </a:rPr>
              <a:t> to implement fault-tolerant log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5" y="1942936"/>
            <a:ext cx="6474643" cy="380622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 in Action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41" y="233329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8957441" y="4219247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519041" y="3609647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62041" y="244891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662041" y="471126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57441" y="3057197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41" y="4389384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699641" y="2671106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10" idx="4"/>
            <a:endCxn id="11" idx="0"/>
          </p:cNvCxnSpPr>
          <p:nvPr/>
        </p:nvCxnSpPr>
        <p:spPr bwMode="auto">
          <a:xfrm>
            <a:off x="7966841" y="3058511"/>
            <a:ext cx="0" cy="1652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10" idx="5"/>
            <a:endCxn id="12" idx="2"/>
          </p:cNvCxnSpPr>
          <p:nvPr/>
        </p:nvCxnSpPr>
        <p:spPr bwMode="auto">
          <a:xfrm>
            <a:off x="8182367" y="2969237"/>
            <a:ext cx="775074" cy="392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>
            <a:stCxn id="10" idx="3"/>
          </p:cNvCxnSpPr>
          <p:nvPr/>
        </p:nvCxnSpPr>
        <p:spPr bwMode="auto">
          <a:xfrm flipH="1">
            <a:off x="3699641" y="2969237"/>
            <a:ext cx="405167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 flipV="1">
            <a:off x="3852041" y="4106525"/>
            <a:ext cx="2628901" cy="740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671441" y="43144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3300"/>
                </a:solidFill>
              </a:rPr>
              <a:t>?</a:t>
            </a:r>
            <a:endParaRPr lang="en-US" sz="3200" b="0" dirty="0">
              <a:solidFill>
                <a:srgbClr val="FF33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1641" y="2114877"/>
            <a:ext cx="248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Modify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2019" y="4705677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17272"/>
          </a:xfrm>
        </p:spPr>
        <p:txBody>
          <a:bodyPr/>
          <a:lstStyle/>
          <a:p>
            <a:r>
              <a:rPr lang="en-US" dirty="0" smtClean="0"/>
              <a:t>For every key, every replica stores (value, version)</a:t>
            </a:r>
          </a:p>
          <a:p>
            <a:r>
              <a:rPr lang="en-US" dirty="0" smtClean="0"/>
              <a:t>Return latest version out of majority of replicas</a:t>
            </a:r>
            <a:endParaRPr lang="en-US" dirty="0"/>
          </a:p>
        </p:txBody>
      </p:sp>
      <p:pic>
        <p:nvPicPr>
          <p:cNvPr id="5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3" y="264067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726213" y="45266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87813" y="39170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430813" y="2756284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30813" y="501863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726213" y="336457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13" y="469675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3620813" y="4413898"/>
            <a:ext cx="2628901" cy="740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60791" y="5013050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3503" y="401227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489551" y="51061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/>
              <a:t>V2</a:t>
            </a:r>
            <a:endParaRPr lang="en-US" sz="24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92" y="344778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V2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8781393" y="462791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V3</a:t>
            </a:r>
            <a:endParaRPr lang="en-US" sz="24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7485993" y="283511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6897413" y="3864335"/>
            <a:ext cx="1877028" cy="300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9" idx="2"/>
          </p:cNvCxnSpPr>
          <p:nvPr/>
        </p:nvCxnSpPr>
        <p:spPr bwMode="auto">
          <a:xfrm>
            <a:off x="6897413" y="4413898"/>
            <a:ext cx="1828800" cy="4175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17272"/>
          </a:xfrm>
        </p:spPr>
        <p:txBody>
          <a:bodyPr/>
          <a:lstStyle/>
          <a:p>
            <a:r>
              <a:rPr lang="en-US" dirty="0" smtClean="0"/>
              <a:t>For every key, every replica stores (value, version)</a:t>
            </a:r>
          </a:p>
          <a:p>
            <a:r>
              <a:rPr lang="en-US" dirty="0" smtClean="0"/>
              <a:t>Return latest version out of majority of replicas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709197"/>
            <a:ext cx="10515600" cy="111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Why do different replicas have different versions?</a:t>
            </a:r>
          </a:p>
        </p:txBody>
      </p:sp>
      <p:pic>
        <p:nvPicPr>
          <p:cNvPr id="5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3" y="264067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726213" y="45266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87813" y="39170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430813" y="2756284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30813" y="501863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726213" y="336457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13" y="469675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468413" y="2978479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14" idx="4"/>
            <a:endCxn id="15" idx="0"/>
          </p:cNvCxnSpPr>
          <p:nvPr/>
        </p:nvCxnSpPr>
        <p:spPr bwMode="auto">
          <a:xfrm>
            <a:off x="7735613" y="3365884"/>
            <a:ext cx="0" cy="1652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>
            <a:stCxn id="14" idx="5"/>
            <a:endCxn id="16" idx="2"/>
          </p:cNvCxnSpPr>
          <p:nvPr/>
        </p:nvCxnSpPr>
        <p:spPr bwMode="auto">
          <a:xfrm>
            <a:off x="7951139" y="3276610"/>
            <a:ext cx="775074" cy="392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0813" y="4413898"/>
            <a:ext cx="2628901" cy="740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30413" y="2955650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0791" y="5013050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3503" y="401227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489551" y="51061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/>
              <a:t>V2</a:t>
            </a:r>
            <a:endParaRPr lang="en-US" sz="24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92" y="344778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V2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8781393" y="462791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V3</a:t>
            </a:r>
            <a:endParaRPr lang="en-US" sz="24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7485993" y="283511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6897413" y="3864335"/>
            <a:ext cx="1877028" cy="300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9" idx="2"/>
          </p:cNvCxnSpPr>
          <p:nvPr/>
        </p:nvCxnSpPr>
        <p:spPr bwMode="auto">
          <a:xfrm>
            <a:off x="6897413" y="4413898"/>
            <a:ext cx="1828800" cy="4175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17272"/>
          </a:xfrm>
        </p:spPr>
        <p:txBody>
          <a:bodyPr/>
          <a:lstStyle/>
          <a:p>
            <a:r>
              <a:rPr lang="en-US" dirty="0" smtClean="0"/>
              <a:t>For every key, every replica stores (value, version)</a:t>
            </a:r>
          </a:p>
          <a:p>
            <a:r>
              <a:rPr lang="en-US" dirty="0" smtClean="0"/>
              <a:t>Return latest version out of majority of replicas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709197"/>
            <a:ext cx="10515600" cy="111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Why do different replicas have different versions?</a:t>
            </a:r>
          </a:p>
          <a:p>
            <a:pPr lvl="1"/>
            <a:r>
              <a:rPr lang="en-US" dirty="0" smtClean="0"/>
              <a:t>Gap between Accept and Learn</a:t>
            </a:r>
            <a:endParaRPr lang="en-US" dirty="0"/>
          </a:p>
        </p:txBody>
      </p:sp>
      <p:pic>
        <p:nvPicPr>
          <p:cNvPr id="5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3" y="264067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726213" y="45266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87813" y="391702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430813" y="2756284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30813" y="5018636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726213" y="336457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10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13" y="469675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468413" y="2978479"/>
            <a:ext cx="3962400" cy="152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14" idx="4"/>
            <a:endCxn id="15" idx="0"/>
          </p:cNvCxnSpPr>
          <p:nvPr/>
        </p:nvCxnSpPr>
        <p:spPr bwMode="auto">
          <a:xfrm>
            <a:off x="7735613" y="3365884"/>
            <a:ext cx="0" cy="16527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>
            <a:stCxn id="14" idx="5"/>
            <a:endCxn id="16" idx="2"/>
          </p:cNvCxnSpPr>
          <p:nvPr/>
        </p:nvCxnSpPr>
        <p:spPr bwMode="auto">
          <a:xfrm>
            <a:off x="7951139" y="3276610"/>
            <a:ext cx="775074" cy="392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0813" y="4413898"/>
            <a:ext cx="2628901" cy="740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30413" y="2955650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0791" y="5013050"/>
            <a:ext cx="217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Read file ‘foo’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3503" y="401227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489551" y="51061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/>
              <a:t>V2</a:t>
            </a:r>
            <a:endParaRPr lang="en-US" sz="24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92" y="344778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V2</a:t>
            </a:r>
            <a:endParaRPr lang="en-US" sz="24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8781393" y="462791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V3</a:t>
            </a:r>
            <a:endParaRPr lang="en-US" sz="24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7485993" y="283511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V1</a:t>
            </a:r>
            <a:endParaRPr lang="en-US" sz="24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6897413" y="3864335"/>
            <a:ext cx="1877028" cy="300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9" idx="2"/>
          </p:cNvCxnSpPr>
          <p:nvPr/>
        </p:nvCxnSpPr>
        <p:spPr bwMode="auto">
          <a:xfrm>
            <a:off x="6897413" y="4413898"/>
            <a:ext cx="1828800" cy="4175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321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smtClean="0"/>
              <a:t>A read must see the effect of all accepted writes</a:t>
            </a:r>
          </a:p>
          <a:p>
            <a:pPr lvl="1"/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replicated log: every replica executes command in a slot only after executing commands in all prior slots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321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smtClean="0"/>
              <a:t>A read must see the effect of all accepted writes</a:t>
            </a:r>
          </a:p>
          <a:p>
            <a:pPr lvl="1"/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replicated log: every replica executes command in a slot only after executing commands in all prior slots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Get read accepted to one of the slots in the replicated 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Implementing RSMs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4177"/>
            <a:ext cx="10515600" cy="4351338"/>
          </a:xfrm>
        </p:spPr>
        <p:txBody>
          <a:bodyPr/>
          <a:lstStyle/>
          <a:p>
            <a:r>
              <a:rPr lang="en-US" dirty="0" smtClean="0"/>
              <a:t>Logical clock-based ordering of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serve requests if any one replica is down</a:t>
            </a:r>
          </a:p>
          <a:p>
            <a:pPr lvl="1"/>
            <a:endParaRPr lang="en-US" dirty="0"/>
          </a:p>
          <a:p>
            <a:r>
              <a:rPr lang="en-US" dirty="0" smtClean="0"/>
              <a:t>Primary-backup replication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Replace primary/backup upon 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Relies on always available view service</a:t>
            </a:r>
          </a:p>
          <a:p>
            <a:pPr lvl="1"/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-based replicated service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Available as long as a majority are up in the same partition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 with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45909" y="2614332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12709" y="2614332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79509" y="2614332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6309" y="2614332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13109" y="2614332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179909" y="2614332"/>
            <a:ext cx="762000" cy="53340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246709" y="2614332"/>
            <a:ext cx="762000" cy="5334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45909" y="3376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45909" y="4138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607909" y="2385732"/>
            <a:ext cx="5791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589109" y="1852332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Slots in log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41109" y="3376332"/>
            <a:ext cx="0" cy="2590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912709" y="3376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912709" y="4138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12709" y="4900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912709" y="5662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46309" y="3376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246709" y="3376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246709" y="4138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246709" y="4900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13109" y="3376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13109" y="4138332"/>
            <a:ext cx="762000" cy="5334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6895" y="4359397"/>
            <a:ext cx="2558201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Proposals / ballots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 in </a:t>
            </a:r>
            <a:r>
              <a:rPr lang="en-US" dirty="0" err="1" smtClean="0"/>
              <a:t>Paxos</a:t>
            </a:r>
            <a:r>
              <a:rPr lang="en-US" dirty="0" smtClean="0"/>
              <a:t>-based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893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ensure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 smtClean="0"/>
              <a:t>A read must see the effect of all accepted writes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Get read accepted to one of the slots in the replicated log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Problem: poor performance at scale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Reads/Writes in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5 replicas chosen as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Clients must submit all reads and writes to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handle master failure?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Reads/Writes in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5 replicas chosen as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Clients must submit all reads and writes to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handle master failure?</a:t>
            </a:r>
          </a:p>
          <a:p>
            <a:pPr lvl="1"/>
            <a:r>
              <a:rPr lang="en-US" dirty="0" smtClean="0"/>
              <a:t>Another replica must propose itself as the master</a:t>
            </a:r>
          </a:p>
          <a:p>
            <a:pPr lvl="1"/>
            <a:r>
              <a:rPr lang="en-US" dirty="0" smtClean="0"/>
              <a:t>New master must first “catch up”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Reads/Writes in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5 replicas chosen as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Clients must submit all reads and writes to the master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handle master failure?</a:t>
            </a:r>
          </a:p>
          <a:p>
            <a:pPr lvl="1"/>
            <a:r>
              <a:rPr lang="en-US" dirty="0" smtClean="0"/>
              <a:t>Another replica must propose itself as the master</a:t>
            </a:r>
          </a:p>
          <a:p>
            <a:pPr lvl="1"/>
            <a:r>
              <a:rPr lang="en-US" dirty="0" smtClean="0"/>
              <a:t>New master must first “catch up”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Master is performance bottleneck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cache data they 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cache data they read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Reading from local cache violates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How to fix this?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Master invalidates cached copies upon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cache data they read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Reading from local cache violates </a:t>
            </a:r>
            <a:r>
              <a:rPr lang="en-US" dirty="0" err="1" smtClean="0">
                <a:solidFill>
                  <a:srgbClr val="FF0000"/>
                </a:solidFill>
              </a:rPr>
              <a:t>linearizability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How to fix this?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Master invalidates cached copies upon update</a:t>
            </a:r>
          </a:p>
          <a:p>
            <a:r>
              <a:rPr lang="en-US" dirty="0" smtClean="0"/>
              <a:t>Master must store knowledge of client caches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if master fails?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Chubby with Proxies</a:t>
            </a:r>
            <a:endParaRPr lang="en-US" dirty="0"/>
          </a:p>
        </p:txBody>
      </p:sp>
      <p:pic>
        <p:nvPicPr>
          <p:cNvPr id="4" name="Picture 11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96" y="174997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9044212" y="440721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038896" y="532716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038896" y="175418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038896" y="354067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038896" y="266127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61" y="27771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endCxn id="19" idx="1"/>
          </p:cNvCxnSpPr>
          <p:nvPr/>
        </p:nvCxnSpPr>
        <p:spPr bwMode="auto">
          <a:xfrm>
            <a:off x="3171496" y="2207172"/>
            <a:ext cx="1905000" cy="934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8962696" y="1597572"/>
            <a:ext cx="762000" cy="4495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8244" y="6119478"/>
            <a:ext cx="115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Chubby</a:t>
            </a:r>
            <a:endParaRPr lang="en-US" sz="2400" b="1" dirty="0"/>
          </a:p>
        </p:txBody>
      </p:sp>
      <p:pic>
        <p:nvPicPr>
          <p:cNvPr id="14" name="Picture 13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96" y="377081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96" y="468521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96" y="559961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5076496" y="2511972"/>
            <a:ext cx="1371600" cy="1258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Proxy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87093" y="4512995"/>
            <a:ext cx="1371600" cy="1258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Proxy</a:t>
            </a:r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 bwMode="auto">
          <a:xfrm>
            <a:off x="6458693" y="3194911"/>
            <a:ext cx="2504003" cy="6505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6458693" y="4058930"/>
            <a:ext cx="2504003" cy="10834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1" name="Straight Arrow Connector 20"/>
          <p:cNvCxnSpPr>
            <a:stCxn id="14" idx="3"/>
          </p:cNvCxnSpPr>
          <p:nvPr/>
        </p:nvCxnSpPr>
        <p:spPr bwMode="auto">
          <a:xfrm>
            <a:off x="3195861" y="3234325"/>
            <a:ext cx="1804435" cy="36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171496" y="3499478"/>
            <a:ext cx="1823484" cy="728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171496" y="5142419"/>
            <a:ext cx="1915597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3171496" y="5012937"/>
            <a:ext cx="1834081" cy="1294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Client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a client acquires a lock and fails?</a:t>
            </a:r>
          </a:p>
          <a:p>
            <a:endParaRPr lang="en-US" dirty="0"/>
          </a:p>
          <a:p>
            <a:r>
              <a:rPr lang="en-US" dirty="0" smtClean="0"/>
              <a:t>Client library exchanges keep-</a:t>
            </a:r>
            <a:r>
              <a:rPr lang="en-US" dirty="0" err="1" smtClean="0"/>
              <a:t>alives</a:t>
            </a:r>
            <a:r>
              <a:rPr lang="en-US" dirty="0" smtClean="0"/>
              <a:t> with master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Lock revoked upon client failure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r>
              <a:rPr lang="en-US" dirty="0" smtClean="0"/>
              <a:t>Network partition is not a client failure</a:t>
            </a:r>
          </a:p>
          <a:p>
            <a:pPr lvl="1"/>
            <a:endParaRPr lang="en-US" dirty="0"/>
          </a:p>
          <a:p>
            <a:r>
              <a:rPr lang="en-US" dirty="0" smtClean="0"/>
              <a:t>Chubby </a:t>
            </a:r>
            <a:r>
              <a:rPr lang="en-US" dirty="0" smtClean="0">
                <a:solidFill>
                  <a:srgbClr val="00B0F0"/>
                </a:solidFill>
              </a:rPr>
              <a:t>associates lock acquisitions with sequence numbers</a:t>
            </a:r>
          </a:p>
          <a:p>
            <a:pPr lvl="1"/>
            <a:r>
              <a:rPr lang="en-US" dirty="0" smtClean="0"/>
              <a:t>Can distinguish operations from previous lock 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case studies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(locking/coordination services)</a:t>
            </a:r>
          </a:p>
          <a:p>
            <a:pPr lvl="1"/>
            <a:r>
              <a:rPr lang="en-US" dirty="0" smtClean="0">
                <a:sym typeface="Wingdings"/>
              </a:rPr>
              <a:t>Chubby</a:t>
            </a:r>
          </a:p>
          <a:p>
            <a:pPr lvl="1"/>
            <a:r>
              <a:rPr lang="en-US" dirty="0" err="1" smtClean="0">
                <a:sym typeface="Wingdings"/>
              </a:rPr>
              <a:t>ZooKeeper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Fixing Lock Issues with Sequence Numbers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72559" y="3536731"/>
            <a:ext cx="138371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/>
              <a:t>Client1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90474" y="3558326"/>
            <a:ext cx="176362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 2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22" idx="3"/>
            <a:endCxn id="23" idx="1"/>
          </p:cNvCxnSpPr>
          <p:nvPr/>
        </p:nvCxnSpPr>
        <p:spPr bwMode="auto">
          <a:xfrm>
            <a:off x="3856271" y="3798341"/>
            <a:ext cx="2734203" cy="21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56754" y="2462213"/>
            <a:ext cx="176362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 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90913" y="4637525"/>
            <a:ext cx="176362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 3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3884496" y="2723823"/>
            <a:ext cx="4272258" cy="9653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84496" y="3917731"/>
            <a:ext cx="4306417" cy="9814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12879" y="2034327"/>
            <a:ext cx="1979709" cy="52322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Lock service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 bwMode="auto">
          <a:xfrm flipV="1">
            <a:off x="3164415" y="2557547"/>
            <a:ext cx="1938319" cy="9791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triangle" w="lg" len="lg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921685" y="4698602"/>
            <a:ext cx="3385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</a:rPr>
              <a:t>C</a:t>
            </a:r>
            <a:r>
              <a:rPr lang="en-US" sz="2400" b="0" dirty="0" smtClean="0">
                <a:solidFill>
                  <a:srgbClr val="0000FF"/>
                </a:solidFill>
              </a:rPr>
              <a:t>heck with lock service</a:t>
            </a:r>
          </a:p>
          <a:p>
            <a:pPr algn="ctr"/>
            <a:r>
              <a:rPr lang="en-US" sz="2400" b="0" dirty="0" smtClean="0">
                <a:solidFill>
                  <a:srgbClr val="0000FF"/>
                </a:solidFill>
              </a:rPr>
              <a:t>to confirm lock validity</a:t>
            </a:r>
          </a:p>
        </p:txBody>
      </p: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H="1" flipV="1">
            <a:off x="5672959" y="2557547"/>
            <a:ext cx="1799327" cy="1000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triangle" w="lg" len="lg"/>
            <a:tailEnd type="triangle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816316" y="2623076"/>
            <a:ext cx="138371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Client2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2700676" y="2279895"/>
            <a:ext cx="1412187" cy="3271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dash"/>
            <a:round/>
            <a:headEnd type="triangle" w="lg" len="lg"/>
            <a:tailEnd type="triangle" w="lg" len="lg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coordination service</a:t>
            </a:r>
          </a:p>
          <a:p>
            <a:endParaRPr lang="en-US" dirty="0"/>
          </a:p>
          <a:p>
            <a:r>
              <a:rPr lang="en-US" dirty="0" smtClean="0"/>
              <a:t>Addresses the need for polling in Chubby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if you cannot acquire a lock, you need to retry</a:t>
            </a:r>
          </a:p>
          <a:p>
            <a:pPr lvl="1"/>
            <a:endParaRPr lang="en-US" dirty="0"/>
          </a:p>
          <a:p>
            <a:r>
              <a:rPr lang="en-US" dirty="0" smtClean="0"/>
              <a:t>Goal in </a:t>
            </a:r>
            <a:r>
              <a:rPr lang="en-US" dirty="0" err="1" smtClean="0"/>
              <a:t>ZooKeeper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wait-free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r>
              <a:rPr lang="en-US" dirty="0" smtClean="0"/>
              <a:t>: Watch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Clients can register to “watch” a file</a:t>
            </a:r>
          </a:p>
          <a:p>
            <a:pPr lvl="1"/>
            <a:r>
              <a:rPr lang="en-US" dirty="0" err="1" smtClean="0"/>
              <a:t>ZooKeeper</a:t>
            </a:r>
            <a:r>
              <a:rPr lang="en-US" dirty="0" smtClean="0"/>
              <a:t> notifies the client when the file is updated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Try to acquire a lock by creating a file</a:t>
            </a:r>
          </a:p>
          <a:p>
            <a:pPr lvl="1"/>
            <a:r>
              <a:rPr lang="en-US" dirty="0" smtClean="0"/>
              <a:t>If the file already exists, watch for updates</a:t>
            </a:r>
          </a:p>
          <a:p>
            <a:pPr lvl="1"/>
            <a:r>
              <a:rPr lang="en-US" dirty="0" smtClean="0"/>
              <a:t>Upon watch notification, try to re-acquire the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r>
              <a:rPr lang="en-US" dirty="0" smtClean="0"/>
              <a:t>: Watch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Clients can register to “watch” a file</a:t>
            </a:r>
          </a:p>
          <a:p>
            <a:pPr lvl="1"/>
            <a:r>
              <a:rPr lang="en-US" dirty="0" err="1" smtClean="0"/>
              <a:t>ZooKeeper</a:t>
            </a:r>
            <a:r>
              <a:rPr lang="en-US" dirty="0" smtClean="0"/>
              <a:t> notifies the client when the file is updated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Try to acquire a lock by creating a file</a:t>
            </a:r>
          </a:p>
          <a:p>
            <a:pPr lvl="1"/>
            <a:r>
              <a:rPr lang="en-US" dirty="0" smtClean="0"/>
              <a:t>If the file already exists, watch for updates</a:t>
            </a:r>
          </a:p>
          <a:p>
            <a:pPr lvl="1"/>
            <a:r>
              <a:rPr lang="en-US" dirty="0" smtClean="0"/>
              <a:t>Upon watch notification, try to re-acquire the lock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r>
              <a:rPr lang="en-US" dirty="0" smtClean="0"/>
              <a:t>Herd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r>
              <a:rPr lang="en-US" dirty="0" smtClean="0"/>
              <a:t>: Hierarchy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65" y="1825625"/>
            <a:ext cx="7422870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r>
              <a:rPr lang="en-US" dirty="0" smtClean="0"/>
              <a:t>: Sequencer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1690688"/>
            <a:ext cx="7924800" cy="3220142"/>
          </a:xfrm>
        </p:spPr>
      </p:pic>
      <p:sp>
        <p:nvSpPr>
          <p:cNvPr id="5" name="Oval 4"/>
          <p:cNvSpPr/>
          <p:nvPr/>
        </p:nvSpPr>
        <p:spPr bwMode="auto">
          <a:xfrm>
            <a:off x="8734097" y="360104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591097" y="511127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7895897" y="4105506"/>
            <a:ext cx="927474" cy="9898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2497" y="56906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ock-1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ZooKeeper</a:t>
            </a:r>
            <a:r>
              <a:rPr lang="en-US" dirty="0" smtClean="0"/>
              <a:t>: Sequencer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1690688"/>
            <a:ext cx="7924800" cy="3220142"/>
          </a:xfrm>
        </p:spPr>
      </p:pic>
      <p:sp>
        <p:nvSpPr>
          <p:cNvPr id="5" name="Oval 4"/>
          <p:cNvSpPr/>
          <p:nvPr/>
        </p:nvSpPr>
        <p:spPr bwMode="auto">
          <a:xfrm>
            <a:off x="8734097" y="3601048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591097" y="511127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>
            <a:stCxn id="11" idx="3"/>
            <a:endCxn id="12" idx="0"/>
          </p:cNvCxnSpPr>
          <p:nvPr/>
        </p:nvCxnSpPr>
        <p:spPr bwMode="auto">
          <a:xfrm flipH="1">
            <a:off x="7895897" y="4105506"/>
            <a:ext cx="927474" cy="9898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8823371" y="507974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Arrow Connector 8"/>
          <p:cNvCxnSpPr>
            <a:stCxn id="11" idx="4"/>
          </p:cNvCxnSpPr>
          <p:nvPr/>
        </p:nvCxnSpPr>
        <p:spPr bwMode="auto">
          <a:xfrm>
            <a:off x="9038897" y="4194780"/>
            <a:ext cx="89274" cy="869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10018923" y="511127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1" idx="5"/>
          </p:cNvCxnSpPr>
          <p:nvPr/>
        </p:nvCxnSpPr>
        <p:spPr bwMode="auto">
          <a:xfrm>
            <a:off x="9254423" y="4105506"/>
            <a:ext cx="1069300" cy="9898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endCxn id="12" idx="6"/>
          </p:cNvCxnSpPr>
          <p:nvPr/>
        </p:nvCxnSpPr>
        <p:spPr bwMode="auto">
          <a:xfrm flipH="1">
            <a:off x="8200697" y="5368672"/>
            <a:ext cx="622674" cy="315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3300"/>
            </a:solidFill>
            <a:prstDash val="sysDot"/>
            <a:round/>
            <a:headEnd type="triangle" w="lg" len="lg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9432971" y="5368672"/>
            <a:ext cx="585952" cy="315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3300"/>
            </a:solidFill>
            <a:prstDash val="sysDot"/>
            <a:round/>
            <a:headEnd type="triangl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2497" y="56906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ock-1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50364" y="569513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lock-2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69564" y="569513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lock-3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0" animBg="1"/>
      <p:bldP spid="8" grpId="1" animBg="1"/>
      <p:bldP spid="10" grpId="0" animBg="1"/>
      <p:bldP spid="14" grpId="1"/>
      <p:bldP spid="15" grpId="0"/>
      <p:bldP spid="15" grpId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 vs. </a:t>
            </a:r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Difference between invalidation (Chubby) and watch (</a:t>
            </a:r>
            <a:r>
              <a:rPr lang="en-US" dirty="0" err="1" smtClean="0">
                <a:solidFill>
                  <a:srgbClr val="FF0000"/>
                </a:solidFill>
              </a:rPr>
              <a:t>ZooKeeper</a:t>
            </a:r>
            <a:r>
              <a:rPr lang="en-US" dirty="0" smtClean="0">
                <a:solidFill>
                  <a:srgbClr val="FF0000"/>
                </a:solidFill>
              </a:rPr>
              <a:t>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 vs. </a:t>
            </a:r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Difference between invalidation (Chubby) and watch (</a:t>
            </a:r>
            <a:r>
              <a:rPr lang="en-US" dirty="0" err="1" smtClean="0">
                <a:solidFill>
                  <a:srgbClr val="FF0000"/>
                </a:solidFill>
              </a:rPr>
              <a:t>ZooKeeper</a:t>
            </a:r>
            <a:r>
              <a:rPr lang="en-US" dirty="0" smtClean="0">
                <a:solidFill>
                  <a:srgbClr val="FF0000"/>
                </a:solidFill>
              </a:rPr>
              <a:t>)?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Invalidation</a:t>
            </a:r>
          </a:p>
          <a:p>
            <a:pPr lvl="1"/>
            <a:r>
              <a:rPr lang="en-US" dirty="0" smtClean="0"/>
              <a:t>Only library receives a notification to update the cache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Watch</a:t>
            </a:r>
          </a:p>
          <a:p>
            <a:pPr lvl="1"/>
            <a:r>
              <a:rPr lang="en-US" dirty="0" smtClean="0"/>
              <a:t>Application receives notification</a:t>
            </a:r>
          </a:p>
          <a:p>
            <a:pPr lvl="1"/>
            <a:r>
              <a:rPr lang="en-US" dirty="0" smtClean="0"/>
              <a:t>Only application knows what it needs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Embrace the freedom in design space</a:t>
            </a:r>
          </a:p>
          <a:p>
            <a:pPr lvl="1"/>
            <a:r>
              <a:rPr lang="en-US" dirty="0"/>
              <a:t>Consider the implications of design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Due 10pm tonight</a:t>
            </a:r>
          </a:p>
          <a:p>
            <a:pPr lvl="1"/>
            <a:endParaRPr lang="en-US" dirty="0"/>
          </a:p>
          <a:p>
            <a:r>
              <a:rPr lang="en-US" dirty="0" smtClean="0"/>
              <a:t>Assignment 3 posted</a:t>
            </a:r>
          </a:p>
          <a:p>
            <a:pPr lvl="1"/>
            <a:r>
              <a:rPr lang="en-US" dirty="0" smtClean="0"/>
              <a:t>Start early</a:t>
            </a:r>
          </a:p>
          <a:p>
            <a:pPr lvl="1"/>
            <a:endParaRPr lang="en-US" dirty="0"/>
          </a:p>
          <a:p>
            <a:r>
              <a:rPr lang="en-US" dirty="0" smtClean="0"/>
              <a:t>Discussion section this Friday: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service within Google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Highly available coordination service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22" y="3368984"/>
            <a:ext cx="8153400" cy="2173649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Eventually consistent RSM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Chubby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service within Google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Highly available coordination service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purposes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Lock service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File system </a:t>
            </a:r>
            <a:r>
              <a:rPr lang="en-US" dirty="0" smtClean="0"/>
              <a:t>(for small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GFS </a:t>
            </a:r>
            <a:r>
              <a:rPr lang="en-US" dirty="0" err="1" smtClean="0"/>
              <a:t>Chunkmaster</a:t>
            </a:r>
            <a:endParaRPr lang="en-US" dirty="0"/>
          </a:p>
        </p:txBody>
      </p:sp>
      <p:sp>
        <p:nvSpPr>
          <p:cNvPr id="4" name="Shape 149"/>
          <p:cNvSpPr/>
          <p:nvPr/>
        </p:nvSpPr>
        <p:spPr>
          <a:xfrm>
            <a:off x="2234189" y="1734851"/>
            <a:ext cx="8285457" cy="399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x = </a:t>
            </a:r>
            <a:r>
              <a:rPr sz="2320" dirty="0">
                <a:solidFill>
                  <a:srgbClr val="0000FF"/>
                </a:solidFill>
              </a:rPr>
              <a:t>Open</a:t>
            </a:r>
            <a:r>
              <a:rPr sz="2320" b="0" dirty="0" smtClean="0">
                <a:solidFill>
                  <a:schemeClr val="accent6"/>
                </a:solidFill>
              </a:rPr>
              <a:t>(“/</a:t>
            </a:r>
            <a:r>
              <a:rPr lang="en-US" sz="2320" b="0" dirty="0" smtClean="0">
                <a:solidFill>
                  <a:schemeClr val="accent6"/>
                </a:solidFill>
              </a:rPr>
              <a:t>ls/gfs-cell8</a:t>
            </a:r>
            <a:r>
              <a:rPr sz="2320" b="0" dirty="0" smtClean="0">
                <a:solidFill>
                  <a:schemeClr val="accent6"/>
                </a:solidFill>
              </a:rPr>
              <a:t>/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")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if (</a:t>
            </a:r>
            <a:r>
              <a:rPr sz="2320" dirty="0">
                <a:solidFill>
                  <a:srgbClr val="0000FF"/>
                </a:solidFill>
              </a:rPr>
              <a:t>TryAcquire</a:t>
            </a:r>
            <a:r>
              <a:rPr sz="2320" b="0" dirty="0">
                <a:solidFill>
                  <a:schemeClr val="accent6"/>
                </a:solidFill>
              </a:rPr>
              <a:t>(x) == success) {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b="0" i="1" dirty="0">
                <a:solidFill>
                  <a:schemeClr val="accent6"/>
                </a:solidFill>
              </a:rPr>
              <a:t>// I'm the </a:t>
            </a:r>
            <a:r>
              <a:rPr lang="en-US" sz="2320" b="0" i="1" dirty="0" smtClean="0">
                <a:solidFill>
                  <a:schemeClr val="accent6"/>
                </a:solidFill>
              </a:rPr>
              <a:t>chunkmaster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tell everyone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dirty="0">
                <a:solidFill>
                  <a:srgbClr val="0000FF"/>
                </a:solidFill>
              </a:rPr>
              <a:t>SetContents</a:t>
            </a:r>
            <a:r>
              <a:rPr sz="2320" b="0" dirty="0">
                <a:solidFill>
                  <a:schemeClr val="accent6"/>
                </a:solidFill>
              </a:rPr>
              <a:t>(x, my-address)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</a:t>
            </a:r>
            <a:r>
              <a:rPr sz="2320" b="0" dirty="0" smtClean="0">
                <a:solidFill>
                  <a:schemeClr val="accent6"/>
                </a:solidFill>
              </a:rPr>
              <a:t>} </a:t>
            </a:r>
            <a:r>
              <a:rPr sz="2320" b="0" dirty="0">
                <a:solidFill>
                  <a:schemeClr val="accent6"/>
                </a:solidFill>
              </a:rPr>
              <a:t>else </a:t>
            </a:r>
            <a:r>
              <a:rPr sz="2320" b="0" dirty="0" smtClean="0">
                <a:solidFill>
                  <a:schemeClr val="accent6"/>
                </a:solidFill>
              </a:rPr>
              <a:t>{</a:t>
            </a: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i="1" dirty="0">
                <a:solidFill>
                  <a:schemeClr val="accent6"/>
                </a:solidFill>
              </a:rPr>
              <a:t>     // I'm not the </a:t>
            </a:r>
            <a:r>
              <a:rPr lang="en-US" sz="2320" b="0" i="1" dirty="0" smtClean="0">
                <a:solidFill>
                  <a:schemeClr val="accent6"/>
                </a:solidFill>
              </a:rPr>
              <a:t>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find out who is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>
                <a:solidFill>
                  <a:schemeClr val="accent6"/>
                </a:solidFill>
              </a:rPr>
              <a:t>= </a:t>
            </a:r>
            <a:r>
              <a:rPr sz="2320" dirty="0">
                <a:solidFill>
                  <a:srgbClr val="0000FF"/>
                </a:solidFill>
              </a:rPr>
              <a:t>GetContents</a:t>
            </a:r>
            <a:r>
              <a:rPr sz="2320" b="0" dirty="0">
                <a:solidFill>
                  <a:schemeClr val="accent6"/>
                </a:solidFill>
              </a:rPr>
              <a:t>(x</a:t>
            </a:r>
            <a:r>
              <a:rPr sz="2320" b="0" dirty="0" smtClean="0">
                <a:solidFill>
                  <a:schemeClr val="accent6"/>
                </a:solidFill>
              </a:rPr>
              <a:t>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20" b="0" dirty="0">
                <a:solidFill>
                  <a:schemeClr val="accent6"/>
                </a:solidFill>
              </a:rPr>
              <a:t> </a:t>
            </a:r>
            <a:r>
              <a:rPr lang="en-US"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 smtClean="0">
                <a:solidFill>
                  <a:schemeClr val="accent6"/>
                </a:solidFill>
              </a:rPr>
              <a:t>}</a:t>
            </a:r>
            <a:endParaRPr sz="2320" b="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GFS </a:t>
            </a:r>
            <a:r>
              <a:rPr lang="en-US" dirty="0" err="1" smtClean="0"/>
              <a:t>Chunkmaster</a:t>
            </a:r>
            <a:endParaRPr lang="en-US" dirty="0"/>
          </a:p>
        </p:txBody>
      </p:sp>
      <p:sp>
        <p:nvSpPr>
          <p:cNvPr id="4" name="Shape 149"/>
          <p:cNvSpPr/>
          <p:nvPr/>
        </p:nvSpPr>
        <p:spPr>
          <a:xfrm>
            <a:off x="2234189" y="1734851"/>
            <a:ext cx="8285457" cy="399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x = </a:t>
            </a:r>
            <a:r>
              <a:rPr sz="2320" dirty="0">
                <a:solidFill>
                  <a:srgbClr val="0000FF"/>
                </a:solidFill>
              </a:rPr>
              <a:t>Open</a:t>
            </a:r>
            <a:r>
              <a:rPr sz="2320" b="0" dirty="0" smtClean="0">
                <a:solidFill>
                  <a:schemeClr val="accent6"/>
                </a:solidFill>
              </a:rPr>
              <a:t>(“/</a:t>
            </a:r>
            <a:r>
              <a:rPr lang="en-US" sz="2320" b="0" dirty="0" smtClean="0">
                <a:solidFill>
                  <a:schemeClr val="accent6"/>
                </a:solidFill>
              </a:rPr>
              <a:t>ls/gfs-cell8</a:t>
            </a:r>
            <a:r>
              <a:rPr sz="2320" b="0" dirty="0" smtClean="0">
                <a:solidFill>
                  <a:schemeClr val="accent6"/>
                </a:solidFill>
              </a:rPr>
              <a:t>/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")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if (</a:t>
            </a:r>
            <a:r>
              <a:rPr sz="2320" dirty="0">
                <a:solidFill>
                  <a:srgbClr val="0000FF"/>
                </a:solidFill>
              </a:rPr>
              <a:t>TryAcquire</a:t>
            </a:r>
            <a:r>
              <a:rPr sz="2320" b="0" dirty="0">
                <a:solidFill>
                  <a:schemeClr val="accent6"/>
                </a:solidFill>
              </a:rPr>
              <a:t>(x) == success) {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b="0" i="1" dirty="0">
                <a:solidFill>
                  <a:schemeClr val="accent6"/>
                </a:solidFill>
              </a:rPr>
              <a:t>// I'm the </a:t>
            </a:r>
            <a:r>
              <a:rPr lang="en-US" sz="2320" b="0" i="1" dirty="0" smtClean="0">
                <a:solidFill>
                  <a:schemeClr val="accent6"/>
                </a:solidFill>
              </a:rPr>
              <a:t>chunkmaster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tell everyone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dirty="0">
                <a:solidFill>
                  <a:srgbClr val="0000FF"/>
                </a:solidFill>
              </a:rPr>
              <a:t>SetContents</a:t>
            </a:r>
            <a:r>
              <a:rPr sz="2320" b="0" dirty="0">
                <a:solidFill>
                  <a:schemeClr val="accent6"/>
                </a:solidFill>
              </a:rPr>
              <a:t>(x, my-address)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</a:t>
            </a:r>
            <a:r>
              <a:rPr sz="2320" b="0" dirty="0" smtClean="0">
                <a:solidFill>
                  <a:schemeClr val="accent6"/>
                </a:solidFill>
              </a:rPr>
              <a:t>} </a:t>
            </a:r>
            <a:r>
              <a:rPr sz="2320" b="0" dirty="0">
                <a:solidFill>
                  <a:schemeClr val="accent6"/>
                </a:solidFill>
              </a:rPr>
              <a:t>else </a:t>
            </a:r>
            <a:r>
              <a:rPr sz="2320" b="0" dirty="0" smtClean="0">
                <a:solidFill>
                  <a:schemeClr val="accent6"/>
                </a:solidFill>
              </a:rPr>
              <a:t>{</a:t>
            </a: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i="1" dirty="0">
                <a:solidFill>
                  <a:schemeClr val="accent6"/>
                </a:solidFill>
              </a:rPr>
              <a:t>     // I'm not the </a:t>
            </a:r>
            <a:r>
              <a:rPr lang="en-US" sz="2320" b="0" i="1" dirty="0" smtClean="0">
                <a:solidFill>
                  <a:schemeClr val="accent6"/>
                </a:solidFill>
              </a:rPr>
              <a:t>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find out who is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>
                <a:solidFill>
                  <a:schemeClr val="accent6"/>
                </a:solidFill>
              </a:rPr>
              <a:t>= </a:t>
            </a:r>
            <a:r>
              <a:rPr sz="2320" dirty="0">
                <a:solidFill>
                  <a:srgbClr val="0000FF"/>
                </a:solidFill>
              </a:rPr>
              <a:t>GetContents</a:t>
            </a:r>
            <a:r>
              <a:rPr sz="2320" b="0" dirty="0">
                <a:solidFill>
                  <a:schemeClr val="accent6"/>
                </a:solidFill>
              </a:rPr>
              <a:t>(x</a:t>
            </a:r>
            <a:r>
              <a:rPr sz="2320" b="0" dirty="0" smtClean="0">
                <a:solidFill>
                  <a:schemeClr val="accent6"/>
                </a:solidFill>
              </a:rPr>
              <a:t>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20" b="0" dirty="0">
                <a:solidFill>
                  <a:schemeClr val="accent6"/>
                </a:solidFill>
              </a:rPr>
              <a:t> </a:t>
            </a:r>
            <a:r>
              <a:rPr lang="en-US"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 smtClean="0">
                <a:solidFill>
                  <a:schemeClr val="accent6"/>
                </a:solidFill>
              </a:rPr>
              <a:t>}</a:t>
            </a:r>
            <a:endParaRPr sz="2320" b="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GFS </a:t>
            </a:r>
            <a:r>
              <a:rPr lang="en-US" dirty="0" err="1" smtClean="0"/>
              <a:t>Chunkmaster</a:t>
            </a:r>
            <a:endParaRPr lang="en-US" dirty="0"/>
          </a:p>
        </p:txBody>
      </p:sp>
      <p:sp>
        <p:nvSpPr>
          <p:cNvPr id="4" name="Shape 149"/>
          <p:cNvSpPr/>
          <p:nvPr/>
        </p:nvSpPr>
        <p:spPr>
          <a:xfrm>
            <a:off x="2234189" y="1734851"/>
            <a:ext cx="8285457" cy="399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x = </a:t>
            </a:r>
            <a:r>
              <a:rPr sz="2320" dirty="0">
                <a:solidFill>
                  <a:srgbClr val="0000FF"/>
                </a:solidFill>
              </a:rPr>
              <a:t>Open</a:t>
            </a:r>
            <a:r>
              <a:rPr sz="2320" b="0" dirty="0" smtClean="0">
                <a:solidFill>
                  <a:schemeClr val="accent6"/>
                </a:solidFill>
              </a:rPr>
              <a:t>(“/</a:t>
            </a:r>
            <a:r>
              <a:rPr lang="en-US" sz="2320" b="0" dirty="0" smtClean="0">
                <a:solidFill>
                  <a:schemeClr val="accent6"/>
                </a:solidFill>
              </a:rPr>
              <a:t>ls/gfs-cell8</a:t>
            </a:r>
            <a:r>
              <a:rPr sz="2320" b="0" dirty="0" smtClean="0">
                <a:solidFill>
                  <a:schemeClr val="accent6"/>
                </a:solidFill>
              </a:rPr>
              <a:t>/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")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if (</a:t>
            </a:r>
            <a:r>
              <a:rPr sz="2320" dirty="0">
                <a:solidFill>
                  <a:srgbClr val="0000FF"/>
                </a:solidFill>
              </a:rPr>
              <a:t>TryAcquire</a:t>
            </a:r>
            <a:r>
              <a:rPr sz="2320" b="0" dirty="0">
                <a:solidFill>
                  <a:schemeClr val="accent6"/>
                </a:solidFill>
              </a:rPr>
              <a:t>(x) == success) {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b="0" i="1" dirty="0">
                <a:solidFill>
                  <a:schemeClr val="accent6"/>
                </a:solidFill>
              </a:rPr>
              <a:t>// I'm the </a:t>
            </a:r>
            <a:r>
              <a:rPr lang="en-US" sz="2320" b="0" i="1" dirty="0" smtClean="0">
                <a:solidFill>
                  <a:schemeClr val="accent6"/>
                </a:solidFill>
              </a:rPr>
              <a:t>chunkmaster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tell everyone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sz="2320" dirty="0">
                <a:solidFill>
                  <a:srgbClr val="0000FF"/>
                </a:solidFill>
              </a:rPr>
              <a:t>SetContents</a:t>
            </a:r>
            <a:r>
              <a:rPr sz="2320" b="0" dirty="0">
                <a:solidFill>
                  <a:schemeClr val="accent6"/>
                </a:solidFill>
              </a:rPr>
              <a:t>(x, my-address)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</a:t>
            </a:r>
            <a:r>
              <a:rPr sz="2320" b="0" dirty="0" smtClean="0">
                <a:solidFill>
                  <a:schemeClr val="accent6"/>
                </a:solidFill>
              </a:rPr>
              <a:t>} </a:t>
            </a:r>
            <a:r>
              <a:rPr sz="2320" b="0" dirty="0">
                <a:solidFill>
                  <a:schemeClr val="accent6"/>
                </a:solidFill>
              </a:rPr>
              <a:t>else </a:t>
            </a:r>
            <a:r>
              <a:rPr sz="2320" b="0" dirty="0" smtClean="0">
                <a:solidFill>
                  <a:schemeClr val="accent6"/>
                </a:solidFill>
              </a:rPr>
              <a:t>{</a:t>
            </a:r>
            <a:endParaRPr sz="2320" b="0" dirty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i="1" dirty="0">
                <a:solidFill>
                  <a:schemeClr val="accent6"/>
                </a:solidFill>
              </a:rPr>
              <a:t>     // I'm not the </a:t>
            </a:r>
            <a:r>
              <a:rPr lang="en-US" sz="2320" b="0" i="1" dirty="0" smtClean="0">
                <a:solidFill>
                  <a:schemeClr val="accent6"/>
                </a:solidFill>
              </a:rPr>
              <a:t>master</a:t>
            </a:r>
            <a:r>
              <a:rPr sz="2320" b="0" i="1" dirty="0" smtClean="0">
                <a:solidFill>
                  <a:schemeClr val="accent6"/>
                </a:solidFill>
              </a:rPr>
              <a:t>, </a:t>
            </a:r>
            <a:r>
              <a:rPr sz="2320" b="0" i="1" dirty="0">
                <a:solidFill>
                  <a:schemeClr val="accent6"/>
                </a:solidFill>
              </a:rPr>
              <a:t>find out who is</a:t>
            </a: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sz="2320" b="0" dirty="0">
                <a:solidFill>
                  <a:schemeClr val="accent6"/>
                </a:solidFill>
              </a:rPr>
              <a:t>     </a:t>
            </a:r>
            <a:r>
              <a:rPr lang="en-US" sz="2320" b="0" dirty="0" smtClean="0">
                <a:solidFill>
                  <a:schemeClr val="accent6"/>
                </a:solidFill>
              </a:rPr>
              <a:t>chunkmaster</a:t>
            </a:r>
            <a:r>
              <a:rPr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>
                <a:solidFill>
                  <a:schemeClr val="accent6"/>
                </a:solidFill>
              </a:rPr>
              <a:t>= </a:t>
            </a:r>
            <a:r>
              <a:rPr sz="2320" dirty="0">
                <a:solidFill>
                  <a:srgbClr val="0000FF"/>
                </a:solidFill>
              </a:rPr>
              <a:t>GetContents</a:t>
            </a:r>
            <a:r>
              <a:rPr sz="2320" b="0" dirty="0">
                <a:solidFill>
                  <a:schemeClr val="accent6"/>
                </a:solidFill>
              </a:rPr>
              <a:t>(x</a:t>
            </a:r>
            <a:r>
              <a:rPr sz="2320" b="0" dirty="0" smtClean="0">
                <a:solidFill>
                  <a:schemeClr val="accent6"/>
                </a:solidFill>
              </a:rPr>
              <a:t>)</a:t>
            </a:r>
            <a:endParaRPr lang="en-US" sz="2320" b="0" dirty="0" smtClean="0">
              <a:solidFill>
                <a:schemeClr val="accent6"/>
              </a:solidFill>
            </a:endParaRPr>
          </a:p>
          <a:p>
            <a:pPr algn="l">
              <a:defRPr sz="33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320" b="0" dirty="0">
                <a:solidFill>
                  <a:schemeClr val="accent6"/>
                </a:solidFill>
              </a:rPr>
              <a:t> </a:t>
            </a:r>
            <a:r>
              <a:rPr lang="en-US" sz="2320" b="0" dirty="0" smtClean="0">
                <a:solidFill>
                  <a:schemeClr val="accent6"/>
                </a:solidFill>
              </a:rPr>
              <a:t> </a:t>
            </a:r>
            <a:r>
              <a:rPr sz="2320" b="0" dirty="0" smtClean="0">
                <a:solidFill>
                  <a:schemeClr val="accent6"/>
                </a:solidFill>
              </a:rPr>
              <a:t>}</a:t>
            </a:r>
            <a:endParaRPr sz="2320" b="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this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19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not a library that implements </a:t>
            </a:r>
            <a:r>
              <a:rPr lang="en-US" dirty="0" err="1" smtClean="0">
                <a:solidFill>
                  <a:srgbClr val="FF0000"/>
                </a:solidFill>
              </a:rPr>
              <a:t>Paxos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B616-540E-5D43-BDF2-0CE49A903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1235</Words>
  <Application>Microsoft Macintosh PowerPoint</Application>
  <PresentationFormat>Widescreen</PresentationFormat>
  <Paragraphs>344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Calibri Light</vt:lpstr>
      <vt:lpstr>Courier</vt:lpstr>
      <vt:lpstr>Mangal</vt:lpstr>
      <vt:lpstr>Wingdings</vt:lpstr>
      <vt:lpstr>Arial</vt:lpstr>
      <vt:lpstr>Office Theme</vt:lpstr>
      <vt:lpstr>CS188: Distributed Systems Lecture 10</vt:lpstr>
      <vt:lpstr>Implementing RSMs</vt:lpstr>
      <vt:lpstr>Today’s agenda</vt:lpstr>
      <vt:lpstr>Chubby</vt:lpstr>
      <vt:lpstr>Chubby</vt:lpstr>
      <vt:lpstr>Example: GFS Chunkmaster</vt:lpstr>
      <vt:lpstr>Example: GFS Chunkmaster</vt:lpstr>
      <vt:lpstr>Example: GFS Chunkmaster</vt:lpstr>
      <vt:lpstr>Why this interface?</vt:lpstr>
      <vt:lpstr>Why this interface?</vt:lpstr>
      <vt:lpstr>Why this interface?</vt:lpstr>
      <vt:lpstr>Chubby Design</vt:lpstr>
      <vt:lpstr>Chubby Design</vt:lpstr>
      <vt:lpstr>Chubby in Action</vt:lpstr>
      <vt:lpstr>Reads in Paxos-based RSM</vt:lpstr>
      <vt:lpstr>Reads in Paxos-based RSM</vt:lpstr>
      <vt:lpstr>Reads in Paxos-based RSM</vt:lpstr>
      <vt:lpstr>Reads in Paxos-based RSM</vt:lpstr>
      <vt:lpstr>Reads in Paxos-based RSM</vt:lpstr>
      <vt:lpstr>Reads with Paxos</vt:lpstr>
      <vt:lpstr>Reads in Paxos-based RSM</vt:lpstr>
      <vt:lpstr>Reads/Writes in Chubby</vt:lpstr>
      <vt:lpstr>Reads/Writes in Chubby</vt:lpstr>
      <vt:lpstr>Reads/Writes in Chubby</vt:lpstr>
      <vt:lpstr>Scaling Chubby</vt:lpstr>
      <vt:lpstr>Scaling Chubby</vt:lpstr>
      <vt:lpstr>Scaling Chubby</vt:lpstr>
      <vt:lpstr>Scaling Chubby with Proxies</vt:lpstr>
      <vt:lpstr>Handling Client Failures</vt:lpstr>
      <vt:lpstr>Fixing Lock Issues with Sequence Numbers</vt:lpstr>
      <vt:lpstr>ZooKeeper</vt:lpstr>
      <vt:lpstr>ZooKeeper: Watch Mechanism</vt:lpstr>
      <vt:lpstr>ZooKeeper: Watch Mechanism</vt:lpstr>
      <vt:lpstr>ZooKeeper: Hierarchy</vt:lpstr>
      <vt:lpstr>ZooKeeper: Sequencer</vt:lpstr>
      <vt:lpstr>ZooKeeper: Sequencer</vt:lpstr>
      <vt:lpstr>Chubby vs. ZooKeeper</vt:lpstr>
      <vt:lpstr>Chubby vs. ZooKeeper</vt:lpstr>
      <vt:lpstr>Announcements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10</dc:title>
  <dc:creator>Microsoft Office User</dc:creator>
  <cp:lastModifiedBy>Microsoft Office User</cp:lastModifiedBy>
  <cp:revision>24</cp:revision>
  <dcterms:created xsi:type="dcterms:W3CDTF">2019-04-03T15:55:32Z</dcterms:created>
  <dcterms:modified xsi:type="dcterms:W3CDTF">2019-05-01T17:02:11Z</dcterms:modified>
</cp:coreProperties>
</file>