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94" r:id="rId3"/>
    <p:sldId id="295" r:id="rId4"/>
    <p:sldId id="259" r:id="rId5"/>
    <p:sldId id="260" r:id="rId6"/>
    <p:sldId id="281" r:id="rId7"/>
    <p:sldId id="282" r:id="rId8"/>
    <p:sldId id="283" r:id="rId9"/>
    <p:sldId id="261" r:id="rId10"/>
    <p:sldId id="284" r:id="rId11"/>
    <p:sldId id="262" r:id="rId12"/>
    <p:sldId id="263" r:id="rId13"/>
    <p:sldId id="265" r:id="rId14"/>
    <p:sldId id="285" r:id="rId15"/>
    <p:sldId id="266" r:id="rId16"/>
    <p:sldId id="267" r:id="rId17"/>
    <p:sldId id="286" r:id="rId18"/>
    <p:sldId id="268" r:id="rId19"/>
    <p:sldId id="287" r:id="rId20"/>
    <p:sldId id="269" r:id="rId21"/>
    <p:sldId id="270" r:id="rId22"/>
    <p:sldId id="271" r:id="rId23"/>
    <p:sldId id="273" r:id="rId24"/>
    <p:sldId id="288" r:id="rId25"/>
    <p:sldId id="274" r:id="rId26"/>
    <p:sldId id="289" r:id="rId27"/>
    <p:sldId id="275" r:id="rId28"/>
    <p:sldId id="290" r:id="rId29"/>
    <p:sldId id="291" r:id="rId30"/>
    <p:sldId id="276" r:id="rId31"/>
    <p:sldId id="277" r:id="rId32"/>
    <p:sldId id="278" r:id="rId33"/>
    <p:sldId id="292" r:id="rId34"/>
    <p:sldId id="279" r:id="rId35"/>
    <p:sldId id="293" r:id="rId36"/>
    <p:sldId id="296" r:id="rId37"/>
    <p:sldId id="300" r:id="rId38"/>
    <p:sldId id="297" r:id="rId39"/>
    <p:sldId id="301" r:id="rId40"/>
    <p:sldId id="298" r:id="rId41"/>
    <p:sldId id="302" r:id="rId42"/>
    <p:sldId id="303" r:id="rId43"/>
    <p:sldId id="304" r:id="rId44"/>
    <p:sldId id="305" r:id="rId45"/>
    <p:sldId id="311" r:id="rId46"/>
    <p:sldId id="306" r:id="rId47"/>
    <p:sldId id="312" r:id="rId48"/>
    <p:sldId id="313" r:id="rId49"/>
    <p:sldId id="314" r:id="rId50"/>
    <p:sldId id="316" r:id="rId51"/>
    <p:sldId id="2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3"/>
    <p:restoredTop sz="59277"/>
  </p:normalViewPr>
  <p:slideViewPr>
    <p:cSldViewPr snapToGrid="0" snapToObjects="1">
      <p:cViewPr varScale="1">
        <p:scale>
          <a:sx n="105" d="100"/>
          <a:sy n="105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F3CE2-648E-CF48-BCA4-FD729972E36B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3B78-E5EE-4D45-B61B-FD513399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60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9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5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8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5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2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4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5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3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3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6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16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1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0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1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9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1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9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1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1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5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04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0E47-D223-4C4C-953B-327DEA9A370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3B78-E5EE-4D45-B61B-FD5133998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6F9D-3D8F-1542-BA19-B87F4FAA4B1F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5DC-CCCC-5E49-BF57-E7F4CD375303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618C-1CF5-DB42-9682-A7920E61B06E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2EB2-68E9-354A-901E-40E7429E15C3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7A8B-E059-124D-9B2D-CE4075723A6D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2C34-6CAE-0141-97F8-763FE5F2E2A7}" type="datetime1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3C93-A55B-9B43-9F3A-CA410FA1A415}" type="datetime1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4E80-6644-DE4E-89BC-0F97721E8A6C}" type="datetime1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33C-C46A-F342-91F7-7D620DB30CC8}" type="datetime1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D87-6EFD-AE48-828C-C6C73E9FCFAB}" type="datetime1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7446-C2C9-7F41-9E6A-C3BDFB141D31}" type="datetime1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BE3B-F768-FA4B-8198-2E288F1845A1}" type="datetime1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37CD-5F9E-B945-9C2D-699989F4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11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two: </a:t>
            </a:r>
            <a:r>
              <a:rPr lang="en-US" dirty="0" smtClean="0">
                <a:solidFill>
                  <a:srgbClr val="00B0F0"/>
                </a:solidFill>
              </a:rPr>
              <a:t>consistency, availability, and partition-tolerance</a:t>
            </a:r>
          </a:p>
          <a:p>
            <a:pPr lvl="1"/>
            <a:r>
              <a:rPr lang="en-US" dirty="0" smtClean="0"/>
              <a:t>In practice, choose between CP and 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08" y="3210501"/>
            <a:ext cx="5255171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1019" y="5191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3419" y="4429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8462" y="38201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062" y="4501436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7062" y="51155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277779" y="3058101"/>
            <a:ext cx="0" cy="3124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2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9" y="450590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endCxn id="13" idx="1"/>
          </p:cNvCxnSpPr>
          <p:nvPr/>
        </p:nvCxnSpPr>
        <p:spPr bwMode="auto">
          <a:xfrm flipV="1">
            <a:off x="3539975" y="4660534"/>
            <a:ext cx="1113444" cy="22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577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PACELC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2089" cy="4351338"/>
          </a:xfrm>
        </p:spPr>
        <p:txBody>
          <a:bodyPr/>
          <a:lstStyle/>
          <a:p>
            <a:r>
              <a:rPr lang="en-US" dirty="0" smtClean="0"/>
              <a:t>If partition,</a:t>
            </a:r>
          </a:p>
          <a:p>
            <a:pPr lvl="1"/>
            <a:r>
              <a:rPr lang="en-US" dirty="0" smtClean="0"/>
              <a:t>Choose availability vs. consistency</a:t>
            </a:r>
          </a:p>
          <a:p>
            <a:pPr lvl="1"/>
            <a:endParaRPr lang="en-US" dirty="0"/>
          </a:p>
          <a:p>
            <a:r>
              <a:rPr lang="en-US" dirty="0" smtClean="0"/>
              <a:t>Else,</a:t>
            </a:r>
          </a:p>
          <a:p>
            <a:pPr lvl="1"/>
            <a:r>
              <a:rPr lang="en-US" dirty="0" smtClean="0"/>
              <a:t>Choose latency vs. consistency</a:t>
            </a:r>
          </a:p>
          <a:p>
            <a:pPr lvl="1"/>
            <a:endParaRPr lang="en-US" dirty="0"/>
          </a:p>
          <a:p>
            <a:r>
              <a:rPr lang="en-US" dirty="0" smtClean="0"/>
              <a:t>Unifies two separate tradeoffs that we’ve talked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33" y="1825625"/>
            <a:ext cx="4053989" cy="2150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1711" y="2146965"/>
            <a:ext cx="665369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 sz="2400" b="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9053111" y="1709996"/>
            <a:ext cx="0" cy="24100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8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04" y="4655633"/>
            <a:ext cx="705394" cy="70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8159142" y="3691970"/>
            <a:ext cx="0" cy="9222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140342" y="2752100"/>
            <a:ext cx="665369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1711" y="3133100"/>
            <a:ext cx="665369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9142" y="2527965"/>
            <a:ext cx="665369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3911" y="3209300"/>
            <a:ext cx="665369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 sz="2400" b="0" dirty="0">
              <a:solidFill>
                <a:srgbClr val="FF0000"/>
              </a:solidFill>
            </a:endParaRPr>
          </a:p>
        </p:txBody>
      </p:sp>
      <p:pic>
        <p:nvPicPr>
          <p:cNvPr id="14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17" y="4718171"/>
            <a:ext cx="705394" cy="70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9683855" y="3289965"/>
            <a:ext cx="740856" cy="13868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655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53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220000"/>
              </a:lnSpc>
            </a:pPr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Amazon CTO</a:t>
            </a:r>
            <a:br>
              <a:rPr lang="en-US" dirty="0" smtClean="0"/>
            </a:br>
            <a:r>
              <a:rPr lang="en-US" sz="2200" b="0" u="sng" dirty="0" smtClean="0">
                <a:solidFill>
                  <a:schemeClr val="accent6"/>
                </a:solidFill>
              </a:rPr>
              <a:t>Job openings in my group</a:t>
            </a:r>
            <a:br>
              <a:rPr lang="en-US" sz="2200" b="0" u="sng" dirty="0" smtClean="0">
                <a:solidFill>
                  <a:schemeClr val="accent6"/>
                </a:solidFill>
              </a:rPr>
            </a:br>
            <a:r>
              <a:rPr lang="en-US" sz="2200" b="0" dirty="0" smtClean="0">
                <a:solidFill>
                  <a:schemeClr val="accent6"/>
                </a:solidFill>
              </a:rPr>
              <a:t>What kind of things am I looking for in you?</a:t>
            </a:r>
            <a:br>
              <a:rPr lang="en-US" sz="2200" b="0" dirty="0" smtClean="0">
                <a:solidFill>
                  <a:schemeClr val="accent6"/>
                </a:solidFill>
              </a:rPr>
            </a:br>
            <a:r>
              <a:rPr lang="en-US" sz="2200" i="1" dirty="0" smtClean="0">
                <a:solidFill>
                  <a:schemeClr val="accent6"/>
                </a:solidFill>
              </a:rPr>
              <a:t>“You know your distributed systems theory</a:t>
            </a:r>
            <a:r>
              <a:rPr lang="en-US" sz="2200" dirty="0" smtClean="0">
                <a:solidFill>
                  <a:schemeClr val="accent6"/>
                </a:solidFill>
              </a:rPr>
              <a:t>: </a:t>
            </a:r>
            <a:r>
              <a:rPr lang="en-US" sz="2200" b="0" dirty="0" smtClean="0">
                <a:solidFill>
                  <a:schemeClr val="accent6"/>
                </a:solidFill>
              </a:rPr>
              <a:t>You know about logical time, snapshots, stability, message ordering, but also acid and multi-level transactions. </a:t>
            </a:r>
            <a:r>
              <a:rPr lang="en-US" sz="2200" dirty="0" smtClean="0">
                <a:solidFill>
                  <a:schemeClr val="accent6"/>
                </a:solidFill>
              </a:rPr>
              <a:t>You have heard about the FLP impossibility argument. </a:t>
            </a:r>
            <a:r>
              <a:rPr lang="en-US" sz="2200" b="0" dirty="0" smtClean="0">
                <a:solidFill>
                  <a:schemeClr val="accent6"/>
                </a:solidFill>
              </a:rPr>
              <a:t>You know why failure detectors can solve it (but you do not have to remember which one diamond-w was). </a:t>
            </a:r>
            <a:r>
              <a:rPr lang="en-US" sz="2200" dirty="0" smtClean="0">
                <a:solidFill>
                  <a:schemeClr val="accent6"/>
                </a:solidFill>
              </a:rPr>
              <a:t>You have at least once tried to understand </a:t>
            </a:r>
            <a:r>
              <a:rPr lang="en-US" sz="2200" dirty="0" err="1" smtClean="0">
                <a:solidFill>
                  <a:schemeClr val="accent6"/>
                </a:solidFill>
              </a:rPr>
              <a:t>Paxos</a:t>
            </a:r>
            <a:r>
              <a:rPr lang="en-US" sz="2200" dirty="0" smtClean="0">
                <a:solidFill>
                  <a:schemeClr val="accent6"/>
                </a:solidFill>
              </a:rPr>
              <a:t> by reading the original paper.”</a:t>
            </a:r>
            <a:endParaRPr lang="en-US" sz="2200" i="1" dirty="0" smtClean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66" y="1690688"/>
            <a:ext cx="2033296" cy="20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replica receives a read or write, </a:t>
            </a:r>
            <a:r>
              <a:rPr lang="en-US" dirty="0" smtClean="0">
                <a:solidFill>
                  <a:srgbClr val="FF0000"/>
                </a:solidFill>
              </a:rPr>
              <a:t>when can it respond without violating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500" dirty="0" smtClean="0">
                <a:solidFill>
                  <a:srgbClr val="00B0F0"/>
                </a:solidFill>
              </a:rPr>
              <a:t>If it is in a majority partition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replica receives a read or write, </a:t>
            </a:r>
            <a:r>
              <a:rPr lang="en-US" dirty="0" smtClean="0">
                <a:solidFill>
                  <a:srgbClr val="FF0000"/>
                </a:solidFill>
              </a:rPr>
              <a:t>when can it respond without violating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500" dirty="0" smtClean="0">
                <a:solidFill>
                  <a:srgbClr val="00B0F0"/>
                </a:solidFill>
              </a:rPr>
              <a:t>If it is in a majority partition</a:t>
            </a:r>
          </a:p>
          <a:p>
            <a:pPr lvl="1"/>
            <a:endParaRPr lang="en-US" dirty="0"/>
          </a:p>
          <a:p>
            <a:r>
              <a:rPr lang="en-US" dirty="0" smtClean="0"/>
              <a:t>If we want any replica to always serve clients: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 we provide any consistency guarantees?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Examples of such a replicated state machine?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calendar application running on smartphone</a:t>
            </a:r>
          </a:p>
          <a:p>
            <a:pPr lvl="1"/>
            <a:r>
              <a:rPr lang="en-US" dirty="0" smtClean="0"/>
              <a:t>Each entry has time and set of participants</a:t>
            </a:r>
          </a:p>
          <a:p>
            <a:pPr lvl="1"/>
            <a:endParaRPr lang="en-US" dirty="0"/>
          </a:p>
          <a:p>
            <a:r>
              <a:rPr lang="en-US" dirty="0" smtClean="0"/>
              <a:t>Local copy of calendar on every phone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master copy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Phone has intermittent connectivity; sync when nearby</a:t>
            </a:r>
          </a:p>
          <a:p>
            <a:pPr lvl="1"/>
            <a:r>
              <a:rPr lang="en-US" dirty="0" smtClean="0"/>
              <a:t>Cellular data expensive while roaming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not available everywhere</a:t>
            </a:r>
          </a:p>
          <a:p>
            <a:pPr lvl="1"/>
            <a:r>
              <a:rPr lang="en-US" dirty="0" smtClean="0"/>
              <a:t>Bluetooth has very short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 of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B0F0"/>
                </a:solidFill>
              </a:rPr>
              <a:t>automatic conflict resolution </a:t>
            </a:r>
            <a:r>
              <a:rPr lang="en-US" dirty="0" smtClean="0"/>
              <a:t>when replicas sync with </a:t>
            </a:r>
            <a:r>
              <a:rPr lang="en-US" dirty="0" err="1" smtClean="0"/>
              <a:t>eachother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would work?</a:t>
            </a:r>
          </a:p>
          <a:p>
            <a:pPr lvl="1"/>
            <a:r>
              <a:rPr lang="en-US" dirty="0" smtClean="0"/>
              <a:t>“10am meeting, 482 EVI, CS188 staff”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 of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B0F0"/>
                </a:solidFill>
              </a:rPr>
              <a:t>automatic conflict resolution </a:t>
            </a:r>
            <a:r>
              <a:rPr lang="en-US" dirty="0" smtClean="0"/>
              <a:t>when replicas sync with </a:t>
            </a:r>
            <a:r>
              <a:rPr lang="en-US" dirty="0" err="1" smtClean="0"/>
              <a:t>eachother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would work?</a:t>
            </a:r>
          </a:p>
          <a:p>
            <a:pPr lvl="1"/>
            <a:r>
              <a:rPr lang="en-US" dirty="0" smtClean="0"/>
              <a:t>“10am meeting, 482 EVI, CS188 staff”</a:t>
            </a:r>
          </a:p>
          <a:p>
            <a:pPr lvl="1"/>
            <a:r>
              <a:rPr lang="en-US" dirty="0" smtClean="0"/>
              <a:t>“1 hour meeting at 10am if room and participants are free, else 11am, 482 EVI, CS188 staff”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094"/>
            <a:ext cx="10515600" cy="4351338"/>
          </a:xfrm>
        </p:spPr>
        <p:txBody>
          <a:bodyPr/>
          <a:lstStyle/>
          <a:p>
            <a:r>
              <a:rPr lang="en-US" b="1" dirty="0" smtClean="0"/>
              <a:t>Node A </a:t>
            </a:r>
            <a:r>
              <a:rPr lang="en-US" dirty="0" smtClean="0"/>
              <a:t>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r>
              <a:rPr lang="en-US" b="1" dirty="0" smtClean="0"/>
              <a:t>Node B </a:t>
            </a:r>
            <a:r>
              <a:rPr lang="en-US" dirty="0" smtClean="0"/>
              <a:t>asks for meeting </a:t>
            </a:r>
            <a:r>
              <a:rPr lang="en-US" b="1" dirty="0" smtClean="0"/>
              <a:t>M2</a:t>
            </a:r>
            <a:r>
              <a:rPr lang="en-US" dirty="0" smtClean="0"/>
              <a:t> at 10am, else 11am</a:t>
            </a:r>
          </a:p>
          <a:p>
            <a:endParaRPr lang="en-US" dirty="0"/>
          </a:p>
          <a:p>
            <a:r>
              <a:rPr lang="en-US" b="1" dirty="0" smtClean="0"/>
              <a:t>X</a:t>
            </a:r>
            <a:r>
              <a:rPr lang="en-US" dirty="0" smtClean="0"/>
              <a:t> syncs with </a:t>
            </a:r>
            <a:r>
              <a:rPr lang="en-US" b="1" dirty="0" smtClean="0"/>
              <a:t>A</a:t>
            </a:r>
            <a:r>
              <a:rPr lang="en-US" dirty="0" smtClean="0"/>
              <a:t>, then </a:t>
            </a:r>
            <a:r>
              <a:rPr lang="en-US" b="1" dirty="0" smtClean="0"/>
              <a:t>B</a:t>
            </a:r>
          </a:p>
          <a:p>
            <a:r>
              <a:rPr lang="en-US" b="1" dirty="0" smtClean="0"/>
              <a:t>Y</a:t>
            </a:r>
            <a:r>
              <a:rPr lang="en-US" dirty="0" smtClean="0"/>
              <a:t> syncs with </a:t>
            </a:r>
            <a:r>
              <a:rPr lang="en-US" b="1" dirty="0" smtClean="0"/>
              <a:t>B</a:t>
            </a:r>
            <a:r>
              <a:rPr lang="en-US" dirty="0" smtClean="0"/>
              <a:t>, then </a:t>
            </a:r>
            <a:r>
              <a:rPr lang="en-US" b="1" dirty="0" smtClean="0"/>
              <a:t>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094"/>
            <a:ext cx="10515600" cy="4351338"/>
          </a:xfrm>
        </p:spPr>
        <p:txBody>
          <a:bodyPr/>
          <a:lstStyle/>
          <a:p>
            <a:r>
              <a:rPr lang="en-US" b="1" dirty="0" smtClean="0"/>
              <a:t>Node A </a:t>
            </a:r>
            <a:r>
              <a:rPr lang="en-US" dirty="0" smtClean="0"/>
              <a:t>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r>
              <a:rPr lang="en-US" b="1" dirty="0" smtClean="0"/>
              <a:t>Node B </a:t>
            </a:r>
            <a:r>
              <a:rPr lang="en-US" dirty="0" smtClean="0"/>
              <a:t>asks for meeting </a:t>
            </a:r>
            <a:r>
              <a:rPr lang="en-US" b="1" dirty="0" smtClean="0"/>
              <a:t>M2</a:t>
            </a:r>
            <a:r>
              <a:rPr lang="en-US" dirty="0" smtClean="0"/>
              <a:t> at 10am, else 11am</a:t>
            </a:r>
          </a:p>
          <a:p>
            <a:endParaRPr lang="en-US" dirty="0"/>
          </a:p>
          <a:p>
            <a:r>
              <a:rPr lang="en-US" b="1" dirty="0" smtClean="0"/>
              <a:t>X</a:t>
            </a:r>
            <a:r>
              <a:rPr lang="en-US" dirty="0" smtClean="0"/>
              <a:t> syncs with </a:t>
            </a:r>
            <a:r>
              <a:rPr lang="en-US" b="1" dirty="0" smtClean="0"/>
              <a:t>A</a:t>
            </a:r>
            <a:r>
              <a:rPr lang="en-US" dirty="0" smtClean="0"/>
              <a:t>, then </a:t>
            </a:r>
            <a:r>
              <a:rPr lang="en-US" b="1" dirty="0" smtClean="0"/>
              <a:t>B</a:t>
            </a:r>
          </a:p>
          <a:p>
            <a:r>
              <a:rPr lang="en-US" b="1" dirty="0" smtClean="0"/>
              <a:t>Y</a:t>
            </a:r>
            <a:r>
              <a:rPr lang="en-US" dirty="0" smtClean="0"/>
              <a:t> syncs with </a:t>
            </a:r>
            <a:r>
              <a:rPr lang="en-US" b="1" dirty="0" smtClean="0"/>
              <a:t>B</a:t>
            </a:r>
            <a:r>
              <a:rPr lang="en-US" dirty="0" smtClean="0"/>
              <a:t>, then </a:t>
            </a:r>
            <a:r>
              <a:rPr lang="en-US" b="1" dirty="0" smtClean="0"/>
              <a:t>A</a:t>
            </a:r>
          </a:p>
          <a:p>
            <a:endParaRPr lang="en-US" dirty="0"/>
          </a:p>
          <a:p>
            <a:r>
              <a:rPr lang="en-US" b="1" dirty="0" smtClean="0"/>
              <a:t>X</a:t>
            </a:r>
            <a:r>
              <a:rPr lang="en-US" dirty="0" smtClean="0"/>
              <a:t> will put meeting </a:t>
            </a:r>
            <a:r>
              <a:rPr lang="en-US" b="1" dirty="0" smtClean="0"/>
              <a:t>M1</a:t>
            </a:r>
            <a:r>
              <a:rPr lang="en-US" dirty="0" smtClean="0"/>
              <a:t> at 10am</a:t>
            </a:r>
          </a:p>
          <a:p>
            <a:r>
              <a:rPr lang="en-US" b="1" dirty="0" smtClean="0"/>
              <a:t>Y</a:t>
            </a:r>
            <a:r>
              <a:rPr lang="en-US" dirty="0" smtClean="0"/>
              <a:t> will put meeting </a:t>
            </a:r>
            <a:r>
              <a:rPr lang="en-US" b="1" dirty="0" smtClean="0"/>
              <a:t>M1</a:t>
            </a:r>
            <a:r>
              <a:rPr lang="en-US" dirty="0" smtClean="0"/>
              <a:t> at 11am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7200" y="5863907"/>
            <a:ext cx="6722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Replicas can’t apply updates in order received!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/vector clock-based RSM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progress if any replica is unavailable</a:t>
            </a:r>
          </a:p>
          <a:p>
            <a:pPr lvl="1"/>
            <a:endParaRPr lang="en-US" dirty="0"/>
          </a:p>
          <a:p>
            <a:r>
              <a:rPr lang="en-US" dirty="0" smtClean="0"/>
              <a:t>Primary backup replication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 replace primary/backup upon 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Unavailable until failed replica is replaced</a:t>
            </a:r>
          </a:p>
          <a:p>
            <a:pPr lvl="1"/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-based RSM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Available as long as majority is in the same partition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Ordering of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/>
          <a:lstStyle/>
          <a:p>
            <a:r>
              <a:rPr lang="en-US" dirty="0" smtClean="0"/>
              <a:t>All replicas must apply updates in same order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achieve consistent ordering despite intermittent connectivity?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Lamport</a:t>
            </a:r>
            <a:r>
              <a:rPr lang="en-US" dirty="0" smtClean="0">
                <a:solidFill>
                  <a:srgbClr val="00B0F0"/>
                </a:solidFill>
              </a:rPr>
              <a:t> clock!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Ordering of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</a:t>
            </a:r>
            <a:r>
              <a:rPr lang="en-US" dirty="0" err="1" smtClean="0"/>
              <a:t>Lamport</a:t>
            </a:r>
            <a:r>
              <a:rPr lang="en-US" dirty="0" smtClean="0"/>
              <a:t> clocks</a:t>
            </a:r>
          </a:p>
          <a:p>
            <a:pPr lvl="1"/>
            <a:r>
              <a:rPr lang="en-US" dirty="0" smtClean="0"/>
              <a:t>Every update associated with timestamp of the form (</a:t>
            </a:r>
            <a:r>
              <a:rPr lang="en-US" dirty="0" smtClean="0">
                <a:solidFill>
                  <a:srgbClr val="00B0F0"/>
                </a:solidFill>
              </a:rPr>
              <a:t>local timestamp T, originating node ID)</a:t>
            </a:r>
          </a:p>
          <a:p>
            <a:pPr lvl="1"/>
            <a:r>
              <a:rPr lang="en-US" dirty="0" smtClean="0"/>
              <a:t>a &lt; b if </a:t>
            </a:r>
            <a:r>
              <a:rPr lang="en-US" dirty="0" err="1" smtClean="0"/>
              <a:t>a.T</a:t>
            </a:r>
            <a:r>
              <a:rPr lang="en-US" dirty="0" smtClean="0"/>
              <a:t> &lt; </a:t>
            </a:r>
            <a:r>
              <a:rPr lang="en-US" dirty="0" err="1" smtClean="0"/>
              <a:t>b.T</a:t>
            </a:r>
            <a:r>
              <a:rPr lang="en-US" dirty="0" smtClean="0"/>
              <a:t> or (</a:t>
            </a:r>
            <a:r>
              <a:rPr lang="en-US" dirty="0" err="1" smtClean="0"/>
              <a:t>a.T</a:t>
            </a:r>
            <a:r>
              <a:rPr lang="en-US" dirty="0" smtClean="0"/>
              <a:t> = </a:t>
            </a:r>
            <a:r>
              <a:rPr lang="en-US" dirty="0" err="1" smtClean="0"/>
              <a:t>b.T</a:t>
            </a:r>
            <a:r>
              <a:rPr lang="en-US" dirty="0" smtClean="0"/>
              <a:t> and </a:t>
            </a:r>
            <a:r>
              <a:rPr lang="en-US" dirty="0" err="1" smtClean="0"/>
              <a:t>a.ID</a:t>
            </a:r>
            <a:r>
              <a:rPr lang="en-US" dirty="0" smtClean="0"/>
              <a:t> &lt; </a:t>
            </a:r>
            <a:r>
              <a:rPr lang="en-US" dirty="0" err="1" smtClean="0"/>
              <a:t>b.ID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Updates with timestamps in our example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(701, A)</a:t>
            </a:r>
            <a:r>
              <a:rPr lang="en-US" dirty="0" smtClean="0"/>
              <a:t>: A 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(770, B)</a:t>
            </a:r>
            <a:r>
              <a:rPr lang="en-US" dirty="0" smtClean="0"/>
              <a:t>: B asks for meeting </a:t>
            </a:r>
            <a:r>
              <a:rPr lang="en-US" b="1" dirty="0" smtClean="0"/>
              <a:t>M2</a:t>
            </a:r>
            <a:r>
              <a:rPr lang="en-US" dirty="0" smtClean="0"/>
              <a:t> at 10am, else 11am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(701, A): </a:t>
            </a:r>
            <a:r>
              <a:rPr lang="en-US" b="1" dirty="0" smtClean="0"/>
              <a:t>A</a:t>
            </a:r>
            <a:r>
              <a:rPr lang="en-US" dirty="0" smtClean="0"/>
              <a:t> 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r>
              <a:rPr lang="en-US" dirty="0" smtClean="0"/>
              <a:t>(700, B): </a:t>
            </a:r>
            <a:r>
              <a:rPr lang="en-US" b="1" dirty="0" smtClean="0"/>
              <a:t>Delete</a:t>
            </a:r>
            <a:r>
              <a:rPr lang="en-US" dirty="0" smtClean="0"/>
              <a:t> meeting </a:t>
            </a:r>
            <a:r>
              <a:rPr lang="en-US" b="1" dirty="0" smtClean="0"/>
              <a:t>M1</a:t>
            </a:r>
          </a:p>
          <a:p>
            <a:pPr lvl="1"/>
            <a:r>
              <a:rPr lang="en-US" dirty="0" smtClean="0"/>
              <a:t>B’s clock was slow</a:t>
            </a:r>
          </a:p>
          <a:p>
            <a:pPr lvl="1"/>
            <a:endParaRPr lang="en-US" dirty="0"/>
          </a:p>
          <a:p>
            <a:r>
              <a:rPr lang="en-US" dirty="0" smtClean="0"/>
              <a:t>Now, </a:t>
            </a:r>
            <a:r>
              <a:rPr lang="en-US" dirty="0" smtClean="0">
                <a:solidFill>
                  <a:srgbClr val="FF0000"/>
                </a:solidFill>
              </a:rPr>
              <a:t>delete will be ordered before add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to prevent this?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clocks preserve causality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4"/>
            <a:ext cx="10515600" cy="5418666"/>
          </a:xfrm>
        </p:spPr>
        <p:txBody>
          <a:bodyPr>
            <a:normAutofit/>
          </a:bodyPr>
          <a:lstStyle/>
          <a:p>
            <a:r>
              <a:rPr lang="en-US" dirty="0" smtClean="0"/>
              <a:t>(701, A): A 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r>
              <a:rPr lang="en-US" dirty="0" smtClean="0"/>
              <a:t>(770, B): B asks for meeting </a:t>
            </a:r>
            <a:r>
              <a:rPr lang="en-US" b="1" dirty="0" smtClean="0"/>
              <a:t>M2</a:t>
            </a:r>
            <a:r>
              <a:rPr lang="en-US" dirty="0" smtClean="0"/>
              <a:t> at 10am, else 11am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rgbClr val="00B0F0"/>
                </a:solidFill>
              </a:rPr>
              <a:t>Pre-sync database state:</a:t>
            </a:r>
          </a:p>
          <a:p>
            <a:pPr lvl="1"/>
            <a:r>
              <a:rPr lang="en-US" dirty="0" smtClean="0"/>
              <a:t>A has M1 at 10am</a:t>
            </a:r>
          </a:p>
          <a:p>
            <a:pPr lvl="1"/>
            <a:r>
              <a:rPr lang="en-US" dirty="0" smtClean="0"/>
              <a:t>B has M2 at 10am</a:t>
            </a:r>
          </a:p>
          <a:p>
            <a:pPr lvl="1"/>
            <a:endParaRPr lang="en-US" sz="1400" dirty="0"/>
          </a:p>
          <a:p>
            <a:r>
              <a:rPr lang="en-US" dirty="0" smtClean="0">
                <a:solidFill>
                  <a:srgbClr val="00B0F0"/>
                </a:solidFill>
              </a:rPr>
              <a:t>After A receives and applies update from B</a:t>
            </a:r>
          </a:p>
          <a:p>
            <a:pPr lvl="1"/>
            <a:r>
              <a:rPr lang="en-US" dirty="0" smtClean="0"/>
              <a:t>A has M1 at 10am and M2 at 11am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4"/>
            <a:ext cx="10515600" cy="5418666"/>
          </a:xfrm>
        </p:spPr>
        <p:txBody>
          <a:bodyPr>
            <a:normAutofit/>
          </a:bodyPr>
          <a:lstStyle/>
          <a:p>
            <a:r>
              <a:rPr lang="en-US" dirty="0" smtClean="0"/>
              <a:t>(701, A): A asks for meeting </a:t>
            </a:r>
            <a:r>
              <a:rPr lang="en-US" b="1" dirty="0" smtClean="0"/>
              <a:t>M1</a:t>
            </a:r>
            <a:r>
              <a:rPr lang="en-US" dirty="0" smtClean="0"/>
              <a:t> at 10am, else 11am</a:t>
            </a:r>
          </a:p>
          <a:p>
            <a:r>
              <a:rPr lang="en-US" dirty="0" smtClean="0"/>
              <a:t>(770, B): B asks for meeting </a:t>
            </a:r>
            <a:r>
              <a:rPr lang="en-US" b="1" dirty="0" smtClean="0"/>
              <a:t>M2</a:t>
            </a:r>
            <a:r>
              <a:rPr lang="en-US" dirty="0" smtClean="0"/>
              <a:t> at 10am, else 11am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rgbClr val="00B0F0"/>
                </a:solidFill>
              </a:rPr>
              <a:t>Pre-sync database state:</a:t>
            </a:r>
          </a:p>
          <a:p>
            <a:pPr lvl="1"/>
            <a:r>
              <a:rPr lang="en-US" dirty="0" smtClean="0"/>
              <a:t>A has M1 at 10am</a:t>
            </a:r>
          </a:p>
          <a:p>
            <a:pPr lvl="1"/>
            <a:r>
              <a:rPr lang="en-US" dirty="0" smtClean="0"/>
              <a:t>B has M2 at 10am</a:t>
            </a:r>
          </a:p>
          <a:p>
            <a:pPr lvl="1"/>
            <a:endParaRPr lang="en-US" sz="1400" dirty="0"/>
          </a:p>
          <a:p>
            <a:r>
              <a:rPr lang="en-US" dirty="0" smtClean="0">
                <a:solidFill>
                  <a:srgbClr val="00B0F0"/>
                </a:solidFill>
              </a:rPr>
              <a:t>After A receives and applies update from B</a:t>
            </a:r>
          </a:p>
          <a:p>
            <a:pPr lvl="1"/>
            <a:r>
              <a:rPr lang="en-US" dirty="0" smtClean="0"/>
              <a:t>A has M1 at 10am and M2 at 11am</a:t>
            </a:r>
          </a:p>
          <a:p>
            <a:pPr lvl="1"/>
            <a:endParaRPr lang="en-US" sz="1400" dirty="0"/>
          </a:p>
          <a:p>
            <a:r>
              <a:rPr lang="en-US" dirty="0" smtClean="0">
                <a:solidFill>
                  <a:srgbClr val="FF0000"/>
                </a:solidFill>
              </a:rPr>
              <a:t>How can B apply update from A?</a:t>
            </a:r>
          </a:p>
          <a:p>
            <a:pPr lvl="1"/>
            <a:r>
              <a:rPr lang="en-US" dirty="0" smtClean="0"/>
              <a:t>B already has M2 at 10am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Solution: Roll Back and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needs to </a:t>
            </a:r>
            <a:r>
              <a:rPr lang="en-US" dirty="0" smtClean="0">
                <a:solidFill>
                  <a:srgbClr val="00B0F0"/>
                </a:solidFill>
              </a:rPr>
              <a:t>“roll back” </a:t>
            </a:r>
            <a:r>
              <a:rPr lang="en-US" dirty="0" smtClean="0"/>
              <a:t>its state, and </a:t>
            </a:r>
            <a:r>
              <a:rPr lang="en-US" dirty="0" smtClean="0">
                <a:solidFill>
                  <a:srgbClr val="00B0F0"/>
                </a:solidFill>
              </a:rPr>
              <a:t>rerun operations in correct order</a:t>
            </a:r>
          </a:p>
          <a:p>
            <a:endParaRPr lang="en-US" dirty="0"/>
          </a:p>
          <a:p>
            <a:r>
              <a:rPr lang="en-US" dirty="0" smtClean="0"/>
              <a:t>In UI, displayed calendar entries are </a:t>
            </a:r>
            <a:r>
              <a:rPr lang="en-US" dirty="0" smtClean="0">
                <a:solidFill>
                  <a:srgbClr val="FF0000"/>
                </a:solidFill>
              </a:rPr>
              <a:t>tentative</a:t>
            </a:r>
            <a:r>
              <a:rPr lang="en-US" dirty="0" smtClean="0"/>
              <a:t> at first</a:t>
            </a:r>
          </a:p>
          <a:p>
            <a:pPr lvl="1"/>
            <a:r>
              <a:rPr lang="en-US" dirty="0" smtClean="0"/>
              <a:t>B’s user saw M2 at 10am, then it moved to 11am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Solution: Roll Back and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needs to </a:t>
            </a:r>
            <a:r>
              <a:rPr lang="en-US" dirty="0" smtClean="0">
                <a:solidFill>
                  <a:srgbClr val="00B0F0"/>
                </a:solidFill>
              </a:rPr>
              <a:t>“roll back” </a:t>
            </a:r>
            <a:r>
              <a:rPr lang="en-US" dirty="0" smtClean="0"/>
              <a:t>its state, and </a:t>
            </a:r>
            <a:r>
              <a:rPr lang="en-US" dirty="0" smtClean="0">
                <a:solidFill>
                  <a:srgbClr val="00B0F0"/>
                </a:solidFill>
              </a:rPr>
              <a:t>rerun operations in correct order</a:t>
            </a:r>
          </a:p>
          <a:p>
            <a:endParaRPr lang="en-US" dirty="0"/>
          </a:p>
          <a:p>
            <a:r>
              <a:rPr lang="en-US" dirty="0" smtClean="0"/>
              <a:t>In UI, displayed calendar entries are </a:t>
            </a:r>
            <a:r>
              <a:rPr lang="en-US" dirty="0" smtClean="0">
                <a:solidFill>
                  <a:srgbClr val="FF0000"/>
                </a:solidFill>
              </a:rPr>
              <a:t>tentative</a:t>
            </a:r>
            <a:r>
              <a:rPr lang="en-US" dirty="0" smtClean="0"/>
              <a:t> at first</a:t>
            </a:r>
          </a:p>
          <a:p>
            <a:pPr lvl="1"/>
            <a:r>
              <a:rPr lang="en-US" dirty="0" smtClean="0"/>
              <a:t>B’s user saw M2 at 10am, then it moved to 11am</a:t>
            </a:r>
          </a:p>
          <a:p>
            <a:pPr lvl="1"/>
            <a:endParaRPr lang="en-US" dirty="0"/>
          </a:p>
          <a:p>
            <a:r>
              <a:rPr lang="en-US" dirty="0" smtClean="0"/>
              <a:t>Takeaways</a:t>
            </a:r>
          </a:p>
          <a:p>
            <a:pPr lvl="1"/>
            <a:r>
              <a:rPr lang="en-US" dirty="0" smtClean="0"/>
              <a:t>Need to maintain </a:t>
            </a:r>
            <a:r>
              <a:rPr lang="en-US" dirty="0" smtClean="0">
                <a:solidFill>
                  <a:srgbClr val="00B0F0"/>
                </a:solidFill>
              </a:rPr>
              <a:t>log of updates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Sync updates </a:t>
            </a:r>
            <a:r>
              <a:rPr lang="en-US" dirty="0" smtClean="0"/>
              <a:t>between replicas, not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Syncs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15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sync without state exchange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proportional to size of log?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88740" y="1515534"/>
            <a:ext cx="3643720" cy="2141339"/>
            <a:chOff x="2815634" y="2537650"/>
            <a:chExt cx="3643720" cy="2141339"/>
          </a:xfrm>
        </p:grpSpPr>
        <p:sp>
          <p:nvSpPr>
            <p:cNvPr id="6" name="Rectangle 5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3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Syncs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15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sync without state exchange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proportional to size of log?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dirty="0" smtClean="0">
                <a:solidFill>
                  <a:srgbClr val="00B0F0"/>
                </a:solidFill>
              </a:rPr>
              <a:t>highest timestamp for every node</a:t>
            </a:r>
          </a:p>
          <a:p>
            <a:pPr lvl="1"/>
            <a:r>
              <a:rPr lang="en-US" dirty="0" smtClean="0"/>
              <a:t>E.g., “X 30, Y 40”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Version Vector</a:t>
            </a:r>
          </a:p>
          <a:p>
            <a:pPr lvl="1"/>
            <a:r>
              <a:rPr lang="en-US" dirty="0" smtClean="0">
                <a:sym typeface="Wingdings"/>
              </a:rPr>
              <a:t>In response, A sends all of X’s updates after (, 30, X) and all of Y’s updates after (, 40,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88740" y="1515534"/>
            <a:ext cx="3643720" cy="2141339"/>
            <a:chOff x="2815634" y="2537650"/>
            <a:chExt cx="3643720" cy="2141339"/>
          </a:xfrm>
        </p:grpSpPr>
        <p:sp>
          <p:nvSpPr>
            <p:cNvPr id="6" name="Rectangle 5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5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Syncs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15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sync without state exchange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proportional to size of log?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dirty="0" smtClean="0">
                <a:solidFill>
                  <a:srgbClr val="00B0F0"/>
                </a:solidFill>
              </a:rPr>
              <a:t>highest timestamp for every node</a:t>
            </a:r>
          </a:p>
          <a:p>
            <a:pPr lvl="1"/>
            <a:r>
              <a:rPr lang="en-US" dirty="0" smtClean="0"/>
              <a:t>E.g., “X 30, Y 40”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Version Vector</a:t>
            </a:r>
          </a:p>
          <a:p>
            <a:pPr lvl="1"/>
            <a:r>
              <a:rPr lang="en-US" dirty="0" smtClean="0">
                <a:sym typeface="Wingdings"/>
              </a:rPr>
              <a:t>In response, A sends all of X’s updates after (, 30, X) and all of Y’s updates after (, 40,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88740" y="1515534"/>
            <a:ext cx="3643720" cy="2141339"/>
            <a:chOff x="2815634" y="2537650"/>
            <a:chExt cx="3643720" cy="2141339"/>
          </a:xfrm>
        </p:grpSpPr>
        <p:sp>
          <p:nvSpPr>
            <p:cNvPr id="6" name="Rectangle 5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〈-,40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Y〉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9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/vector clock-based RSM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progress if any replica is unavailable</a:t>
            </a:r>
          </a:p>
          <a:p>
            <a:pPr lvl="1"/>
            <a:endParaRPr lang="en-US" dirty="0"/>
          </a:p>
          <a:p>
            <a:r>
              <a:rPr lang="en-US" dirty="0" smtClean="0"/>
              <a:t>Primary backup replication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 replace primary/backup upon 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Unavailable until failed replica is replaced</a:t>
            </a:r>
          </a:p>
          <a:p>
            <a:pPr lvl="1"/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-based RSM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Available as long as majority is in the same partition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4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a calendar entry ever be considered no longer tentative?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Eventual consistency:</a:t>
            </a:r>
          </a:p>
          <a:p>
            <a:pPr lvl="1"/>
            <a:r>
              <a:rPr lang="en-US" dirty="0" smtClean="0"/>
              <a:t>If no new updates, all replicas </a:t>
            </a:r>
            <a:r>
              <a:rPr lang="en-US" dirty="0" smtClean="0">
                <a:solidFill>
                  <a:srgbClr val="00B0F0"/>
                </a:solidFill>
              </a:rPr>
              <a:t>eventually</a:t>
            </a:r>
            <a:r>
              <a:rPr lang="en-US" dirty="0" smtClean="0"/>
              <a:t> converge to same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 of ordering updates using timestamp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Never know </a:t>
            </a:r>
            <a:r>
              <a:rPr lang="en-US" dirty="0" smtClean="0"/>
              <a:t>whether some write from the past may yet reach your node</a:t>
            </a:r>
          </a:p>
          <a:p>
            <a:pPr lvl="1"/>
            <a:r>
              <a:rPr lang="en-US" dirty="0" smtClean="0"/>
              <a:t>So all entries in log must be </a:t>
            </a:r>
            <a:r>
              <a:rPr lang="en-US" dirty="0" smtClean="0">
                <a:solidFill>
                  <a:srgbClr val="FF0000"/>
                </a:solidFill>
              </a:rPr>
              <a:t>tentative forever</a:t>
            </a:r>
          </a:p>
          <a:p>
            <a:pPr lvl="1"/>
            <a:r>
              <a:rPr lang="en-US" dirty="0" smtClean="0"/>
              <a:t>All nodes must </a:t>
            </a:r>
            <a:r>
              <a:rPr lang="en-US" dirty="0" smtClean="0">
                <a:solidFill>
                  <a:srgbClr val="FF0000"/>
                </a:solidFill>
              </a:rPr>
              <a:t>store entire log forever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mark calendar entries as committed?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to garbage collect updates to prune the log?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Update with timestamp (T, ID) is stable if higher timestamp update received from every node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Update with timestamp (T, ID) is stable if higher timestamp update received from every node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r>
              <a:rPr lang="en-US" dirty="0" smtClean="0"/>
              <a:t>Disconnected replica prevents others from declaring updates stable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Solution</a:t>
            </a:r>
          </a:p>
          <a:p>
            <a:pPr lvl="1"/>
            <a:r>
              <a:rPr lang="en-US" dirty="0" smtClean="0"/>
              <a:t>Pick one of the replicas as the primary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Primary determines order of updates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Desirable properties of primary?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dirty="0" smtClean="0"/>
              <a:t>State at any replica: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Stable state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Log of tentatively ordered updates </a:t>
            </a:r>
            <a:r>
              <a:rPr lang="en-US" dirty="0" smtClean="0"/>
              <a:t>(order based on </a:t>
            </a:r>
            <a:r>
              <a:rPr lang="en-US" dirty="0" err="1" smtClean="0"/>
              <a:t>Lamport</a:t>
            </a:r>
            <a:r>
              <a:rPr lang="en-US" dirty="0" smtClean="0"/>
              <a:t> clock timestamps)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Upon sync with primary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Receive updates in order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Apply updates </a:t>
            </a:r>
            <a:r>
              <a:rPr lang="en-US" dirty="0" smtClean="0"/>
              <a:t>to stable state and </a:t>
            </a:r>
            <a:r>
              <a:rPr lang="en-US" dirty="0" smtClean="0">
                <a:solidFill>
                  <a:srgbClr val="00B0F0"/>
                </a:solidFill>
              </a:rPr>
              <a:t>prune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dirty="0" smtClean="0"/>
              <a:t>State at any replica: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Stable state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Log of tentatively ordered updates </a:t>
            </a:r>
            <a:r>
              <a:rPr lang="en-US" dirty="0" smtClean="0"/>
              <a:t>(order based on </a:t>
            </a:r>
            <a:r>
              <a:rPr lang="en-US" dirty="0" err="1" smtClean="0"/>
              <a:t>Lamport</a:t>
            </a:r>
            <a:r>
              <a:rPr lang="en-US" dirty="0" smtClean="0"/>
              <a:t> clock timestamps)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Upon sync with primary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Receive updates in order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Apply updates </a:t>
            </a:r>
            <a:r>
              <a:rPr lang="en-US" dirty="0" smtClean="0"/>
              <a:t>to stable state and </a:t>
            </a:r>
            <a:r>
              <a:rPr lang="en-US" dirty="0" smtClean="0">
                <a:solidFill>
                  <a:srgbClr val="00B0F0"/>
                </a:solidFill>
              </a:rPr>
              <a:t>prune log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Any constraints on order chosen by primary?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Must respect causality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vs.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43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600" dirty="0" smtClean="0"/>
              <a:t>Replica can execute client requests only if in the same partition as majority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35" y="1654832"/>
            <a:ext cx="5255171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3746" y="36360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6146" y="28740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1189" y="22644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1789" y="2945767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789" y="35598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130506" y="1654832"/>
            <a:ext cx="0" cy="2895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1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56" y="29502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392702" y="3104865"/>
            <a:ext cx="1113444" cy="22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vs.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43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 can execute client requests only if in the same partition as majority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consistency can we offer if we want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>
                <a:solidFill>
                  <a:srgbClr val="FF0000"/>
                </a:solidFill>
              </a:rPr>
              <a:t> replica to </a:t>
            </a:r>
            <a:r>
              <a:rPr lang="en-US" b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serve client requests?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35" y="1654832"/>
            <a:ext cx="5255171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3746" y="36360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6146" y="28740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1189" y="22644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1789" y="2945767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789" y="3559832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130506" y="1654832"/>
            <a:ext cx="0" cy="2895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1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56" y="29502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392702" y="3104865"/>
            <a:ext cx="1113444" cy="22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new updates, all replicas eventually converge to same state</a:t>
            </a:r>
          </a:p>
          <a:p>
            <a:endParaRPr lang="en-US" dirty="0"/>
          </a:p>
          <a:p>
            <a:r>
              <a:rPr lang="en-US" dirty="0" smtClean="0"/>
              <a:t>Apply updates in same order at all replicas in a manner that preserves causal ordering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</a:t>
            </a:r>
            <a:r>
              <a:rPr lang="en-US" dirty="0" err="1" smtClean="0">
                <a:solidFill>
                  <a:srgbClr val="00B0F0"/>
                </a:solidFill>
              </a:rPr>
              <a:t>Lamport</a:t>
            </a:r>
            <a:r>
              <a:rPr lang="en-US" dirty="0" smtClean="0">
                <a:solidFill>
                  <a:srgbClr val="00B0F0"/>
                </a:solidFill>
              </a:rPr>
              <a:t> clocks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want to wait to apply an update until clock has progressed at all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Apply update immediately; roll back and reapply later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new updates, all replicas eventually converge to same state</a:t>
            </a:r>
          </a:p>
          <a:p>
            <a:endParaRPr lang="en-US" dirty="0"/>
          </a:p>
          <a:p>
            <a:r>
              <a:rPr lang="en-US" dirty="0" smtClean="0"/>
              <a:t>Apply updates in same order at all replicas in a manner that preserves causal ordering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</a:t>
            </a:r>
            <a:r>
              <a:rPr lang="en-US" dirty="0" err="1" smtClean="0">
                <a:solidFill>
                  <a:srgbClr val="00B0F0"/>
                </a:solidFill>
              </a:rPr>
              <a:t>Lamport</a:t>
            </a:r>
            <a:r>
              <a:rPr lang="en-US" dirty="0" smtClean="0">
                <a:solidFill>
                  <a:srgbClr val="00B0F0"/>
                </a:solidFill>
              </a:rPr>
              <a:t> clocks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want to wait to apply an update until clock has progressed at all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Apply update immediately; roll back and reapply later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FLP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326"/>
            <a:ext cx="4143103" cy="4827724"/>
          </a:xfrm>
        </p:spPr>
        <p:txBody>
          <a:bodyPr>
            <a:normAutofit/>
          </a:bodyPr>
          <a:lstStyle/>
          <a:p>
            <a:r>
              <a:rPr lang="en-US" dirty="0" smtClean="0"/>
              <a:t>In asynchronous model, distributed consensus is </a:t>
            </a:r>
            <a:r>
              <a:rPr lang="en-US" dirty="0" smtClean="0">
                <a:solidFill>
                  <a:srgbClr val="FF0000"/>
                </a:solidFill>
              </a:rPr>
              <a:t>impossible</a:t>
            </a:r>
            <a:r>
              <a:rPr lang="en-US" dirty="0" smtClean="0"/>
              <a:t> if even one process </a:t>
            </a:r>
            <a:r>
              <a:rPr lang="en-US" i="1" dirty="0" smtClean="0"/>
              <a:t>may </a:t>
            </a:r>
            <a:r>
              <a:rPr lang="en-US" dirty="0" smtClean="0"/>
              <a:t>fail</a:t>
            </a:r>
          </a:p>
          <a:p>
            <a:endParaRPr lang="en-US" dirty="0" smtClean="0"/>
          </a:p>
          <a:p>
            <a:r>
              <a:rPr lang="en-US" dirty="0" smtClean="0"/>
              <a:t>Holds even for “weak” consensus (i.e., only some process must learn)</a:t>
            </a:r>
          </a:p>
          <a:p>
            <a:endParaRPr lang="en-US" dirty="0" smtClean="0"/>
          </a:p>
          <a:p>
            <a:r>
              <a:rPr lang="en-US" dirty="0" smtClean="0"/>
              <a:t>Holds even for only two states: 0 and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73" y="1625326"/>
            <a:ext cx="4667957" cy="448088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3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Never know </a:t>
            </a:r>
            <a:r>
              <a:rPr lang="en-US" dirty="0" smtClean="0"/>
              <a:t>whether some </a:t>
            </a:r>
            <a:r>
              <a:rPr lang="en-US" dirty="0" smtClean="0">
                <a:solidFill>
                  <a:srgbClr val="FF0000"/>
                </a:solidFill>
              </a:rPr>
              <a:t>write from the past </a:t>
            </a:r>
            <a:r>
              <a:rPr lang="en-US" dirty="0" smtClean="0"/>
              <a:t>may yet reach your node</a:t>
            </a:r>
          </a:p>
          <a:p>
            <a:pPr lvl="1"/>
            <a:r>
              <a:rPr lang="en-US" dirty="0" smtClean="0"/>
              <a:t>All entries in log must be </a:t>
            </a:r>
            <a:r>
              <a:rPr lang="en-US" dirty="0" smtClean="0">
                <a:solidFill>
                  <a:srgbClr val="FF0000"/>
                </a:solidFill>
              </a:rPr>
              <a:t>tentative forever</a:t>
            </a:r>
          </a:p>
          <a:p>
            <a:pPr lvl="1"/>
            <a:r>
              <a:rPr lang="en-US" dirty="0" smtClean="0"/>
              <a:t>All nodes must </a:t>
            </a:r>
            <a:r>
              <a:rPr lang="en-US" dirty="0" smtClean="0">
                <a:solidFill>
                  <a:srgbClr val="FF0000"/>
                </a:solidFill>
              </a:rPr>
              <a:t>store entire log forever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commit updates and garbage collect them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Rely on highly available primary to order updates</a:t>
            </a:r>
          </a:p>
          <a:p>
            <a:pPr lvl="1"/>
            <a:r>
              <a:rPr lang="en-US" dirty="0" smtClean="0"/>
              <a:t>Order chosen by primary must preserve causality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Spectrum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11162" y="28956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8416244" y="2286000"/>
            <a:ext cx="1665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Linearizability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4704" y="2286000"/>
            <a:ext cx="131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Sequential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17079" y="2286000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Causal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66025" y="2286000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Eventual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88162" y="295269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chemeClr val="accent6"/>
                </a:solidFill>
              </a:rPr>
              <a:t>Consistency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4670" y="20574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Read-after-</a:t>
            </a:r>
          </a:p>
          <a:p>
            <a:pPr algn="ctr"/>
            <a:r>
              <a:rPr lang="en-US" sz="2000" b="1" dirty="0" smtClean="0"/>
              <a:t>write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011162" y="37338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97562" y="379089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chemeClr val="accent6"/>
                </a:solidFill>
              </a:rPr>
              <a:t>Ease of programming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011162" y="44958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853614" y="45720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smtClean="0">
                <a:solidFill>
                  <a:schemeClr val="accent6"/>
                </a:solidFill>
              </a:rPr>
              <a:t>Latency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Spectrum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11162" y="28956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8416244" y="2286000"/>
            <a:ext cx="1665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Linearizability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4704" y="2286000"/>
            <a:ext cx="131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Sequential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17079" y="2286000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Causal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66025" y="2286000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Eventual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88162" y="295269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chemeClr val="accent6"/>
                </a:solidFill>
              </a:rPr>
              <a:t>Consistency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4670" y="20574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Read-after-</a:t>
            </a:r>
          </a:p>
          <a:p>
            <a:pPr algn="ctr"/>
            <a:r>
              <a:rPr lang="en-US" sz="2000" b="1" dirty="0" smtClean="0"/>
              <a:t>write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011162" y="37338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97562" y="379089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chemeClr val="accent6"/>
                </a:solidFill>
              </a:rPr>
              <a:t>Ease of programming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011162" y="449580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853614" y="45720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smtClean="0">
                <a:solidFill>
                  <a:schemeClr val="accent6"/>
                </a:solidFill>
              </a:rPr>
              <a:t>Latency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011162" y="5162490"/>
            <a:ext cx="7772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540836" y="5238690"/>
            <a:ext cx="139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chemeClr val="accent6"/>
                </a:solidFill>
              </a:rPr>
              <a:t>Availability</a:t>
            </a:r>
            <a:endParaRPr lang="en-US" sz="2000" b="0" i="1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Services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92" y="1793428"/>
            <a:ext cx="8382000" cy="4498340"/>
          </a:xfrm>
          <a:prstGeom prst="rect">
            <a:avLst/>
          </a:prstGeom>
        </p:spPr>
      </p:pic>
      <p:pic>
        <p:nvPicPr>
          <p:cNvPr id="5" name="Picture 4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17" y="3258426"/>
            <a:ext cx="365760" cy="365760"/>
          </a:xfrm>
          <a:prstGeom prst="rect">
            <a:avLst/>
          </a:prstGeom>
        </p:spPr>
      </p:pic>
      <p:pic>
        <p:nvPicPr>
          <p:cNvPr id="6" name="Picture 5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87" y="4875794"/>
            <a:ext cx="365760" cy="365760"/>
          </a:xfrm>
          <a:prstGeom prst="rect">
            <a:avLst/>
          </a:prstGeom>
        </p:spPr>
      </p:pic>
      <p:pic>
        <p:nvPicPr>
          <p:cNvPr id="7" name="Picture 6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2" y="3970406"/>
            <a:ext cx="365760" cy="365760"/>
          </a:xfrm>
          <a:prstGeom prst="rect">
            <a:avLst/>
          </a:prstGeom>
        </p:spPr>
      </p:pic>
      <p:pic>
        <p:nvPicPr>
          <p:cNvPr id="8" name="Picture 7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7" y="3354239"/>
            <a:ext cx="365760" cy="365760"/>
          </a:xfrm>
          <a:prstGeom prst="rect">
            <a:avLst/>
          </a:prstGeom>
        </p:spPr>
      </p:pic>
      <p:pic>
        <p:nvPicPr>
          <p:cNvPr id="9" name="Picture 8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872" y="3258426"/>
            <a:ext cx="365760" cy="365760"/>
          </a:xfrm>
          <a:prstGeom prst="rect">
            <a:avLst/>
          </a:prstGeom>
        </p:spPr>
      </p:pic>
      <p:pic>
        <p:nvPicPr>
          <p:cNvPr id="10" name="Picture 9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64" y="4856995"/>
            <a:ext cx="365760" cy="36576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32" idx="3"/>
          </p:cNvCxnSpPr>
          <p:nvPr/>
        </p:nvCxnSpPr>
        <p:spPr bwMode="auto">
          <a:xfrm flipV="1">
            <a:off x="2636388" y="3489258"/>
            <a:ext cx="268129" cy="294444"/>
          </a:xfrm>
          <a:prstGeom prst="straightConnector1">
            <a:avLst/>
          </a:prstGeom>
          <a:ln>
            <a:headEnd type="none" w="lg" len="lg"/>
            <a:tailEnd type="triangl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979" y="3596997"/>
            <a:ext cx="373409" cy="3734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34" idx="1"/>
          </p:cNvCxnSpPr>
          <p:nvPr/>
        </p:nvCxnSpPr>
        <p:spPr bwMode="auto">
          <a:xfrm flipH="1" flipV="1">
            <a:off x="4239467" y="3719999"/>
            <a:ext cx="265420" cy="178915"/>
          </a:xfrm>
          <a:prstGeom prst="straightConnector1">
            <a:avLst/>
          </a:prstGeom>
          <a:ln>
            <a:headEnd type="triangl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87" y="3712209"/>
            <a:ext cx="373409" cy="3734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8289594" y="4336167"/>
            <a:ext cx="134764" cy="352922"/>
          </a:xfrm>
          <a:prstGeom prst="straightConnector1">
            <a:avLst/>
          </a:prstGeom>
          <a:ln>
            <a:headEnd type="triangl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89" y="4689089"/>
            <a:ext cx="373409" cy="37340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>
            <a:off x="8678112" y="3258426"/>
            <a:ext cx="362156" cy="186704"/>
          </a:xfrm>
          <a:prstGeom prst="straightConnector1">
            <a:avLst/>
          </a:prstGeom>
          <a:ln>
            <a:headEnd type="triangl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703" y="3071721"/>
            <a:ext cx="373409" cy="373409"/>
          </a:xfrm>
          <a:prstGeom prst="rect">
            <a:avLst/>
          </a:prstGeom>
        </p:spPr>
      </p:pic>
      <p:pic>
        <p:nvPicPr>
          <p:cNvPr id="19" name="Picture 18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53" y="2844713"/>
            <a:ext cx="365760" cy="365760"/>
          </a:xfrm>
          <a:prstGeom prst="rect">
            <a:avLst/>
          </a:prstGeom>
        </p:spPr>
      </p:pic>
      <p:pic>
        <p:nvPicPr>
          <p:cNvPr id="20" name="Picture 19" descr="building-3-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97" y="3624186"/>
            <a:ext cx="365760" cy="365760"/>
          </a:xfrm>
          <a:prstGeom prst="rect">
            <a:avLst/>
          </a:prstGeom>
        </p:spPr>
      </p:pic>
      <p:sp>
        <p:nvSpPr>
          <p:cNvPr id="24" name="Cloud 23"/>
          <p:cNvSpPr/>
          <p:nvPr/>
        </p:nvSpPr>
        <p:spPr bwMode="auto">
          <a:xfrm>
            <a:off x="3977322" y="2022027"/>
            <a:ext cx="4202050" cy="2435921"/>
          </a:xfrm>
          <a:prstGeom prst="cloud">
            <a:avLst/>
          </a:prstGeom>
          <a:solidFill>
            <a:schemeClr val="bg1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charset="0"/>
              <a:ea typeface="ＭＳ Ｐゴシック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563" y="2794729"/>
            <a:ext cx="822345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VM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1058" y="3622228"/>
            <a:ext cx="21565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Storage 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5992" y="2784028"/>
            <a:ext cx="822345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VM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2792" y="2784028"/>
            <a:ext cx="822345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VM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691591" y="2022027"/>
            <a:ext cx="303145" cy="7727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57697" y="1916017"/>
            <a:ext cx="1039" cy="8733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7133947" y="1992659"/>
            <a:ext cx="697788" cy="810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048335" y="3182872"/>
            <a:ext cx="328228" cy="4500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998114" y="3209497"/>
            <a:ext cx="4437" cy="4548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6571119" y="3184519"/>
            <a:ext cx="463159" cy="4484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sharing web service deployed in AWS</a:t>
            </a:r>
          </a:p>
          <a:p>
            <a:endParaRPr lang="en-US" dirty="0" smtClean="0"/>
          </a:p>
          <a:p>
            <a:r>
              <a:rPr lang="en-US" dirty="0" smtClean="0"/>
              <a:t>Use Amazon S3 for storage</a:t>
            </a:r>
          </a:p>
          <a:p>
            <a:pPr lvl="1"/>
            <a:r>
              <a:rPr lang="en-US" dirty="0" smtClean="0"/>
              <a:t>Photo URL </a:t>
            </a:r>
            <a:r>
              <a:rPr lang="en-US" dirty="0" smtClean="0">
                <a:sym typeface="Wingdings"/>
              </a:rPr>
              <a:t> Image data</a:t>
            </a:r>
          </a:p>
          <a:p>
            <a:pPr lvl="1"/>
            <a:r>
              <a:rPr lang="en-US" dirty="0" smtClean="0">
                <a:sym typeface="Wingdings"/>
              </a:rPr>
              <a:t>Album name  &lt;List of photo URLs&gt;</a:t>
            </a:r>
          </a:p>
          <a:p>
            <a:pPr lvl="1"/>
            <a:r>
              <a:rPr lang="en-US" dirty="0" smtClean="0">
                <a:sym typeface="Wingdings"/>
              </a:rPr>
              <a:t>User name  (# of photos, &lt;List of album names&gt;)</a:t>
            </a: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sharing web service deployed in AWS</a:t>
            </a:r>
          </a:p>
          <a:p>
            <a:endParaRPr lang="en-US" dirty="0" smtClean="0"/>
          </a:p>
          <a:p>
            <a:r>
              <a:rPr lang="en-US" dirty="0" smtClean="0"/>
              <a:t>Use Amazon S3 for storage</a:t>
            </a:r>
          </a:p>
          <a:p>
            <a:pPr lvl="1"/>
            <a:r>
              <a:rPr lang="en-US" dirty="0" smtClean="0"/>
              <a:t>Photo URL </a:t>
            </a:r>
            <a:r>
              <a:rPr lang="en-US" dirty="0" smtClean="0">
                <a:sym typeface="Wingdings"/>
              </a:rPr>
              <a:t> Image data</a:t>
            </a:r>
          </a:p>
          <a:p>
            <a:pPr lvl="1"/>
            <a:r>
              <a:rPr lang="en-US" dirty="0" smtClean="0">
                <a:sym typeface="Wingdings"/>
              </a:rPr>
              <a:t>Album name  &lt;List of photo URLs&gt;</a:t>
            </a:r>
          </a:p>
          <a:p>
            <a:pPr lvl="1"/>
            <a:r>
              <a:rPr lang="en-US" dirty="0" smtClean="0">
                <a:sym typeface="Wingdings"/>
              </a:rPr>
              <a:t>User name  (# of photos, &lt;List of album names&gt;)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Problems application must cope with due to eventually consistent storage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with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Lack of referential integrity</a:t>
            </a:r>
          </a:p>
          <a:p>
            <a:pPr lvl="1"/>
            <a:r>
              <a:rPr lang="en-US" dirty="0" smtClean="0"/>
              <a:t>Total # of photos != sum of # of photos in each album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with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Lack of referential integrity</a:t>
            </a:r>
          </a:p>
          <a:p>
            <a:pPr lvl="1"/>
            <a:r>
              <a:rPr lang="en-US" dirty="0" smtClean="0"/>
              <a:t>Total # of photos != sum of # of photos in each album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Updates may get lost</a:t>
            </a:r>
          </a:p>
          <a:p>
            <a:pPr lvl="1"/>
            <a:r>
              <a:rPr lang="en-US" dirty="0" smtClean="0"/>
              <a:t>Initialize album1 and add photo1</a:t>
            </a:r>
          </a:p>
          <a:p>
            <a:pPr lvl="1"/>
            <a:r>
              <a:rPr lang="en-US" dirty="0" smtClean="0"/>
              <a:t>User 1 reads album1’s content and adds photo2</a:t>
            </a:r>
          </a:p>
          <a:p>
            <a:pPr lvl="1"/>
            <a:r>
              <a:rPr lang="en-US" dirty="0" smtClean="0"/>
              <a:t>User 2 reads album1’s content and adds photo2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Album1 may eventually have only one photo2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Why is Amazon S3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with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Lack of referential integrity</a:t>
            </a:r>
          </a:p>
          <a:p>
            <a:pPr lvl="1"/>
            <a:r>
              <a:rPr lang="en-US" dirty="0" smtClean="0"/>
              <a:t>Total # of photos != sum of # of photos in each album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Updates may get lost</a:t>
            </a:r>
          </a:p>
          <a:p>
            <a:pPr lvl="1"/>
            <a:r>
              <a:rPr lang="en-US" dirty="0" smtClean="0"/>
              <a:t>Initialize album1 and add photo1</a:t>
            </a:r>
          </a:p>
          <a:p>
            <a:pPr lvl="1"/>
            <a:r>
              <a:rPr lang="en-US" dirty="0" smtClean="0"/>
              <a:t>Read album1’s content and add photo2</a:t>
            </a:r>
          </a:p>
          <a:p>
            <a:pPr lvl="1"/>
            <a:r>
              <a:rPr lang="en-US" dirty="0" smtClean="0"/>
              <a:t>Read album1’s content and add photo3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Album1 may eventually have only photo1 and photo3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Why is Amazon S3 useful?</a:t>
            </a:r>
          </a:p>
          <a:p>
            <a:pPr lvl="1"/>
            <a:r>
              <a:rPr lang="en-US" dirty="0" smtClean="0"/>
              <a:t>Read-after-write consistency for initial PUT</a:t>
            </a:r>
          </a:p>
          <a:p>
            <a:pPr lvl="1"/>
            <a:r>
              <a:rPr lang="en-US" dirty="0" smtClean="0"/>
              <a:t>Most data is write-once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with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Lack of referential integrity</a:t>
            </a:r>
          </a:p>
          <a:p>
            <a:pPr lvl="1"/>
            <a:r>
              <a:rPr lang="en-US" dirty="0" smtClean="0"/>
              <a:t>Total # of photos != sum of # of photos in each album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Updates may get lost</a:t>
            </a:r>
          </a:p>
          <a:p>
            <a:pPr lvl="1"/>
            <a:r>
              <a:rPr lang="en-US" dirty="0" smtClean="0"/>
              <a:t>Initialize album1 and add photo1</a:t>
            </a:r>
          </a:p>
          <a:p>
            <a:pPr lvl="1"/>
            <a:r>
              <a:rPr lang="en-US" dirty="0" smtClean="0"/>
              <a:t>Read album1’s content and add photo2</a:t>
            </a:r>
          </a:p>
          <a:p>
            <a:pPr lvl="1"/>
            <a:r>
              <a:rPr lang="en-US" dirty="0" smtClean="0"/>
              <a:t>Read album1’s content and add photo3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Album1 may eventually have only photo1 and photo3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Why is Amazon S3 useful?</a:t>
            </a:r>
          </a:p>
          <a:p>
            <a:pPr lvl="1"/>
            <a:r>
              <a:rPr lang="en-US" dirty="0" smtClean="0"/>
              <a:t>Read-after-write consistency for initial PUT</a:t>
            </a:r>
          </a:p>
          <a:p>
            <a:pPr lvl="1"/>
            <a:r>
              <a:rPr lang="en-US" dirty="0" smtClean="0"/>
              <a:t>Most data is write-once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FLP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Intuition</a:t>
            </a:r>
            <a:r>
              <a:rPr lang="en-US" dirty="0" smtClean="0"/>
              <a:t>: cannot distinguish from slowness</a:t>
            </a:r>
          </a:p>
          <a:p>
            <a:pPr lvl="1"/>
            <a:r>
              <a:rPr lang="en-US" dirty="0" smtClean="0"/>
              <a:t>May not hear from process that has deciding vote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Implication</a:t>
            </a:r>
            <a:r>
              <a:rPr lang="en-US" dirty="0" smtClean="0"/>
              <a:t>: choose safety or liveness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52621" y="3223359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657421" y="3913758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876621" y="32187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571821" y="3904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pitchFamily="34" charset="0"/>
              </a:rPr>
              <a:t>B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114621" y="2761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Consistency at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0.0004% of reads violate </a:t>
            </a:r>
            <a:r>
              <a:rPr lang="en-US" dirty="0" err="1" smtClean="0">
                <a:solidFill>
                  <a:srgbClr val="00B0F0"/>
                </a:solidFill>
              </a:rPr>
              <a:t>linearizability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Despite system not designed for </a:t>
            </a:r>
            <a:r>
              <a:rPr lang="en-US" dirty="0" err="1" smtClean="0"/>
              <a:t>linearizability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Implication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Cannot ascertain whether a system offers </a:t>
            </a:r>
            <a:r>
              <a:rPr lang="en-US" dirty="0" err="1" smtClean="0">
                <a:solidFill>
                  <a:srgbClr val="00B0F0"/>
                </a:solidFill>
              </a:rPr>
              <a:t>linearizable</a:t>
            </a:r>
            <a:r>
              <a:rPr lang="en-US" dirty="0" smtClean="0">
                <a:solidFill>
                  <a:srgbClr val="00B0F0"/>
                </a:solidFill>
              </a:rPr>
              <a:t> consistency via measurements</a:t>
            </a:r>
          </a:p>
          <a:p>
            <a:pPr lvl="1"/>
            <a:r>
              <a:rPr lang="en-US" dirty="0" smtClean="0"/>
              <a:t>Must reason about system’s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158"/>
            <a:ext cx="10515600" cy="4351338"/>
          </a:xfrm>
        </p:spPr>
        <p:txBody>
          <a:bodyPr/>
          <a:lstStyle/>
          <a:p>
            <a:r>
              <a:rPr lang="en-US" dirty="0" smtClean="0"/>
              <a:t>Impact of eventual consistency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FLP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Intuition</a:t>
            </a:r>
            <a:r>
              <a:rPr lang="en-US" dirty="0" smtClean="0"/>
              <a:t>: cannot distinguish from slowness</a:t>
            </a:r>
          </a:p>
          <a:p>
            <a:pPr lvl="1"/>
            <a:r>
              <a:rPr lang="en-US" dirty="0" smtClean="0"/>
              <a:t>May not hear from process that has deciding vote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Implication</a:t>
            </a:r>
            <a:r>
              <a:rPr lang="en-US" dirty="0" smtClean="0"/>
              <a:t>: choose safety or liveness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get both safety and liveness?</a:t>
            </a:r>
          </a:p>
          <a:p>
            <a:pPr lvl="1"/>
            <a:r>
              <a:rPr lang="en-US" dirty="0" smtClean="0"/>
              <a:t>Need failure detectors (partial synchrony)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52621" y="3223359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657421" y="3913758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876621" y="32187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571821" y="3904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pitchFamily="34" charset="0"/>
              </a:rPr>
              <a:t>B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114621" y="2761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FLP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Intuition</a:t>
            </a:r>
            <a:r>
              <a:rPr lang="en-US" dirty="0" smtClean="0"/>
              <a:t>: cannot distinguish from slowness</a:t>
            </a:r>
          </a:p>
          <a:p>
            <a:pPr lvl="1"/>
            <a:r>
              <a:rPr lang="en-US" dirty="0" smtClean="0"/>
              <a:t>May not hear from process that has deciding vote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Implication</a:t>
            </a:r>
            <a:r>
              <a:rPr lang="en-US" dirty="0" smtClean="0"/>
              <a:t>: choose safety or liveness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get both safety and liveness?</a:t>
            </a:r>
          </a:p>
          <a:p>
            <a:pPr lvl="1"/>
            <a:r>
              <a:rPr lang="en-US" dirty="0" smtClean="0"/>
              <a:t>Need failure detectors (partial synchrony)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52621" y="3223359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657421" y="3913758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876621" y="32187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571821" y="3904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pitchFamily="34" charset="0"/>
              </a:rPr>
              <a:t>B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114621" y="2761561"/>
            <a:ext cx="533400" cy="5242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two: </a:t>
            </a:r>
            <a:r>
              <a:rPr lang="en-US" dirty="0" smtClean="0">
                <a:solidFill>
                  <a:srgbClr val="00B0F0"/>
                </a:solidFill>
              </a:rPr>
              <a:t>consistency, availability, and partition-tolerance</a:t>
            </a:r>
          </a:p>
          <a:p>
            <a:pPr lvl="1"/>
            <a:r>
              <a:rPr lang="en-US" dirty="0" smtClean="0"/>
              <a:t>In practice, choose between CP and 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08" y="3210501"/>
            <a:ext cx="5255171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1019" y="5191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3419" y="4429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8462" y="38201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062" y="4501436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7062" y="51155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two: </a:t>
            </a:r>
            <a:r>
              <a:rPr lang="en-US" dirty="0" smtClean="0">
                <a:solidFill>
                  <a:srgbClr val="00B0F0"/>
                </a:solidFill>
              </a:rPr>
              <a:t>consistency, availability, and partition-tolerance</a:t>
            </a:r>
          </a:p>
          <a:p>
            <a:pPr lvl="1"/>
            <a:r>
              <a:rPr lang="en-US" dirty="0" smtClean="0"/>
              <a:t>In practice, choose between CP and 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08" y="3210501"/>
            <a:ext cx="5255171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1019" y="5191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3419" y="44297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8462" y="38201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062" y="4501436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7062" y="5115501"/>
            <a:ext cx="1279517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Replica</a:t>
            </a:r>
            <a:endParaRPr lang="en-US" sz="2400" b="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277779" y="3058101"/>
            <a:ext cx="0" cy="3124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2" name="Picture 11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9" y="450590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endCxn id="13" idx="1"/>
          </p:cNvCxnSpPr>
          <p:nvPr/>
        </p:nvCxnSpPr>
        <p:spPr bwMode="auto">
          <a:xfrm flipV="1">
            <a:off x="3539975" y="4660534"/>
            <a:ext cx="1113444" cy="22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7336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2147</Words>
  <Application>Microsoft Macintosh PowerPoint</Application>
  <PresentationFormat>Widescreen</PresentationFormat>
  <Paragraphs>569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Book Antiqua</vt:lpstr>
      <vt:lpstr>Calibri</vt:lpstr>
      <vt:lpstr>Calibri Light</vt:lpstr>
      <vt:lpstr>DengXian</vt:lpstr>
      <vt:lpstr>Mangal</vt:lpstr>
      <vt:lpstr>ＭＳ Ｐゴシック</vt:lpstr>
      <vt:lpstr>Wingdings</vt:lpstr>
      <vt:lpstr>Arial</vt:lpstr>
      <vt:lpstr>Office Theme</vt:lpstr>
      <vt:lpstr>CS188: Distributed Systems Lecture 11</vt:lpstr>
      <vt:lpstr>Replicated State Machines</vt:lpstr>
      <vt:lpstr>Replicated State Machines</vt:lpstr>
      <vt:lpstr>FLP Impossibility Result</vt:lpstr>
      <vt:lpstr>FLP Impossibility Result</vt:lpstr>
      <vt:lpstr>FLP Impossibility Result</vt:lpstr>
      <vt:lpstr>FLP Impossibility Result</vt:lpstr>
      <vt:lpstr>CAP Theorem</vt:lpstr>
      <vt:lpstr>CAP Theorem</vt:lpstr>
      <vt:lpstr>CAP Theorem</vt:lpstr>
      <vt:lpstr>PACELC</vt:lpstr>
      <vt:lpstr>Why should you care?</vt:lpstr>
      <vt:lpstr>Impact on Consistency</vt:lpstr>
      <vt:lpstr>Impact on Consistency</vt:lpstr>
      <vt:lpstr>Example Scenario</vt:lpstr>
      <vt:lpstr>Format of Updates</vt:lpstr>
      <vt:lpstr>Format of Updates</vt:lpstr>
      <vt:lpstr>Example Execution</vt:lpstr>
      <vt:lpstr>Example Execution</vt:lpstr>
      <vt:lpstr>Ordering of Updates</vt:lpstr>
      <vt:lpstr>Ordering of Updates</vt:lpstr>
      <vt:lpstr>Another Example Execution</vt:lpstr>
      <vt:lpstr>Example Execution</vt:lpstr>
      <vt:lpstr>Example Execution</vt:lpstr>
      <vt:lpstr>Solution: Roll Back and Replay</vt:lpstr>
      <vt:lpstr>Solution: Roll Back and Replay</vt:lpstr>
      <vt:lpstr>Quick Syncs</vt:lpstr>
      <vt:lpstr>Quick Syncs</vt:lpstr>
      <vt:lpstr>Quick Syncs</vt:lpstr>
      <vt:lpstr>Consistency Semantics</vt:lpstr>
      <vt:lpstr>Committing Updates</vt:lpstr>
      <vt:lpstr>Committing Updates</vt:lpstr>
      <vt:lpstr>Committing Updates</vt:lpstr>
      <vt:lpstr>Committing Updates</vt:lpstr>
      <vt:lpstr>Committing Updates</vt:lpstr>
      <vt:lpstr>Consistency vs. Availability</vt:lpstr>
      <vt:lpstr>Consistency vs. Availability</vt:lpstr>
      <vt:lpstr>Eventual Consistency</vt:lpstr>
      <vt:lpstr>Eventual Consistency</vt:lpstr>
      <vt:lpstr>Eventual Consistency</vt:lpstr>
      <vt:lpstr>Consistency Spectrum</vt:lpstr>
      <vt:lpstr>Consistency Spectrum</vt:lpstr>
      <vt:lpstr>Web Services in the Cloud</vt:lpstr>
      <vt:lpstr>Example Scenario</vt:lpstr>
      <vt:lpstr>Example Scenario</vt:lpstr>
      <vt:lpstr>Problems with Eventual Consistency</vt:lpstr>
      <vt:lpstr>Problems with Eventual Consistency</vt:lpstr>
      <vt:lpstr>Problems with Eventual Consistency</vt:lpstr>
      <vt:lpstr>Problems with Eventual Consistency</vt:lpstr>
      <vt:lpstr>Consistency at Facebook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11</dc:title>
  <dc:creator>Microsoft Office User</dc:creator>
  <cp:lastModifiedBy>Microsoft Office User</cp:lastModifiedBy>
  <cp:revision>39</cp:revision>
  <dcterms:created xsi:type="dcterms:W3CDTF">2019-04-12T19:57:02Z</dcterms:created>
  <dcterms:modified xsi:type="dcterms:W3CDTF">2019-05-06T17:32:02Z</dcterms:modified>
</cp:coreProperties>
</file>