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80" r:id="rId4"/>
    <p:sldId id="259" r:id="rId5"/>
    <p:sldId id="281" r:id="rId6"/>
    <p:sldId id="260" r:id="rId7"/>
    <p:sldId id="261" r:id="rId8"/>
    <p:sldId id="282" r:id="rId9"/>
    <p:sldId id="283" r:id="rId10"/>
    <p:sldId id="262" r:id="rId11"/>
    <p:sldId id="263" r:id="rId12"/>
    <p:sldId id="284" r:id="rId13"/>
    <p:sldId id="285" r:id="rId14"/>
    <p:sldId id="264" r:id="rId15"/>
    <p:sldId id="265" r:id="rId16"/>
    <p:sldId id="266" r:id="rId17"/>
    <p:sldId id="287" r:id="rId18"/>
    <p:sldId id="286" r:id="rId19"/>
    <p:sldId id="267" r:id="rId20"/>
    <p:sldId id="268" r:id="rId21"/>
    <p:sldId id="270" r:id="rId22"/>
    <p:sldId id="288" r:id="rId23"/>
    <p:sldId id="289" r:id="rId24"/>
    <p:sldId id="271" r:id="rId25"/>
    <p:sldId id="290" r:id="rId26"/>
    <p:sldId id="272" r:id="rId27"/>
    <p:sldId id="291" r:id="rId28"/>
    <p:sldId id="273" r:id="rId29"/>
    <p:sldId id="274" r:id="rId30"/>
    <p:sldId id="275" r:id="rId31"/>
    <p:sldId id="292" r:id="rId32"/>
    <p:sldId id="276" r:id="rId33"/>
    <p:sldId id="277" r:id="rId34"/>
    <p:sldId id="278" r:id="rId35"/>
    <p:sldId id="269" r:id="rId36"/>
    <p:sldId id="2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8"/>
    <p:restoredTop sz="66397"/>
  </p:normalViewPr>
  <p:slideViewPr>
    <p:cSldViewPr snapToGrid="0" snapToObjects="1">
      <p:cViewPr varScale="1">
        <p:scale>
          <a:sx n="99" d="100"/>
          <a:sy n="99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FA8D3-73C0-2C46-8536-C6A16E630454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CF455-06F6-B645-A611-C900855D2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716B5-5840-9D4B-99B6-0AF0D6D71A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6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0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6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00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6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6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0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2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0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3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4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73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5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3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9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4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4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9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6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96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2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9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3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25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F455-06F6-B645-A611-C900855D2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4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5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7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FB40-1A55-A946-84AC-9009E439C083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DB01-729B-2743-B65C-4A1EBA3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78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CS188: Distributed Systems</a:t>
            </a:r>
            <a:b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Lecture 12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4686"/>
            <a:ext cx="9144000" cy="227086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Spring 2019</a:t>
            </a:r>
          </a:p>
          <a:p>
            <a:endParaRPr lang="en-US" sz="2800" dirty="0"/>
          </a:p>
          <a:p>
            <a:r>
              <a:rPr lang="en-US" sz="2800" dirty="0" smtClean="0"/>
              <a:t>Ravi Netravali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37CD-5F9E-B945-9C2D-699989F4BC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for modulo hashing: changing number of servers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90688" y="5762521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90688" y="5186788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90688" y="4551788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90688" y="3916788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90688" y="3312772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90688" y="5970186"/>
            <a:ext cx="563880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026359" y="2895030"/>
            <a:ext cx="1144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latin typeface="Arial" charset="0"/>
              </a:rPr>
              <a:t>Server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348460" y="1882887"/>
            <a:ext cx="29867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h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(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x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)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=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x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+ 1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(mod 4)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sp>
        <p:nvSpPr>
          <p:cNvPr id="12" name="Oval 23"/>
          <p:cNvSpPr>
            <a:spLocks noChangeArrowheads="1"/>
          </p:cNvSpPr>
          <p:nvPr/>
        </p:nvSpPr>
        <p:spPr bwMode="auto">
          <a:xfrm>
            <a:off x="4008584" y="4477176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Oval 24"/>
          <p:cNvSpPr>
            <a:spLocks noChangeArrowheads="1"/>
          </p:cNvSpPr>
          <p:nvPr/>
        </p:nvSpPr>
        <p:spPr bwMode="auto">
          <a:xfrm>
            <a:off x="4502535" y="568632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5005409" y="3842176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6005" y="6000964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7</a:t>
            </a:r>
            <a:endParaRPr lang="en-US" sz="2200" dirty="0"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1036" y="6000964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10</a:t>
            </a:r>
            <a:endParaRPr lang="en-US" sz="2200" dirty="0"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3316" y="6000964"/>
            <a:ext cx="4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11</a:t>
            </a:r>
            <a:endParaRPr lang="en-US" sz="2200" dirty="0"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2060" y="6000964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27</a:t>
            </a:r>
            <a:endParaRPr lang="en-US" sz="2200" dirty="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0956" y="6000964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29</a:t>
            </a:r>
            <a:endParaRPr lang="en-US" sz="2200" dirty="0"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27460" y="6000964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36</a:t>
            </a:r>
            <a:endParaRPr lang="en-US" sz="2200" dirty="0"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70827" y="6000964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38</a:t>
            </a:r>
            <a:endParaRPr lang="en-US" sz="2200" dirty="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46660" y="6000964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40</a:t>
            </a:r>
            <a:endParaRPr lang="en-US" sz="2200" dirty="0"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3425" y="3078216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4</a:t>
            </a:r>
            <a:endParaRPr lang="en-US" sz="2200" dirty="0"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3425" y="3687816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3</a:t>
            </a:r>
            <a:endParaRPr lang="en-US" sz="2200" dirty="0"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3425" y="4310574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2</a:t>
            </a:r>
            <a:endParaRPr lang="en-US" sz="2200" dirty="0"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53425" y="4938538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1</a:t>
            </a:r>
            <a:endParaRPr lang="en-US" sz="2200" dirty="0"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3425" y="5539299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0</a:t>
            </a:r>
            <a:endParaRPr lang="en-US" sz="2200" dirty="0"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5333" y="6000964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charset="0"/>
              </a:rPr>
              <a:t>5</a:t>
            </a:r>
            <a:endParaRPr lang="en-US" sz="2200" dirty="0">
              <a:latin typeface="Arial" charset="0"/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3690688" y="2895030"/>
            <a:ext cx="0" cy="307515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0" name="Oval 25"/>
          <p:cNvSpPr>
            <a:spLocks noChangeArrowheads="1"/>
          </p:cNvSpPr>
          <p:nvPr/>
        </p:nvSpPr>
        <p:spPr bwMode="auto">
          <a:xfrm>
            <a:off x="5603110" y="568632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217194" y="5687909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>
            <a:off x="6929090" y="4477176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3" name="Oval 25"/>
          <p:cNvSpPr>
            <a:spLocks noChangeArrowheads="1"/>
          </p:cNvSpPr>
          <p:nvPr/>
        </p:nvSpPr>
        <p:spPr bwMode="auto">
          <a:xfrm>
            <a:off x="7500891" y="511058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" name="Oval 25"/>
          <p:cNvSpPr>
            <a:spLocks noChangeArrowheads="1"/>
          </p:cNvSpPr>
          <p:nvPr/>
        </p:nvSpPr>
        <p:spPr bwMode="auto">
          <a:xfrm>
            <a:off x="8176978" y="3842176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Oval 25"/>
          <p:cNvSpPr>
            <a:spLocks noChangeArrowheads="1"/>
          </p:cNvSpPr>
          <p:nvPr/>
        </p:nvSpPr>
        <p:spPr bwMode="auto">
          <a:xfrm>
            <a:off x="8705128" y="507589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4008584" y="5110588"/>
            <a:ext cx="152400" cy="152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4502535" y="3842176"/>
            <a:ext cx="152400" cy="152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5005409" y="5112176"/>
            <a:ext cx="152400" cy="152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5603110" y="4475588"/>
            <a:ext cx="152400" cy="152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6217194" y="3842176"/>
            <a:ext cx="152400" cy="152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6929090" y="5687909"/>
            <a:ext cx="152400" cy="152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7500891" y="4475588"/>
            <a:ext cx="152400" cy="152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176978" y="3236572"/>
            <a:ext cx="152400" cy="152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8781328" y="5150503"/>
            <a:ext cx="152400" cy="1524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084784" y="4761656"/>
            <a:ext cx="0" cy="34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78735" y="3994576"/>
            <a:ext cx="0" cy="1691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081609" y="4126656"/>
            <a:ext cx="0" cy="985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679310" y="4627988"/>
            <a:ext cx="0" cy="1058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293394" y="3994576"/>
            <a:ext cx="0" cy="1693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005290" y="4761656"/>
            <a:ext cx="0" cy="926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577091" y="4627988"/>
            <a:ext cx="0" cy="48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253178" y="3388972"/>
            <a:ext cx="0" cy="453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97911" y="3842023"/>
            <a:ext cx="7673340" cy="10772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3200" b="0" dirty="0" smtClean="0">
                <a:ea typeface="Arial" charset="0"/>
                <a:cs typeface="Arial" charset="0"/>
                <a:sym typeface="Wingdings" pitchFamily="-84" charset="2"/>
              </a:rPr>
              <a:t>Keys </a:t>
            </a:r>
            <a:r>
              <a:rPr lang="en-US" sz="3200" b="0" dirty="0">
                <a:solidFill>
                  <a:srgbClr val="FF0000"/>
                </a:solidFill>
                <a:ea typeface="Arial" charset="0"/>
                <a:cs typeface="Arial" charset="0"/>
                <a:sym typeface="Wingdings" pitchFamily="-84" charset="2"/>
              </a:rPr>
              <a:t>remapped </a:t>
            </a:r>
            <a:r>
              <a:rPr lang="en-US" sz="3200" b="0" dirty="0">
                <a:ea typeface="Arial" charset="0"/>
                <a:cs typeface="Arial" charset="0"/>
                <a:sym typeface="Wingdings" pitchFamily="-84" charset="2"/>
              </a:rPr>
              <a:t>to new </a:t>
            </a:r>
            <a:r>
              <a:rPr lang="en-US" sz="3200" b="0" dirty="0" smtClean="0">
                <a:ea typeface="Arial" charset="0"/>
                <a:cs typeface="Arial" charset="0"/>
                <a:sym typeface="Wingdings" pitchFamily="-84" charset="2"/>
              </a:rPr>
              <a:t>nodes</a:t>
            </a:r>
            <a:r>
              <a:rPr lang="en-US" sz="3200" b="0" dirty="0">
                <a:ea typeface="Arial" charset="0"/>
                <a:cs typeface="Arial" charset="0"/>
                <a:sym typeface="Wingdings" pitchFamily="-84" charset="2"/>
              </a:rPr>
              <a:t> </a:t>
            </a:r>
            <a:r>
              <a:rPr lang="en-US" sz="3200" b="0" dirty="0" smtClean="0">
                <a:ea typeface="Arial" charset="0"/>
                <a:cs typeface="Arial" charset="0"/>
                <a:sym typeface="Wingdings"/>
              </a:rPr>
              <a:t> Need to </a:t>
            </a:r>
            <a:r>
              <a:rPr lang="en-US" sz="3200" b="0" dirty="0" smtClean="0">
                <a:solidFill>
                  <a:srgbClr val="FF0000"/>
                </a:solidFill>
                <a:ea typeface="Arial" charset="0"/>
                <a:cs typeface="Arial" charset="0"/>
                <a:sym typeface="Wingdings"/>
              </a:rPr>
              <a:t>transfer </a:t>
            </a:r>
            <a:r>
              <a:rPr lang="en-US" sz="3200" b="0" dirty="0" smtClean="0">
                <a:ea typeface="Arial" charset="0"/>
                <a:cs typeface="Arial" charset="0"/>
                <a:sym typeface="Wingdings"/>
              </a:rPr>
              <a:t>values</a:t>
            </a:r>
            <a:endParaRPr lang="en-US" sz="3200" b="0" dirty="0">
              <a:ea typeface="Arial" charset="0"/>
              <a:cs typeface="Arial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3348460" y="2297133"/>
            <a:ext cx="5737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Arial" charset="0"/>
              </a:rPr>
              <a:t>Add one machine: h(</a:t>
            </a:r>
            <a:r>
              <a:rPr lang="en-US" sz="2400" i="1" dirty="0">
                <a:solidFill>
                  <a:srgbClr val="800000"/>
                </a:solidFill>
                <a:latin typeface="Arial" charset="0"/>
              </a:rPr>
              <a:t>x</a:t>
            </a:r>
            <a:r>
              <a:rPr lang="en-US" sz="2400" dirty="0" smtClean="0">
                <a:solidFill>
                  <a:srgbClr val="800000"/>
                </a:solidFill>
                <a:latin typeface="Arial" charset="0"/>
              </a:rPr>
              <a:t>)</a:t>
            </a:r>
            <a:r>
              <a:rPr lang="en-US" sz="2400" i="1" dirty="0" smtClean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400" i="1" dirty="0">
                <a:solidFill>
                  <a:srgbClr val="800000"/>
                </a:solidFill>
                <a:latin typeface="Arial" charset="0"/>
              </a:rPr>
              <a:t>=</a:t>
            </a:r>
            <a:r>
              <a:rPr lang="en-US" sz="2400" i="1" dirty="0" smtClean="0">
                <a:solidFill>
                  <a:srgbClr val="800000"/>
                </a:solidFill>
                <a:latin typeface="Arial" charset="0"/>
              </a:rPr>
              <a:t> x </a:t>
            </a:r>
            <a:r>
              <a:rPr lang="en-US" sz="2400" dirty="0">
                <a:solidFill>
                  <a:srgbClr val="800000"/>
                </a:solidFill>
                <a:latin typeface="Arial" charset="0"/>
              </a:rPr>
              <a:t>+ 1</a:t>
            </a:r>
            <a:r>
              <a:rPr lang="en-US" sz="2400" i="1" dirty="0" smtClean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Arial" charset="0"/>
              </a:rPr>
              <a:t>(mod 5)</a:t>
            </a:r>
            <a:endParaRPr lang="en-US" sz="2400" dirty="0">
              <a:solidFill>
                <a:srgbClr val="8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hash space as a circle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Partition keys across servers</a:t>
            </a:r>
          </a:p>
          <a:p>
            <a:pPr lvl="1"/>
            <a:r>
              <a:rPr lang="en-US" dirty="0" smtClean="0"/>
              <a:t>Assign every server a random ID</a:t>
            </a:r>
          </a:p>
          <a:p>
            <a:pPr lvl="1"/>
            <a:r>
              <a:rPr lang="en-US" dirty="0" smtClean="0"/>
              <a:t>Hash server ID</a:t>
            </a:r>
          </a:p>
          <a:p>
            <a:pPr lvl="1"/>
            <a:r>
              <a:rPr lang="en-US" dirty="0" smtClean="0"/>
              <a:t>Server responsible for keys between predecessor and itself</a:t>
            </a:r>
          </a:p>
          <a:p>
            <a:pPr lvl="1"/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7418408" y="1751806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8337570" y="3542506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8337570" y="1704181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380308" y="2590006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7634308" y="3240881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9080520" y="3199606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661295" y="1980406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9077345" y="205819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7908945" y="344249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7472383" y="2218531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7908945" y="1813719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9247208" y="2894806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9232920" y="2328069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8299470" y="1399381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0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9399608" y="2467769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4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8299470" y="3580606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8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6994545" y="2466181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12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7968477" y="3043535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Shard</a:t>
            </a:r>
            <a:endParaRPr lang="en-US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>
            <a:off x="7532708" y="1825625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7418408" y="294084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8790008" y="179784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9247208" y="255984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8790008" y="339804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7" name="Oval 10"/>
          <p:cNvSpPr>
            <a:spLocks noChangeAspect="1" noChangeArrowheads="1"/>
          </p:cNvSpPr>
          <p:nvPr/>
        </p:nvSpPr>
        <p:spPr bwMode="auto">
          <a:xfrm>
            <a:off x="9221808" y="2559844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8" name="Oval 16"/>
          <p:cNvSpPr>
            <a:spLocks noChangeAspect="1" noChangeArrowheads="1"/>
          </p:cNvSpPr>
          <p:nvPr/>
        </p:nvSpPr>
        <p:spPr bwMode="auto">
          <a:xfrm>
            <a:off x="8744956" y="335452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9" name="Oval 17"/>
          <p:cNvSpPr>
            <a:spLocks noChangeAspect="1" noChangeArrowheads="1"/>
          </p:cNvSpPr>
          <p:nvPr/>
        </p:nvSpPr>
        <p:spPr bwMode="auto">
          <a:xfrm>
            <a:off x="7380308" y="2891630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Oval 17"/>
          <p:cNvSpPr>
            <a:spLocks noChangeAspect="1" noChangeArrowheads="1"/>
          </p:cNvSpPr>
          <p:nvPr/>
        </p:nvSpPr>
        <p:spPr bwMode="auto">
          <a:xfrm>
            <a:off x="8785712" y="1780381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90008" y="1416844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</a:t>
            </a:r>
            <a:endParaRPr lang="en-US" sz="2000" b="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329844" y="2616934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</a:t>
            </a:r>
            <a:endParaRPr lang="en-US" sz="2000" b="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8713808" y="3455134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4</a:t>
            </a:r>
            <a:endParaRPr lang="en-US" sz="2000" b="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37408" y="2921734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3</a:t>
            </a:r>
            <a:endParaRPr lang="en-US" sz="2000" b="0" baseline="-25000" dirty="0"/>
          </a:p>
        </p:txBody>
      </p:sp>
    </p:spTree>
    <p:extLst>
      <p:ext uri="{BB962C8B-B14F-4D97-AF65-F5344CB8AC3E}">
        <p14:creationId xmlns:p14="http://schemas.microsoft.com/office/powerpoint/2010/main" val="13634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hash space as a circle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Partition keys across servers</a:t>
            </a:r>
          </a:p>
          <a:p>
            <a:pPr lvl="1"/>
            <a:r>
              <a:rPr lang="en-US" dirty="0" smtClean="0"/>
              <a:t>Assign every server a random ID</a:t>
            </a:r>
          </a:p>
          <a:p>
            <a:pPr lvl="1"/>
            <a:r>
              <a:rPr lang="en-US" dirty="0" smtClean="0"/>
              <a:t>Hash server ID</a:t>
            </a:r>
          </a:p>
          <a:p>
            <a:pPr lvl="1"/>
            <a:r>
              <a:rPr lang="en-US" dirty="0" smtClean="0"/>
              <a:t>Server responsible for keys between predecessor and itself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map a key to a server?</a:t>
            </a:r>
          </a:p>
          <a:p>
            <a:pPr lvl="1"/>
            <a:r>
              <a:rPr lang="en-US" dirty="0" smtClean="0"/>
              <a:t>Hash key and execute read/write at successor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7418408" y="1751806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8337570" y="3542506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8337570" y="1704181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380308" y="2590006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7634308" y="3240881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9080520" y="3199606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661295" y="1980406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9077345" y="205819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7908945" y="344249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7472383" y="2218531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7908945" y="1813719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9247208" y="2894806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9232920" y="2328069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8299470" y="1399381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0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9399608" y="2467769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4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8299470" y="3580606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8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6994545" y="2466181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12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7968477" y="3043535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Shard</a:t>
            </a:r>
            <a:endParaRPr lang="en-US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>
            <a:off x="7532708" y="1825625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7418408" y="294084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8790008" y="179784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9247208" y="255984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8790008" y="3398044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7" name="Oval 10"/>
          <p:cNvSpPr>
            <a:spLocks noChangeAspect="1" noChangeArrowheads="1"/>
          </p:cNvSpPr>
          <p:nvPr/>
        </p:nvSpPr>
        <p:spPr bwMode="auto">
          <a:xfrm>
            <a:off x="9221808" y="2559844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8" name="Oval 16"/>
          <p:cNvSpPr>
            <a:spLocks noChangeAspect="1" noChangeArrowheads="1"/>
          </p:cNvSpPr>
          <p:nvPr/>
        </p:nvSpPr>
        <p:spPr bwMode="auto">
          <a:xfrm>
            <a:off x="8744956" y="335452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9" name="Oval 17"/>
          <p:cNvSpPr>
            <a:spLocks noChangeAspect="1" noChangeArrowheads="1"/>
          </p:cNvSpPr>
          <p:nvPr/>
        </p:nvSpPr>
        <p:spPr bwMode="auto">
          <a:xfrm>
            <a:off x="7380308" y="2891630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Oval 17"/>
          <p:cNvSpPr>
            <a:spLocks noChangeAspect="1" noChangeArrowheads="1"/>
          </p:cNvSpPr>
          <p:nvPr/>
        </p:nvSpPr>
        <p:spPr bwMode="auto">
          <a:xfrm>
            <a:off x="8785712" y="1780381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90008" y="1416844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</a:t>
            </a:r>
            <a:endParaRPr lang="en-US" sz="2000" b="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329844" y="2616934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</a:t>
            </a:r>
            <a:endParaRPr lang="en-US" sz="2000" b="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8713808" y="3455134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4</a:t>
            </a:r>
            <a:endParaRPr lang="en-US" sz="2000" b="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37408" y="2921734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3</a:t>
            </a:r>
            <a:endParaRPr lang="en-US" sz="2000" b="0" baseline="-25000" dirty="0"/>
          </a:p>
        </p:txBody>
      </p:sp>
    </p:spTree>
    <p:extLst>
      <p:ext uri="{BB962C8B-B14F-4D97-AF65-F5344CB8AC3E}">
        <p14:creationId xmlns:p14="http://schemas.microsoft.com/office/powerpoint/2010/main" val="30098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Adding/Removing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57282" y="225425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176444" y="40449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176444" y="22066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219182" y="30924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73182" y="37433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919394" y="3702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500169" y="24828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3916219" y="25606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747819" y="39449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2311257" y="27209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2747819" y="23161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4086082" y="3397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4071794" y="28305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3138344" y="19018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238482" y="29702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138344" y="40830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833419" y="2968625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21" name="Arc 20"/>
          <p:cNvSpPr/>
          <p:nvPr/>
        </p:nvSpPr>
        <p:spPr>
          <a:xfrm>
            <a:off x="2371582" y="2328069"/>
            <a:ext cx="1700212" cy="1678782"/>
          </a:xfrm>
          <a:prstGeom prst="arc">
            <a:avLst>
              <a:gd name="adj1" fmla="val 9760432"/>
              <a:gd name="adj2" fmla="val 1790514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2257282" y="34432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3628882" y="23002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086082" y="30622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3628882" y="39004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6" name="Oval 10"/>
          <p:cNvSpPr>
            <a:spLocks noChangeAspect="1" noChangeArrowheads="1"/>
          </p:cNvSpPr>
          <p:nvPr/>
        </p:nvSpPr>
        <p:spPr bwMode="auto">
          <a:xfrm>
            <a:off x="4060682" y="3062288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7" name="Oval 16"/>
          <p:cNvSpPr>
            <a:spLocks noChangeAspect="1" noChangeArrowheads="1"/>
          </p:cNvSpPr>
          <p:nvPr/>
        </p:nvSpPr>
        <p:spPr bwMode="auto">
          <a:xfrm>
            <a:off x="3583830" y="3856967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8" name="Oval 17"/>
          <p:cNvSpPr>
            <a:spLocks noChangeAspect="1" noChangeArrowheads="1"/>
          </p:cNvSpPr>
          <p:nvPr/>
        </p:nvSpPr>
        <p:spPr bwMode="auto">
          <a:xfrm>
            <a:off x="2219182" y="339407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9" name="Oval 17"/>
          <p:cNvSpPr>
            <a:spLocks noChangeAspect="1" noChangeArrowheads="1"/>
          </p:cNvSpPr>
          <p:nvPr/>
        </p:nvSpPr>
        <p:spPr bwMode="auto">
          <a:xfrm>
            <a:off x="3624586" y="2282825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8882" y="191928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</a:t>
            </a:r>
            <a:endParaRPr lang="en-US" sz="2000" b="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68718" y="311937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</a:t>
            </a:r>
            <a:endParaRPr lang="en-US" sz="2000" b="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2682" y="395757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4</a:t>
            </a:r>
            <a:endParaRPr lang="en-US" sz="2000" b="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6282" y="342417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3</a:t>
            </a:r>
            <a:endParaRPr lang="en-US" sz="2000" b="0" baseline="-25000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076682" y="2236787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5995844" y="40274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995844" y="21891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5038582" y="30749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8" name="Oval 11"/>
          <p:cNvSpPr>
            <a:spLocks noChangeArrowheads="1"/>
          </p:cNvSpPr>
          <p:nvPr/>
        </p:nvSpPr>
        <p:spPr bwMode="auto">
          <a:xfrm>
            <a:off x="5292582" y="37258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6738794" y="36845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5319569" y="24653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735619" y="2543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5567219" y="39274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5130657" y="270351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5567219" y="22987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6905482" y="33797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6891194" y="2813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5957744" y="1884362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7057882" y="2952750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957744" y="4065587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4652819" y="2951162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51" name="Arc 50"/>
          <p:cNvSpPr/>
          <p:nvPr/>
        </p:nvSpPr>
        <p:spPr>
          <a:xfrm>
            <a:off x="5190982" y="2310606"/>
            <a:ext cx="1700212" cy="1678782"/>
          </a:xfrm>
          <a:prstGeom prst="arc">
            <a:avLst>
              <a:gd name="adj1" fmla="val 14796770"/>
              <a:gd name="adj2" fmla="val 1790514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5076682" y="3425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3" name="Oval 14"/>
          <p:cNvSpPr>
            <a:spLocks noChangeArrowheads="1"/>
          </p:cNvSpPr>
          <p:nvPr/>
        </p:nvSpPr>
        <p:spPr bwMode="auto">
          <a:xfrm>
            <a:off x="6448282" y="2282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4" name="Oval 21"/>
          <p:cNvSpPr>
            <a:spLocks noChangeArrowheads="1"/>
          </p:cNvSpPr>
          <p:nvPr/>
        </p:nvSpPr>
        <p:spPr bwMode="auto">
          <a:xfrm>
            <a:off x="6905482" y="3044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6448282" y="38830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6" name="Oval 10"/>
          <p:cNvSpPr>
            <a:spLocks noChangeAspect="1" noChangeArrowheads="1"/>
          </p:cNvSpPr>
          <p:nvPr/>
        </p:nvSpPr>
        <p:spPr bwMode="auto">
          <a:xfrm>
            <a:off x="6880082" y="3044825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57" name="Oval 16"/>
          <p:cNvSpPr>
            <a:spLocks noChangeAspect="1" noChangeArrowheads="1"/>
          </p:cNvSpPr>
          <p:nvPr/>
        </p:nvSpPr>
        <p:spPr bwMode="auto">
          <a:xfrm>
            <a:off x="6403230" y="3839504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58" name="Oval 17"/>
          <p:cNvSpPr>
            <a:spLocks noChangeAspect="1" noChangeArrowheads="1"/>
          </p:cNvSpPr>
          <p:nvPr/>
        </p:nvSpPr>
        <p:spPr bwMode="auto">
          <a:xfrm>
            <a:off x="5038582" y="3376611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59" name="Oval 17"/>
          <p:cNvSpPr>
            <a:spLocks noChangeAspect="1" noChangeArrowheads="1"/>
          </p:cNvSpPr>
          <p:nvPr/>
        </p:nvSpPr>
        <p:spPr bwMode="auto">
          <a:xfrm>
            <a:off x="6443986" y="2265362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8282" y="190182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</a:t>
            </a:r>
            <a:endParaRPr lang="en-US" sz="2000" b="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6988118" y="310191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</a:t>
            </a:r>
            <a:endParaRPr lang="en-US" sz="2000" b="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372082" y="394011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4</a:t>
            </a:r>
            <a:endParaRPr lang="en-US" sz="2000" b="0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4695682" y="340671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3</a:t>
            </a:r>
            <a:endParaRPr lang="en-US" sz="2000" b="0" baseline="-25000" dirty="0"/>
          </a:p>
        </p:txBody>
      </p:sp>
      <p:sp>
        <p:nvSpPr>
          <p:cNvPr id="93" name="Oval 16"/>
          <p:cNvSpPr>
            <a:spLocks noChangeAspect="1" noChangeArrowheads="1"/>
          </p:cNvSpPr>
          <p:nvPr/>
        </p:nvSpPr>
        <p:spPr bwMode="auto">
          <a:xfrm>
            <a:off x="5567219" y="2282825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62419" y="182562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5</a:t>
            </a:r>
            <a:endParaRPr lang="en-US" sz="2000" b="0" baseline="-25000" dirty="0"/>
          </a:p>
        </p:txBody>
      </p:sp>
      <p:sp>
        <p:nvSpPr>
          <p:cNvPr id="96" name="Arc 95"/>
          <p:cNvSpPr/>
          <p:nvPr/>
        </p:nvSpPr>
        <p:spPr>
          <a:xfrm>
            <a:off x="5186219" y="2282825"/>
            <a:ext cx="1700212" cy="1678782"/>
          </a:xfrm>
          <a:prstGeom prst="arc">
            <a:avLst>
              <a:gd name="adj1" fmla="val 9674824"/>
              <a:gd name="adj2" fmla="val 14009313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93" grpId="0" animBg="1"/>
      <p:bldP spid="95" grpId="0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Adding/Removing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Minimizes migration of state </a:t>
            </a:r>
            <a:r>
              <a:rPr lang="en-US" dirty="0" smtClean="0"/>
              <a:t>upon change in set of servers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Server addition</a:t>
            </a:r>
            <a:r>
              <a:rPr lang="en-US" dirty="0" smtClean="0"/>
              <a:t>: new server splits successor’s shard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Server removal</a:t>
            </a:r>
            <a:r>
              <a:rPr lang="en-US" dirty="0" smtClean="0"/>
              <a:t>: successor takes over shard</a:t>
            </a:r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57282" y="225425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176444" y="40449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176444" y="22066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219182" y="30924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73182" y="37433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919394" y="3702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500169" y="24828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3916219" y="25606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747819" y="39449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2311257" y="27209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2747819" y="23161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4086082" y="3397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4071794" y="28305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3138344" y="19018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238482" y="29702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138344" y="40830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833419" y="2968625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21" name="Arc 20"/>
          <p:cNvSpPr/>
          <p:nvPr/>
        </p:nvSpPr>
        <p:spPr>
          <a:xfrm>
            <a:off x="2371582" y="2328069"/>
            <a:ext cx="1700212" cy="1678782"/>
          </a:xfrm>
          <a:prstGeom prst="arc">
            <a:avLst>
              <a:gd name="adj1" fmla="val 9760432"/>
              <a:gd name="adj2" fmla="val 1790514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2257282" y="34432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3628882" y="23002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086082" y="30622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3628882" y="39004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6" name="Oval 10"/>
          <p:cNvSpPr>
            <a:spLocks noChangeAspect="1" noChangeArrowheads="1"/>
          </p:cNvSpPr>
          <p:nvPr/>
        </p:nvSpPr>
        <p:spPr bwMode="auto">
          <a:xfrm>
            <a:off x="4060682" y="3062288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7" name="Oval 16"/>
          <p:cNvSpPr>
            <a:spLocks noChangeAspect="1" noChangeArrowheads="1"/>
          </p:cNvSpPr>
          <p:nvPr/>
        </p:nvSpPr>
        <p:spPr bwMode="auto">
          <a:xfrm>
            <a:off x="3583830" y="3856967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8" name="Oval 17"/>
          <p:cNvSpPr>
            <a:spLocks noChangeAspect="1" noChangeArrowheads="1"/>
          </p:cNvSpPr>
          <p:nvPr/>
        </p:nvSpPr>
        <p:spPr bwMode="auto">
          <a:xfrm>
            <a:off x="2219182" y="339407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9" name="Oval 17"/>
          <p:cNvSpPr>
            <a:spLocks noChangeAspect="1" noChangeArrowheads="1"/>
          </p:cNvSpPr>
          <p:nvPr/>
        </p:nvSpPr>
        <p:spPr bwMode="auto">
          <a:xfrm>
            <a:off x="3624586" y="2282825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28882" y="191928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</a:t>
            </a:r>
            <a:endParaRPr lang="en-US" sz="2000" b="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68718" y="311937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</a:t>
            </a:r>
            <a:endParaRPr lang="en-US" sz="2000" b="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2682" y="395757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4</a:t>
            </a:r>
            <a:endParaRPr lang="en-US" sz="2000" b="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6282" y="342417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3</a:t>
            </a:r>
            <a:endParaRPr lang="en-US" sz="2000" b="0" baseline="-25000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076682" y="2236787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5995844" y="40274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995844" y="21891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5038582" y="30749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8" name="Oval 11"/>
          <p:cNvSpPr>
            <a:spLocks noChangeArrowheads="1"/>
          </p:cNvSpPr>
          <p:nvPr/>
        </p:nvSpPr>
        <p:spPr bwMode="auto">
          <a:xfrm>
            <a:off x="5292582" y="37258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6738794" y="36845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5319569" y="24653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735619" y="2543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5567219" y="39274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5130657" y="270351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5567219" y="22987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6905482" y="33797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6891194" y="2813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5957744" y="1884362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7057882" y="2952750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957744" y="4065587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4652819" y="2951162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51" name="Arc 50"/>
          <p:cNvSpPr/>
          <p:nvPr/>
        </p:nvSpPr>
        <p:spPr>
          <a:xfrm>
            <a:off x="5190982" y="2310606"/>
            <a:ext cx="1700212" cy="1678782"/>
          </a:xfrm>
          <a:prstGeom prst="arc">
            <a:avLst>
              <a:gd name="adj1" fmla="val 14796770"/>
              <a:gd name="adj2" fmla="val 1790514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5076682" y="3425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3" name="Oval 14"/>
          <p:cNvSpPr>
            <a:spLocks noChangeArrowheads="1"/>
          </p:cNvSpPr>
          <p:nvPr/>
        </p:nvSpPr>
        <p:spPr bwMode="auto">
          <a:xfrm>
            <a:off x="6448282" y="2282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4" name="Oval 21"/>
          <p:cNvSpPr>
            <a:spLocks noChangeArrowheads="1"/>
          </p:cNvSpPr>
          <p:nvPr/>
        </p:nvSpPr>
        <p:spPr bwMode="auto">
          <a:xfrm>
            <a:off x="6905482" y="3044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6448282" y="38830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6" name="Oval 10"/>
          <p:cNvSpPr>
            <a:spLocks noChangeAspect="1" noChangeArrowheads="1"/>
          </p:cNvSpPr>
          <p:nvPr/>
        </p:nvSpPr>
        <p:spPr bwMode="auto">
          <a:xfrm>
            <a:off x="6880082" y="3044825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57" name="Oval 16"/>
          <p:cNvSpPr>
            <a:spLocks noChangeAspect="1" noChangeArrowheads="1"/>
          </p:cNvSpPr>
          <p:nvPr/>
        </p:nvSpPr>
        <p:spPr bwMode="auto">
          <a:xfrm>
            <a:off x="6403230" y="3839504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58" name="Oval 17"/>
          <p:cNvSpPr>
            <a:spLocks noChangeAspect="1" noChangeArrowheads="1"/>
          </p:cNvSpPr>
          <p:nvPr/>
        </p:nvSpPr>
        <p:spPr bwMode="auto">
          <a:xfrm>
            <a:off x="5038582" y="3376611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59" name="Oval 17"/>
          <p:cNvSpPr>
            <a:spLocks noChangeAspect="1" noChangeArrowheads="1"/>
          </p:cNvSpPr>
          <p:nvPr/>
        </p:nvSpPr>
        <p:spPr bwMode="auto">
          <a:xfrm>
            <a:off x="6443986" y="2265362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8282" y="190182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</a:t>
            </a:r>
            <a:endParaRPr lang="en-US" sz="2000" b="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6988118" y="310191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</a:t>
            </a:r>
            <a:endParaRPr lang="en-US" sz="2000" b="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372082" y="394011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4</a:t>
            </a:r>
            <a:endParaRPr lang="en-US" sz="2000" b="0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4695682" y="340671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3</a:t>
            </a:r>
            <a:endParaRPr lang="en-US" sz="2000" b="0" baseline="-25000" dirty="0"/>
          </a:p>
        </p:txBody>
      </p:sp>
      <p:sp>
        <p:nvSpPr>
          <p:cNvPr id="64" name="Oval 6"/>
          <p:cNvSpPr>
            <a:spLocks noChangeArrowheads="1"/>
          </p:cNvSpPr>
          <p:nvPr/>
        </p:nvSpPr>
        <p:spPr bwMode="auto">
          <a:xfrm>
            <a:off x="7896082" y="225425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8815244" y="40449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6" name="Oval 8"/>
          <p:cNvSpPr>
            <a:spLocks noChangeArrowheads="1"/>
          </p:cNvSpPr>
          <p:nvPr/>
        </p:nvSpPr>
        <p:spPr bwMode="auto">
          <a:xfrm>
            <a:off x="8815244" y="22066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7" name="Oval 9"/>
          <p:cNvSpPr>
            <a:spLocks noChangeArrowheads="1"/>
          </p:cNvSpPr>
          <p:nvPr/>
        </p:nvSpPr>
        <p:spPr bwMode="auto">
          <a:xfrm>
            <a:off x="7857982" y="30924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8111982" y="37433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9558194" y="3702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0" name="Oval 13"/>
          <p:cNvSpPr>
            <a:spLocks noChangeArrowheads="1"/>
          </p:cNvSpPr>
          <p:nvPr/>
        </p:nvSpPr>
        <p:spPr bwMode="auto">
          <a:xfrm>
            <a:off x="8138969" y="24828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1" name="Oval 14"/>
          <p:cNvSpPr>
            <a:spLocks noChangeArrowheads="1"/>
          </p:cNvSpPr>
          <p:nvPr/>
        </p:nvSpPr>
        <p:spPr bwMode="auto">
          <a:xfrm>
            <a:off x="9555019" y="25606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2" name="Oval 15"/>
          <p:cNvSpPr>
            <a:spLocks noChangeArrowheads="1"/>
          </p:cNvSpPr>
          <p:nvPr/>
        </p:nvSpPr>
        <p:spPr bwMode="auto">
          <a:xfrm>
            <a:off x="8386619" y="39449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3" name="Oval 18"/>
          <p:cNvSpPr>
            <a:spLocks noChangeArrowheads="1"/>
          </p:cNvSpPr>
          <p:nvPr/>
        </p:nvSpPr>
        <p:spPr bwMode="auto">
          <a:xfrm>
            <a:off x="7950057" y="27209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4" name="Oval 19"/>
          <p:cNvSpPr>
            <a:spLocks noChangeArrowheads="1"/>
          </p:cNvSpPr>
          <p:nvPr/>
        </p:nvSpPr>
        <p:spPr bwMode="auto">
          <a:xfrm>
            <a:off x="8386619" y="23161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5" name="Oval 20"/>
          <p:cNvSpPr>
            <a:spLocks noChangeArrowheads="1"/>
          </p:cNvSpPr>
          <p:nvPr/>
        </p:nvSpPr>
        <p:spPr bwMode="auto">
          <a:xfrm>
            <a:off x="9724882" y="3397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6" name="Oval 21"/>
          <p:cNvSpPr>
            <a:spLocks noChangeArrowheads="1"/>
          </p:cNvSpPr>
          <p:nvPr/>
        </p:nvSpPr>
        <p:spPr bwMode="auto">
          <a:xfrm>
            <a:off x="9710594" y="28305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8777144" y="19018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9877282" y="29702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8777144" y="40830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7472219" y="2968625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81" name="Arc 80"/>
          <p:cNvSpPr/>
          <p:nvPr/>
        </p:nvSpPr>
        <p:spPr>
          <a:xfrm>
            <a:off x="8010382" y="2356643"/>
            <a:ext cx="1700212" cy="1678782"/>
          </a:xfrm>
          <a:prstGeom prst="arc">
            <a:avLst>
              <a:gd name="adj1" fmla="val 14778170"/>
              <a:gd name="adj2" fmla="val 21084083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7896082" y="34432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3" name="Oval 14"/>
          <p:cNvSpPr>
            <a:spLocks noChangeArrowheads="1"/>
          </p:cNvSpPr>
          <p:nvPr/>
        </p:nvSpPr>
        <p:spPr bwMode="auto">
          <a:xfrm>
            <a:off x="9267682" y="23002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4" name="Oval 21"/>
          <p:cNvSpPr>
            <a:spLocks noChangeArrowheads="1"/>
          </p:cNvSpPr>
          <p:nvPr/>
        </p:nvSpPr>
        <p:spPr bwMode="auto">
          <a:xfrm>
            <a:off x="9724882" y="30622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5" name="Oval 12"/>
          <p:cNvSpPr>
            <a:spLocks noChangeArrowheads="1"/>
          </p:cNvSpPr>
          <p:nvPr/>
        </p:nvSpPr>
        <p:spPr bwMode="auto">
          <a:xfrm>
            <a:off x="9267682" y="39004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86" name="Oval 10"/>
          <p:cNvSpPr>
            <a:spLocks noChangeAspect="1" noChangeArrowheads="1"/>
          </p:cNvSpPr>
          <p:nvPr/>
        </p:nvSpPr>
        <p:spPr bwMode="auto">
          <a:xfrm>
            <a:off x="9699482" y="3062288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87" name="Oval 16"/>
          <p:cNvSpPr>
            <a:spLocks noChangeAspect="1" noChangeArrowheads="1"/>
          </p:cNvSpPr>
          <p:nvPr/>
        </p:nvSpPr>
        <p:spPr bwMode="auto">
          <a:xfrm>
            <a:off x="9222630" y="3856967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88" name="Oval 17"/>
          <p:cNvSpPr>
            <a:spLocks noChangeAspect="1" noChangeArrowheads="1"/>
          </p:cNvSpPr>
          <p:nvPr/>
        </p:nvSpPr>
        <p:spPr bwMode="auto">
          <a:xfrm>
            <a:off x="7857982" y="339407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807518" y="311937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</a:t>
            </a:r>
            <a:endParaRPr lang="en-US" sz="2000" b="0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9191482" y="395757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4</a:t>
            </a:r>
            <a:endParaRPr lang="en-US" sz="2000" b="0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7515082" y="342417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3</a:t>
            </a:r>
            <a:endParaRPr lang="en-US" sz="2000" b="0" baseline="-25000" dirty="0"/>
          </a:p>
        </p:txBody>
      </p:sp>
      <p:sp>
        <p:nvSpPr>
          <p:cNvPr id="92" name="Oval 16"/>
          <p:cNvSpPr>
            <a:spLocks noChangeAspect="1" noChangeArrowheads="1"/>
          </p:cNvSpPr>
          <p:nvPr/>
        </p:nvSpPr>
        <p:spPr bwMode="auto">
          <a:xfrm>
            <a:off x="8386619" y="2282825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93" name="Oval 16"/>
          <p:cNvSpPr>
            <a:spLocks noChangeAspect="1" noChangeArrowheads="1"/>
          </p:cNvSpPr>
          <p:nvPr/>
        </p:nvSpPr>
        <p:spPr bwMode="auto">
          <a:xfrm>
            <a:off x="5567219" y="2282825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81819" y="182562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5</a:t>
            </a:r>
            <a:endParaRPr lang="en-US" sz="2000" b="0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5262419" y="182562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5</a:t>
            </a:r>
            <a:endParaRPr lang="en-US" sz="2000" b="0" baseline="-25000" dirty="0"/>
          </a:p>
        </p:txBody>
      </p:sp>
      <p:sp>
        <p:nvSpPr>
          <p:cNvPr id="96" name="Arc 95"/>
          <p:cNvSpPr/>
          <p:nvPr/>
        </p:nvSpPr>
        <p:spPr>
          <a:xfrm>
            <a:off x="5186219" y="2282825"/>
            <a:ext cx="1700212" cy="1678782"/>
          </a:xfrm>
          <a:prstGeom prst="arc">
            <a:avLst>
              <a:gd name="adj1" fmla="val 9674824"/>
              <a:gd name="adj2" fmla="val 14009313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/>
      <p:bldP spid="91" grpId="0"/>
      <p:bldP spid="92" grpId="0" animBg="1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server gets multiple (say v) random IDs</a:t>
            </a:r>
          </a:p>
          <a:p>
            <a:pPr lvl="1"/>
            <a:r>
              <a:rPr lang="en-US" dirty="0" smtClean="0"/>
              <a:t>Each ID corresponds to a </a:t>
            </a:r>
            <a:r>
              <a:rPr lang="en-US" dirty="0" smtClean="0">
                <a:solidFill>
                  <a:srgbClr val="00B0F0"/>
                </a:solidFill>
              </a:rPr>
              <a:t>virtual node</a:t>
            </a:r>
          </a:p>
          <a:p>
            <a:pPr lvl="1"/>
            <a:endParaRPr lang="en-US" dirty="0"/>
          </a:p>
          <a:p>
            <a:r>
              <a:rPr lang="en-US" dirty="0" smtClean="0"/>
              <a:t>If N servers with v virtual nodes per server </a:t>
            </a:r>
            <a:r>
              <a:rPr lang="en-US" dirty="0" smtClean="0">
                <a:sym typeface="Wingdings"/>
              </a:rPr>
              <a:t> each virtual node owns 1/(</a:t>
            </a:r>
            <a:r>
              <a:rPr lang="en-US" dirty="0" err="1" smtClean="0">
                <a:sym typeface="Wingdings"/>
              </a:rPr>
              <a:t>vN</a:t>
            </a:r>
            <a:r>
              <a:rPr lang="en-US" dirty="0" smtClean="0">
                <a:sym typeface="Wingdings"/>
              </a:rPr>
              <a:t>) of hash space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olidFill>
                  <a:srgbClr val="00B0F0"/>
                </a:solidFill>
                <a:sym typeface="Wingdings"/>
              </a:rPr>
              <a:t>Larger v  better load balancing</a:t>
            </a:r>
          </a:p>
          <a:p>
            <a:pPr lvl="1"/>
            <a:r>
              <a:rPr lang="en-US" dirty="0" smtClean="0">
                <a:sym typeface="Wingdings"/>
              </a:rPr>
              <a:t>Vary v across servers to account for heterogeneity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122863" y="1825595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042025" y="36162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042025" y="177797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084763" y="26637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5338763" y="331467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6784975" y="32733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5365750" y="20541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6781800" y="213198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5613400" y="351628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5176838" y="229232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5613400" y="188750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6951663" y="29685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6937375" y="240185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6003925" y="147317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7104063" y="254155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6003925" y="365439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699000" y="2539970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4970463" y="185417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56" name="Arc 55"/>
          <p:cNvSpPr/>
          <p:nvPr/>
        </p:nvSpPr>
        <p:spPr>
          <a:xfrm>
            <a:off x="5237163" y="1899414"/>
            <a:ext cx="1700212" cy="1678782"/>
          </a:xfrm>
          <a:prstGeom prst="arc">
            <a:avLst>
              <a:gd name="adj1" fmla="val 14796770"/>
              <a:gd name="adj2" fmla="val 1790514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5122863" y="30146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6494463" y="18716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9" name="Oval 21"/>
          <p:cNvSpPr>
            <a:spLocks noChangeArrowheads="1"/>
          </p:cNvSpPr>
          <p:nvPr/>
        </p:nvSpPr>
        <p:spPr bwMode="auto">
          <a:xfrm>
            <a:off x="6951663" y="26336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6494463" y="34718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1" name="Oval 10"/>
          <p:cNvSpPr>
            <a:spLocks noChangeAspect="1" noChangeArrowheads="1"/>
          </p:cNvSpPr>
          <p:nvPr/>
        </p:nvSpPr>
        <p:spPr bwMode="auto">
          <a:xfrm>
            <a:off x="6926263" y="2633633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2" name="Oval 16"/>
          <p:cNvSpPr>
            <a:spLocks noChangeAspect="1" noChangeArrowheads="1"/>
          </p:cNvSpPr>
          <p:nvPr/>
        </p:nvSpPr>
        <p:spPr bwMode="auto">
          <a:xfrm>
            <a:off x="6449411" y="3428312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" name="Oval 17"/>
          <p:cNvSpPr>
            <a:spLocks noChangeAspect="1" noChangeArrowheads="1"/>
          </p:cNvSpPr>
          <p:nvPr/>
        </p:nvSpPr>
        <p:spPr bwMode="auto">
          <a:xfrm>
            <a:off x="5084763" y="296541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4" name="Oval 17"/>
          <p:cNvSpPr>
            <a:spLocks noChangeAspect="1" noChangeArrowheads="1"/>
          </p:cNvSpPr>
          <p:nvPr/>
        </p:nvSpPr>
        <p:spPr bwMode="auto">
          <a:xfrm>
            <a:off x="6490167" y="1854170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94463" y="149063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2.2</a:t>
            </a:r>
            <a:endParaRPr lang="en-US" sz="2000" b="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18263" y="352892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1.2</a:t>
            </a:r>
            <a:endParaRPr lang="en-US" sz="2000" b="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741863" y="299552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2.1</a:t>
            </a:r>
            <a:endParaRPr lang="en-US" sz="2000" b="0" baseline="-25000" dirty="0"/>
          </a:p>
        </p:txBody>
      </p:sp>
      <p:sp>
        <p:nvSpPr>
          <p:cNvPr id="68" name="Oval 16"/>
          <p:cNvSpPr>
            <a:spLocks noChangeAspect="1" noChangeArrowheads="1"/>
          </p:cNvSpPr>
          <p:nvPr/>
        </p:nvSpPr>
        <p:spPr bwMode="auto">
          <a:xfrm>
            <a:off x="5613400" y="187163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08600" y="141443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1.1</a:t>
            </a:r>
            <a:endParaRPr lang="en-US" sz="2000" b="0" baseline="-25000" dirty="0"/>
          </a:p>
        </p:txBody>
      </p:sp>
      <p:sp>
        <p:nvSpPr>
          <p:cNvPr id="70" name="Arc 69"/>
          <p:cNvSpPr/>
          <p:nvPr/>
        </p:nvSpPr>
        <p:spPr>
          <a:xfrm>
            <a:off x="5232400" y="1871633"/>
            <a:ext cx="1700212" cy="1678782"/>
          </a:xfrm>
          <a:prstGeom prst="arc">
            <a:avLst>
              <a:gd name="adj1" fmla="val 4061093"/>
              <a:gd name="adj2" fmla="val 9787884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061200" y="270983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1.3</a:t>
            </a:r>
            <a:endParaRPr lang="en-US" sz="2000" b="0" baseline="-25000" dirty="0"/>
          </a:p>
        </p:txBody>
      </p:sp>
    </p:spTree>
    <p:extLst>
      <p:ext uri="{BB962C8B-B14F-4D97-AF65-F5344CB8AC3E}">
        <p14:creationId xmlns:p14="http://schemas.microsoft.com/office/powerpoint/2010/main" val="110696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122863" y="1825595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042025" y="36162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042025" y="177797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084763" y="26637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5338763" y="331467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6784975" y="32733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5365750" y="20541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6781800" y="213198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5613400" y="351628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5176838" y="229232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5613400" y="188750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6951663" y="29685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6937375" y="240185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6003925" y="147317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7104063" y="254155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6003925" y="365439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699000" y="2539970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4970463" y="185417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56" name="Arc 55"/>
          <p:cNvSpPr/>
          <p:nvPr/>
        </p:nvSpPr>
        <p:spPr>
          <a:xfrm>
            <a:off x="5237163" y="1899414"/>
            <a:ext cx="1700212" cy="1678782"/>
          </a:xfrm>
          <a:prstGeom prst="arc">
            <a:avLst>
              <a:gd name="adj1" fmla="val 14796770"/>
              <a:gd name="adj2" fmla="val 1790514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5122863" y="30146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6494463" y="18716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9" name="Oval 21"/>
          <p:cNvSpPr>
            <a:spLocks noChangeArrowheads="1"/>
          </p:cNvSpPr>
          <p:nvPr/>
        </p:nvSpPr>
        <p:spPr bwMode="auto">
          <a:xfrm>
            <a:off x="6951663" y="26336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6494463" y="34718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1" name="Oval 10"/>
          <p:cNvSpPr>
            <a:spLocks noChangeAspect="1" noChangeArrowheads="1"/>
          </p:cNvSpPr>
          <p:nvPr/>
        </p:nvSpPr>
        <p:spPr bwMode="auto">
          <a:xfrm>
            <a:off x="6926263" y="2633633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2" name="Oval 16"/>
          <p:cNvSpPr>
            <a:spLocks noChangeAspect="1" noChangeArrowheads="1"/>
          </p:cNvSpPr>
          <p:nvPr/>
        </p:nvSpPr>
        <p:spPr bwMode="auto">
          <a:xfrm>
            <a:off x="6449411" y="3428312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" name="Oval 17"/>
          <p:cNvSpPr>
            <a:spLocks noChangeAspect="1" noChangeArrowheads="1"/>
          </p:cNvSpPr>
          <p:nvPr/>
        </p:nvSpPr>
        <p:spPr bwMode="auto">
          <a:xfrm>
            <a:off x="5084763" y="296541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4" name="Oval 17"/>
          <p:cNvSpPr>
            <a:spLocks noChangeAspect="1" noChangeArrowheads="1"/>
          </p:cNvSpPr>
          <p:nvPr/>
        </p:nvSpPr>
        <p:spPr bwMode="auto">
          <a:xfrm>
            <a:off x="6490167" y="1854170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94463" y="149063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2.2</a:t>
            </a:r>
            <a:endParaRPr lang="en-US" sz="2000" b="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18263" y="352892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1.2</a:t>
            </a:r>
            <a:endParaRPr lang="en-US" sz="2000" b="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741863" y="299552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2.1</a:t>
            </a:r>
            <a:endParaRPr lang="en-US" sz="2000" b="0" baseline="-25000" dirty="0"/>
          </a:p>
        </p:txBody>
      </p:sp>
      <p:sp>
        <p:nvSpPr>
          <p:cNvPr id="68" name="Oval 16"/>
          <p:cNvSpPr>
            <a:spLocks noChangeAspect="1" noChangeArrowheads="1"/>
          </p:cNvSpPr>
          <p:nvPr/>
        </p:nvSpPr>
        <p:spPr bwMode="auto">
          <a:xfrm>
            <a:off x="5613400" y="187163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08600" y="141443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1.1</a:t>
            </a:r>
            <a:endParaRPr lang="en-US" sz="2000" b="0" baseline="-25000" dirty="0"/>
          </a:p>
        </p:txBody>
      </p:sp>
      <p:sp>
        <p:nvSpPr>
          <p:cNvPr id="70" name="Arc 69"/>
          <p:cNvSpPr/>
          <p:nvPr/>
        </p:nvSpPr>
        <p:spPr>
          <a:xfrm>
            <a:off x="5232400" y="1871633"/>
            <a:ext cx="1700212" cy="1678782"/>
          </a:xfrm>
          <a:prstGeom prst="arc">
            <a:avLst>
              <a:gd name="adj1" fmla="val 4061093"/>
              <a:gd name="adj2" fmla="val 9787884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061200" y="270983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1.3</a:t>
            </a:r>
            <a:endParaRPr lang="en-US" sz="2000" b="0" baseline="-25000" dirty="0"/>
          </a:p>
        </p:txBody>
      </p:sp>
    </p:spTree>
    <p:extLst>
      <p:ext uri="{BB962C8B-B14F-4D97-AF65-F5344CB8AC3E}">
        <p14:creationId xmlns:p14="http://schemas.microsoft.com/office/powerpoint/2010/main" val="6085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What happens upon server failure?</a:t>
            </a:r>
          </a:p>
          <a:p>
            <a:pPr lvl="1"/>
            <a:r>
              <a:rPr lang="en-US" dirty="0" smtClean="0"/>
              <a:t>v successors take over</a:t>
            </a:r>
          </a:p>
          <a:p>
            <a:pPr lvl="1"/>
            <a:r>
              <a:rPr lang="en-US" dirty="0" smtClean="0"/>
              <a:t>Each now stores (v+1)/v </a:t>
            </a:r>
            <a:r>
              <a:rPr lang="en-US" altLang="en-US" b="1" dirty="0" smtClean="0"/>
              <a:t>× </a:t>
            </a:r>
            <a:r>
              <a:rPr lang="en-US" altLang="en-US" dirty="0" smtClean="0"/>
              <a:t>1/N of hash space</a:t>
            </a:r>
            <a:endParaRPr lang="en-US" dirty="0" smtClean="0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122863" y="1825595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042025" y="36162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042025" y="177797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084763" y="26637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5338763" y="331467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6784975" y="32733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5365750" y="20541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6781800" y="213198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5613400" y="351628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5176838" y="229232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5613400" y="188750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6951663" y="296859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6937375" y="240185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6003925" y="147317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7104063" y="254155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6003925" y="365439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699000" y="2539970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4970463" y="185417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56" name="Arc 55"/>
          <p:cNvSpPr/>
          <p:nvPr/>
        </p:nvSpPr>
        <p:spPr>
          <a:xfrm>
            <a:off x="5237163" y="1899414"/>
            <a:ext cx="1700212" cy="1678782"/>
          </a:xfrm>
          <a:prstGeom prst="arc">
            <a:avLst>
              <a:gd name="adj1" fmla="val 14796770"/>
              <a:gd name="adj2" fmla="val 1790514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5122863" y="30146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6494463" y="18716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9" name="Oval 21"/>
          <p:cNvSpPr>
            <a:spLocks noChangeArrowheads="1"/>
          </p:cNvSpPr>
          <p:nvPr/>
        </p:nvSpPr>
        <p:spPr bwMode="auto">
          <a:xfrm>
            <a:off x="6951663" y="26336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6494463" y="347183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1" name="Oval 10"/>
          <p:cNvSpPr>
            <a:spLocks noChangeAspect="1" noChangeArrowheads="1"/>
          </p:cNvSpPr>
          <p:nvPr/>
        </p:nvSpPr>
        <p:spPr bwMode="auto">
          <a:xfrm>
            <a:off x="6926263" y="2633633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2" name="Oval 16"/>
          <p:cNvSpPr>
            <a:spLocks noChangeAspect="1" noChangeArrowheads="1"/>
          </p:cNvSpPr>
          <p:nvPr/>
        </p:nvSpPr>
        <p:spPr bwMode="auto">
          <a:xfrm>
            <a:off x="6449411" y="3428312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" name="Oval 17"/>
          <p:cNvSpPr>
            <a:spLocks noChangeAspect="1" noChangeArrowheads="1"/>
          </p:cNvSpPr>
          <p:nvPr/>
        </p:nvSpPr>
        <p:spPr bwMode="auto">
          <a:xfrm>
            <a:off x="5084763" y="296541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4" name="Oval 17"/>
          <p:cNvSpPr>
            <a:spLocks noChangeAspect="1" noChangeArrowheads="1"/>
          </p:cNvSpPr>
          <p:nvPr/>
        </p:nvSpPr>
        <p:spPr bwMode="auto">
          <a:xfrm>
            <a:off x="6490167" y="1854170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94463" y="149063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2.2</a:t>
            </a:r>
            <a:endParaRPr lang="en-US" sz="2000" b="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18263" y="352892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1.2</a:t>
            </a:r>
            <a:endParaRPr lang="en-US" sz="2000" b="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741863" y="299552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2.1</a:t>
            </a:r>
            <a:endParaRPr lang="en-US" sz="2000" b="0" baseline="-25000" dirty="0"/>
          </a:p>
        </p:txBody>
      </p:sp>
      <p:sp>
        <p:nvSpPr>
          <p:cNvPr id="68" name="Oval 16"/>
          <p:cNvSpPr>
            <a:spLocks noChangeAspect="1" noChangeArrowheads="1"/>
          </p:cNvSpPr>
          <p:nvPr/>
        </p:nvSpPr>
        <p:spPr bwMode="auto">
          <a:xfrm>
            <a:off x="5613400" y="187163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08600" y="141443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1.1</a:t>
            </a:r>
            <a:endParaRPr lang="en-US" sz="2000" b="0" baseline="-25000" dirty="0"/>
          </a:p>
        </p:txBody>
      </p:sp>
      <p:sp>
        <p:nvSpPr>
          <p:cNvPr id="70" name="Arc 69"/>
          <p:cNvSpPr/>
          <p:nvPr/>
        </p:nvSpPr>
        <p:spPr>
          <a:xfrm>
            <a:off x="5232400" y="1871633"/>
            <a:ext cx="1700212" cy="1678782"/>
          </a:xfrm>
          <a:prstGeom prst="arc">
            <a:avLst>
              <a:gd name="adj1" fmla="val 4061093"/>
              <a:gd name="adj2" fmla="val 9787884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061200" y="270983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S</a:t>
            </a:r>
            <a:r>
              <a:rPr lang="en-US" sz="2000" b="0" baseline="-25000" dirty="0" smtClean="0"/>
              <a:t>1.3</a:t>
            </a:r>
            <a:endParaRPr lang="en-US" sz="2000" b="0" baseline="-25000" dirty="0"/>
          </a:p>
        </p:txBody>
      </p:sp>
    </p:spTree>
    <p:extLst>
      <p:ext uri="{BB962C8B-B14F-4D97-AF65-F5344CB8AC3E}">
        <p14:creationId xmlns:p14="http://schemas.microsoft.com/office/powerpoint/2010/main" val="17533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Consistent Hashing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92009" y="3692436"/>
            <a:ext cx="102303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910910" y="2879528"/>
            <a:ext cx="162044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Front-end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8493828" y="3705574"/>
            <a:ext cx="111761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endCxn id="17" idx="3"/>
          </p:cNvCxnSpPr>
          <p:nvPr/>
        </p:nvCxnSpPr>
        <p:spPr bwMode="auto">
          <a:xfrm flipH="1">
            <a:off x="3515045" y="3160579"/>
            <a:ext cx="1395866" cy="7934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512976" y="3132331"/>
            <a:ext cx="2001400" cy="8451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493828" y="2617918"/>
            <a:ext cx="111761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8527987" y="4793230"/>
            <a:ext cx="111761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26" idx="3"/>
            <a:endCxn id="22" idx="1"/>
          </p:cNvCxnSpPr>
          <p:nvPr/>
        </p:nvCxnSpPr>
        <p:spPr bwMode="auto">
          <a:xfrm flipV="1">
            <a:off x="6518216" y="2879528"/>
            <a:ext cx="1975612" cy="16108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5" name="Straight Arrow Connector 24"/>
          <p:cNvCxnSpPr>
            <a:endCxn id="23" idx="1"/>
          </p:cNvCxnSpPr>
          <p:nvPr/>
        </p:nvCxnSpPr>
        <p:spPr bwMode="auto">
          <a:xfrm>
            <a:off x="6259959" y="3402748"/>
            <a:ext cx="2268028" cy="1652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897772" y="4228794"/>
            <a:ext cx="162044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Front-end</a:t>
            </a:r>
            <a:endParaRPr lang="en-US" sz="2800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 bwMode="auto">
          <a:xfrm>
            <a:off x="3515045" y="4095611"/>
            <a:ext cx="1382727" cy="3947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2716659" y="1711236"/>
            <a:ext cx="708660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0000"/>
                </a:solidFill>
                <a:ea typeface="Arial" charset="0"/>
                <a:cs typeface="Arial" charset="0"/>
                <a:sym typeface="Wingdings" pitchFamily="-84" charset="2"/>
              </a:rPr>
              <a:t>How does client map keys to servers?</a:t>
            </a:r>
            <a:endParaRPr lang="en-US" sz="3200" b="0" dirty="0">
              <a:solidFill>
                <a:srgbClr val="FF0000"/>
              </a:solidFill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8459" y="5546061"/>
            <a:ext cx="868680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0000FF"/>
                </a:solidFill>
                <a:ea typeface="Arial" charset="0"/>
                <a:cs typeface="Arial" charset="0"/>
                <a:sym typeface="Wingdings" pitchFamily="-84" charset="2"/>
              </a:rPr>
              <a:t>Front-ends must agree on set of active servers</a:t>
            </a:r>
            <a:endParaRPr lang="en-US" sz="32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Looking Back and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far:</a:t>
            </a:r>
          </a:p>
          <a:p>
            <a:pPr lvl="1"/>
            <a:r>
              <a:rPr lang="en-US" dirty="0" smtClean="0"/>
              <a:t>Different ways of replicating state</a:t>
            </a:r>
          </a:p>
          <a:p>
            <a:pPr lvl="1"/>
            <a:r>
              <a:rPr lang="en-US" dirty="0" smtClean="0"/>
              <a:t>Tradeoffs between replication and consistency</a:t>
            </a:r>
          </a:p>
          <a:p>
            <a:pPr lvl="1"/>
            <a:r>
              <a:rPr lang="en-US" dirty="0" smtClean="0"/>
              <a:t>Impact of strong vs. weaker consistency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Consistent Hashing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426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Widely used </a:t>
            </a:r>
            <a:r>
              <a:rPr lang="en-US" dirty="0" smtClean="0"/>
              <a:t>in key-value stores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MongoDB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Limited scalability </a:t>
            </a:r>
            <a:r>
              <a:rPr lang="en-US" dirty="0" smtClean="0"/>
              <a:t>if strong consistency is desired</a:t>
            </a:r>
          </a:p>
        </p:txBody>
      </p:sp>
    </p:spTree>
    <p:extLst>
      <p:ext uri="{BB962C8B-B14F-4D97-AF65-F5344CB8AC3E}">
        <p14:creationId xmlns:p14="http://schemas.microsoft.com/office/powerpoint/2010/main" val="17551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lookup of node responsible for any key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Scale to thousands (or even millions) of nodes</a:t>
            </a:r>
          </a:p>
          <a:p>
            <a:pPr lvl="1"/>
            <a:r>
              <a:rPr lang="en-US" dirty="0" smtClean="0"/>
              <a:t>No one node knows all nodes in the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lookup of node responsible for any key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Scale to thousands (or even millions) of nodes</a:t>
            </a:r>
          </a:p>
          <a:p>
            <a:pPr lvl="1"/>
            <a:r>
              <a:rPr lang="en-US" dirty="0" smtClean="0"/>
              <a:t>No one node knows all nodes in the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Example usage: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Trackerless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BitTorrent</a:t>
            </a:r>
            <a:endParaRPr lang="en-US" dirty="0" smtClean="0"/>
          </a:p>
          <a:p>
            <a:pPr lvl="1"/>
            <a:r>
              <a:rPr lang="en-US" dirty="0" smtClean="0"/>
              <a:t>Key = file content hash</a:t>
            </a:r>
          </a:p>
          <a:p>
            <a:pPr lvl="1"/>
            <a:r>
              <a:rPr lang="en-US" dirty="0" smtClean="0"/>
              <a:t>Value = IP addresses of nodes that have file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lookup of node responsible for any key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Scale to thousands (or even millions) of nodes</a:t>
            </a:r>
          </a:p>
          <a:p>
            <a:pPr lvl="1"/>
            <a:r>
              <a:rPr lang="en-US" dirty="0" smtClean="0"/>
              <a:t>No one node knows all nodes in the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Example usage: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Trackerless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BitTorrent</a:t>
            </a:r>
            <a:endParaRPr lang="en-US" dirty="0" smtClean="0"/>
          </a:p>
          <a:p>
            <a:pPr lvl="1"/>
            <a:r>
              <a:rPr lang="en-US" dirty="0" smtClean="0"/>
              <a:t>Key = file content hash</a:t>
            </a:r>
          </a:p>
          <a:p>
            <a:pPr lvl="1"/>
            <a:r>
              <a:rPr lang="en-US" dirty="0" smtClean="0"/>
              <a:t>Value = IP addresses of nodes that have file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Successor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89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don’t have value for key, forward to successor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4714125" y="2164623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Text Box 4"/>
          <p:cNvSpPr txBox="1">
            <a:spLocks noChangeAspect="1" noChangeArrowheads="1"/>
          </p:cNvSpPr>
          <p:nvPr/>
        </p:nvSpPr>
        <p:spPr bwMode="auto">
          <a:xfrm>
            <a:off x="7938331" y="3553070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</a:rPr>
              <a:t>N32</a:t>
            </a:r>
          </a:p>
        </p:txBody>
      </p:sp>
      <p:sp>
        <p:nvSpPr>
          <p:cNvPr id="6" name="Text Box 5"/>
          <p:cNvSpPr txBox="1">
            <a:spLocks noChangeAspect="1" noChangeArrowheads="1"/>
          </p:cNvSpPr>
          <p:nvPr/>
        </p:nvSpPr>
        <p:spPr bwMode="auto">
          <a:xfrm>
            <a:off x="4000368" y="4381824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</a:rPr>
              <a:t>N90</a:t>
            </a:r>
          </a:p>
        </p:txBody>
      </p:sp>
      <p:sp>
        <p:nvSpPr>
          <p:cNvPr id="7" name="Text Box 6"/>
          <p:cNvSpPr txBox="1">
            <a:spLocks noChangeAspect="1" noChangeArrowheads="1"/>
          </p:cNvSpPr>
          <p:nvPr/>
        </p:nvSpPr>
        <p:spPr bwMode="auto">
          <a:xfrm>
            <a:off x="4000856" y="2374618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Helvetica" charset="0"/>
              </a:rPr>
              <a:t>N105</a:t>
            </a:r>
          </a:p>
        </p:txBody>
      </p:sp>
      <p:sp>
        <p:nvSpPr>
          <p:cNvPr id="8" name="Arc 7"/>
          <p:cNvSpPr/>
          <p:nvPr/>
        </p:nvSpPr>
        <p:spPr>
          <a:xfrm>
            <a:off x="4359903" y="1587970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4"/>
          <p:cNvSpPr txBox="1">
            <a:spLocks noChangeAspect="1" noChangeArrowheads="1"/>
          </p:cNvSpPr>
          <p:nvPr/>
        </p:nvSpPr>
        <p:spPr bwMode="auto">
          <a:xfrm>
            <a:off x="7365111" y="193124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latin typeface="Helvetica" charset="0"/>
              </a:rPr>
              <a:t>N10</a:t>
            </a:r>
            <a:endParaRPr lang="en-US" sz="2400">
              <a:latin typeface="Helvetica" charset="0"/>
            </a:endParaRPr>
          </a:p>
        </p:txBody>
      </p:sp>
      <p:sp>
        <p:nvSpPr>
          <p:cNvPr id="10" name="Text Box 4"/>
          <p:cNvSpPr txBox="1">
            <a:spLocks noChangeAspect="1" noChangeArrowheads="1"/>
          </p:cNvSpPr>
          <p:nvPr/>
        </p:nvSpPr>
        <p:spPr bwMode="auto">
          <a:xfrm>
            <a:off x="7334363" y="5109896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latin typeface="Helvetica" charset="0"/>
              </a:rPr>
              <a:t>N60</a:t>
            </a:r>
            <a:endParaRPr lang="en-US" sz="2400">
              <a:latin typeface="Helvetica" charset="0"/>
            </a:endParaRPr>
          </a:p>
        </p:txBody>
      </p:sp>
      <p:sp>
        <p:nvSpPr>
          <p:cNvPr id="11" name="Text Box 6"/>
          <p:cNvSpPr txBox="1">
            <a:spLocks noChangeAspect="1" noChangeArrowheads="1"/>
          </p:cNvSpPr>
          <p:nvPr/>
        </p:nvSpPr>
        <p:spPr bwMode="auto">
          <a:xfrm>
            <a:off x="4789373" y="1674976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Helvetica" charset="0"/>
              </a:rPr>
              <a:t>N120</a:t>
            </a:r>
            <a:endParaRPr lang="en-US" sz="2400" dirty="0">
              <a:latin typeface="Helvetica" charset="0"/>
            </a:endParaRPr>
          </a:p>
        </p:txBody>
      </p:sp>
      <p:sp>
        <p:nvSpPr>
          <p:cNvPr id="12" name="Arc 11"/>
          <p:cNvSpPr/>
          <p:nvPr/>
        </p:nvSpPr>
        <p:spPr>
          <a:xfrm>
            <a:off x="4359903" y="1587970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4359903" y="1587970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4139186" y="1580019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4208849" y="1602684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4135404" y="1465906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7"/>
          <p:cNvSpPr txBox="1">
            <a:spLocks noChangeAspect="1" noChangeArrowheads="1"/>
          </p:cNvSpPr>
          <p:nvPr/>
        </p:nvSpPr>
        <p:spPr bwMode="auto">
          <a:xfrm>
            <a:off x="8762456" y="3503364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18" name="Text Box 7"/>
          <p:cNvSpPr txBox="1">
            <a:spLocks noChangeAspect="1" noChangeArrowheads="1"/>
          </p:cNvSpPr>
          <p:nvPr/>
        </p:nvSpPr>
        <p:spPr bwMode="auto">
          <a:xfrm>
            <a:off x="8235593" y="5171323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19" name="Text Box 7"/>
          <p:cNvSpPr txBox="1">
            <a:spLocks noChangeAspect="1" noChangeArrowheads="1"/>
          </p:cNvSpPr>
          <p:nvPr/>
        </p:nvSpPr>
        <p:spPr bwMode="auto">
          <a:xfrm>
            <a:off x="3169794" y="4360803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</p:spTree>
    <p:extLst>
      <p:ext uri="{BB962C8B-B14F-4D97-AF65-F5344CB8AC3E}">
        <p14:creationId xmlns:p14="http://schemas.microsoft.com/office/powerpoint/2010/main" val="6300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7" grpId="1"/>
      <p:bldP spid="18" grpId="0"/>
      <p:bldP spid="18" grpId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Successor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89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don’t have value for key, forward to successor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4714125" y="2164623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Text Box 4"/>
          <p:cNvSpPr txBox="1">
            <a:spLocks noChangeAspect="1" noChangeArrowheads="1"/>
          </p:cNvSpPr>
          <p:nvPr/>
        </p:nvSpPr>
        <p:spPr bwMode="auto">
          <a:xfrm>
            <a:off x="7938331" y="3553070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</a:rPr>
              <a:t>N32</a:t>
            </a:r>
          </a:p>
        </p:txBody>
      </p:sp>
      <p:sp>
        <p:nvSpPr>
          <p:cNvPr id="6" name="Text Box 5"/>
          <p:cNvSpPr txBox="1">
            <a:spLocks noChangeAspect="1" noChangeArrowheads="1"/>
          </p:cNvSpPr>
          <p:nvPr/>
        </p:nvSpPr>
        <p:spPr bwMode="auto">
          <a:xfrm>
            <a:off x="4000368" y="4381824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</a:rPr>
              <a:t>N90</a:t>
            </a:r>
          </a:p>
        </p:txBody>
      </p:sp>
      <p:sp>
        <p:nvSpPr>
          <p:cNvPr id="7" name="Text Box 6"/>
          <p:cNvSpPr txBox="1">
            <a:spLocks noChangeAspect="1" noChangeArrowheads="1"/>
          </p:cNvSpPr>
          <p:nvPr/>
        </p:nvSpPr>
        <p:spPr bwMode="auto">
          <a:xfrm>
            <a:off x="4000856" y="2374618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Helvetica" charset="0"/>
              </a:rPr>
              <a:t>N105</a:t>
            </a:r>
          </a:p>
        </p:txBody>
      </p:sp>
      <p:sp>
        <p:nvSpPr>
          <p:cNvPr id="8" name="Arc 7"/>
          <p:cNvSpPr/>
          <p:nvPr/>
        </p:nvSpPr>
        <p:spPr>
          <a:xfrm>
            <a:off x="4359903" y="1587970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4"/>
          <p:cNvSpPr txBox="1">
            <a:spLocks noChangeAspect="1" noChangeArrowheads="1"/>
          </p:cNvSpPr>
          <p:nvPr/>
        </p:nvSpPr>
        <p:spPr bwMode="auto">
          <a:xfrm>
            <a:off x="7365111" y="193124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latin typeface="Helvetica" charset="0"/>
              </a:rPr>
              <a:t>N10</a:t>
            </a:r>
            <a:endParaRPr lang="en-US" sz="2400">
              <a:latin typeface="Helvetica" charset="0"/>
            </a:endParaRPr>
          </a:p>
        </p:txBody>
      </p:sp>
      <p:sp>
        <p:nvSpPr>
          <p:cNvPr id="10" name="Text Box 4"/>
          <p:cNvSpPr txBox="1">
            <a:spLocks noChangeAspect="1" noChangeArrowheads="1"/>
          </p:cNvSpPr>
          <p:nvPr/>
        </p:nvSpPr>
        <p:spPr bwMode="auto">
          <a:xfrm>
            <a:off x="7334363" y="5109896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smtClean="0">
                <a:latin typeface="Helvetica" charset="0"/>
              </a:rPr>
              <a:t>N60</a:t>
            </a:r>
            <a:endParaRPr lang="en-US" sz="2400">
              <a:latin typeface="Helvetica" charset="0"/>
            </a:endParaRPr>
          </a:p>
        </p:txBody>
      </p:sp>
      <p:sp>
        <p:nvSpPr>
          <p:cNvPr id="11" name="Text Box 6"/>
          <p:cNvSpPr txBox="1">
            <a:spLocks noChangeAspect="1" noChangeArrowheads="1"/>
          </p:cNvSpPr>
          <p:nvPr/>
        </p:nvSpPr>
        <p:spPr bwMode="auto">
          <a:xfrm>
            <a:off x="4789373" y="1674976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Helvetica" charset="0"/>
              </a:rPr>
              <a:t>N120</a:t>
            </a:r>
            <a:endParaRPr lang="en-US" sz="2400" dirty="0">
              <a:latin typeface="Helvetica" charset="0"/>
            </a:endParaRPr>
          </a:p>
        </p:txBody>
      </p:sp>
      <p:sp>
        <p:nvSpPr>
          <p:cNvPr id="12" name="Arc 11"/>
          <p:cNvSpPr/>
          <p:nvPr/>
        </p:nvSpPr>
        <p:spPr>
          <a:xfrm>
            <a:off x="4359903" y="1587970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4359903" y="1587970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4139186" y="1580019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4208849" y="1602684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4135404" y="1465906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7"/>
          <p:cNvSpPr txBox="1">
            <a:spLocks noChangeAspect="1" noChangeArrowheads="1"/>
          </p:cNvSpPr>
          <p:nvPr/>
        </p:nvSpPr>
        <p:spPr bwMode="auto">
          <a:xfrm>
            <a:off x="3169794" y="4360803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62456" y="2162075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</a:rPr>
              <a:t>O(N) Lookup</a:t>
            </a:r>
            <a:endParaRPr lang="en-US" sz="2400" b="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6048" y="1668653"/>
            <a:ext cx="1880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Downside of</a:t>
            </a:r>
          </a:p>
          <a:p>
            <a:pPr algn="ctr"/>
            <a:r>
              <a:rPr lang="en-US" sz="2400" b="0" dirty="0">
                <a:solidFill>
                  <a:srgbClr val="FF0000"/>
                </a:solidFill>
              </a:rPr>
              <a:t>a</a:t>
            </a:r>
            <a:r>
              <a:rPr lang="en-US" sz="2400" b="0" dirty="0" smtClean="0">
                <a:solidFill>
                  <a:srgbClr val="FF0000"/>
                </a:solidFill>
              </a:rPr>
              <a:t>pproach?</a:t>
            </a:r>
            <a:endParaRPr lang="en-US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6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Efficient Lookups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57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What’s required to enable O(1) lookups?</a:t>
            </a:r>
          </a:p>
          <a:p>
            <a:pPr lvl="1"/>
            <a:r>
              <a:rPr lang="en-US" dirty="0" smtClean="0"/>
              <a:t>Every node must know all other nodes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Need to convert linear search to binary search!</a:t>
            </a:r>
          </a:p>
          <a:p>
            <a:endParaRPr lang="en-US" dirty="0"/>
          </a:p>
          <a:p>
            <a:r>
              <a:rPr lang="en-US" dirty="0" smtClean="0"/>
              <a:t>Idea: maintain </a:t>
            </a:r>
            <a:r>
              <a:rPr lang="en-US" dirty="0" smtClean="0">
                <a:solidFill>
                  <a:srgbClr val="00B0F0"/>
                </a:solidFill>
              </a:rPr>
              <a:t>log(N) pointers </a:t>
            </a:r>
            <a:r>
              <a:rPr lang="en-US" dirty="0" smtClean="0"/>
              <a:t>to other nodes</a:t>
            </a:r>
          </a:p>
          <a:p>
            <a:pPr lvl="1"/>
            <a:r>
              <a:rPr lang="en-US" dirty="0" smtClean="0"/>
              <a:t>Called finger table</a:t>
            </a:r>
          </a:p>
          <a:p>
            <a:pPr lvl="1"/>
            <a:r>
              <a:rPr lang="en-US" dirty="0" smtClean="0"/>
              <a:t>Pointer to node ½-way across hash space</a:t>
            </a:r>
          </a:p>
          <a:p>
            <a:pPr lvl="1"/>
            <a:r>
              <a:rPr lang="en-US" dirty="0" smtClean="0"/>
              <a:t>Pointer to node ¼-way across hash space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Finger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8091"/>
            <a:ext cx="10515600" cy="4351338"/>
          </a:xfrm>
        </p:spPr>
        <p:txBody>
          <a:bodyPr/>
          <a:lstStyle/>
          <a:p>
            <a:r>
              <a:rPr lang="en-US" dirty="0" err="1" smtClean="0"/>
              <a:t>i’th</a:t>
            </a:r>
            <a:r>
              <a:rPr lang="en-US" dirty="0"/>
              <a:t> </a:t>
            </a:r>
            <a:r>
              <a:rPr lang="en-US" dirty="0" smtClean="0"/>
              <a:t>entry at node n points to</a:t>
            </a:r>
            <a:br>
              <a:rPr lang="en-US" dirty="0" smtClean="0"/>
            </a:br>
            <a:r>
              <a:rPr lang="en-US" dirty="0" smtClean="0"/>
              <a:t>successor of hash(n)+2^i</a:t>
            </a:r>
          </a:p>
          <a:p>
            <a:pPr lvl="1"/>
            <a:r>
              <a:rPr lang="en-US" dirty="0" smtClean="0"/>
              <a:t># of entries = # of bits in hash value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7752993" y="1783154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7370405" y="4821629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</a:rPr>
              <a:t>N80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631130" y="1900629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7827605" y="1935554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7321193" y="3307154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70405" y="3992954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7446605" y="4145354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7527568" y="4297754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8107401" y="4352524"/>
            <a:ext cx="118269" cy="236537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7980005" y="4158054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7903805" y="3980254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7751405" y="3459554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8208605" y="2316554"/>
            <a:ext cx="1231900" cy="2286000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8208605" y="2392754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Finger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8091"/>
            <a:ext cx="10515600" cy="4351338"/>
          </a:xfrm>
        </p:spPr>
        <p:txBody>
          <a:bodyPr/>
          <a:lstStyle/>
          <a:p>
            <a:r>
              <a:rPr lang="en-US" dirty="0" err="1" smtClean="0"/>
              <a:t>i’th</a:t>
            </a:r>
            <a:r>
              <a:rPr lang="en-US" dirty="0"/>
              <a:t> </a:t>
            </a:r>
            <a:r>
              <a:rPr lang="en-US" dirty="0" smtClean="0"/>
              <a:t>entry at node n points to</a:t>
            </a:r>
            <a:br>
              <a:rPr lang="en-US" dirty="0" smtClean="0"/>
            </a:br>
            <a:r>
              <a:rPr lang="en-US" dirty="0" smtClean="0"/>
              <a:t>successor of hash(n)+2^i</a:t>
            </a:r>
          </a:p>
          <a:p>
            <a:pPr lvl="1"/>
            <a:r>
              <a:rPr lang="en-US" dirty="0" smtClean="0"/>
              <a:t># of entries = # of bits in hash value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Binary lookup tree rooted at every node</a:t>
            </a:r>
          </a:p>
          <a:p>
            <a:pPr lvl="1"/>
            <a:r>
              <a:rPr lang="en-US" dirty="0" smtClean="0"/>
              <a:t>Threaded through others’ finger tables</a:t>
            </a:r>
            <a:endParaRPr lang="en-US" dirty="0"/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7752993" y="1783154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7370405" y="4821629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</a:rPr>
              <a:t>N80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0631130" y="1900629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7827605" y="1935554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7321193" y="3307154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70405" y="3992954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7446605" y="4145354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7527568" y="4297754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8107401" y="4352524"/>
            <a:ext cx="118269" cy="236537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7980005" y="4158054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7903805" y="3980254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7751405" y="3459554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8208605" y="2316554"/>
            <a:ext cx="1231900" cy="2286000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8208605" y="2392754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Finger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4596" y="1933254"/>
            <a:ext cx="1091966" cy="46166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/>
              <a:t>Node n</a:t>
            </a:r>
            <a:endParaRPr lang="en-US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729318" y="3914454"/>
            <a:ext cx="1149674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err="1" smtClean="0"/>
              <a:t>Succ</a:t>
            </a:r>
            <a:r>
              <a:rPr lang="en-US" sz="2400" b="0" dirty="0" smtClean="0"/>
              <a:t>. of</a:t>
            </a:r>
          </a:p>
          <a:p>
            <a:pPr algn="ctr"/>
            <a:r>
              <a:rPr lang="en-US" sz="2400" b="0" dirty="0" smtClean="0"/>
              <a:t>hash(n)</a:t>
            </a:r>
            <a:endParaRPr lang="en-US" sz="2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363181" y="3914454"/>
            <a:ext cx="143340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err="1" smtClean="0"/>
              <a:t>Succ</a:t>
            </a:r>
            <a:r>
              <a:rPr lang="en-US" sz="2400" b="0" dirty="0" smtClean="0"/>
              <a:t>. of</a:t>
            </a:r>
          </a:p>
          <a:p>
            <a:pPr algn="ctr"/>
            <a:r>
              <a:rPr lang="en-US" sz="2400" b="0" dirty="0" smtClean="0"/>
              <a:t>hash(n)+2</a:t>
            </a:r>
            <a:endParaRPr lang="en-US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5216084" y="3914454"/>
            <a:ext cx="15376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err="1" smtClean="0"/>
              <a:t>Succ</a:t>
            </a:r>
            <a:r>
              <a:rPr lang="en-US" sz="2400" b="0" dirty="0" smtClean="0"/>
              <a:t>. of</a:t>
            </a:r>
          </a:p>
          <a:p>
            <a:pPr algn="ctr"/>
            <a:r>
              <a:rPr lang="en-US" sz="2400" b="0" dirty="0" smtClean="0"/>
              <a:t>hash(n)+2</a:t>
            </a:r>
            <a:r>
              <a:rPr lang="en-US" sz="2400" b="0" baseline="30000" dirty="0" smtClean="0"/>
              <a:t>2</a:t>
            </a:r>
            <a:endParaRPr lang="en-US" sz="2400" b="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7480443" y="3914454"/>
            <a:ext cx="32004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err="1" smtClean="0"/>
              <a:t>Succ</a:t>
            </a:r>
            <a:r>
              <a:rPr lang="en-US" sz="2400" b="0" dirty="0" smtClean="0"/>
              <a:t>. of</a:t>
            </a:r>
          </a:p>
          <a:p>
            <a:pPr algn="ctr"/>
            <a:r>
              <a:rPr lang="en-US" sz="2400" b="0" dirty="0" smtClean="0"/>
              <a:t>hash(n)+(max hash)/2</a:t>
            </a:r>
            <a:endParaRPr lang="en-US" sz="2400" b="0" baseline="300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025269" y="4295454"/>
            <a:ext cx="378974" cy="0"/>
          </a:xfrm>
          <a:prstGeom prst="line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cxnSp>
        <p:nvCxnSpPr>
          <p:cNvPr id="10" name="Straight Arrow Connector 9"/>
          <p:cNvCxnSpPr>
            <a:stCxn id="9" idx="2"/>
            <a:endCxn id="10" idx="0"/>
          </p:cNvCxnSpPr>
          <p:nvPr/>
        </p:nvCxnSpPr>
        <p:spPr bwMode="auto">
          <a:xfrm flipH="1">
            <a:off x="2304155" y="2394919"/>
            <a:ext cx="3596424" cy="15195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Straight Arrow Connector 10"/>
          <p:cNvCxnSpPr>
            <a:stCxn id="9" idx="2"/>
            <a:endCxn id="12" idx="0"/>
          </p:cNvCxnSpPr>
          <p:nvPr/>
        </p:nvCxnSpPr>
        <p:spPr bwMode="auto">
          <a:xfrm flipH="1">
            <a:off x="4079884" y="2394919"/>
            <a:ext cx="1820695" cy="15195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stCxn id="9" idx="2"/>
            <a:endCxn id="13" idx="0"/>
          </p:cNvCxnSpPr>
          <p:nvPr/>
        </p:nvCxnSpPr>
        <p:spPr bwMode="auto">
          <a:xfrm>
            <a:off x="5900579" y="2394919"/>
            <a:ext cx="84305" cy="15195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stCxn id="9" idx="2"/>
            <a:endCxn id="14" idx="0"/>
          </p:cNvCxnSpPr>
          <p:nvPr/>
        </p:nvCxnSpPr>
        <p:spPr bwMode="auto">
          <a:xfrm>
            <a:off x="5900579" y="2394919"/>
            <a:ext cx="3180064" cy="15195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891028" y="5738789"/>
            <a:ext cx="848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How to recursively use finger tables to locate node for key k?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34708" y="4745451"/>
            <a:ext cx="1070852" cy="688538"/>
            <a:chOff x="1762651" y="4745451"/>
            <a:chExt cx="1070852" cy="688538"/>
          </a:xfrm>
        </p:grpSpPr>
        <p:cxnSp>
          <p:nvCxnSpPr>
            <p:cNvPr id="16" name="Straight Arrow Connector 15"/>
            <p:cNvCxnSpPr>
              <a:stCxn id="10" idx="2"/>
            </p:cNvCxnSpPr>
            <p:nvPr/>
          </p:nvCxnSpPr>
          <p:spPr bwMode="auto">
            <a:xfrm>
              <a:off x="2304155" y="4745451"/>
              <a:ext cx="529348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Arrow Connector 16"/>
            <p:cNvCxnSpPr>
              <a:stCxn id="10" idx="2"/>
            </p:cNvCxnSpPr>
            <p:nvPr/>
          </p:nvCxnSpPr>
          <p:spPr bwMode="auto">
            <a:xfrm flipH="1">
              <a:off x="2218591" y="4745451"/>
              <a:ext cx="85564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8" name="Straight Arrow Connector 17"/>
            <p:cNvCxnSpPr>
              <a:stCxn id="10" idx="2"/>
            </p:cNvCxnSpPr>
            <p:nvPr/>
          </p:nvCxnSpPr>
          <p:spPr bwMode="auto">
            <a:xfrm flipH="1">
              <a:off x="1762651" y="4745451"/>
              <a:ext cx="541504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3594243" y="4757119"/>
            <a:ext cx="1070852" cy="688538"/>
            <a:chOff x="606808" y="4488597"/>
            <a:chExt cx="1070852" cy="68853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1148312" y="4488597"/>
              <a:ext cx="529348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>
              <a:off x="1062748" y="4488597"/>
              <a:ext cx="85564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606808" y="4488597"/>
              <a:ext cx="541504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5499243" y="4757119"/>
            <a:ext cx="1070852" cy="688538"/>
            <a:chOff x="606808" y="4488597"/>
            <a:chExt cx="1070852" cy="688538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1148312" y="4488597"/>
              <a:ext cx="529348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1062748" y="4488597"/>
              <a:ext cx="85564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606808" y="4488597"/>
              <a:ext cx="541504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8547243" y="4757119"/>
            <a:ext cx="1070852" cy="688538"/>
            <a:chOff x="606808" y="4488597"/>
            <a:chExt cx="1070852" cy="688538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1148312" y="4488597"/>
              <a:ext cx="529348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1062748" y="4488597"/>
              <a:ext cx="85564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606808" y="4488597"/>
              <a:ext cx="541504" cy="6885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588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Looking Back and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far:</a:t>
            </a:r>
          </a:p>
          <a:p>
            <a:pPr lvl="1"/>
            <a:r>
              <a:rPr lang="en-US" dirty="0" smtClean="0"/>
              <a:t>Different ways of replicating state</a:t>
            </a:r>
          </a:p>
          <a:p>
            <a:pPr lvl="1"/>
            <a:r>
              <a:rPr lang="en-US" dirty="0" smtClean="0"/>
              <a:t>Tradeoffs between replication and consistency</a:t>
            </a:r>
          </a:p>
          <a:p>
            <a:pPr lvl="1"/>
            <a:r>
              <a:rPr lang="en-US" dirty="0" smtClean="0"/>
              <a:t>Impact of strong vs. weaker consistency models</a:t>
            </a:r>
          </a:p>
          <a:p>
            <a:pPr lvl="1"/>
            <a:endParaRPr lang="en-US" dirty="0"/>
          </a:p>
          <a:p>
            <a:r>
              <a:rPr lang="en-US" dirty="0" smtClean="0"/>
              <a:t>Rest of the quarter:</a:t>
            </a:r>
          </a:p>
          <a:p>
            <a:pPr lvl="1"/>
            <a:r>
              <a:rPr lang="en-US" dirty="0" smtClean="0"/>
              <a:t>Scaling up RSMs</a:t>
            </a:r>
          </a:p>
          <a:p>
            <a:pPr lvl="1"/>
            <a:r>
              <a:rPr lang="en-US" dirty="0" smtClean="0"/>
              <a:t>Case studies</a:t>
            </a:r>
          </a:p>
          <a:p>
            <a:pPr lvl="2"/>
            <a:r>
              <a:rPr lang="en-US" dirty="0" smtClean="0"/>
              <a:t>Amazon Dynamo, Azure storage, Google Spanner, Bitcoin (maybe)</a:t>
            </a:r>
          </a:p>
        </p:txBody>
      </p:sp>
    </p:spTree>
    <p:extLst>
      <p:ext uri="{BB962C8B-B14F-4D97-AF65-F5344CB8AC3E}">
        <p14:creationId xmlns:p14="http://schemas.microsoft.com/office/powerpoint/2010/main" val="17077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Lookup with Finger Table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0533" y="1871132"/>
            <a:ext cx="8610600" cy="463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(key k, node n)</a:t>
            </a:r>
            <a:endParaRPr lang="en-US" sz="3200" i="1" spc="-3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look in local finger table for		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	  highest f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s.t.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hash(f)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spc="-300" smtClean="0">
                <a:latin typeface="Courier" charset="0"/>
                <a:ea typeface="Courier" charset="0"/>
                <a:cs typeface="Courier" charset="0"/>
              </a:rPr>
              <a:t>hash(k)</a:t>
            </a:r>
            <a:endParaRPr lang="en-US" sz="3200" spc="-3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595533" y="2997200"/>
            <a:ext cx="3657600" cy="533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0133" y="2090003"/>
            <a:ext cx="151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Modulo</a:t>
            </a:r>
          </a:p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arithmetic</a:t>
            </a:r>
            <a:endParaRPr lang="en-US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4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Lookup with Finger Table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0533" y="1871132"/>
            <a:ext cx="8610600" cy="463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200" b="1" spc="-300" smtClean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smtClean="0">
                <a:latin typeface="Courier" charset="0"/>
                <a:ea typeface="Courier" charset="0"/>
                <a:cs typeface="Courier" charset="0"/>
              </a:rPr>
              <a:t>(key k, node n)</a:t>
            </a:r>
            <a:endParaRPr lang="en-US" sz="3200" i="1" spc="-300" smtClean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look in local finger table for		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	  highest f </a:t>
            </a:r>
            <a:r>
              <a:rPr lang="en-US" sz="3200" spc="-300" dirty="0" err="1" smtClean="0">
                <a:latin typeface="Courier" charset="0"/>
                <a:ea typeface="Courier" charset="0"/>
                <a:cs typeface="Courier" charset="0"/>
              </a:rPr>
              <a:t>s.t.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hash(f) 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hash(k)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f exists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	  call Lookup(k, f) </a:t>
            </a:r>
            <a:r>
              <a:rPr lang="en-US" sz="3200" spc="-300" dirty="0" smtClean="0"/>
              <a:t> 		</a:t>
            </a:r>
            <a:r>
              <a:rPr lang="en-US" sz="3200" i="1" spc="-300" dirty="0" smtClean="0">
                <a:latin typeface="Times New Roman" charset="0"/>
              </a:rPr>
              <a:t>// next hop</a:t>
            </a:r>
          </a:p>
          <a:p>
            <a:pPr>
              <a:buFontTx/>
              <a:buNone/>
            </a:pPr>
            <a:r>
              <a:rPr lang="en-US" sz="3200" spc="-300" dirty="0" smtClean="0"/>
              <a:t>	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>
              <a:buFontTx/>
              <a:buNone/>
            </a:pP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3200" b="1" spc="-300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200" spc="-300" dirty="0" smtClean="0">
                <a:latin typeface="Courier" charset="0"/>
                <a:ea typeface="Courier" charset="0"/>
                <a:cs typeface="Courier" charset="0"/>
              </a:rPr>
              <a:t> n’s successor	</a:t>
            </a:r>
            <a:r>
              <a:rPr lang="en-US" sz="3200" spc="-300" dirty="0" smtClean="0"/>
              <a:t>	</a:t>
            </a:r>
            <a:r>
              <a:rPr lang="en-US" sz="3200" i="1" spc="-300" dirty="0" smtClean="0">
                <a:latin typeface="Times New Roman" charset="0"/>
              </a:rPr>
              <a:t>// done</a:t>
            </a:r>
            <a:r>
              <a:rPr lang="en-US" sz="3200" spc="-300" dirty="0" smtClean="0"/>
              <a:t>	</a:t>
            </a:r>
            <a:endParaRPr lang="en-US" sz="3200" spc="-3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595533" y="2997200"/>
            <a:ext cx="3657600" cy="533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0133" y="2090003"/>
            <a:ext cx="151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Modulo</a:t>
            </a:r>
          </a:p>
          <a:p>
            <a:pPr algn="ctr"/>
            <a:r>
              <a:rPr lang="en-US" sz="2400" b="0" dirty="0" smtClean="0">
                <a:solidFill>
                  <a:srgbClr val="FF0000"/>
                </a:solidFill>
              </a:rPr>
              <a:t>arithmetic</a:t>
            </a:r>
            <a:endParaRPr lang="en-US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502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Lookups take O(log N) hops</a:t>
            </a:r>
            <a:endParaRPr lang="en-US" dirty="0"/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3820055" y="2296055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323667" y="3835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Helvetica" charset="0"/>
              </a:rPr>
              <a:t>N32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790267" y="238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Helvetica" charset="0"/>
              </a:rPr>
              <a:t>N10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5647267" y="1854200"/>
            <a:ext cx="519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Helvetica" charset="0"/>
              </a:rPr>
              <a:t>N5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171267" y="2921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Helvetica" charset="0"/>
              </a:rPr>
              <a:t>N20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361267" y="2540000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Helvetica" charset="0"/>
              </a:rPr>
              <a:t>N110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132667" y="33782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Helvetica" charset="0"/>
              </a:rPr>
              <a:t>N99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437467" y="5054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Helvetica" charset="0"/>
              </a:rPr>
              <a:t>N80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723467" y="5816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Helvetica" charset="0"/>
              </a:rPr>
              <a:t>N60</a:t>
            </a: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3894667" y="3666067"/>
            <a:ext cx="3276600" cy="381000"/>
          </a:xfrm>
          <a:custGeom>
            <a:avLst/>
            <a:gdLst>
              <a:gd name="T0" fmla="*/ 2064 w 2064"/>
              <a:gd name="T1" fmla="*/ 240 h 240"/>
              <a:gd name="T2" fmla="*/ 960 w 2064"/>
              <a:gd name="T3" fmla="*/ 192 h 240"/>
              <a:gd name="T4" fmla="*/ 0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2064" y="240"/>
                </a:moveTo>
                <a:cubicBezTo>
                  <a:pt x="1684" y="236"/>
                  <a:pt x="1304" y="232"/>
                  <a:pt x="960" y="192"/>
                </a:cubicBezTo>
                <a:cubicBezTo>
                  <a:pt x="616" y="152"/>
                  <a:pt x="308" y="76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3894667" y="2446867"/>
            <a:ext cx="1905000" cy="1219200"/>
          </a:xfrm>
          <a:custGeom>
            <a:avLst/>
            <a:gdLst>
              <a:gd name="T0" fmla="*/ 0 w 1200"/>
              <a:gd name="T1" fmla="*/ 768 h 768"/>
              <a:gd name="T2" fmla="*/ 864 w 1200"/>
              <a:gd name="T3" fmla="*/ 432 h 768"/>
              <a:gd name="T4" fmla="*/ 1200 w 1200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768">
                <a:moveTo>
                  <a:pt x="0" y="768"/>
                </a:moveTo>
                <a:cubicBezTo>
                  <a:pt x="332" y="664"/>
                  <a:pt x="664" y="560"/>
                  <a:pt x="864" y="432"/>
                </a:cubicBezTo>
                <a:cubicBezTo>
                  <a:pt x="1064" y="304"/>
                  <a:pt x="1132" y="152"/>
                  <a:pt x="12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" name="Freeform 14"/>
          <p:cNvSpPr>
            <a:spLocks/>
          </p:cNvSpPr>
          <p:nvPr/>
        </p:nvSpPr>
        <p:spPr bwMode="auto">
          <a:xfrm>
            <a:off x="5799667" y="2446867"/>
            <a:ext cx="838200" cy="355600"/>
          </a:xfrm>
          <a:custGeom>
            <a:avLst/>
            <a:gdLst>
              <a:gd name="T0" fmla="*/ 0 w 528"/>
              <a:gd name="T1" fmla="*/ 0 h 224"/>
              <a:gd name="T2" fmla="*/ 192 w 528"/>
              <a:gd name="T3" fmla="*/ 192 h 224"/>
              <a:gd name="T4" fmla="*/ 528 w 528"/>
              <a:gd name="T5" fmla="*/ 19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24">
                <a:moveTo>
                  <a:pt x="0" y="0"/>
                </a:moveTo>
                <a:cubicBezTo>
                  <a:pt x="52" y="80"/>
                  <a:pt x="104" y="160"/>
                  <a:pt x="192" y="192"/>
                </a:cubicBezTo>
                <a:cubicBezTo>
                  <a:pt x="280" y="224"/>
                  <a:pt x="404" y="208"/>
                  <a:pt x="528" y="19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" name="Freeform 15"/>
          <p:cNvSpPr>
            <a:spLocks/>
          </p:cNvSpPr>
          <p:nvPr/>
        </p:nvSpPr>
        <p:spPr bwMode="auto">
          <a:xfrm>
            <a:off x="6587067" y="2751667"/>
            <a:ext cx="355600" cy="444500"/>
          </a:xfrm>
          <a:custGeom>
            <a:avLst/>
            <a:gdLst>
              <a:gd name="T0" fmla="*/ 32 w 224"/>
              <a:gd name="T1" fmla="*/ 0 h 280"/>
              <a:gd name="T2" fmla="*/ 32 w 224"/>
              <a:gd name="T3" fmla="*/ 240 h 280"/>
              <a:gd name="T4" fmla="*/ 224 w 224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280">
                <a:moveTo>
                  <a:pt x="32" y="0"/>
                </a:moveTo>
                <a:cubicBezTo>
                  <a:pt x="16" y="100"/>
                  <a:pt x="0" y="200"/>
                  <a:pt x="32" y="240"/>
                </a:cubicBezTo>
                <a:cubicBezTo>
                  <a:pt x="64" y="280"/>
                  <a:pt x="144" y="260"/>
                  <a:pt x="224" y="24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7984067" y="3809706"/>
            <a:ext cx="178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Lookup(K19</a:t>
            </a:r>
            <a:r>
              <a:rPr lang="en-US" sz="2000" b="1" dirty="0">
                <a:solidFill>
                  <a:srgbClr val="00B0F0"/>
                </a:solidFill>
                <a:latin typeface="Tahoma" charset="0"/>
              </a:rPr>
              <a:t>)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7628467" y="252306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  <a:latin typeface="Tahoma" charset="0"/>
              </a:rPr>
              <a:t>K19</a:t>
            </a:r>
          </a:p>
        </p:txBody>
      </p:sp>
    </p:spTree>
    <p:extLst>
      <p:ext uri="{BB962C8B-B14F-4D97-AF65-F5344CB8AC3E}">
        <p14:creationId xmlns:p14="http://schemas.microsoft.com/office/powerpoint/2010/main" val="1778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 log(N) lookup fast or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3360"/>
            <a:ext cx="10515600" cy="4351338"/>
          </a:xfrm>
        </p:spPr>
        <p:txBody>
          <a:bodyPr/>
          <a:lstStyle/>
          <a:p>
            <a:r>
              <a:rPr lang="en-US" dirty="0" smtClean="0"/>
              <a:t>For a million nodes, it’s 20 hops</a:t>
            </a:r>
          </a:p>
          <a:p>
            <a:endParaRPr lang="en-US" dirty="0"/>
          </a:p>
          <a:p>
            <a:r>
              <a:rPr lang="en-US" dirty="0" smtClean="0"/>
              <a:t>If each hop takes 50 </a:t>
            </a:r>
            <a:r>
              <a:rPr lang="en-US" dirty="0" err="1" smtClean="0"/>
              <a:t>ms</a:t>
            </a:r>
            <a:r>
              <a:rPr lang="en-US" dirty="0" smtClean="0"/>
              <a:t>, lookups take </a:t>
            </a:r>
            <a:r>
              <a:rPr lang="en-US" dirty="0" smtClean="0">
                <a:solidFill>
                  <a:srgbClr val="FF0000"/>
                </a:solidFill>
              </a:rPr>
              <a:t>1 second</a:t>
            </a:r>
          </a:p>
          <a:p>
            <a:endParaRPr lang="en-US" dirty="0"/>
          </a:p>
          <a:p>
            <a:r>
              <a:rPr lang="en-US" dirty="0" smtClean="0"/>
              <a:t>If each hop has 10% chance of failure, it’s a couple of timeouts</a:t>
            </a:r>
          </a:p>
          <a:p>
            <a:endParaRPr lang="en-US" dirty="0"/>
          </a:p>
          <a:p>
            <a:r>
              <a:rPr lang="en-US" dirty="0" smtClean="0"/>
              <a:t>So log(N) is better than O(N), but it is </a:t>
            </a:r>
            <a:r>
              <a:rPr lang="en-US" dirty="0" smtClean="0">
                <a:solidFill>
                  <a:srgbClr val="FF0000"/>
                </a:solidFill>
              </a:rPr>
              <a:t>not great!</a:t>
            </a:r>
          </a:p>
        </p:txBody>
      </p:sp>
    </p:spTree>
    <p:extLst>
      <p:ext uri="{BB962C8B-B14F-4D97-AF65-F5344CB8AC3E}">
        <p14:creationId xmlns:p14="http://schemas.microsoft.com/office/powerpoint/2010/main" val="198073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Handling Churn in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Need to update finger tables upon addition or removal of nodes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Hard to preserve consistency in the face of these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3 due in 1 week</a:t>
            </a:r>
          </a:p>
          <a:p>
            <a:pPr lvl="1"/>
            <a:r>
              <a:rPr lang="en-US" dirty="0" smtClean="0"/>
              <a:t>Start now if you haven’t already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Assignment 2 grades released today/tomorrow</a:t>
            </a:r>
          </a:p>
          <a:p>
            <a:pPr lvl="1"/>
            <a:r>
              <a:rPr lang="en-US" dirty="0" smtClean="0"/>
              <a:t>Contact Spyros with questions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Midterm exam</a:t>
            </a:r>
          </a:p>
          <a:p>
            <a:pPr lvl="1"/>
            <a:r>
              <a:rPr lang="en-US" dirty="0" smtClean="0"/>
              <a:t>In class on Monday, May 20</a:t>
            </a:r>
          </a:p>
          <a:p>
            <a:pPr lvl="1"/>
            <a:r>
              <a:rPr lang="en-US" dirty="0" smtClean="0"/>
              <a:t>Covers content through next Wednesday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time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Dynamo: Amazon’s eventually consistent storage system that uses consistent hashing</a:t>
            </a:r>
          </a:p>
        </p:txBody>
      </p:sp>
    </p:spTree>
    <p:extLst>
      <p:ext uri="{BB962C8B-B14F-4D97-AF65-F5344CB8AC3E}">
        <p14:creationId xmlns:p14="http://schemas.microsoft.com/office/powerpoint/2010/main" val="14624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have we overlooked?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1357"/>
          </a:xfrm>
        </p:spPr>
        <p:txBody>
          <a:bodyPr>
            <a:normAutofit/>
          </a:bodyPr>
          <a:lstStyle/>
          <a:p>
            <a:r>
              <a:rPr lang="en-US" dirty="0" smtClean="0"/>
              <a:t>Say each server can serve R PUTs/sec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Rate at which RSM in assignment 2 can serve PUTs?</a:t>
            </a:r>
          </a:p>
          <a:p>
            <a:endParaRPr lang="en-US" dirty="0"/>
          </a:p>
          <a:p>
            <a:r>
              <a:rPr lang="en-US" dirty="0" smtClean="0"/>
              <a:t>As you add more servers</a:t>
            </a:r>
          </a:p>
          <a:p>
            <a:pPr lvl="1"/>
            <a:r>
              <a:rPr lang="en-US" dirty="0" smtClean="0"/>
              <a:t>Every replica has to handle every operation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Idle servers unutilized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have we overlooked?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1357"/>
          </a:xfrm>
        </p:spPr>
        <p:txBody>
          <a:bodyPr>
            <a:normAutofit/>
          </a:bodyPr>
          <a:lstStyle/>
          <a:p>
            <a:r>
              <a:rPr lang="en-US" dirty="0" smtClean="0"/>
              <a:t>Say each server can serve R PUTs/sec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Rate at which RSM in assignment 2 can serve PUTs?</a:t>
            </a:r>
          </a:p>
          <a:p>
            <a:endParaRPr lang="en-US" dirty="0"/>
          </a:p>
          <a:p>
            <a:r>
              <a:rPr lang="en-US" dirty="0" smtClean="0"/>
              <a:t>As you add more servers</a:t>
            </a:r>
          </a:p>
          <a:p>
            <a:pPr lvl="1"/>
            <a:r>
              <a:rPr lang="en-US" dirty="0" smtClean="0"/>
              <a:t>Every replica has to handle every operation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Idle servers unutilized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Horizontal scaling is better than vertical scaling</a:t>
            </a:r>
          </a:p>
          <a:p>
            <a:pPr lvl="1"/>
            <a:r>
              <a:rPr lang="en-US" dirty="0" smtClean="0"/>
              <a:t>Adding more commodity servers &gt;&gt; beefing up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6648"/>
            <a:ext cx="10515600" cy="4351338"/>
          </a:xfrm>
        </p:spPr>
        <p:txBody>
          <a:bodyPr/>
          <a:lstStyle/>
          <a:p>
            <a:r>
              <a:rPr lang="en-US" dirty="0" smtClean="0"/>
              <a:t>Assumption so far: </a:t>
            </a:r>
            <a:r>
              <a:rPr lang="en-US" dirty="0" smtClean="0">
                <a:solidFill>
                  <a:srgbClr val="FF0000"/>
                </a:solidFill>
              </a:rPr>
              <a:t>all replicas have entire state</a:t>
            </a:r>
          </a:p>
          <a:p>
            <a:pPr lvl="1"/>
            <a:r>
              <a:rPr lang="en-US" dirty="0" smtClean="0"/>
              <a:t>Example: every replica has value for every key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we need instead: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Partition state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Map partitions to servers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Partitioning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646"/>
          </a:xfrm>
        </p:spPr>
        <p:txBody>
          <a:bodyPr>
            <a:normAutofit/>
          </a:bodyPr>
          <a:lstStyle/>
          <a:p>
            <a:r>
              <a:rPr lang="en-US" dirty="0" smtClean="0"/>
              <a:t>Modulo hashing</a:t>
            </a:r>
          </a:p>
          <a:p>
            <a:pPr lvl="1"/>
            <a:r>
              <a:rPr lang="en-US" dirty="0" smtClean="0"/>
              <a:t>Apply hash function to key</a:t>
            </a:r>
          </a:p>
          <a:p>
            <a:pPr lvl="1"/>
            <a:r>
              <a:rPr lang="en-US" dirty="0" smtClean="0"/>
              <a:t>Compute modulo to # of servers (N)</a:t>
            </a:r>
          </a:p>
          <a:p>
            <a:pPr lvl="1"/>
            <a:r>
              <a:rPr lang="en-US" dirty="0" smtClean="0"/>
              <a:t>Store (key, value) pair at </a:t>
            </a:r>
            <a:r>
              <a:rPr lang="en-US" i="1" dirty="0" smtClean="0"/>
              <a:t>hash(key) mod N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75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Partitioning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646"/>
          </a:xfrm>
        </p:spPr>
        <p:txBody>
          <a:bodyPr>
            <a:normAutofit/>
          </a:bodyPr>
          <a:lstStyle/>
          <a:p>
            <a:r>
              <a:rPr lang="en-US" dirty="0" smtClean="0"/>
              <a:t>Modulo hashing</a:t>
            </a:r>
          </a:p>
          <a:p>
            <a:pPr lvl="1"/>
            <a:r>
              <a:rPr lang="en-US" dirty="0" smtClean="0"/>
              <a:t>Apply hash function to key</a:t>
            </a:r>
          </a:p>
          <a:p>
            <a:pPr lvl="1"/>
            <a:r>
              <a:rPr lang="en-US" dirty="0" smtClean="0"/>
              <a:t>Compute modulo to # of servers (N)</a:t>
            </a:r>
          </a:p>
          <a:p>
            <a:pPr lvl="1"/>
            <a:r>
              <a:rPr lang="en-US" dirty="0" smtClean="0"/>
              <a:t>Store (key, value) pair at </a:t>
            </a:r>
            <a:r>
              <a:rPr lang="en-US" i="1" dirty="0" smtClean="0"/>
              <a:t>hash(key) mod N</a:t>
            </a:r>
          </a:p>
          <a:p>
            <a:pPr lvl="1"/>
            <a:endParaRPr lang="en-US" i="1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Store student’s transcripts across 4 servers</a:t>
            </a:r>
          </a:p>
          <a:p>
            <a:pPr lvl="1"/>
            <a:r>
              <a:rPr lang="en-US" dirty="0" smtClean="0"/>
              <a:t>Hash function = </a:t>
            </a:r>
            <a:r>
              <a:rPr lang="en-US" dirty="0" smtClean="0">
                <a:solidFill>
                  <a:srgbClr val="00B0F0"/>
                </a:solidFill>
              </a:rPr>
              <a:t>(Year of birth) mod 4</a:t>
            </a:r>
          </a:p>
        </p:txBody>
      </p:sp>
    </p:spTree>
    <p:extLst>
      <p:ext uri="{BB962C8B-B14F-4D97-AF65-F5344CB8AC3E}">
        <p14:creationId xmlns:p14="http://schemas.microsoft.com/office/powerpoint/2010/main" val="12280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Partitioning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646"/>
          </a:xfrm>
        </p:spPr>
        <p:txBody>
          <a:bodyPr>
            <a:normAutofit/>
          </a:bodyPr>
          <a:lstStyle/>
          <a:p>
            <a:r>
              <a:rPr lang="en-US" dirty="0" smtClean="0"/>
              <a:t>Modulo hashing</a:t>
            </a:r>
          </a:p>
          <a:p>
            <a:pPr lvl="1"/>
            <a:r>
              <a:rPr lang="en-US" dirty="0" smtClean="0"/>
              <a:t>Apply hash function to key</a:t>
            </a:r>
          </a:p>
          <a:p>
            <a:pPr lvl="1"/>
            <a:r>
              <a:rPr lang="en-US" dirty="0" smtClean="0"/>
              <a:t>Compute modulo to # of servers (N)</a:t>
            </a:r>
          </a:p>
          <a:p>
            <a:pPr lvl="1"/>
            <a:r>
              <a:rPr lang="en-US" dirty="0" smtClean="0"/>
              <a:t>Store (key, value) pair at </a:t>
            </a:r>
            <a:r>
              <a:rPr lang="en-US" i="1" dirty="0" smtClean="0"/>
              <a:t>hash(key) mod N</a:t>
            </a:r>
          </a:p>
          <a:p>
            <a:pPr lvl="1"/>
            <a:endParaRPr lang="en-US" i="1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Store student’s transcripts across 4 servers</a:t>
            </a:r>
          </a:p>
          <a:p>
            <a:pPr lvl="1"/>
            <a:r>
              <a:rPr lang="en-US" dirty="0" smtClean="0"/>
              <a:t>Hash function = </a:t>
            </a:r>
            <a:r>
              <a:rPr lang="en-US" dirty="0" smtClean="0">
                <a:solidFill>
                  <a:srgbClr val="00B0F0"/>
                </a:solidFill>
              </a:rPr>
              <a:t>(Year of birth) mod 4</a:t>
            </a:r>
          </a:p>
          <a:p>
            <a:pPr lvl="1"/>
            <a:r>
              <a:rPr lang="en-US" dirty="0" smtClean="0"/>
              <a:t>Hash function = </a:t>
            </a:r>
            <a:r>
              <a:rPr lang="en-US" dirty="0" smtClean="0">
                <a:solidFill>
                  <a:srgbClr val="00B0F0"/>
                </a:solidFill>
              </a:rPr>
              <a:t>(Date of birth) mod 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</a:t>
            </a:r>
            <a:r>
              <a:rPr lang="en-US" dirty="0" smtClean="0">
                <a:solidFill>
                  <a:srgbClr val="FF0000"/>
                </a:solidFill>
              </a:rPr>
              <a:t>skew in load across servers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1238</Words>
  <Application>Microsoft Macintosh PowerPoint</Application>
  <PresentationFormat>Widescreen</PresentationFormat>
  <Paragraphs>457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Calibri</vt:lpstr>
      <vt:lpstr>Calibri Light</vt:lpstr>
      <vt:lpstr>Courier</vt:lpstr>
      <vt:lpstr>Helvetica</vt:lpstr>
      <vt:lpstr>Mangal</vt:lpstr>
      <vt:lpstr>ＭＳ Ｐゴシック</vt:lpstr>
      <vt:lpstr>Symbol</vt:lpstr>
      <vt:lpstr>Tahoma</vt:lpstr>
      <vt:lpstr>Times New Roman</vt:lpstr>
      <vt:lpstr>Wingdings</vt:lpstr>
      <vt:lpstr>Arial</vt:lpstr>
      <vt:lpstr>Office Theme</vt:lpstr>
      <vt:lpstr>CS188: Distributed Systems Lecture 12</vt:lpstr>
      <vt:lpstr>Looking Back and Ahead</vt:lpstr>
      <vt:lpstr>Looking Back and Ahead</vt:lpstr>
      <vt:lpstr>What have we overlooked?</vt:lpstr>
      <vt:lpstr>What have we overlooked?</vt:lpstr>
      <vt:lpstr>Scaling up</vt:lpstr>
      <vt:lpstr>Partitioning state</vt:lpstr>
      <vt:lpstr>Partitioning state</vt:lpstr>
      <vt:lpstr>Partitioning state</vt:lpstr>
      <vt:lpstr>Problem for modulo hashing: changing number of servers</vt:lpstr>
      <vt:lpstr>Consistent Hashing</vt:lpstr>
      <vt:lpstr>Consistent Hashing</vt:lpstr>
      <vt:lpstr>Adding/Removing Nodes</vt:lpstr>
      <vt:lpstr>Adding/Removing Nodes</vt:lpstr>
      <vt:lpstr>Virtual Nodes</vt:lpstr>
      <vt:lpstr>Virtual Nodes</vt:lpstr>
      <vt:lpstr>Virtual Nodes</vt:lpstr>
      <vt:lpstr>Virtual Nodes</vt:lpstr>
      <vt:lpstr>Using Consistent Hashing</vt:lpstr>
      <vt:lpstr>Consistent Hashing Impact</vt:lpstr>
      <vt:lpstr>Distributed Hash Table</vt:lpstr>
      <vt:lpstr>Distributed Hash Table</vt:lpstr>
      <vt:lpstr>Distributed Hash Table</vt:lpstr>
      <vt:lpstr>Successor Pointers</vt:lpstr>
      <vt:lpstr>Successor Pointers</vt:lpstr>
      <vt:lpstr>Efficient Lookups</vt:lpstr>
      <vt:lpstr>Finger Tables</vt:lpstr>
      <vt:lpstr>Finger Tables</vt:lpstr>
      <vt:lpstr>Finger Tables</vt:lpstr>
      <vt:lpstr>Lookup with Finger Table</vt:lpstr>
      <vt:lpstr>Lookup with Finger Table</vt:lpstr>
      <vt:lpstr>Lookups take O(log N) hops</vt:lpstr>
      <vt:lpstr>Is log(N) lookup fast or slow?</vt:lpstr>
      <vt:lpstr>Handling Churn in Nodes</vt:lpstr>
      <vt:lpstr>Announcements</vt:lpstr>
      <vt:lpstr>Next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CS188: Distributed Systems Lecture 12</dc:title>
  <dc:creator>Microsoft Office User</dc:creator>
  <cp:lastModifiedBy>Microsoft Office User</cp:lastModifiedBy>
  <cp:revision>20</cp:revision>
  <dcterms:created xsi:type="dcterms:W3CDTF">2019-04-23T01:17:38Z</dcterms:created>
  <dcterms:modified xsi:type="dcterms:W3CDTF">2019-05-08T17:02:45Z</dcterms:modified>
</cp:coreProperties>
</file>