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7" r:id="rId2"/>
    <p:sldId id="258" r:id="rId3"/>
    <p:sldId id="279" r:id="rId4"/>
    <p:sldId id="259" r:id="rId5"/>
    <p:sldId id="280" r:id="rId6"/>
    <p:sldId id="260" r:id="rId7"/>
    <p:sldId id="281" r:id="rId8"/>
    <p:sldId id="261" r:id="rId9"/>
    <p:sldId id="262" r:id="rId10"/>
    <p:sldId id="263" r:id="rId11"/>
    <p:sldId id="282" r:id="rId12"/>
    <p:sldId id="283" r:id="rId13"/>
    <p:sldId id="264" r:id="rId14"/>
    <p:sldId id="284" r:id="rId15"/>
    <p:sldId id="265" r:id="rId16"/>
    <p:sldId id="285" r:id="rId17"/>
    <p:sldId id="286" r:id="rId18"/>
    <p:sldId id="287" r:id="rId19"/>
    <p:sldId id="266" r:id="rId20"/>
    <p:sldId id="267" r:id="rId21"/>
    <p:sldId id="268" r:id="rId22"/>
    <p:sldId id="288" r:id="rId23"/>
    <p:sldId id="269" r:id="rId24"/>
    <p:sldId id="289" r:id="rId25"/>
    <p:sldId id="270" r:id="rId26"/>
    <p:sldId id="290" r:id="rId27"/>
    <p:sldId id="271" r:id="rId28"/>
    <p:sldId id="272" r:id="rId29"/>
    <p:sldId id="291" r:id="rId30"/>
    <p:sldId id="273" r:id="rId31"/>
    <p:sldId id="274" r:id="rId32"/>
    <p:sldId id="292" r:id="rId33"/>
    <p:sldId id="275" r:id="rId34"/>
    <p:sldId id="277" r:id="rId35"/>
    <p:sldId id="293" r:id="rId36"/>
    <p:sldId id="294" r:id="rId37"/>
    <p:sldId id="278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053"/>
    <p:restoredTop sz="66626"/>
  </p:normalViewPr>
  <p:slideViewPr>
    <p:cSldViewPr snapToGrid="0" snapToObjects="1">
      <p:cViewPr varScale="1">
        <p:scale>
          <a:sx n="93" d="100"/>
          <a:sy n="93" d="100"/>
        </p:scale>
        <p:origin x="5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7FB16-61FD-2247-A506-156A7F2CE419}" type="datetimeFigureOut">
              <a:rPr lang="en-US" smtClean="0"/>
              <a:t>5/13/19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8507D-3768-EE4C-A2B4-FBC32588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64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716B5-5840-9D4B-99B6-0AF0D6D71A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755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8507D-3768-EE4C-A2B4-FBC32588308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25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8507D-3768-EE4C-A2B4-FBC32588308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236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8507D-3768-EE4C-A2B4-FBC32588308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57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8507D-3768-EE4C-A2B4-FBC32588308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529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8507D-3768-EE4C-A2B4-FBC32588308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05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8507D-3768-EE4C-A2B4-FBC32588308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400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8507D-3768-EE4C-A2B4-FBC32588308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598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8507D-3768-EE4C-A2B4-FBC32588308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774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8507D-3768-EE4C-A2B4-FBC32588308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27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8507D-3768-EE4C-A2B4-FBC32588308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52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8507D-3768-EE4C-A2B4-FBC32588308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811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8507D-3768-EE4C-A2B4-FBC32588308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173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8507D-3768-EE4C-A2B4-FBC32588308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114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8507D-3768-EE4C-A2B4-FBC32588308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462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8507D-3768-EE4C-A2B4-FBC32588308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790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8507D-3768-EE4C-A2B4-FBC32588308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012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8507D-3768-EE4C-A2B4-FBC32588308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82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8507D-3768-EE4C-A2B4-FBC32588308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297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8507D-3768-EE4C-A2B4-FBC32588308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354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8507D-3768-EE4C-A2B4-FBC32588308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28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8507D-3768-EE4C-A2B4-FBC32588308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69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8507D-3768-EE4C-A2B4-FBC32588308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291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8507D-3768-EE4C-A2B4-FBC32588308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961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8507D-3768-EE4C-A2B4-FBC32588308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287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8507D-3768-EE4C-A2B4-FBC32588308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201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8507D-3768-EE4C-A2B4-FBC32588308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60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8507D-3768-EE4C-A2B4-FBC32588308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108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8507D-3768-EE4C-A2B4-FBC32588308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587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8507D-3768-EE4C-A2B4-FBC32588308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695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8507D-3768-EE4C-A2B4-FBC32588308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8507D-3768-EE4C-A2B4-FBC3258830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7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8507D-3768-EE4C-A2B4-FBC32588308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84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8507D-3768-EE4C-A2B4-FBC32588308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18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8507D-3768-EE4C-A2B4-FBC32588308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28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8507D-3768-EE4C-A2B4-FBC32588308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32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8507D-3768-EE4C-A2B4-FBC32588308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7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603C9-D5A1-714D-99C7-EF7A0CB518D3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681-8931-574E-87F8-99CC4B771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27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603C9-D5A1-714D-99C7-EF7A0CB518D3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681-8931-574E-87F8-99CC4B771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72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603C9-D5A1-714D-99C7-EF7A0CB518D3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681-8931-574E-87F8-99CC4B771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54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603C9-D5A1-714D-99C7-EF7A0CB518D3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681-8931-574E-87F8-99CC4B771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6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603C9-D5A1-714D-99C7-EF7A0CB518D3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681-8931-574E-87F8-99CC4B771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47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603C9-D5A1-714D-99C7-EF7A0CB518D3}" type="datetimeFigureOut">
              <a:rPr lang="en-US" smtClean="0"/>
              <a:t>5/13/19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681-8931-574E-87F8-99CC4B771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76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603C9-D5A1-714D-99C7-EF7A0CB518D3}" type="datetimeFigureOut">
              <a:rPr lang="en-US" smtClean="0"/>
              <a:t>5/13/19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681-8931-574E-87F8-99CC4B771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2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603C9-D5A1-714D-99C7-EF7A0CB518D3}" type="datetimeFigureOut">
              <a:rPr lang="en-US" smtClean="0"/>
              <a:t>5/13/19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681-8931-574E-87F8-99CC4B771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7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603C9-D5A1-714D-99C7-EF7A0CB518D3}" type="datetimeFigureOut">
              <a:rPr lang="en-US" smtClean="0"/>
              <a:t>5/13/19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681-8931-574E-87F8-99CC4B771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69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603C9-D5A1-714D-99C7-EF7A0CB518D3}" type="datetimeFigureOut">
              <a:rPr lang="en-US" smtClean="0"/>
              <a:t>5/13/19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681-8931-574E-87F8-99CC4B771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6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603C9-D5A1-714D-99C7-EF7A0CB518D3}" type="datetimeFigureOut">
              <a:rPr lang="en-US" smtClean="0"/>
              <a:t>5/13/19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681-8931-574E-87F8-99CC4B771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5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603C9-D5A1-714D-99C7-EF7A0CB518D3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E4681-8931-574E-87F8-99CC4B771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2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33785"/>
            <a:ext cx="9144000" cy="2387600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CS188: Distributed Systems</a:t>
            </a:r>
            <a:b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Lecture 13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44686"/>
            <a:ext cx="9144000" cy="2270861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b="1" dirty="0" smtClean="0"/>
              <a:t>Spring 2019</a:t>
            </a:r>
          </a:p>
          <a:p>
            <a:endParaRPr lang="en-US" sz="2800" dirty="0"/>
          </a:p>
          <a:p>
            <a:r>
              <a:rPr lang="en-US" sz="2800" dirty="0" smtClean="0"/>
              <a:t>Ravi Netravali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37CD-5F9E-B945-9C2D-699989F4BC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9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Consistent Hashing in Dynamo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22707" y="3710940"/>
            <a:ext cx="1047082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Client</a:t>
            </a:r>
            <a:endParaRPr lang="en-US" sz="28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139927" y="2914127"/>
            <a:ext cx="1142942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Server</a:t>
            </a:r>
            <a:endParaRPr 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484320" y="3455682"/>
            <a:ext cx="1142942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Server</a:t>
            </a:r>
            <a:endParaRPr lang="en-US" sz="2800" b="1" dirty="0"/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6246083" y="3455682"/>
            <a:ext cx="1438036" cy="154602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21" name="Straight Arrow Connector 20"/>
          <p:cNvCxnSpPr>
            <a:endCxn id="24" idx="2"/>
          </p:cNvCxnSpPr>
          <p:nvPr/>
        </p:nvCxnSpPr>
        <p:spPr bwMode="auto">
          <a:xfrm flipV="1">
            <a:off x="8154750" y="3978902"/>
            <a:ext cx="901041" cy="104113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7465297" y="2318102"/>
            <a:ext cx="1142942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Server</a:t>
            </a:r>
            <a:endParaRPr lang="en-US" sz="28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502083" y="5020040"/>
            <a:ext cx="1142942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Server</a:t>
            </a:r>
            <a:endParaRPr lang="en-US" sz="2800" b="1" dirty="0"/>
          </a:p>
        </p:txBody>
      </p:sp>
      <p:cxnSp>
        <p:nvCxnSpPr>
          <p:cNvPr id="24" name="Straight Arrow Connector 23"/>
          <p:cNvCxnSpPr>
            <a:stCxn id="24" idx="0"/>
          </p:cNvCxnSpPr>
          <p:nvPr/>
        </p:nvCxnSpPr>
        <p:spPr bwMode="auto">
          <a:xfrm flipH="1" flipV="1">
            <a:off x="8036768" y="2841322"/>
            <a:ext cx="1019023" cy="61436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25" name="Straight Arrow Connector 24"/>
          <p:cNvCxnSpPr>
            <a:endCxn id="18" idx="1"/>
          </p:cNvCxnSpPr>
          <p:nvPr/>
        </p:nvCxnSpPr>
        <p:spPr bwMode="auto">
          <a:xfrm flipV="1">
            <a:off x="3492649" y="3175737"/>
            <a:ext cx="1647278" cy="79681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5103141" y="4436728"/>
            <a:ext cx="1142942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Server</a:t>
            </a:r>
            <a:endParaRPr lang="en-US" sz="2800" b="1" dirty="0"/>
          </a:p>
        </p:txBody>
      </p:sp>
      <p:cxnSp>
        <p:nvCxnSpPr>
          <p:cNvPr id="27" name="Straight Arrow Connector 26"/>
          <p:cNvCxnSpPr>
            <a:endCxn id="26" idx="1"/>
          </p:cNvCxnSpPr>
          <p:nvPr/>
        </p:nvCxnSpPr>
        <p:spPr bwMode="auto">
          <a:xfrm>
            <a:off x="3492197" y="4091940"/>
            <a:ext cx="1610944" cy="60639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6274187" y="4875595"/>
            <a:ext cx="1205036" cy="40605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29" name="Rectangle 28"/>
          <p:cNvSpPr/>
          <p:nvPr/>
        </p:nvSpPr>
        <p:spPr>
          <a:xfrm>
            <a:off x="2659380" y="1729740"/>
            <a:ext cx="7086600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en-US" sz="3200" b="0" dirty="0" smtClean="0">
                <a:solidFill>
                  <a:srgbClr val="FF0000"/>
                </a:solidFill>
                <a:ea typeface="Arial" charset="0"/>
                <a:cs typeface="Arial" charset="0"/>
                <a:sym typeface="Wingdings" pitchFamily="-84" charset="2"/>
              </a:rPr>
              <a:t>What would it take to make this work?</a:t>
            </a:r>
            <a:endParaRPr lang="en-US" sz="3200" b="0" dirty="0">
              <a:solidFill>
                <a:srgbClr val="FF0000"/>
              </a:solidFill>
              <a:ea typeface="Arial" charset="0"/>
              <a:cs typeface="Arial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001810" y="5636164"/>
            <a:ext cx="2171637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en-US" sz="3200" b="0" dirty="0" smtClean="0">
                <a:solidFill>
                  <a:srgbClr val="0000FF"/>
                </a:solidFill>
                <a:ea typeface="Arial" charset="0"/>
                <a:cs typeface="Arial" charset="0"/>
                <a:sym typeface="Wingdings" pitchFamily="-84" charset="2"/>
              </a:rPr>
              <a:t>1-hop DHT</a:t>
            </a:r>
            <a:endParaRPr lang="en-US" sz="3200" b="0" dirty="0">
              <a:solidFill>
                <a:srgbClr val="0000FF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85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Consistent Hashing in Dynamo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22707" y="3710940"/>
            <a:ext cx="1047082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Client</a:t>
            </a:r>
            <a:endParaRPr lang="en-US" sz="28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139927" y="2914127"/>
            <a:ext cx="1142942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Server</a:t>
            </a:r>
            <a:endParaRPr 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484320" y="3455682"/>
            <a:ext cx="1142942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Server</a:t>
            </a:r>
            <a:endParaRPr lang="en-US" sz="2800" b="1" dirty="0"/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6246083" y="3455682"/>
            <a:ext cx="1438036" cy="154602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21" name="Straight Arrow Connector 20"/>
          <p:cNvCxnSpPr>
            <a:endCxn id="24" idx="2"/>
          </p:cNvCxnSpPr>
          <p:nvPr/>
        </p:nvCxnSpPr>
        <p:spPr bwMode="auto">
          <a:xfrm flipV="1">
            <a:off x="8154750" y="3978902"/>
            <a:ext cx="901041" cy="104113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7465297" y="2318102"/>
            <a:ext cx="1142942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Server</a:t>
            </a:r>
            <a:endParaRPr lang="en-US" sz="28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502083" y="5020040"/>
            <a:ext cx="1142942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Server</a:t>
            </a:r>
            <a:endParaRPr lang="en-US" sz="2800" b="1" dirty="0"/>
          </a:p>
        </p:txBody>
      </p:sp>
      <p:cxnSp>
        <p:nvCxnSpPr>
          <p:cNvPr id="24" name="Straight Arrow Connector 23"/>
          <p:cNvCxnSpPr>
            <a:stCxn id="24" idx="0"/>
          </p:cNvCxnSpPr>
          <p:nvPr/>
        </p:nvCxnSpPr>
        <p:spPr bwMode="auto">
          <a:xfrm flipH="1" flipV="1">
            <a:off x="8036768" y="2841322"/>
            <a:ext cx="1019023" cy="61436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25" name="Straight Arrow Connector 24"/>
          <p:cNvCxnSpPr>
            <a:endCxn id="18" idx="1"/>
          </p:cNvCxnSpPr>
          <p:nvPr/>
        </p:nvCxnSpPr>
        <p:spPr bwMode="auto">
          <a:xfrm flipV="1">
            <a:off x="3492649" y="3175737"/>
            <a:ext cx="1647278" cy="79681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5103141" y="4436728"/>
            <a:ext cx="1142942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Server</a:t>
            </a:r>
            <a:endParaRPr lang="en-US" sz="2800" b="1" dirty="0"/>
          </a:p>
        </p:txBody>
      </p:sp>
      <p:cxnSp>
        <p:nvCxnSpPr>
          <p:cNvPr id="27" name="Straight Arrow Connector 26"/>
          <p:cNvCxnSpPr>
            <a:endCxn id="26" idx="1"/>
          </p:cNvCxnSpPr>
          <p:nvPr/>
        </p:nvCxnSpPr>
        <p:spPr bwMode="auto">
          <a:xfrm>
            <a:off x="3492197" y="4091940"/>
            <a:ext cx="1610944" cy="60639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6274187" y="4875595"/>
            <a:ext cx="1205036" cy="40605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29" name="Rectangle 28"/>
          <p:cNvSpPr/>
          <p:nvPr/>
        </p:nvSpPr>
        <p:spPr>
          <a:xfrm>
            <a:off x="2659380" y="1729740"/>
            <a:ext cx="7086600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en-US" sz="3200" b="0" dirty="0" smtClean="0">
                <a:solidFill>
                  <a:srgbClr val="FF0000"/>
                </a:solidFill>
                <a:ea typeface="Arial" charset="0"/>
                <a:cs typeface="Arial" charset="0"/>
                <a:sym typeface="Wingdings" pitchFamily="-84" charset="2"/>
              </a:rPr>
              <a:t>What would it take to make this work?</a:t>
            </a:r>
            <a:endParaRPr lang="en-US" sz="3200" b="0" dirty="0">
              <a:solidFill>
                <a:srgbClr val="FF0000"/>
              </a:solidFill>
              <a:ea typeface="Arial" charset="0"/>
              <a:cs typeface="Arial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001810" y="5636164"/>
            <a:ext cx="2171637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en-US" sz="3200" b="0" dirty="0" smtClean="0">
                <a:solidFill>
                  <a:srgbClr val="0000FF"/>
                </a:solidFill>
                <a:ea typeface="Arial" charset="0"/>
                <a:cs typeface="Arial" charset="0"/>
                <a:sym typeface="Wingdings" pitchFamily="-84" charset="2"/>
              </a:rPr>
              <a:t>1-hop DHT</a:t>
            </a:r>
            <a:endParaRPr lang="en-US" sz="3200" b="0" dirty="0">
              <a:solidFill>
                <a:srgbClr val="0000FF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37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Consistent Hashing in Dynamo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22707" y="3710940"/>
            <a:ext cx="1047082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Client</a:t>
            </a:r>
            <a:endParaRPr lang="en-US" sz="28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139927" y="2914127"/>
            <a:ext cx="1142942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Server</a:t>
            </a:r>
            <a:endParaRPr 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484320" y="3455682"/>
            <a:ext cx="1142942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Server</a:t>
            </a:r>
            <a:endParaRPr lang="en-US" sz="2800" b="1" dirty="0"/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6246083" y="3455682"/>
            <a:ext cx="1438036" cy="154602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21" name="Straight Arrow Connector 20"/>
          <p:cNvCxnSpPr>
            <a:endCxn id="24" idx="2"/>
          </p:cNvCxnSpPr>
          <p:nvPr/>
        </p:nvCxnSpPr>
        <p:spPr bwMode="auto">
          <a:xfrm flipV="1">
            <a:off x="8154750" y="3978902"/>
            <a:ext cx="901041" cy="104113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7465297" y="2318102"/>
            <a:ext cx="1142942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Server</a:t>
            </a:r>
            <a:endParaRPr lang="en-US" sz="28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502083" y="5020040"/>
            <a:ext cx="1142942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Server</a:t>
            </a:r>
            <a:endParaRPr lang="en-US" sz="2800" b="1" dirty="0"/>
          </a:p>
        </p:txBody>
      </p:sp>
      <p:cxnSp>
        <p:nvCxnSpPr>
          <p:cNvPr id="24" name="Straight Arrow Connector 23"/>
          <p:cNvCxnSpPr>
            <a:stCxn id="24" idx="0"/>
          </p:cNvCxnSpPr>
          <p:nvPr/>
        </p:nvCxnSpPr>
        <p:spPr bwMode="auto">
          <a:xfrm flipH="1" flipV="1">
            <a:off x="8036768" y="2841322"/>
            <a:ext cx="1019023" cy="61436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25" name="Straight Arrow Connector 24"/>
          <p:cNvCxnSpPr>
            <a:endCxn id="18" idx="1"/>
          </p:cNvCxnSpPr>
          <p:nvPr/>
        </p:nvCxnSpPr>
        <p:spPr bwMode="auto">
          <a:xfrm flipV="1">
            <a:off x="3492649" y="3175737"/>
            <a:ext cx="1647278" cy="79681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5103141" y="4436728"/>
            <a:ext cx="1142942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Server</a:t>
            </a:r>
            <a:endParaRPr lang="en-US" sz="2800" b="1" dirty="0"/>
          </a:p>
        </p:txBody>
      </p:sp>
      <p:cxnSp>
        <p:nvCxnSpPr>
          <p:cNvPr id="27" name="Straight Arrow Connector 26"/>
          <p:cNvCxnSpPr>
            <a:endCxn id="26" idx="1"/>
          </p:cNvCxnSpPr>
          <p:nvPr/>
        </p:nvCxnSpPr>
        <p:spPr bwMode="auto">
          <a:xfrm>
            <a:off x="3492197" y="4091940"/>
            <a:ext cx="1610944" cy="60639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6274187" y="4875595"/>
            <a:ext cx="1205036" cy="40605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29" name="Rectangle 28"/>
          <p:cNvSpPr/>
          <p:nvPr/>
        </p:nvSpPr>
        <p:spPr>
          <a:xfrm>
            <a:off x="2659380" y="1729740"/>
            <a:ext cx="7086600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en-US" sz="3200" b="0" dirty="0" smtClean="0">
                <a:solidFill>
                  <a:srgbClr val="FF0000"/>
                </a:solidFill>
                <a:ea typeface="Arial" charset="0"/>
                <a:cs typeface="Arial" charset="0"/>
                <a:sym typeface="Wingdings" pitchFamily="-84" charset="2"/>
              </a:rPr>
              <a:t>What would it take to make this work?</a:t>
            </a:r>
            <a:endParaRPr lang="en-US" sz="3200" b="0" dirty="0">
              <a:solidFill>
                <a:srgbClr val="FF0000"/>
              </a:solidFill>
              <a:ea typeface="Arial" charset="0"/>
              <a:cs typeface="Arial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001810" y="5636164"/>
            <a:ext cx="2171637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en-US" sz="3200" b="0" dirty="0" smtClean="0">
                <a:solidFill>
                  <a:srgbClr val="0000FF"/>
                </a:solidFill>
                <a:ea typeface="Arial" charset="0"/>
                <a:cs typeface="Arial" charset="0"/>
                <a:sym typeface="Wingdings" pitchFamily="-84" charset="2"/>
              </a:rPr>
              <a:t>1-hop DHT</a:t>
            </a:r>
            <a:endParaRPr lang="en-US" sz="3200" b="0" dirty="0">
              <a:solidFill>
                <a:srgbClr val="0000FF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2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Gossip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per second, each server </a:t>
            </a:r>
            <a:r>
              <a:rPr lang="en-US" dirty="0" smtClean="0">
                <a:solidFill>
                  <a:srgbClr val="00B0F0"/>
                </a:solidFill>
              </a:rPr>
              <a:t>contacts a randomly chosen</a:t>
            </a:r>
            <a:r>
              <a:rPr lang="en-US" dirty="0" smtClean="0"/>
              <a:t> other server</a:t>
            </a:r>
          </a:p>
          <a:p>
            <a:endParaRPr lang="en-US" dirty="0"/>
          </a:p>
          <a:p>
            <a:r>
              <a:rPr lang="en-US" dirty="0" smtClean="0"/>
              <a:t>Servers </a:t>
            </a:r>
            <a:r>
              <a:rPr lang="en-US" dirty="0" smtClean="0">
                <a:solidFill>
                  <a:srgbClr val="00B0F0"/>
                </a:solidFill>
              </a:rPr>
              <a:t>exchange their lists of known servers</a:t>
            </a:r>
          </a:p>
          <a:p>
            <a:pPr lvl="1"/>
            <a:r>
              <a:rPr lang="en-US" dirty="0" smtClean="0"/>
              <a:t>Including virtual node IDs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98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Gossip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per second, each server </a:t>
            </a:r>
            <a:r>
              <a:rPr lang="en-US" dirty="0" smtClean="0">
                <a:solidFill>
                  <a:srgbClr val="00B0F0"/>
                </a:solidFill>
              </a:rPr>
              <a:t>contacts a randomly chosen</a:t>
            </a:r>
            <a:r>
              <a:rPr lang="en-US" dirty="0" smtClean="0"/>
              <a:t> other server</a:t>
            </a:r>
          </a:p>
          <a:p>
            <a:endParaRPr lang="en-US" dirty="0"/>
          </a:p>
          <a:p>
            <a:r>
              <a:rPr lang="en-US" dirty="0" smtClean="0"/>
              <a:t>Servers </a:t>
            </a:r>
            <a:r>
              <a:rPr lang="en-US" dirty="0" smtClean="0">
                <a:solidFill>
                  <a:srgbClr val="00B0F0"/>
                </a:solidFill>
              </a:rPr>
              <a:t>exchange their lists of known servers</a:t>
            </a:r>
          </a:p>
          <a:p>
            <a:pPr lvl="1"/>
            <a:r>
              <a:rPr lang="en-US" dirty="0" smtClean="0"/>
              <a:t>Including virtual node IDs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How long for everyone to discover server addition/removal?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Won’t mismatch in view lead to consistency violations?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98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Sloppy Quorums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39813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N replicas for every key </a:t>
            </a:r>
            <a:r>
              <a:rPr lang="en-US" dirty="0" smtClean="0"/>
              <a:t>(higher durability with greater 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31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Sloppy Quorums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39813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N replicas for every key </a:t>
            </a:r>
            <a:r>
              <a:rPr lang="en-US" dirty="0" smtClean="0"/>
              <a:t>(higher durability with greater N)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Serving reads and writes:</a:t>
            </a:r>
          </a:p>
          <a:p>
            <a:pPr lvl="1"/>
            <a:r>
              <a:rPr lang="en-US" dirty="0" smtClean="0"/>
              <a:t>Coordinator forwards request to first N-1 reachable successors</a:t>
            </a:r>
          </a:p>
          <a:p>
            <a:pPr lvl="1"/>
            <a:r>
              <a:rPr lang="en-US" dirty="0" smtClean="0"/>
              <a:t>Waits for response from R or W replicas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50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Sloppy Quorums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39813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N replicas for every key </a:t>
            </a:r>
            <a:r>
              <a:rPr lang="en-US" dirty="0" smtClean="0"/>
              <a:t>(higher durability with greater N)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Serving reads and writes:</a:t>
            </a:r>
          </a:p>
          <a:p>
            <a:pPr lvl="1"/>
            <a:r>
              <a:rPr lang="en-US" dirty="0" smtClean="0"/>
              <a:t>Coordinator forwards request to first N-1 reachable successors</a:t>
            </a:r>
          </a:p>
          <a:p>
            <a:pPr lvl="1"/>
            <a:r>
              <a:rPr lang="en-US" dirty="0" smtClean="0"/>
              <a:t>Waits for response from R or W replicas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How to maximize availability and minimize latency?</a:t>
            </a:r>
          </a:p>
          <a:p>
            <a:pPr lvl="1"/>
            <a:r>
              <a:rPr lang="en-US" dirty="0" smtClean="0"/>
              <a:t>Low R and/or low W</a:t>
            </a:r>
          </a:p>
        </p:txBody>
      </p:sp>
    </p:spTree>
    <p:extLst>
      <p:ext uri="{BB962C8B-B14F-4D97-AF65-F5344CB8AC3E}">
        <p14:creationId xmlns:p14="http://schemas.microsoft.com/office/powerpoint/2010/main" val="17998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Sloppy Quorums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39813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N replicas for every key </a:t>
            </a:r>
            <a:r>
              <a:rPr lang="en-US" dirty="0" smtClean="0"/>
              <a:t>(higher durability with greater N)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Serving reads and writes:</a:t>
            </a:r>
          </a:p>
          <a:p>
            <a:pPr lvl="1"/>
            <a:r>
              <a:rPr lang="en-US" dirty="0" smtClean="0"/>
              <a:t>Coordinator forwards request to first N-1 reachable successors</a:t>
            </a:r>
          </a:p>
          <a:p>
            <a:pPr lvl="1"/>
            <a:r>
              <a:rPr lang="en-US" dirty="0" smtClean="0"/>
              <a:t>Waits for response from R or W replicas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How to maximize availability and minimize latency?</a:t>
            </a:r>
          </a:p>
          <a:p>
            <a:pPr lvl="1"/>
            <a:r>
              <a:rPr lang="en-US" dirty="0" smtClean="0"/>
              <a:t>Low R and/or low W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How to ensure read sees last committed write?</a:t>
            </a:r>
          </a:p>
          <a:p>
            <a:pPr lvl="1"/>
            <a:r>
              <a:rPr lang="en-US" dirty="0" smtClean="0"/>
              <a:t>R+W &gt;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86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Latency/Availability over Consistency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6134100" y="2943159"/>
            <a:ext cx="838200" cy="838200"/>
          </a:xfrm>
          <a:prstGeom prst="ellips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8801100" y="2943159"/>
            <a:ext cx="838200" cy="838200"/>
          </a:xfrm>
          <a:prstGeom prst="ellips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36293" y="5402580"/>
            <a:ext cx="1378391" cy="58477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Client1</a:t>
            </a:r>
            <a:endParaRPr lang="en-US" sz="3200" b="1" dirty="0"/>
          </a:p>
        </p:txBody>
      </p:sp>
      <p:cxnSp>
        <p:nvCxnSpPr>
          <p:cNvPr id="7" name="Straight Arrow Connector 6"/>
          <p:cNvCxnSpPr>
            <a:endCxn id="9" idx="4"/>
          </p:cNvCxnSpPr>
          <p:nvPr/>
        </p:nvCxnSpPr>
        <p:spPr bwMode="auto">
          <a:xfrm flipH="1" flipV="1">
            <a:off x="3581400" y="3802380"/>
            <a:ext cx="1244088" cy="1600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7273705" y="5398502"/>
            <a:ext cx="1378391" cy="58477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Client2</a:t>
            </a:r>
            <a:endParaRPr 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261939" y="3116580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chemeClr val="accent6"/>
                </a:solidFill>
              </a:rPr>
              <a:t>k: x</a:t>
            </a:r>
            <a:endParaRPr lang="en-US" sz="2400" b="0" dirty="0">
              <a:solidFill>
                <a:schemeClr val="accent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33739" y="3116580"/>
            <a:ext cx="607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k: x</a:t>
            </a:r>
            <a:endParaRPr lang="en-US" sz="2400" b="0" dirty="0"/>
          </a:p>
        </p:txBody>
      </p:sp>
      <p:sp>
        <p:nvSpPr>
          <p:cNvPr id="11" name="TextBox 10"/>
          <p:cNvSpPr txBox="1"/>
          <p:nvPr/>
        </p:nvSpPr>
        <p:spPr>
          <a:xfrm>
            <a:off x="8937525" y="3112115"/>
            <a:ext cx="607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k: x</a:t>
            </a:r>
            <a:endParaRPr lang="en-US" sz="2400" b="0" dirty="0"/>
          </a:p>
        </p:txBody>
      </p:sp>
      <p:sp>
        <p:nvSpPr>
          <p:cNvPr id="12" name="TextBox 11"/>
          <p:cNvSpPr txBox="1"/>
          <p:nvPr/>
        </p:nvSpPr>
        <p:spPr>
          <a:xfrm>
            <a:off x="2781300" y="4488180"/>
            <a:ext cx="1255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Put(k, y)</a:t>
            </a:r>
            <a:endParaRPr lang="en-US" sz="2400" b="1" dirty="0"/>
          </a:p>
        </p:txBody>
      </p:sp>
      <p:sp>
        <p:nvSpPr>
          <p:cNvPr id="13" name="Oval 12"/>
          <p:cNvSpPr/>
          <p:nvPr/>
        </p:nvSpPr>
        <p:spPr bwMode="auto">
          <a:xfrm>
            <a:off x="3162300" y="2964180"/>
            <a:ext cx="838200" cy="838200"/>
          </a:xfrm>
          <a:prstGeom prst="ellips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61939" y="3116580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k: y</a:t>
            </a:r>
            <a:endParaRPr lang="en-US" sz="2400" b="0" dirty="0"/>
          </a:p>
        </p:txBody>
      </p:sp>
      <p:sp>
        <p:nvSpPr>
          <p:cNvPr id="16" name="TextBox 15"/>
          <p:cNvSpPr txBox="1"/>
          <p:nvPr/>
        </p:nvSpPr>
        <p:spPr>
          <a:xfrm>
            <a:off x="7487189" y="4229994"/>
            <a:ext cx="119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Get(k)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072250" y="2197715"/>
            <a:ext cx="2823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0000FF"/>
                </a:solidFill>
              </a:rPr>
              <a:t>N = 3, W = 1, R = 1</a:t>
            </a:r>
            <a:endParaRPr lang="en-US" sz="2400" b="0" dirty="0">
              <a:solidFill>
                <a:srgbClr val="0000FF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318643" y="3044845"/>
            <a:ext cx="529457" cy="681335"/>
            <a:chOff x="1828800" y="2586981"/>
            <a:chExt cx="457200" cy="581459"/>
          </a:xfrm>
        </p:grpSpPr>
        <p:cxnSp>
          <p:nvCxnSpPr>
            <p:cNvPr id="19" name="Straight Connector 18"/>
            <p:cNvCxnSpPr/>
            <p:nvPr/>
          </p:nvCxnSpPr>
          <p:spPr bwMode="auto">
            <a:xfrm>
              <a:off x="1828800" y="2586981"/>
              <a:ext cx="457200" cy="581459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 flipH="1">
              <a:off x="1828800" y="2586981"/>
              <a:ext cx="457200" cy="581459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sp>
        <p:nvSpPr>
          <p:cNvPr id="21" name="TextBox 20"/>
          <p:cNvSpPr txBox="1"/>
          <p:nvPr/>
        </p:nvSpPr>
        <p:spPr>
          <a:xfrm>
            <a:off x="2678616" y="3188315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7098216" y="311658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9715500" y="311658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cxnSp>
        <p:nvCxnSpPr>
          <p:cNvPr id="401" name="Straight Arrow Connector 400"/>
          <p:cNvCxnSpPr/>
          <p:nvPr/>
        </p:nvCxnSpPr>
        <p:spPr bwMode="auto">
          <a:xfrm flipH="1" flipV="1">
            <a:off x="6642612" y="3767108"/>
            <a:ext cx="1244088" cy="1600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60891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4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Amazon Dynamo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5121"/>
            <a:ext cx="10515600" cy="4351338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Added to “Hall of Fame” at SOSP 2017</a:t>
            </a:r>
          </a:p>
          <a:p>
            <a:r>
              <a:rPr lang="en-US" dirty="0" smtClean="0"/>
              <a:t>Rumored to be underpinning of Amazon S3’s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656" y="1538748"/>
            <a:ext cx="9677400" cy="295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85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Consistency over Latency/Availability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6152535" y="2977818"/>
            <a:ext cx="838200" cy="838200"/>
          </a:xfrm>
          <a:prstGeom prst="ellips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8819535" y="2977818"/>
            <a:ext cx="838200" cy="838200"/>
          </a:xfrm>
          <a:prstGeom prst="ellips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54728" y="5437239"/>
            <a:ext cx="1378391" cy="58477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Client1</a:t>
            </a:r>
            <a:endParaRPr lang="en-US" sz="3200" b="1" dirty="0"/>
          </a:p>
        </p:txBody>
      </p:sp>
      <p:cxnSp>
        <p:nvCxnSpPr>
          <p:cNvPr id="7" name="Straight Arrow Connector 6"/>
          <p:cNvCxnSpPr>
            <a:stCxn id="15" idx="0"/>
            <a:endCxn id="9" idx="4"/>
          </p:cNvCxnSpPr>
          <p:nvPr/>
        </p:nvCxnSpPr>
        <p:spPr bwMode="auto">
          <a:xfrm flipH="1" flipV="1">
            <a:off x="3599835" y="3837039"/>
            <a:ext cx="1244088" cy="1600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7292140" y="5433161"/>
            <a:ext cx="1378391" cy="58477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Client2</a:t>
            </a:r>
            <a:endParaRPr 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252174" y="3151239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k: x</a:t>
            </a:r>
            <a:endParaRPr lang="en-US" sz="2400" b="0" dirty="0"/>
          </a:p>
        </p:txBody>
      </p:sp>
      <p:sp>
        <p:nvSpPr>
          <p:cNvPr id="10" name="TextBox 9"/>
          <p:cNvSpPr txBox="1"/>
          <p:nvPr/>
        </p:nvSpPr>
        <p:spPr>
          <a:xfrm>
            <a:off x="8953715" y="3176270"/>
            <a:ext cx="607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0" dirty="0" smtClean="0"/>
              <a:t>k: x</a:t>
            </a:r>
            <a:endParaRPr lang="en-US" sz="2400" b="0" dirty="0"/>
          </a:p>
        </p:txBody>
      </p:sp>
      <p:sp>
        <p:nvSpPr>
          <p:cNvPr id="11" name="TextBox 10"/>
          <p:cNvSpPr txBox="1"/>
          <p:nvPr/>
        </p:nvSpPr>
        <p:spPr>
          <a:xfrm>
            <a:off x="2799735" y="4522839"/>
            <a:ext cx="1255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Put(k, y)</a:t>
            </a:r>
            <a:endParaRPr lang="en-US" sz="2400" b="1" dirty="0"/>
          </a:p>
        </p:txBody>
      </p:sp>
      <p:sp>
        <p:nvSpPr>
          <p:cNvPr id="12" name="Oval 11"/>
          <p:cNvSpPr/>
          <p:nvPr/>
        </p:nvSpPr>
        <p:spPr bwMode="auto">
          <a:xfrm>
            <a:off x="3180735" y="2998839"/>
            <a:ext cx="838200" cy="838200"/>
          </a:xfrm>
          <a:prstGeom prst="ellips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295728" y="3180735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0" dirty="0" smtClean="0"/>
              <a:t>k: y</a:t>
            </a:r>
            <a:endParaRPr lang="en-US" sz="2400" b="0" dirty="0"/>
          </a:p>
        </p:txBody>
      </p:sp>
      <p:sp>
        <p:nvSpPr>
          <p:cNvPr id="14" name="TextBox 13"/>
          <p:cNvSpPr txBox="1"/>
          <p:nvPr/>
        </p:nvSpPr>
        <p:spPr>
          <a:xfrm>
            <a:off x="5881841" y="4899374"/>
            <a:ext cx="119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Get(k)</a:t>
            </a:r>
            <a:endParaRPr lang="en-US" sz="2400" b="1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 flipV="1">
            <a:off x="4018935" y="3282618"/>
            <a:ext cx="2133600" cy="2102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6248955" y="3160770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0" dirty="0" smtClean="0"/>
              <a:t>k: y</a:t>
            </a:r>
            <a:endParaRPr lang="en-US" sz="2400" b="0" dirty="0"/>
          </a:p>
        </p:txBody>
      </p:sp>
      <p:cxnSp>
        <p:nvCxnSpPr>
          <p:cNvPr id="17" name="Straight Arrow Connector 16"/>
          <p:cNvCxnSpPr>
            <a:endCxn id="9" idx="5"/>
          </p:cNvCxnSpPr>
          <p:nvPr/>
        </p:nvCxnSpPr>
        <p:spPr bwMode="auto">
          <a:xfrm flipH="1" flipV="1">
            <a:off x="3896183" y="3714287"/>
            <a:ext cx="4237552" cy="171887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157467" y="2193046"/>
            <a:ext cx="6154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</a:rPr>
              <a:t>Which of the R copies read is the latest version?</a:t>
            </a:r>
            <a:endParaRPr lang="en-US" sz="2400" b="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90685" y="1816511"/>
            <a:ext cx="2823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0000FF"/>
                </a:solidFill>
              </a:rPr>
              <a:t>N = 3, W = 2, R = 2</a:t>
            </a:r>
            <a:endParaRPr lang="en-US" sz="2400" b="0" dirty="0">
              <a:solidFill>
                <a:srgbClr val="0000FF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4079160" y="3456039"/>
            <a:ext cx="2073375" cy="152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triangle" w="lg" len="lg"/>
          </a:ln>
          <a:effectLst/>
        </p:spPr>
      </p:cxnSp>
      <p:sp>
        <p:nvSpPr>
          <p:cNvPr id="21" name="Freeform 20"/>
          <p:cNvSpPr/>
          <p:nvPr/>
        </p:nvSpPr>
        <p:spPr bwMode="auto">
          <a:xfrm>
            <a:off x="4011052" y="3587418"/>
            <a:ext cx="4871545" cy="789198"/>
          </a:xfrm>
          <a:custGeom>
            <a:avLst/>
            <a:gdLst>
              <a:gd name="connsiteX0" fmla="*/ 0 w 4871545"/>
              <a:gd name="connsiteY0" fmla="*/ 0 h 789198"/>
              <a:gd name="connsiteX1" fmla="*/ 3137338 w 4871545"/>
              <a:gd name="connsiteY1" fmla="*/ 788276 h 789198"/>
              <a:gd name="connsiteX2" fmla="*/ 4871545 w 4871545"/>
              <a:gd name="connsiteY2" fmla="*/ 126124 h 78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71545" h="789198">
                <a:moveTo>
                  <a:pt x="0" y="0"/>
                </a:moveTo>
                <a:cubicBezTo>
                  <a:pt x="1162707" y="383627"/>
                  <a:pt x="2325414" y="767255"/>
                  <a:pt x="3137338" y="788276"/>
                </a:cubicBezTo>
                <a:cubicBezTo>
                  <a:pt x="3949262" y="809297"/>
                  <a:pt x="4410403" y="467710"/>
                  <a:pt x="4871545" y="126124"/>
                </a:cubicBezTo>
              </a:path>
            </a:pathLst>
          </a:cu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 bwMode="auto">
          <a:xfrm>
            <a:off x="3932225" y="2846300"/>
            <a:ext cx="4918841" cy="315449"/>
          </a:xfrm>
          <a:custGeom>
            <a:avLst/>
            <a:gdLst>
              <a:gd name="connsiteX0" fmla="*/ 0 w 4918841"/>
              <a:gd name="connsiteY0" fmla="*/ 283918 h 315449"/>
              <a:gd name="connsiteX1" fmla="*/ 2585544 w 4918841"/>
              <a:gd name="connsiteY1" fmla="*/ 139 h 315449"/>
              <a:gd name="connsiteX2" fmla="*/ 4918841 w 4918841"/>
              <a:gd name="connsiteY2" fmla="*/ 315449 h 315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18841" h="315449">
                <a:moveTo>
                  <a:pt x="0" y="283918"/>
                </a:moveTo>
                <a:cubicBezTo>
                  <a:pt x="882868" y="139401"/>
                  <a:pt x="1765737" y="-5116"/>
                  <a:pt x="2585544" y="139"/>
                </a:cubicBezTo>
                <a:cubicBezTo>
                  <a:pt x="3405351" y="5394"/>
                  <a:pt x="4162096" y="160421"/>
                  <a:pt x="4918841" y="315449"/>
                </a:cubicBezTo>
              </a:path>
            </a:pathLst>
          </a:custGeom>
          <a:noFill/>
          <a:ln w="25400" cap="flat" cmpd="sng" algn="ctr">
            <a:solidFill>
              <a:schemeClr val="accent6"/>
            </a:solidFill>
            <a:prstDash val="dash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697051" y="3222974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7116651" y="3151239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9733935" y="3151239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72024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4" grpId="0"/>
      <p:bldP spid="16" grpId="0"/>
      <p:bldP spid="18" grpId="0"/>
      <p:bldP spid="21" grpId="0" animBg="1"/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Vector Clocks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a vector clock with each key-value pair</a:t>
            </a:r>
          </a:p>
          <a:p>
            <a:endParaRPr lang="en-US" dirty="0"/>
          </a:p>
          <a:p>
            <a:r>
              <a:rPr lang="en-US" dirty="0" smtClean="0"/>
              <a:t>What we have discussed previously:</a:t>
            </a:r>
          </a:p>
          <a:p>
            <a:pPr lvl="1"/>
            <a:r>
              <a:rPr lang="en-US" dirty="0" smtClean="0"/>
              <a:t>Vector with # of components = # of servers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Not scalable!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63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Vector Clocks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a vector clock with each key-value pair</a:t>
            </a:r>
          </a:p>
          <a:p>
            <a:endParaRPr lang="en-US" dirty="0"/>
          </a:p>
          <a:p>
            <a:r>
              <a:rPr lang="en-US" dirty="0" smtClean="0"/>
              <a:t>What we have discussed previously:</a:t>
            </a:r>
          </a:p>
          <a:p>
            <a:pPr lvl="1"/>
            <a:r>
              <a:rPr lang="en-US" dirty="0" smtClean="0"/>
              <a:t>Vector with # of components = # of servers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Not scalable!</a:t>
            </a:r>
          </a:p>
          <a:p>
            <a:pPr lvl="1"/>
            <a:endParaRPr lang="en-US" dirty="0"/>
          </a:p>
          <a:p>
            <a:r>
              <a:rPr lang="en-US" dirty="0" smtClean="0"/>
              <a:t>Dynamo’s adaptation of vector clocks:</a:t>
            </a:r>
          </a:p>
          <a:p>
            <a:pPr lvl="1"/>
            <a:r>
              <a:rPr lang="en-US" dirty="0" smtClean="0"/>
              <a:t>List of </a:t>
            </a:r>
            <a:r>
              <a:rPr lang="en-US" dirty="0" smtClean="0">
                <a:solidFill>
                  <a:srgbClr val="00B0F0"/>
                </a:solidFill>
              </a:rPr>
              <a:t>(coordinator node, counter) </a:t>
            </a:r>
            <a:r>
              <a:rPr lang="en-US" dirty="0" smtClean="0"/>
              <a:t>pairs</a:t>
            </a:r>
          </a:p>
          <a:p>
            <a:pPr lvl="1"/>
            <a:r>
              <a:rPr lang="en-US" dirty="0" smtClean="0"/>
              <a:t>Example: [(A, 1), (B, 3), </a:t>
            </a:r>
            <a:r>
              <a:rPr lang="mr-IN" dirty="0" smtClean="0"/>
              <a:t>…</a:t>
            </a:r>
            <a:r>
              <a:rPr lang="en-US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4499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Vector Clocks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5813321" y="2815585"/>
            <a:ext cx="838200" cy="838200"/>
          </a:xfrm>
          <a:prstGeom prst="ellips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8480321" y="2815585"/>
            <a:ext cx="838200" cy="838200"/>
          </a:xfrm>
          <a:prstGeom prst="ellips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5514" y="5275006"/>
            <a:ext cx="1378391" cy="58477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Client1</a:t>
            </a:r>
            <a:endParaRPr lang="en-US" sz="3200" b="1" dirty="0"/>
          </a:p>
        </p:txBody>
      </p:sp>
      <p:cxnSp>
        <p:nvCxnSpPr>
          <p:cNvPr id="7" name="Straight Arrow Connector 6"/>
          <p:cNvCxnSpPr>
            <a:endCxn id="9" idx="4"/>
          </p:cNvCxnSpPr>
          <p:nvPr/>
        </p:nvCxnSpPr>
        <p:spPr bwMode="auto">
          <a:xfrm flipH="1" flipV="1">
            <a:off x="3260621" y="3674806"/>
            <a:ext cx="1244088" cy="1600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6952926" y="5270928"/>
            <a:ext cx="1378391" cy="58477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Client2</a:t>
            </a:r>
            <a:endParaRPr 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941160" y="2989006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k: x</a:t>
            </a:r>
            <a:endParaRPr lang="en-US" sz="2400" b="0" dirty="0"/>
          </a:p>
        </p:txBody>
      </p:sp>
      <p:sp>
        <p:nvSpPr>
          <p:cNvPr id="10" name="TextBox 9"/>
          <p:cNvSpPr txBox="1"/>
          <p:nvPr/>
        </p:nvSpPr>
        <p:spPr>
          <a:xfrm>
            <a:off x="5912960" y="2989006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k: x</a:t>
            </a:r>
            <a:endParaRPr lang="en-US" sz="2400" b="0" dirty="0"/>
          </a:p>
        </p:txBody>
      </p:sp>
      <p:sp>
        <p:nvSpPr>
          <p:cNvPr id="11" name="TextBox 10"/>
          <p:cNvSpPr txBox="1"/>
          <p:nvPr/>
        </p:nvSpPr>
        <p:spPr>
          <a:xfrm>
            <a:off x="2460521" y="4360606"/>
            <a:ext cx="1250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Put(k, x)</a:t>
            </a:r>
            <a:endParaRPr lang="en-US" sz="2400" b="1" dirty="0"/>
          </a:p>
        </p:txBody>
      </p:sp>
      <p:sp>
        <p:nvSpPr>
          <p:cNvPr id="12" name="Oval 11"/>
          <p:cNvSpPr/>
          <p:nvPr/>
        </p:nvSpPr>
        <p:spPr bwMode="auto">
          <a:xfrm>
            <a:off x="2841521" y="2836606"/>
            <a:ext cx="838200" cy="838200"/>
          </a:xfrm>
          <a:prstGeom prst="ellips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 bwMode="auto">
          <a:xfrm flipV="1">
            <a:off x="3679721" y="3120385"/>
            <a:ext cx="2133600" cy="2102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4751471" y="1801762"/>
            <a:ext cx="2823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0000FF"/>
                </a:solidFill>
              </a:rPr>
              <a:t>N = 3, W = 2, R = 2</a:t>
            </a:r>
            <a:endParaRPr lang="en-US" sz="2400" b="0" dirty="0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53979" y="2846895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9350477" y="2871022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 flipH="1" flipV="1">
            <a:off x="6384821" y="3674806"/>
            <a:ext cx="1244088" cy="1600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5584721" y="4360606"/>
            <a:ext cx="1255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Put(k, </a:t>
            </a:r>
            <a:r>
              <a:rPr lang="en-US" sz="2400" b="1" dirty="0"/>
              <a:t>y</a:t>
            </a:r>
            <a:r>
              <a:rPr lang="en-US" sz="2400" b="1" dirty="0" smtClean="0"/>
              <a:t>)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765321" y="2288458"/>
            <a:ext cx="1041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([A, 1])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5737121" y="2303206"/>
            <a:ext cx="1041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([A, 1])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5912961" y="2986770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k: y</a:t>
            </a:r>
            <a:endParaRPr lang="en-US" sz="2400" b="0" dirty="0"/>
          </a:p>
        </p:txBody>
      </p:sp>
      <p:sp>
        <p:nvSpPr>
          <p:cNvPr id="23" name="TextBox 22"/>
          <p:cNvSpPr txBox="1"/>
          <p:nvPr/>
        </p:nvSpPr>
        <p:spPr>
          <a:xfrm>
            <a:off x="8582988" y="3017254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k: y</a:t>
            </a:r>
            <a:endParaRPr lang="en-US" sz="2400" b="0" dirty="0"/>
          </a:p>
        </p:txBody>
      </p:sp>
      <p:cxnSp>
        <p:nvCxnSpPr>
          <p:cNvPr id="24" name="Straight Arrow Connector 23"/>
          <p:cNvCxnSpPr>
            <a:stCxn id="10" idx="6"/>
            <a:endCxn id="11" idx="2"/>
          </p:cNvCxnSpPr>
          <p:nvPr/>
        </p:nvCxnSpPr>
        <p:spPr bwMode="auto">
          <a:xfrm>
            <a:off x="6651521" y="3234685"/>
            <a:ext cx="18288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7927253" y="2303206"/>
            <a:ext cx="183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([A, 1], (B, 1))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5292209" y="2288458"/>
            <a:ext cx="183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([A, 1], (B, 1))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3651417" y="276487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11858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0" grpId="1"/>
      <p:bldP spid="11" grpId="0"/>
      <p:bldP spid="19" grpId="0"/>
      <p:bldP spid="20" grpId="0"/>
      <p:bldP spid="21" grpId="0"/>
      <p:bldP spid="21" grpId="1"/>
      <p:bldP spid="22" grpId="0"/>
      <p:bldP spid="23" grpId="0"/>
      <p:bldP spid="25" grpId="0"/>
      <p:bldP spid="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Vector Clocks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5813321" y="2815585"/>
            <a:ext cx="838200" cy="838200"/>
          </a:xfrm>
          <a:prstGeom prst="ellips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8480321" y="2815585"/>
            <a:ext cx="838200" cy="838200"/>
          </a:xfrm>
          <a:prstGeom prst="ellips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5514" y="5275006"/>
            <a:ext cx="1378391" cy="58477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Client1</a:t>
            </a:r>
            <a:endParaRPr lang="en-US" sz="3200" b="1" dirty="0"/>
          </a:p>
        </p:txBody>
      </p:sp>
      <p:cxnSp>
        <p:nvCxnSpPr>
          <p:cNvPr id="7" name="Straight Arrow Connector 6"/>
          <p:cNvCxnSpPr>
            <a:endCxn id="9" idx="4"/>
          </p:cNvCxnSpPr>
          <p:nvPr/>
        </p:nvCxnSpPr>
        <p:spPr bwMode="auto">
          <a:xfrm flipH="1" flipV="1">
            <a:off x="3260621" y="3674806"/>
            <a:ext cx="1244088" cy="1600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6952926" y="5270928"/>
            <a:ext cx="1378391" cy="58477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Client2</a:t>
            </a:r>
            <a:endParaRPr 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941160" y="2989006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k: x</a:t>
            </a:r>
            <a:endParaRPr lang="en-US" sz="2400" b="0" dirty="0"/>
          </a:p>
        </p:txBody>
      </p:sp>
      <p:sp>
        <p:nvSpPr>
          <p:cNvPr id="11" name="TextBox 10"/>
          <p:cNvSpPr txBox="1"/>
          <p:nvPr/>
        </p:nvSpPr>
        <p:spPr>
          <a:xfrm>
            <a:off x="2460521" y="4360606"/>
            <a:ext cx="1250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Put(k, x)</a:t>
            </a:r>
            <a:endParaRPr lang="en-US" sz="2400" b="1" dirty="0"/>
          </a:p>
        </p:txBody>
      </p:sp>
      <p:sp>
        <p:nvSpPr>
          <p:cNvPr id="12" name="Oval 11"/>
          <p:cNvSpPr/>
          <p:nvPr/>
        </p:nvSpPr>
        <p:spPr bwMode="auto">
          <a:xfrm>
            <a:off x="2841521" y="2836606"/>
            <a:ext cx="838200" cy="838200"/>
          </a:xfrm>
          <a:prstGeom prst="ellips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 bwMode="auto">
          <a:xfrm flipV="1">
            <a:off x="3679721" y="3120385"/>
            <a:ext cx="2133600" cy="2102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4751471" y="1801762"/>
            <a:ext cx="2823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0000FF"/>
                </a:solidFill>
              </a:rPr>
              <a:t>N = 3, W = 2, R = 2</a:t>
            </a:r>
            <a:endParaRPr lang="en-US" sz="2400" b="0" dirty="0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53979" y="2846895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9350477" y="2871022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 flipH="1" flipV="1">
            <a:off x="6384821" y="3674806"/>
            <a:ext cx="1244088" cy="1600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5584721" y="4360606"/>
            <a:ext cx="1255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Put(k, </a:t>
            </a:r>
            <a:r>
              <a:rPr lang="en-US" sz="2400" b="1" dirty="0"/>
              <a:t>y</a:t>
            </a:r>
            <a:r>
              <a:rPr lang="en-US" sz="2400" b="1" dirty="0" smtClean="0"/>
              <a:t>)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765321" y="2288458"/>
            <a:ext cx="1041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([A, 1])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5922537" y="2997286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k: y</a:t>
            </a:r>
            <a:endParaRPr lang="en-US" sz="2400" b="0" dirty="0"/>
          </a:p>
        </p:txBody>
      </p:sp>
      <p:sp>
        <p:nvSpPr>
          <p:cNvPr id="23" name="TextBox 22"/>
          <p:cNvSpPr txBox="1"/>
          <p:nvPr/>
        </p:nvSpPr>
        <p:spPr>
          <a:xfrm>
            <a:off x="8582988" y="3017254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k: y</a:t>
            </a:r>
            <a:endParaRPr lang="en-US" sz="2400" b="0" dirty="0"/>
          </a:p>
        </p:txBody>
      </p:sp>
      <p:cxnSp>
        <p:nvCxnSpPr>
          <p:cNvPr id="24" name="Straight Arrow Connector 23"/>
          <p:cNvCxnSpPr>
            <a:endCxn id="11" idx="2"/>
          </p:cNvCxnSpPr>
          <p:nvPr/>
        </p:nvCxnSpPr>
        <p:spPr bwMode="auto">
          <a:xfrm>
            <a:off x="6651521" y="3234685"/>
            <a:ext cx="18288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7927253" y="2303206"/>
            <a:ext cx="183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([A, 1], (B, 1))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5293872" y="2303202"/>
            <a:ext cx="183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([A, 1], (B, 1))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3651417" y="276487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0280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Vector Clocks in Dynamo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dirty="0" smtClean="0"/>
              <a:t>Consider following scenario:</a:t>
            </a:r>
          </a:p>
          <a:p>
            <a:pPr lvl="1"/>
            <a:r>
              <a:rPr lang="en-US" dirty="0" smtClean="0"/>
              <a:t>Client1 executes PUT(k, v1)</a:t>
            </a:r>
          </a:p>
          <a:p>
            <a:pPr lvl="1"/>
            <a:r>
              <a:rPr lang="en-US" dirty="0" smtClean="0"/>
              <a:t>Client2 executes GET(k) and gets v1</a:t>
            </a:r>
          </a:p>
          <a:p>
            <a:pPr lvl="1"/>
            <a:r>
              <a:rPr lang="en-US" dirty="0" smtClean="0"/>
              <a:t>Client2 executes PUT(k, v2)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How can vector clocks help in recognizing that it is okay to garbage collect v1?</a:t>
            </a:r>
          </a:p>
        </p:txBody>
      </p:sp>
    </p:spTree>
    <p:extLst>
      <p:ext uri="{BB962C8B-B14F-4D97-AF65-F5344CB8AC3E}">
        <p14:creationId xmlns:p14="http://schemas.microsoft.com/office/powerpoint/2010/main" val="14740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Vector Clocks in Dynamo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dirty="0" smtClean="0"/>
              <a:t>Consider following scenario:</a:t>
            </a:r>
          </a:p>
          <a:p>
            <a:pPr lvl="1"/>
            <a:r>
              <a:rPr lang="en-US" dirty="0" smtClean="0"/>
              <a:t>Client1 executes PUT(k, v1)</a:t>
            </a:r>
          </a:p>
          <a:p>
            <a:pPr lvl="1"/>
            <a:r>
              <a:rPr lang="en-US" dirty="0" smtClean="0"/>
              <a:t>Client2 executes GET(k) and gets v1</a:t>
            </a:r>
          </a:p>
          <a:p>
            <a:pPr lvl="1"/>
            <a:r>
              <a:rPr lang="en-US" dirty="0" smtClean="0"/>
              <a:t>Client2 executes PUT(k, v2)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How can vector clocks help in recognizing that it is okay to garbage collect v1?</a:t>
            </a:r>
          </a:p>
          <a:p>
            <a:endParaRPr lang="en-US" dirty="0"/>
          </a:p>
          <a:p>
            <a:r>
              <a:rPr lang="en-US" dirty="0" smtClean="0"/>
              <a:t>When responding to a GET, Dynamo </a:t>
            </a:r>
            <a:r>
              <a:rPr lang="en-US" dirty="0" smtClean="0">
                <a:solidFill>
                  <a:srgbClr val="00B0F0"/>
                </a:solidFill>
              </a:rPr>
              <a:t>returns the vector clock </a:t>
            </a:r>
            <a:r>
              <a:rPr lang="en-US" dirty="0" smtClean="0"/>
              <a:t>for the value returned</a:t>
            </a:r>
          </a:p>
          <a:p>
            <a:pPr lvl="1"/>
            <a:r>
              <a:rPr lang="en-US" dirty="0" smtClean="0"/>
              <a:t>Client includes vector clock in subsequent 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Automatic Conflict Resolution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02678" y="301735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>
                <a:latin typeface="Times New Roman" charset="0"/>
                <a:ea typeface="Times New Roman" charset="0"/>
                <a:cs typeface="Times New Roman" charset="0"/>
              </a:rPr>
              <a:t>v1</a:t>
            </a:r>
            <a:r>
              <a:rPr lang="en-US" sz="2400" b="0" i="0" dirty="0" smtClean="0">
                <a:latin typeface="Times New Roman" charset="0"/>
                <a:ea typeface="Times New Roman" charset="0"/>
                <a:cs typeface="Times New Roman" charset="0"/>
              </a:rPr>
              <a:t> [(A,1)]</a:t>
            </a:r>
            <a:endParaRPr lang="en-US" sz="2400" b="0" i="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130338" y="3479015"/>
            <a:ext cx="4021282" cy="1909970"/>
            <a:chOff x="3598718" y="3524735"/>
            <a:chExt cx="4021282" cy="1909970"/>
          </a:xfrm>
        </p:grpSpPr>
        <p:sp>
          <p:nvSpPr>
            <p:cNvPr id="7" name="TextBox 6"/>
            <p:cNvSpPr txBox="1"/>
            <p:nvPr/>
          </p:nvSpPr>
          <p:spPr>
            <a:xfrm>
              <a:off x="3598718" y="4973040"/>
              <a:ext cx="2781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0" dirty="0" smtClean="0">
                  <a:latin typeface="Times New Roman" charset="0"/>
                  <a:ea typeface="Times New Roman" charset="0"/>
                  <a:cs typeface="Times New Roman" charset="0"/>
                </a:rPr>
                <a:t>v2</a:t>
              </a:r>
              <a:r>
                <a:rPr lang="en-US" sz="2400" b="0" i="0" dirty="0" smtClean="0">
                  <a:latin typeface="Times New Roman" charset="0"/>
                  <a:ea typeface="Times New Roman" charset="0"/>
                  <a:cs typeface="Times New Roman" charset="0"/>
                </a:rPr>
                <a:t> [(A,1), (B,1)]</a:t>
              </a:r>
              <a:endParaRPr lang="en-US" sz="2400" b="0" i="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8" name="Straight Connector 7"/>
            <p:cNvCxnSpPr>
              <a:stCxn id="8" idx="2"/>
              <a:endCxn id="9" idx="0"/>
            </p:cNvCxnSpPr>
            <p:nvPr/>
          </p:nvCxnSpPr>
          <p:spPr bwMode="auto">
            <a:xfrm>
              <a:off x="4071158" y="3524735"/>
              <a:ext cx="918210" cy="144830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" name="TextBox 8"/>
            <p:cNvSpPr txBox="1"/>
            <p:nvPr/>
          </p:nvSpPr>
          <p:spPr>
            <a:xfrm>
              <a:off x="4570268" y="3615341"/>
              <a:ext cx="30497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0" i="0" dirty="0" smtClean="0">
                  <a:latin typeface="Times New Roman" charset="0"/>
                  <a:ea typeface="Times New Roman" charset="0"/>
                  <a:cs typeface="Times New Roman" charset="0"/>
                </a:rPr>
                <a:t>put handled by node </a:t>
              </a:r>
              <a:r>
                <a:rPr 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B</a:t>
              </a:r>
            </a:p>
            <a:p>
              <a:r>
                <a:rPr lang="en-US" sz="2400" b="0" dirty="0">
                  <a:latin typeface="Times New Roman" charset="0"/>
                  <a:ea typeface="Times New Roman" charset="0"/>
                  <a:cs typeface="Times New Roman" charset="0"/>
                </a:rPr>
                <a:t>w</a:t>
              </a:r>
              <a:r>
                <a:rPr lang="en-US" sz="2400" b="0" i="0" dirty="0" smtClean="0">
                  <a:latin typeface="Times New Roman" charset="0"/>
                  <a:ea typeface="Times New Roman" charset="0"/>
                  <a:cs typeface="Times New Roman" charset="0"/>
                </a:rPr>
                <a:t>ritten to </a:t>
              </a:r>
              <a:r>
                <a:rPr lang="en-US" sz="2400" i="0" dirty="0" smtClean="0">
                  <a:latin typeface="Times New Roman" charset="0"/>
                  <a:ea typeface="Times New Roman" charset="0"/>
                  <a:cs typeface="Times New Roman" charset="0"/>
                </a:rPr>
                <a:t>B</a:t>
              </a:r>
              <a:r>
                <a:rPr lang="en-US" sz="2400" b="0" i="0" dirty="0" smtClean="0">
                  <a:latin typeface="Times New Roman" charset="0"/>
                  <a:ea typeface="Times New Roman" charset="0"/>
                  <a:cs typeface="Times New Roman" charset="0"/>
                </a:rPr>
                <a:t> and </a:t>
              </a:r>
              <a:r>
                <a:rPr lang="en-US" sz="2400" i="0" dirty="0" smtClean="0"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  <a:endParaRPr lang="en-US" sz="2400" i="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cxnSp>
        <p:nvCxnSpPr>
          <p:cNvPr id="10" name="Straight Connector 9"/>
          <p:cNvCxnSpPr>
            <a:endCxn id="8" idx="0"/>
          </p:cNvCxnSpPr>
          <p:nvPr/>
        </p:nvCxnSpPr>
        <p:spPr bwMode="auto">
          <a:xfrm>
            <a:off x="5602778" y="1873845"/>
            <a:ext cx="0" cy="114350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5613515" y="1905394"/>
            <a:ext cx="32333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smtClean="0">
                <a:latin typeface="Times New Roman" charset="0"/>
                <a:ea typeface="Times New Roman" charset="0"/>
                <a:cs typeface="Times New Roman" charset="0"/>
              </a:rPr>
              <a:t>put handled by node </a:t>
            </a:r>
            <a:r>
              <a:rPr lang="en-US" sz="2400" i="0" dirty="0" smtClean="0">
                <a:latin typeface="Times New Roman" charset="0"/>
                <a:ea typeface="Times New Roman" charset="0"/>
                <a:cs typeface="Times New Roman" charset="0"/>
              </a:rPr>
              <a:t>A</a:t>
            </a:r>
          </a:p>
          <a:p>
            <a:r>
              <a:rPr lang="en-US" sz="2400" b="0" dirty="0">
                <a:latin typeface="Times New Roman" charset="0"/>
                <a:ea typeface="Times New Roman" charset="0"/>
                <a:cs typeface="Times New Roman" charset="0"/>
              </a:rPr>
              <a:t>w</a:t>
            </a:r>
            <a:r>
              <a:rPr lang="en-US" sz="2400" b="0" dirty="0" smtClean="0">
                <a:latin typeface="Times New Roman" charset="0"/>
                <a:ea typeface="Times New Roman" charset="0"/>
                <a:cs typeface="Times New Roman" charset="0"/>
              </a:rPr>
              <a:t>ritten to 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en-US" sz="2400" b="0" dirty="0" smtClean="0">
                <a:latin typeface="Times New Roman" charset="0"/>
                <a:ea typeface="Times New Roman" charset="0"/>
                <a:cs typeface="Times New Roman" charset="0"/>
              </a:rPr>
              <a:t> and 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C</a:t>
            </a:r>
            <a:endParaRPr lang="en-US" sz="2400" i="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56423" y="5593080"/>
            <a:ext cx="6899997" cy="5232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spc="-150" dirty="0" smtClean="0">
                <a:latin typeface="+mn-lt"/>
              </a:rPr>
              <a:t>v2 &gt; v1, so Dynamo </a:t>
            </a:r>
            <a:r>
              <a:rPr lang="en-US" sz="2800" spc="-150" dirty="0">
                <a:latin typeface="+mn-lt"/>
              </a:rPr>
              <a:t>automatically </a:t>
            </a:r>
            <a:r>
              <a:rPr lang="en-US" sz="2800" spc="-150" dirty="0" smtClean="0">
                <a:latin typeface="+mn-lt"/>
              </a:rPr>
              <a:t>drops v1</a:t>
            </a:r>
            <a:r>
              <a:rPr lang="en-US" sz="2800" spc="-150" dirty="0">
                <a:latin typeface="+mn-lt"/>
              </a:rPr>
              <a:t> </a:t>
            </a:r>
            <a:r>
              <a:rPr lang="en-US" sz="2800" spc="-150" dirty="0" smtClean="0">
                <a:latin typeface="+mn-lt"/>
              </a:rPr>
              <a:t>at C</a:t>
            </a:r>
            <a:endParaRPr lang="en-US" sz="2800" spc="-15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152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App-Specific Conflict Resolution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041669" y="2709707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>
                <a:latin typeface="Times New Roman" charset="0"/>
                <a:ea typeface="Times New Roman" charset="0"/>
                <a:cs typeface="Times New Roman" charset="0"/>
              </a:rPr>
              <a:t>v1</a:t>
            </a:r>
            <a:r>
              <a:rPr lang="en-US" sz="2400" b="0" i="0" dirty="0" smtClean="0">
                <a:latin typeface="Times New Roman" charset="0"/>
                <a:ea typeface="Times New Roman" charset="0"/>
                <a:cs typeface="Times New Roman" charset="0"/>
              </a:rPr>
              <a:t> [(A,1)]</a:t>
            </a:r>
            <a:endParaRPr lang="en-US" sz="2400" b="0" i="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879869" y="3171372"/>
            <a:ext cx="2667000" cy="1528465"/>
            <a:chOff x="6324600" y="3124200"/>
            <a:chExt cx="2667000" cy="1528465"/>
          </a:xfrm>
        </p:grpSpPr>
        <p:sp>
          <p:nvSpPr>
            <p:cNvPr id="23" name="TextBox 22"/>
            <p:cNvSpPr txBox="1"/>
            <p:nvPr/>
          </p:nvSpPr>
          <p:spPr>
            <a:xfrm>
              <a:off x="6705600" y="4191000"/>
              <a:ext cx="228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0" dirty="0" smtClean="0">
                  <a:latin typeface="Times New Roman" charset="0"/>
                  <a:ea typeface="Times New Roman" charset="0"/>
                  <a:cs typeface="Times New Roman" charset="0"/>
                </a:rPr>
                <a:t>v3</a:t>
              </a:r>
              <a:r>
                <a:rPr lang="en-US" sz="2400" b="0" i="0" dirty="0" smtClean="0">
                  <a:latin typeface="Times New Roman" charset="0"/>
                  <a:ea typeface="Times New Roman" charset="0"/>
                  <a:cs typeface="Times New Roman" charset="0"/>
                </a:rPr>
                <a:t> [(A,1), (C,1)]</a:t>
              </a:r>
              <a:endParaRPr lang="en-US" sz="2400" b="0" i="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6324600" y="3124200"/>
              <a:ext cx="533400" cy="10668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TextBox 24"/>
            <p:cNvSpPr txBox="1"/>
            <p:nvPr/>
          </p:nvSpPr>
          <p:spPr>
            <a:xfrm>
              <a:off x="6677891" y="3129170"/>
              <a:ext cx="19063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0" i="0" dirty="0" smtClean="0">
                  <a:latin typeface="Times New Roman" charset="0"/>
                  <a:ea typeface="Times New Roman" charset="0"/>
                  <a:cs typeface="Times New Roman" charset="0"/>
                </a:rPr>
                <a:t>put handled by node </a:t>
              </a:r>
              <a:r>
                <a:rPr lang="en-US" sz="2400" i="0" dirty="0" smtClean="0"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  <a:endParaRPr lang="en-US" sz="2400" i="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cxnSp>
        <p:nvCxnSpPr>
          <p:cNvPr id="26" name="Straight Connector 25"/>
          <p:cNvCxnSpPr/>
          <p:nvPr/>
        </p:nvCxnSpPr>
        <p:spPr bwMode="auto">
          <a:xfrm>
            <a:off x="5879869" y="1859347"/>
            <a:ext cx="0" cy="77862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>
            <a:off x="5879869" y="1759268"/>
            <a:ext cx="1910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smtClean="0">
                <a:latin typeface="Times New Roman" charset="0"/>
                <a:ea typeface="Times New Roman" charset="0"/>
                <a:cs typeface="Times New Roman" charset="0"/>
              </a:rPr>
              <a:t>put handled by node </a:t>
            </a:r>
            <a:r>
              <a:rPr lang="en-US" sz="2400" i="0" dirty="0" smtClean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endParaRPr lang="en-US" sz="2400" i="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136669" y="3171372"/>
            <a:ext cx="2590800" cy="1524000"/>
            <a:chOff x="3581400" y="3124200"/>
            <a:chExt cx="2590800" cy="1524000"/>
          </a:xfrm>
        </p:grpSpPr>
        <p:cxnSp>
          <p:nvCxnSpPr>
            <p:cNvPr id="29" name="Straight Connector 28"/>
            <p:cNvCxnSpPr/>
            <p:nvPr/>
          </p:nvCxnSpPr>
          <p:spPr bwMode="auto">
            <a:xfrm flipH="1">
              <a:off x="5638800" y="3124200"/>
              <a:ext cx="533400" cy="10668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" name="TextBox 29"/>
            <p:cNvSpPr txBox="1"/>
            <p:nvPr/>
          </p:nvSpPr>
          <p:spPr>
            <a:xfrm>
              <a:off x="4114800" y="3135445"/>
              <a:ext cx="1828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0" i="0" dirty="0" smtClean="0">
                  <a:latin typeface="Times New Roman" charset="0"/>
                  <a:ea typeface="Times New Roman" charset="0"/>
                  <a:cs typeface="Times New Roman" charset="0"/>
                </a:rPr>
                <a:t>put handled by node </a:t>
              </a:r>
              <a:r>
                <a:rPr lang="en-US" sz="2400" i="0" dirty="0" smtClean="0">
                  <a:latin typeface="Times New Roman" charset="0"/>
                  <a:ea typeface="Times New Roman" charset="0"/>
                  <a:cs typeface="Times New Roman" charset="0"/>
                </a:rPr>
                <a:t>B</a:t>
              </a:r>
              <a:endParaRPr lang="en-US" sz="2400" i="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81400" y="4186535"/>
              <a:ext cx="228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0" dirty="0" smtClean="0">
                  <a:latin typeface="Times New Roman" charset="0"/>
                  <a:ea typeface="Times New Roman" charset="0"/>
                  <a:cs typeface="Times New Roman" charset="0"/>
                </a:rPr>
                <a:t>v2</a:t>
              </a:r>
              <a:r>
                <a:rPr lang="en-US" sz="2400" b="0" i="0" dirty="0" smtClean="0">
                  <a:latin typeface="Times New Roman" charset="0"/>
                  <a:ea typeface="Times New Roman" charset="0"/>
                  <a:cs typeface="Times New Roman" charset="0"/>
                </a:rPr>
                <a:t> [(A,1), (B,1)]</a:t>
              </a:r>
              <a:endParaRPr lang="en-US" sz="2400" b="0" i="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7074823" y="4796526"/>
            <a:ext cx="3273137" cy="954107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0" spc="-150" dirty="0" smtClean="0">
                <a:latin typeface="+mn-lt"/>
              </a:rPr>
              <a:t>v2 || v3, so client must perform reconciliation</a:t>
            </a:r>
            <a:endParaRPr lang="en-US" sz="2800" b="0" spc="-15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834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App-Specific Conflict Resolution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041669" y="2709707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>
                <a:latin typeface="Times New Roman" charset="0"/>
                <a:ea typeface="Times New Roman" charset="0"/>
                <a:cs typeface="Times New Roman" charset="0"/>
              </a:rPr>
              <a:t>v1</a:t>
            </a:r>
            <a:r>
              <a:rPr lang="en-US" sz="2400" b="0" i="0" dirty="0" smtClean="0">
                <a:latin typeface="Times New Roman" charset="0"/>
                <a:ea typeface="Times New Roman" charset="0"/>
                <a:cs typeface="Times New Roman" charset="0"/>
              </a:rPr>
              <a:t> [(A,1)]</a:t>
            </a:r>
            <a:endParaRPr lang="en-US" sz="2400" b="0" i="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879869" y="3171372"/>
            <a:ext cx="2667000" cy="1528465"/>
            <a:chOff x="6324600" y="3124200"/>
            <a:chExt cx="2667000" cy="1528465"/>
          </a:xfrm>
        </p:grpSpPr>
        <p:sp>
          <p:nvSpPr>
            <p:cNvPr id="23" name="TextBox 22"/>
            <p:cNvSpPr txBox="1"/>
            <p:nvPr/>
          </p:nvSpPr>
          <p:spPr>
            <a:xfrm>
              <a:off x="6705600" y="4191000"/>
              <a:ext cx="228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0" dirty="0" smtClean="0">
                  <a:latin typeface="Times New Roman" charset="0"/>
                  <a:ea typeface="Times New Roman" charset="0"/>
                  <a:cs typeface="Times New Roman" charset="0"/>
                </a:rPr>
                <a:t>v3</a:t>
              </a:r>
              <a:r>
                <a:rPr lang="en-US" sz="2400" b="0" i="0" dirty="0" smtClean="0">
                  <a:latin typeface="Times New Roman" charset="0"/>
                  <a:ea typeface="Times New Roman" charset="0"/>
                  <a:cs typeface="Times New Roman" charset="0"/>
                </a:rPr>
                <a:t> [(A,1), (C,1)]</a:t>
              </a:r>
              <a:endParaRPr lang="en-US" sz="2400" b="0" i="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6324600" y="3124200"/>
              <a:ext cx="533400" cy="10668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TextBox 24"/>
            <p:cNvSpPr txBox="1"/>
            <p:nvPr/>
          </p:nvSpPr>
          <p:spPr>
            <a:xfrm>
              <a:off x="6677891" y="3129170"/>
              <a:ext cx="19063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0" i="0" dirty="0" smtClean="0">
                  <a:latin typeface="Times New Roman" charset="0"/>
                  <a:ea typeface="Times New Roman" charset="0"/>
                  <a:cs typeface="Times New Roman" charset="0"/>
                </a:rPr>
                <a:t>put handled by node </a:t>
              </a:r>
              <a:r>
                <a:rPr lang="en-US" sz="2400" i="0" dirty="0" smtClean="0"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  <a:endParaRPr lang="en-US" sz="2400" i="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cxnSp>
        <p:nvCxnSpPr>
          <p:cNvPr id="26" name="Straight Connector 25"/>
          <p:cNvCxnSpPr/>
          <p:nvPr/>
        </p:nvCxnSpPr>
        <p:spPr bwMode="auto">
          <a:xfrm>
            <a:off x="5879869" y="1859347"/>
            <a:ext cx="0" cy="77862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>
            <a:off x="5879869" y="1759268"/>
            <a:ext cx="1910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smtClean="0">
                <a:latin typeface="Times New Roman" charset="0"/>
                <a:ea typeface="Times New Roman" charset="0"/>
                <a:cs typeface="Times New Roman" charset="0"/>
              </a:rPr>
              <a:t>put handled by node </a:t>
            </a:r>
            <a:r>
              <a:rPr lang="en-US" sz="2400" i="0" dirty="0" smtClean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endParaRPr lang="en-US" sz="2400" i="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136669" y="3171372"/>
            <a:ext cx="2590800" cy="1524000"/>
            <a:chOff x="3581400" y="3124200"/>
            <a:chExt cx="2590800" cy="1524000"/>
          </a:xfrm>
        </p:grpSpPr>
        <p:cxnSp>
          <p:nvCxnSpPr>
            <p:cNvPr id="29" name="Straight Connector 28"/>
            <p:cNvCxnSpPr/>
            <p:nvPr/>
          </p:nvCxnSpPr>
          <p:spPr bwMode="auto">
            <a:xfrm flipH="1">
              <a:off x="5638800" y="3124200"/>
              <a:ext cx="533400" cy="10668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" name="TextBox 29"/>
            <p:cNvSpPr txBox="1"/>
            <p:nvPr/>
          </p:nvSpPr>
          <p:spPr>
            <a:xfrm>
              <a:off x="4114800" y="3135445"/>
              <a:ext cx="1828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0" i="0" dirty="0" smtClean="0">
                  <a:latin typeface="Times New Roman" charset="0"/>
                  <a:ea typeface="Times New Roman" charset="0"/>
                  <a:cs typeface="Times New Roman" charset="0"/>
                </a:rPr>
                <a:t>put handled by node </a:t>
              </a:r>
              <a:r>
                <a:rPr lang="en-US" sz="2400" i="0" dirty="0" smtClean="0">
                  <a:latin typeface="Times New Roman" charset="0"/>
                  <a:ea typeface="Times New Roman" charset="0"/>
                  <a:cs typeface="Times New Roman" charset="0"/>
                </a:rPr>
                <a:t>B</a:t>
              </a:r>
              <a:endParaRPr lang="en-US" sz="2400" i="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81400" y="4186535"/>
              <a:ext cx="228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0" dirty="0" smtClean="0">
                  <a:latin typeface="Times New Roman" charset="0"/>
                  <a:ea typeface="Times New Roman" charset="0"/>
                  <a:cs typeface="Times New Roman" charset="0"/>
                </a:rPr>
                <a:t>v2</a:t>
              </a:r>
              <a:r>
                <a:rPr lang="en-US" sz="2400" b="0" i="0" dirty="0" smtClean="0">
                  <a:latin typeface="Times New Roman" charset="0"/>
                  <a:ea typeface="Times New Roman" charset="0"/>
                  <a:cs typeface="Times New Roman" charset="0"/>
                </a:rPr>
                <a:t> [(A,1), (B,1)]</a:t>
              </a:r>
              <a:endParaRPr lang="en-US" sz="2400" b="0" i="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429299" y="5854687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>
                <a:latin typeface="Times New Roman" charset="0"/>
                <a:ea typeface="Times New Roman" charset="0"/>
                <a:cs typeface="Times New Roman" charset="0"/>
              </a:rPr>
              <a:t>v4</a:t>
            </a:r>
            <a:r>
              <a:rPr lang="en-US" sz="2400" b="0" i="0" dirty="0" smtClean="0">
                <a:latin typeface="Times New Roman" charset="0"/>
                <a:ea typeface="Times New Roman" charset="0"/>
                <a:cs typeface="Times New Roman" charset="0"/>
              </a:rPr>
              <a:t> [(A,2), (B,1), (C,1)]</a:t>
            </a:r>
            <a:endParaRPr lang="en-US" sz="2400" b="0" i="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737360" y="4771572"/>
            <a:ext cx="4675909" cy="1066800"/>
            <a:chOff x="228600" y="4527426"/>
            <a:chExt cx="4675909" cy="1066800"/>
          </a:xfrm>
        </p:grpSpPr>
        <p:cxnSp>
          <p:nvCxnSpPr>
            <p:cNvPr id="34" name="Straight Connector 33"/>
            <p:cNvCxnSpPr/>
            <p:nvPr/>
          </p:nvCxnSpPr>
          <p:spPr bwMode="auto">
            <a:xfrm flipH="1">
              <a:off x="4371109" y="4527426"/>
              <a:ext cx="533400" cy="10668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3685309" y="4527426"/>
              <a:ext cx="533400" cy="10668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" name="TextBox 35"/>
            <p:cNvSpPr txBox="1"/>
            <p:nvPr/>
          </p:nvSpPr>
          <p:spPr>
            <a:xfrm>
              <a:off x="228600" y="4707820"/>
              <a:ext cx="368530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0" dirty="0" smtClean="0">
                  <a:latin typeface="Times New Roman" charset="0"/>
                  <a:ea typeface="Times New Roman" charset="0"/>
                  <a:cs typeface="Times New Roman" charset="0"/>
                </a:rPr>
                <a:t>Client reads v2, v3; writes with [(A,1), (B,1), (C,1)]</a:t>
              </a:r>
              <a:endParaRPr lang="en-US" sz="2400" i="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7074823" y="4796526"/>
            <a:ext cx="3273137" cy="954107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0" spc="-150" dirty="0" smtClean="0">
                <a:latin typeface="+mn-lt"/>
              </a:rPr>
              <a:t>v2 || v3, so client must perform reconciliation</a:t>
            </a:r>
            <a:endParaRPr lang="en-US" sz="2800" b="0" spc="-15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474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Amazon Dynamo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5121"/>
            <a:ext cx="10515600" cy="4351338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Added to “Hall of Fame” at SOSP 2017</a:t>
            </a:r>
          </a:p>
          <a:p>
            <a:r>
              <a:rPr lang="en-US" dirty="0" smtClean="0"/>
              <a:t>Rumored to be underpinning of Amazon S3’s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656" y="1538748"/>
            <a:ext cx="9677400" cy="295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6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Dynamo’s Client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interface in projects:</a:t>
            </a:r>
          </a:p>
          <a:p>
            <a:pPr lvl="1"/>
            <a:r>
              <a:rPr lang="en-US" dirty="0" smtClean="0"/>
              <a:t>Get(key) </a:t>
            </a:r>
            <a:r>
              <a:rPr lang="en-US" dirty="0" smtClean="0">
                <a:sym typeface="Wingdings"/>
              </a:rPr>
              <a:t> value</a:t>
            </a:r>
          </a:p>
          <a:p>
            <a:pPr lvl="1"/>
            <a:r>
              <a:rPr lang="en-US" dirty="0" smtClean="0">
                <a:sym typeface="Wingdings"/>
              </a:rPr>
              <a:t>Put(key, value)</a:t>
            </a:r>
          </a:p>
          <a:p>
            <a:pPr lvl="1"/>
            <a:endParaRPr lang="en-US" dirty="0">
              <a:sym typeface="Wingdings"/>
            </a:endParaRPr>
          </a:p>
          <a:p>
            <a:r>
              <a:rPr lang="en-US" dirty="0" smtClean="0">
                <a:solidFill>
                  <a:srgbClr val="00B0F0"/>
                </a:solidFill>
                <a:sym typeface="Wingdings"/>
              </a:rPr>
              <a:t>Get(key)  List of &lt;value, context&gt; pairs</a:t>
            </a:r>
          </a:p>
          <a:p>
            <a:pPr lvl="1"/>
            <a:r>
              <a:rPr lang="en-US" dirty="0" smtClean="0">
                <a:sym typeface="Wingdings"/>
              </a:rPr>
              <a:t>Returns one value or multiple conflicting values</a:t>
            </a:r>
          </a:p>
          <a:p>
            <a:pPr lvl="1"/>
            <a:r>
              <a:rPr lang="en-US" dirty="0" smtClean="0">
                <a:sym typeface="Wingdings"/>
              </a:rPr>
              <a:t>Context describes version(s) of value(s)</a:t>
            </a:r>
          </a:p>
          <a:p>
            <a:pPr lvl="1"/>
            <a:endParaRPr lang="en-US" dirty="0">
              <a:sym typeface="Wingdings"/>
            </a:endParaRPr>
          </a:p>
          <a:p>
            <a:r>
              <a:rPr lang="en-US" dirty="0" smtClean="0">
                <a:solidFill>
                  <a:srgbClr val="00B0F0"/>
                </a:solidFill>
                <a:sym typeface="Wingdings"/>
              </a:rPr>
              <a:t>Put(key, value, context)</a:t>
            </a:r>
          </a:p>
          <a:p>
            <a:pPr lvl="1"/>
            <a:r>
              <a:rPr lang="en-US" dirty="0" smtClean="0">
                <a:sym typeface="Wingdings"/>
              </a:rPr>
              <a:t>Context indicates which versions this version supersedes or merges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3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Trimming Version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nodes may process Puts to same key</a:t>
            </a:r>
          </a:p>
          <a:p>
            <a:pPr lvl="1"/>
            <a:r>
              <a:rPr lang="en-US" dirty="0" smtClean="0"/>
              <a:t>Version vectors </a:t>
            </a:r>
            <a:r>
              <a:rPr lang="en-US" dirty="0" smtClean="0">
                <a:solidFill>
                  <a:srgbClr val="FF0000"/>
                </a:solidFill>
              </a:rPr>
              <a:t>may grow arbitrarily long</a:t>
            </a:r>
          </a:p>
          <a:p>
            <a:pPr lvl="1"/>
            <a:endParaRPr lang="en-US" dirty="0"/>
          </a:p>
          <a:p>
            <a:r>
              <a:rPr lang="en-US" dirty="0" smtClean="0"/>
              <a:t>Dynamo’s clock truncation scheme</a:t>
            </a:r>
          </a:p>
          <a:p>
            <a:pPr lvl="1"/>
            <a:r>
              <a:rPr lang="en-US" dirty="0" smtClean="0"/>
              <a:t>Dynamo stores time of modification with each version vector entry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When version vector &gt; 10 nodes long, Dynamo drops node that least recently processed the key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57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Trimming Version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nodes may process Puts to same key</a:t>
            </a:r>
          </a:p>
          <a:p>
            <a:pPr lvl="1"/>
            <a:r>
              <a:rPr lang="en-US" dirty="0" smtClean="0"/>
              <a:t>Version vectors </a:t>
            </a:r>
            <a:r>
              <a:rPr lang="en-US" dirty="0" smtClean="0">
                <a:solidFill>
                  <a:srgbClr val="FF0000"/>
                </a:solidFill>
              </a:rPr>
              <a:t>may grow arbitrarily long</a:t>
            </a:r>
          </a:p>
          <a:p>
            <a:pPr lvl="1"/>
            <a:endParaRPr lang="en-US" dirty="0"/>
          </a:p>
          <a:p>
            <a:r>
              <a:rPr lang="en-US" dirty="0" smtClean="0"/>
              <a:t>Dynamo’s clock truncation scheme</a:t>
            </a:r>
          </a:p>
          <a:p>
            <a:pPr lvl="1"/>
            <a:r>
              <a:rPr lang="en-US" dirty="0" smtClean="0"/>
              <a:t>Dynamo stores time of modification with each version vector entry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When version vector &gt; 10 nodes long, Dynamo drops node that least recently processed the key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Problems with truncation?</a:t>
            </a:r>
          </a:p>
          <a:p>
            <a:pPr lvl="1"/>
            <a:r>
              <a:rPr lang="en-US" dirty="0" smtClean="0"/>
              <a:t>False concurrency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4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Impact of Clock Truncation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48398" y="324595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>
                <a:latin typeface="Times New Roman" charset="0"/>
                <a:ea typeface="Times New Roman" charset="0"/>
                <a:cs typeface="Times New Roman" charset="0"/>
              </a:rPr>
              <a:t>v1</a:t>
            </a:r>
            <a:r>
              <a:rPr lang="en-US" sz="2400" b="0" i="0" dirty="0" smtClean="0">
                <a:latin typeface="Times New Roman" charset="0"/>
                <a:ea typeface="Times New Roman" charset="0"/>
                <a:cs typeface="Times New Roman" charset="0"/>
              </a:rPr>
              <a:t> [(A,1)]</a:t>
            </a:r>
            <a:endParaRPr lang="en-US" sz="2400" b="0" i="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176058" y="3707615"/>
            <a:ext cx="2781300" cy="1909970"/>
            <a:chOff x="3598718" y="3524735"/>
            <a:chExt cx="2781300" cy="1909970"/>
          </a:xfrm>
        </p:grpSpPr>
        <p:sp>
          <p:nvSpPr>
            <p:cNvPr id="13" name="TextBox 12"/>
            <p:cNvSpPr txBox="1"/>
            <p:nvPr/>
          </p:nvSpPr>
          <p:spPr>
            <a:xfrm>
              <a:off x="3598718" y="4973040"/>
              <a:ext cx="2781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0" dirty="0" smtClean="0">
                  <a:latin typeface="Times New Roman" charset="0"/>
                  <a:ea typeface="Times New Roman" charset="0"/>
                  <a:cs typeface="Times New Roman" charset="0"/>
                </a:rPr>
                <a:t>v2</a:t>
              </a:r>
              <a:r>
                <a:rPr lang="en-US" sz="2400" b="0" i="0" dirty="0" smtClean="0">
                  <a:latin typeface="Times New Roman" charset="0"/>
                  <a:ea typeface="Times New Roman" charset="0"/>
                  <a:cs typeface="Times New Roman" charset="0"/>
                </a:rPr>
                <a:t> [</a:t>
              </a:r>
              <a:r>
                <a:rPr lang="en-US" sz="2400" b="0" i="0" strike="sngStrike" dirty="0" smtClean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(A,1),</a:t>
              </a:r>
              <a:r>
                <a:rPr lang="en-US" sz="2400" b="0" i="0" dirty="0" smtClean="0">
                  <a:latin typeface="Times New Roman" charset="0"/>
                  <a:ea typeface="Times New Roman" charset="0"/>
                  <a:cs typeface="Times New Roman" charset="0"/>
                </a:rPr>
                <a:t> (B,1)]</a:t>
              </a:r>
              <a:endParaRPr lang="en-US" sz="2400" b="0" i="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14" name="Straight Connector 13"/>
            <p:cNvCxnSpPr>
              <a:stCxn id="14" idx="2"/>
              <a:endCxn id="15" idx="0"/>
            </p:cNvCxnSpPr>
            <p:nvPr/>
          </p:nvCxnSpPr>
          <p:spPr bwMode="auto">
            <a:xfrm>
              <a:off x="4071158" y="3524735"/>
              <a:ext cx="918210" cy="144830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TextBox 14"/>
            <p:cNvSpPr txBox="1"/>
            <p:nvPr/>
          </p:nvSpPr>
          <p:spPr>
            <a:xfrm>
              <a:off x="4570268" y="3615341"/>
              <a:ext cx="18097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0" i="0" dirty="0" smtClean="0">
                  <a:latin typeface="Times New Roman" charset="0"/>
                  <a:ea typeface="Times New Roman" charset="0"/>
                  <a:cs typeface="Times New Roman" charset="0"/>
                </a:rPr>
                <a:t>put handled by node </a:t>
              </a:r>
              <a:r>
                <a:rPr lang="en-US" sz="2400" i="0" dirty="0" smtClean="0">
                  <a:latin typeface="Times New Roman" charset="0"/>
                  <a:ea typeface="Times New Roman" charset="0"/>
                  <a:cs typeface="Times New Roman" charset="0"/>
                </a:rPr>
                <a:t>B</a:t>
              </a:r>
              <a:endParaRPr lang="en-US" sz="2400" i="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cxnSp>
        <p:nvCxnSpPr>
          <p:cNvPr id="16" name="Straight Connector 15"/>
          <p:cNvCxnSpPr>
            <a:endCxn id="14" idx="0"/>
          </p:cNvCxnSpPr>
          <p:nvPr/>
        </p:nvCxnSpPr>
        <p:spPr bwMode="auto">
          <a:xfrm>
            <a:off x="5648498" y="2102445"/>
            <a:ext cx="0" cy="114350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6"/>
          <p:cNvSpPr txBox="1"/>
          <p:nvPr/>
        </p:nvSpPr>
        <p:spPr>
          <a:xfrm>
            <a:off x="5659235" y="2133994"/>
            <a:ext cx="1814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smtClean="0">
                <a:latin typeface="Times New Roman" charset="0"/>
                <a:ea typeface="Times New Roman" charset="0"/>
                <a:cs typeface="Times New Roman" charset="0"/>
              </a:rPr>
              <a:t>put handled by node </a:t>
            </a:r>
            <a:r>
              <a:rPr lang="en-US" sz="2400" i="0" dirty="0" smtClean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endParaRPr lang="en-US" sz="2400" i="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77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Quorum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write to at least W nodes</a:t>
            </a:r>
          </a:p>
          <a:p>
            <a:r>
              <a:rPr lang="en-US" dirty="0" smtClean="0"/>
              <a:t>Read from at least R nodes</a:t>
            </a:r>
          </a:p>
          <a:p>
            <a:r>
              <a:rPr lang="en-US" dirty="0" smtClean="0"/>
              <a:t>If R+W &gt; N, then we read latest version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Why didn’t we use this in assignment 2?</a:t>
            </a:r>
          </a:p>
          <a:p>
            <a:pPr lvl="1"/>
            <a:r>
              <a:rPr lang="en-US" dirty="0" smtClean="0"/>
              <a:t>W nodes that client writes to may get replaced!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35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Quorum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write to at least W nodes</a:t>
            </a:r>
          </a:p>
          <a:p>
            <a:r>
              <a:rPr lang="en-US" dirty="0" smtClean="0"/>
              <a:t>Read from at least R nodes</a:t>
            </a:r>
          </a:p>
          <a:p>
            <a:r>
              <a:rPr lang="en-US" dirty="0" smtClean="0"/>
              <a:t>If R+W &gt; N, then we read latest version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Why didn’t we use this in assignment 2?</a:t>
            </a:r>
          </a:p>
          <a:p>
            <a:pPr lvl="1"/>
            <a:r>
              <a:rPr lang="en-US" dirty="0" smtClean="0"/>
              <a:t>W nodes that client writes to may get replaced!</a:t>
            </a:r>
          </a:p>
          <a:p>
            <a:pPr lvl="1"/>
            <a:endParaRPr lang="en-US" dirty="0"/>
          </a:p>
          <a:p>
            <a:r>
              <a:rPr lang="en-US" dirty="0" smtClean="0"/>
              <a:t>In Dynamo, possible that there is no overlap between the W nodes written to and the R nodes read from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93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Quorum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write to at least W nodes</a:t>
            </a:r>
          </a:p>
          <a:p>
            <a:r>
              <a:rPr lang="en-US" dirty="0" smtClean="0"/>
              <a:t>Read from at least R nodes</a:t>
            </a:r>
          </a:p>
          <a:p>
            <a:r>
              <a:rPr lang="en-US" dirty="0" smtClean="0"/>
              <a:t>If R+W &gt; N, then we read latest version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Why didn’t we use this in assignment 2?</a:t>
            </a:r>
          </a:p>
          <a:p>
            <a:pPr lvl="1"/>
            <a:r>
              <a:rPr lang="en-US" dirty="0" smtClean="0"/>
              <a:t>W nodes that client writes to may get replaced!</a:t>
            </a:r>
          </a:p>
          <a:p>
            <a:pPr lvl="1"/>
            <a:endParaRPr lang="en-US" dirty="0"/>
          </a:p>
          <a:p>
            <a:r>
              <a:rPr lang="en-US" dirty="0" smtClean="0"/>
              <a:t>In Dynamo, possible that there is no overlap between the W nodes written to and the R nodes read from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74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Dealing with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Permanent Failures</a:t>
            </a:r>
          </a:p>
          <a:p>
            <a:pPr lvl="1"/>
            <a:r>
              <a:rPr lang="en-US" dirty="0" smtClean="0"/>
              <a:t>Identified and marked manually</a:t>
            </a:r>
          </a:p>
          <a:p>
            <a:pPr lvl="1"/>
            <a:r>
              <a:rPr lang="en-US" dirty="0" smtClean="0"/>
              <a:t>Discovered via gossip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Temporary Failures</a:t>
            </a:r>
          </a:p>
          <a:p>
            <a:pPr lvl="1"/>
            <a:r>
              <a:rPr lang="en-US" dirty="0" smtClean="0"/>
              <a:t>Handled by sloppy quorums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What if less than W of N replicas are up?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How does a node catch up once it recovers?</a:t>
            </a:r>
          </a:p>
        </p:txBody>
      </p:sp>
    </p:spTree>
    <p:extLst>
      <p:ext uri="{BB962C8B-B14F-4D97-AF65-F5344CB8AC3E}">
        <p14:creationId xmlns:p14="http://schemas.microsoft.com/office/powerpoint/2010/main" val="55096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Dynamo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</a:t>
            </a:r>
          </a:p>
          <a:p>
            <a:pPr lvl="1"/>
            <a:r>
              <a:rPr lang="en-US" dirty="0" smtClean="0"/>
              <a:t>Tens of millions of customers</a:t>
            </a:r>
          </a:p>
          <a:p>
            <a:pPr lvl="1"/>
            <a:r>
              <a:rPr lang="en-US" dirty="0" smtClean="0"/>
              <a:t>Data spread across tens of thousands of servers</a:t>
            </a:r>
          </a:p>
          <a:p>
            <a:pPr lvl="1"/>
            <a:endParaRPr lang="en-US" dirty="0"/>
          </a:p>
          <a:p>
            <a:r>
              <a:rPr lang="en-US" dirty="0" smtClean="0"/>
              <a:t>Example use case: store shopping carts</a:t>
            </a:r>
          </a:p>
          <a:p>
            <a:endParaRPr lang="en-US" dirty="0"/>
          </a:p>
          <a:p>
            <a:r>
              <a:rPr lang="en-US" dirty="0" smtClean="0"/>
              <a:t>Goals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High availability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Low latency</a:t>
            </a:r>
          </a:p>
        </p:txBody>
      </p:sp>
    </p:spTree>
    <p:extLst>
      <p:ext uri="{BB962C8B-B14F-4D97-AF65-F5344CB8AC3E}">
        <p14:creationId xmlns:p14="http://schemas.microsoft.com/office/powerpoint/2010/main" val="46138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Dynamo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</a:t>
            </a:r>
          </a:p>
          <a:p>
            <a:pPr lvl="1"/>
            <a:r>
              <a:rPr lang="en-US" dirty="0" smtClean="0"/>
              <a:t>Tens of millions of customers</a:t>
            </a:r>
          </a:p>
          <a:p>
            <a:pPr lvl="1"/>
            <a:r>
              <a:rPr lang="en-US" dirty="0" smtClean="0"/>
              <a:t>Data spread across tens of thousands of servers</a:t>
            </a:r>
          </a:p>
          <a:p>
            <a:pPr lvl="1"/>
            <a:endParaRPr lang="en-US" dirty="0"/>
          </a:p>
          <a:p>
            <a:r>
              <a:rPr lang="en-US" dirty="0" smtClean="0"/>
              <a:t>Example use case: store shopping carts</a:t>
            </a:r>
          </a:p>
          <a:p>
            <a:endParaRPr lang="en-US" dirty="0"/>
          </a:p>
          <a:p>
            <a:r>
              <a:rPr lang="en-US" dirty="0" smtClean="0"/>
              <a:t>Goals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High availability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Low latency</a:t>
            </a:r>
          </a:p>
        </p:txBody>
      </p:sp>
    </p:spTree>
    <p:extLst>
      <p:ext uri="{BB962C8B-B14F-4D97-AF65-F5344CB8AC3E}">
        <p14:creationId xmlns:p14="http://schemas.microsoft.com/office/powerpoint/2010/main" val="186522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Consistent Hashing in Dynamo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Recall: consistent hashing maps value for key to successor in hash space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90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Consistent Hashing in Dynamo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Recall: consistent hashing maps value for key to successor in hash space</a:t>
            </a:r>
          </a:p>
          <a:p>
            <a:endParaRPr lang="en-US" dirty="0"/>
          </a:p>
          <a:p>
            <a:r>
              <a:rPr lang="en-US" dirty="0" smtClean="0"/>
              <a:t>Replicate value for every key at N nodes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N clockwise successors </a:t>
            </a:r>
            <a:r>
              <a:rPr lang="en-US" dirty="0" smtClean="0"/>
              <a:t>of key</a:t>
            </a:r>
          </a:p>
          <a:p>
            <a:pPr lvl="1"/>
            <a:endParaRPr lang="en-US" dirty="0"/>
          </a:p>
          <a:p>
            <a:r>
              <a:rPr lang="en-US" dirty="0" smtClean="0"/>
              <a:t>Execution of writes</a:t>
            </a:r>
          </a:p>
          <a:p>
            <a:pPr lvl="1"/>
            <a:r>
              <a:rPr lang="en-US" dirty="0" smtClean="0"/>
              <a:t>Write </a:t>
            </a:r>
            <a:r>
              <a:rPr lang="en-US" dirty="0" smtClean="0">
                <a:solidFill>
                  <a:srgbClr val="00B0F0"/>
                </a:solidFill>
              </a:rPr>
              <a:t>received by coordinator </a:t>
            </a:r>
            <a:r>
              <a:rPr lang="en-US" dirty="0" smtClean="0"/>
              <a:t>(successor key)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Coordinator forwards </a:t>
            </a:r>
            <a:r>
              <a:rPr lang="en-US" dirty="0" smtClean="0"/>
              <a:t>to successors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1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Replication in Dynamo</a:t>
            </a:r>
            <a:endParaRPr lang="en-US" dirty="0"/>
          </a:p>
        </p:txBody>
      </p:sp>
      <p:sp>
        <p:nvSpPr>
          <p:cNvPr id="4" name="Oval 3"/>
          <p:cNvSpPr>
            <a:spLocks noChangeAspect="1" noChangeArrowheads="1"/>
          </p:cNvSpPr>
          <p:nvPr/>
        </p:nvSpPr>
        <p:spPr bwMode="auto">
          <a:xfrm>
            <a:off x="4311892" y="2472080"/>
            <a:ext cx="3154543" cy="3155561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5" name="Text Box 4"/>
          <p:cNvSpPr txBox="1">
            <a:spLocks noChangeAspect="1" noChangeArrowheads="1"/>
          </p:cNvSpPr>
          <p:nvPr/>
        </p:nvSpPr>
        <p:spPr bwMode="auto">
          <a:xfrm>
            <a:off x="7536098" y="3860527"/>
            <a:ext cx="754462" cy="46676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latin typeface="Helvetica" charset="0"/>
              </a:rPr>
              <a:t>N32</a:t>
            </a:r>
          </a:p>
        </p:txBody>
      </p:sp>
      <p:sp>
        <p:nvSpPr>
          <p:cNvPr id="6" name="Text Box 5"/>
          <p:cNvSpPr txBox="1">
            <a:spLocks noChangeAspect="1" noChangeArrowheads="1"/>
          </p:cNvSpPr>
          <p:nvPr/>
        </p:nvSpPr>
        <p:spPr bwMode="auto">
          <a:xfrm>
            <a:off x="3598135" y="4689281"/>
            <a:ext cx="754462" cy="46676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latin typeface="Helvetica" charset="0"/>
              </a:rPr>
              <a:t>N90</a:t>
            </a:r>
          </a:p>
        </p:txBody>
      </p:sp>
      <p:sp>
        <p:nvSpPr>
          <p:cNvPr id="7" name="Text Box 6"/>
          <p:cNvSpPr txBox="1">
            <a:spLocks noChangeAspect="1" noChangeArrowheads="1"/>
          </p:cNvSpPr>
          <p:nvPr/>
        </p:nvSpPr>
        <p:spPr bwMode="auto">
          <a:xfrm>
            <a:off x="3598623" y="2682075"/>
            <a:ext cx="924018" cy="46676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latin typeface="Helvetica" charset="0"/>
              </a:rPr>
              <a:t>N105</a:t>
            </a:r>
          </a:p>
        </p:txBody>
      </p:sp>
      <p:sp>
        <p:nvSpPr>
          <p:cNvPr id="8" name="Text Box 4"/>
          <p:cNvSpPr txBox="1">
            <a:spLocks noChangeAspect="1" noChangeArrowheads="1"/>
          </p:cNvSpPr>
          <p:nvPr/>
        </p:nvSpPr>
        <p:spPr bwMode="auto">
          <a:xfrm>
            <a:off x="6962878" y="2238700"/>
            <a:ext cx="750526" cy="46166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smtClean="0">
                <a:latin typeface="Helvetica" charset="0"/>
              </a:rPr>
              <a:t>N10</a:t>
            </a:r>
            <a:endParaRPr lang="en-US" sz="2400" b="1">
              <a:latin typeface="Helvetica" charset="0"/>
            </a:endParaRPr>
          </a:p>
        </p:txBody>
      </p:sp>
      <p:sp>
        <p:nvSpPr>
          <p:cNvPr id="9" name="Text Box 4"/>
          <p:cNvSpPr txBox="1">
            <a:spLocks noChangeAspect="1" noChangeArrowheads="1"/>
          </p:cNvSpPr>
          <p:nvPr/>
        </p:nvSpPr>
        <p:spPr bwMode="auto">
          <a:xfrm>
            <a:off x="6932130" y="5417353"/>
            <a:ext cx="750526" cy="46166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smtClean="0">
                <a:latin typeface="Helvetica" charset="0"/>
              </a:rPr>
              <a:t>N60</a:t>
            </a:r>
            <a:endParaRPr lang="en-US" sz="2400" b="1">
              <a:latin typeface="Helvetica" charset="0"/>
            </a:endParaRPr>
          </a:p>
        </p:txBody>
      </p:sp>
      <p:sp>
        <p:nvSpPr>
          <p:cNvPr id="10" name="Text Box 6"/>
          <p:cNvSpPr txBox="1">
            <a:spLocks noChangeAspect="1" noChangeArrowheads="1"/>
          </p:cNvSpPr>
          <p:nvPr/>
        </p:nvSpPr>
        <p:spPr bwMode="auto">
          <a:xfrm>
            <a:off x="4387140" y="1982433"/>
            <a:ext cx="922048" cy="46166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Helvetica" charset="0"/>
              </a:rPr>
              <a:t>N120</a:t>
            </a:r>
            <a:endParaRPr lang="en-US" sz="2400" b="1" dirty="0">
              <a:latin typeface="Helvetica" charset="0"/>
            </a:endParaRPr>
          </a:p>
        </p:txBody>
      </p:sp>
      <p:sp>
        <p:nvSpPr>
          <p:cNvPr id="11" name="Arc 10"/>
          <p:cNvSpPr/>
          <p:nvPr/>
        </p:nvSpPr>
        <p:spPr>
          <a:xfrm>
            <a:off x="3870960" y="1895427"/>
            <a:ext cx="4038728" cy="4040032"/>
          </a:xfrm>
          <a:prstGeom prst="arc">
            <a:avLst>
              <a:gd name="adj1" fmla="val 978989"/>
              <a:gd name="adj2" fmla="val 2736251"/>
            </a:avLst>
          </a:prstGeom>
          <a:ln>
            <a:prstDash val="solid"/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/>
          <p:cNvSpPr/>
          <p:nvPr/>
        </p:nvSpPr>
        <p:spPr>
          <a:xfrm>
            <a:off x="3736953" y="1887476"/>
            <a:ext cx="4259445" cy="4124141"/>
          </a:xfrm>
          <a:prstGeom prst="arc">
            <a:avLst>
              <a:gd name="adj1" fmla="val 3936916"/>
              <a:gd name="adj2" fmla="val 8350573"/>
            </a:avLst>
          </a:prstGeom>
          <a:ln>
            <a:prstDash val="solid"/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Box 7"/>
          <p:cNvSpPr txBox="1">
            <a:spLocks noChangeAspect="1" noChangeArrowheads="1"/>
          </p:cNvSpPr>
          <p:nvPr/>
        </p:nvSpPr>
        <p:spPr bwMode="auto">
          <a:xfrm>
            <a:off x="8360223" y="3810821"/>
            <a:ext cx="7505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BE00"/>
                </a:solidFill>
                <a:latin typeface="Helvetica" charset="0"/>
              </a:rPr>
              <a:t>K21</a:t>
            </a:r>
            <a:endParaRPr lang="en-US" sz="2400" b="1" dirty="0">
              <a:solidFill>
                <a:srgbClr val="00BE00"/>
              </a:solidFill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81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Using Consistent Hashing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11406" y="3463836"/>
            <a:ext cx="1047082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Client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828480" y="2650928"/>
            <a:ext cx="1648145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Front-end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412584" y="3476974"/>
            <a:ext cx="1142942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Server</a:t>
            </a:r>
            <a:endParaRPr lang="en-US" sz="2800" b="1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3446465" y="2931979"/>
            <a:ext cx="1395866" cy="7934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6444396" y="2903731"/>
            <a:ext cx="2001400" cy="84512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8412584" y="2389318"/>
            <a:ext cx="1142942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Server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446743" y="4564630"/>
            <a:ext cx="1142942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Server</a:t>
            </a:r>
            <a:endParaRPr lang="en-US" sz="2800" b="1" dirty="0"/>
          </a:p>
        </p:txBody>
      </p:sp>
      <p:cxnSp>
        <p:nvCxnSpPr>
          <p:cNvPr id="11" name="Straight Arrow Connector 10"/>
          <p:cNvCxnSpPr/>
          <p:nvPr/>
        </p:nvCxnSpPr>
        <p:spPr bwMode="auto">
          <a:xfrm flipV="1">
            <a:off x="6449636" y="2650928"/>
            <a:ext cx="1975612" cy="161087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6191379" y="3174148"/>
            <a:ext cx="2268028" cy="16520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4815342" y="4000194"/>
            <a:ext cx="1648145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Front-end</a:t>
            </a:r>
            <a:endParaRPr lang="en-US" sz="2800" b="1" dirty="0"/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3446465" y="3867011"/>
            <a:ext cx="1382727" cy="39479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40735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1471</Words>
  <Application>Microsoft Macintosh PowerPoint</Application>
  <PresentationFormat>Widescreen</PresentationFormat>
  <Paragraphs>363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Calibri</vt:lpstr>
      <vt:lpstr>Calibri Light</vt:lpstr>
      <vt:lpstr>Helvetica</vt:lpstr>
      <vt:lpstr>Mangal</vt:lpstr>
      <vt:lpstr>Times New Roman</vt:lpstr>
      <vt:lpstr>Wingdings</vt:lpstr>
      <vt:lpstr>Arial</vt:lpstr>
      <vt:lpstr>Office Theme</vt:lpstr>
      <vt:lpstr>CS188: Distributed Systems Lecture 13</vt:lpstr>
      <vt:lpstr>Amazon Dynamo</vt:lpstr>
      <vt:lpstr>Amazon Dynamo</vt:lpstr>
      <vt:lpstr>Dynamo</vt:lpstr>
      <vt:lpstr>Dynamo</vt:lpstr>
      <vt:lpstr>Consistent Hashing in Dynamo</vt:lpstr>
      <vt:lpstr>Consistent Hashing in Dynamo</vt:lpstr>
      <vt:lpstr>Replication in Dynamo</vt:lpstr>
      <vt:lpstr>Using Consistent Hashing</vt:lpstr>
      <vt:lpstr>Consistent Hashing in Dynamo</vt:lpstr>
      <vt:lpstr>Consistent Hashing in Dynamo</vt:lpstr>
      <vt:lpstr>Consistent Hashing in Dynamo</vt:lpstr>
      <vt:lpstr>Gossip</vt:lpstr>
      <vt:lpstr>Gossip</vt:lpstr>
      <vt:lpstr>Sloppy Quorums</vt:lpstr>
      <vt:lpstr>Sloppy Quorums</vt:lpstr>
      <vt:lpstr>Sloppy Quorums</vt:lpstr>
      <vt:lpstr>Sloppy Quorums</vt:lpstr>
      <vt:lpstr>Latency/Availability over Consistency</vt:lpstr>
      <vt:lpstr>Consistency over Latency/Availability</vt:lpstr>
      <vt:lpstr>Vector Clocks</vt:lpstr>
      <vt:lpstr>Vector Clocks</vt:lpstr>
      <vt:lpstr>Vector Clocks</vt:lpstr>
      <vt:lpstr>Vector Clocks</vt:lpstr>
      <vt:lpstr>Vector Clocks in Dynamo</vt:lpstr>
      <vt:lpstr>Vector Clocks in Dynamo</vt:lpstr>
      <vt:lpstr>Automatic Conflict Resolution</vt:lpstr>
      <vt:lpstr>App-Specific Conflict Resolution</vt:lpstr>
      <vt:lpstr>App-Specific Conflict Resolution</vt:lpstr>
      <vt:lpstr>Dynamo’s Client Interface</vt:lpstr>
      <vt:lpstr>Trimming Version Vectors</vt:lpstr>
      <vt:lpstr>Trimming Version Vectors</vt:lpstr>
      <vt:lpstr>Impact of Clock Truncation</vt:lpstr>
      <vt:lpstr>Quorum Consistency</vt:lpstr>
      <vt:lpstr>Quorum Consistency</vt:lpstr>
      <vt:lpstr>Quorum Consistency</vt:lpstr>
      <vt:lpstr>Dealing with Failures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CS188: Distributed Systems Lecture 13</dc:title>
  <dc:creator>Microsoft Office User</dc:creator>
  <cp:lastModifiedBy>Microsoft Office User</cp:lastModifiedBy>
  <cp:revision>24</cp:revision>
  <dcterms:created xsi:type="dcterms:W3CDTF">2019-04-28T18:44:25Z</dcterms:created>
  <dcterms:modified xsi:type="dcterms:W3CDTF">2019-05-13T16:06:37Z</dcterms:modified>
</cp:coreProperties>
</file>