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46"/>
    <p:restoredTop sz="73227"/>
  </p:normalViewPr>
  <p:slideViewPr>
    <p:cSldViewPr snapToGrid="0" snapToObjects="1">
      <p:cViewPr varScale="1">
        <p:scale>
          <a:sx n="101" d="100"/>
          <a:sy n="10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3F13-C74E-6D48-84A2-5CE77FFB1DD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402D-5193-9B48-93A4-3F01A6BE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4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73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7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9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7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2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8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9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6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7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2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5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6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6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2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0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9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8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1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402D-5193-9B48-93A4-3F01A6BE37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91A2-B21F-9040-9300-364A2CA4238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C124-42F6-294D-9885-6D3E7A1D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14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Sync, Quickly?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 tells A: </a:t>
            </a:r>
            <a:r>
              <a:rPr lang="en-US" dirty="0" smtClean="0">
                <a:solidFill>
                  <a:srgbClr val="00B0F0"/>
                </a:solidFill>
              </a:rPr>
              <a:t>highest timestamp for every node</a:t>
            </a:r>
          </a:p>
          <a:p>
            <a:pPr lvl="1"/>
            <a:r>
              <a:rPr lang="en-US" dirty="0" smtClean="0"/>
              <a:t>E.g., “X 30, Y 40”   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Version Vector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What if every node stores only (key, value) map?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How to efficiently sync?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74140" y="1690688"/>
            <a:ext cx="3643720" cy="2141339"/>
            <a:chOff x="2815634" y="2537650"/>
            <a:chExt cx="3643720" cy="2141339"/>
          </a:xfrm>
        </p:grpSpPr>
        <p:sp>
          <p:nvSpPr>
            <p:cNvPr id="5" name="Rectangle 4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〈-,40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Y〉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3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Sync, Quickly?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 tells A: </a:t>
            </a:r>
            <a:r>
              <a:rPr lang="en-US" dirty="0" smtClean="0">
                <a:solidFill>
                  <a:srgbClr val="00B0F0"/>
                </a:solidFill>
              </a:rPr>
              <a:t>highest timestamp for every node</a:t>
            </a:r>
          </a:p>
          <a:p>
            <a:pPr lvl="1"/>
            <a:r>
              <a:rPr lang="en-US" dirty="0" smtClean="0"/>
              <a:t>E.g., “X 30, Y 40”   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Version Vector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What if every node stores only (key, value) map?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How to efficiently sync?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74140" y="1690688"/>
            <a:ext cx="3643720" cy="2141339"/>
            <a:chOff x="2815634" y="2537650"/>
            <a:chExt cx="3643720" cy="2141339"/>
          </a:xfrm>
        </p:grpSpPr>
        <p:sp>
          <p:nvSpPr>
            <p:cNvPr id="5" name="Rectangle 4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〈-,40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Y〉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3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Sync, Quickly?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 tells A: </a:t>
            </a:r>
            <a:r>
              <a:rPr lang="en-US" dirty="0" smtClean="0">
                <a:solidFill>
                  <a:srgbClr val="00B0F0"/>
                </a:solidFill>
              </a:rPr>
              <a:t>highest timestamp for every node</a:t>
            </a:r>
          </a:p>
          <a:p>
            <a:pPr lvl="1"/>
            <a:r>
              <a:rPr lang="en-US" dirty="0" smtClean="0"/>
              <a:t>E.g., “X 30, Y 40”   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Version Vector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What if every node stores only (key, value) map?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How to efficiently sync?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74140" y="1690688"/>
            <a:ext cx="3643720" cy="2141339"/>
            <a:chOff x="2815634" y="2537650"/>
            <a:chExt cx="3643720" cy="2141339"/>
          </a:xfrm>
        </p:grpSpPr>
        <p:sp>
          <p:nvSpPr>
            <p:cNvPr id="5" name="Rectangle 4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〈-,40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Y〉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Synchronization with </a:t>
            </a:r>
            <a:r>
              <a:rPr lang="en-US" dirty="0" err="1" smtClean="0"/>
              <a:t>Merkle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Merkle</a:t>
            </a:r>
            <a:r>
              <a:rPr lang="en-US" dirty="0" smtClean="0">
                <a:solidFill>
                  <a:srgbClr val="00B0F0"/>
                </a:solidFill>
              </a:rPr>
              <a:t> tree hierarchically summarizes</a:t>
            </a:r>
            <a:r>
              <a:rPr lang="en-US" dirty="0" smtClean="0"/>
              <a:t> the key-value pairs a node holds</a:t>
            </a:r>
          </a:p>
          <a:p>
            <a:pPr lvl="1"/>
            <a:r>
              <a:rPr lang="en-US" dirty="0" smtClean="0"/>
              <a:t>Leaf node = hash of one key’s value</a:t>
            </a:r>
          </a:p>
          <a:p>
            <a:pPr lvl="1"/>
            <a:r>
              <a:rPr lang="en-US" dirty="0" smtClean="0"/>
              <a:t>Internal node = hash of concatenation of children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Compare roots</a:t>
            </a:r>
            <a:r>
              <a:rPr lang="en-US" dirty="0" smtClean="0"/>
              <a:t>; if match, values match</a:t>
            </a:r>
          </a:p>
          <a:p>
            <a:pPr lvl="1"/>
            <a:r>
              <a:rPr lang="en-US" dirty="0" smtClean="0"/>
              <a:t>If they don’t match, </a:t>
            </a:r>
            <a:r>
              <a:rPr lang="en-US" dirty="0" smtClean="0">
                <a:solidFill>
                  <a:srgbClr val="00B0F0"/>
                </a:solidFill>
              </a:rPr>
              <a:t>compare children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Iterate this process </a:t>
            </a:r>
            <a:r>
              <a:rPr lang="en-US" dirty="0" smtClean="0"/>
              <a:t>down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Merkle</a:t>
            </a:r>
            <a:r>
              <a:rPr lang="en-US" dirty="0" smtClean="0"/>
              <a:t> Tree Reconciliation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  <a:r>
              <a:rPr lang="en-US" dirty="0" smtClean="0"/>
              <a:t> is missing orange key; </a:t>
            </a:r>
            <a:r>
              <a:rPr lang="en-US" b="1" dirty="0" smtClean="0"/>
              <a:t>A</a:t>
            </a:r>
            <a:r>
              <a:rPr lang="en-US" dirty="0" smtClean="0"/>
              <a:t> is missing green key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Exchange and compare hash nodes </a:t>
            </a:r>
            <a:r>
              <a:rPr lang="en-US" dirty="0" smtClean="0"/>
              <a:t>from root downwards, </a:t>
            </a:r>
            <a:r>
              <a:rPr lang="en-US" dirty="0" smtClean="0">
                <a:solidFill>
                  <a:srgbClr val="00B0F0"/>
                </a:solidFill>
              </a:rPr>
              <a:t>pruning when hashes match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637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5396" y="5689600"/>
            <a:ext cx="304800" cy="228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2596" y="5689600"/>
            <a:ext cx="3048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497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457155" y="3810298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 smtClean="0">
                <a:latin typeface="+mn-lt"/>
              </a:rPr>
              <a:t>B</a:t>
            </a:r>
            <a:r>
              <a:rPr lang="en-US" sz="2400" dirty="0" smtClean="0">
                <a:latin typeface="+mn-lt"/>
              </a:rPr>
              <a:t>’</a:t>
            </a:r>
            <a:r>
              <a:rPr lang="en-US" sz="2400" i="0" dirty="0" smtClean="0">
                <a:latin typeface="+mn-lt"/>
              </a:rPr>
              <a:t>s </a:t>
            </a:r>
            <a:r>
              <a:rPr lang="en-US" sz="2400" i="0" dirty="0">
                <a:latin typeface="+mn-lt"/>
              </a:rPr>
              <a:t>values: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987596" y="4851400"/>
            <a:ext cx="2743200" cy="838200"/>
            <a:chOff x="3600" y="2496"/>
            <a:chExt cx="1728" cy="528"/>
          </a:xfrm>
        </p:grpSpPr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3600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4608" y="2880"/>
              <a:ext cx="288" cy="144"/>
              <a:chOff x="3504" y="1152"/>
              <a:chExt cx="288" cy="144"/>
            </a:xfrm>
          </p:grpSpPr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5184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3600" y="2688"/>
              <a:ext cx="576" cy="192"/>
              <a:chOff x="3648" y="960"/>
              <a:chExt cx="576" cy="192"/>
            </a:xfrm>
          </p:grpSpPr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4752" y="2688"/>
              <a:ext cx="576" cy="192"/>
              <a:chOff x="3648" y="960"/>
              <a:chExt cx="576" cy="192"/>
            </a:xfrm>
          </p:grpSpPr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V="1">
              <a:off x="3888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H="1" flipV="1">
              <a:off x="4464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679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251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11196" y="5689600"/>
            <a:ext cx="304800" cy="228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3967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539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3062945" y="3810298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 smtClean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’</a:t>
            </a:r>
            <a:r>
              <a:rPr lang="en-US" sz="2400" i="0" dirty="0" smtClean="0">
                <a:latin typeface="+mn-lt"/>
              </a:rPr>
              <a:t>s </a:t>
            </a:r>
            <a:r>
              <a:rPr lang="en-US" sz="2400" i="0" dirty="0">
                <a:latin typeface="+mn-lt"/>
              </a:rPr>
              <a:t>values: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491796" y="4851400"/>
            <a:ext cx="2971800" cy="838200"/>
            <a:chOff x="3600" y="1200"/>
            <a:chExt cx="1872" cy="528"/>
          </a:xfrm>
        </p:grpSpPr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 flipV="1">
              <a:off x="3600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V="1">
              <a:off x="403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H="1" flipV="1">
              <a:off x="475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5184" y="1584"/>
              <a:ext cx="288" cy="144"/>
              <a:chOff x="3504" y="1152"/>
              <a:chExt cx="288" cy="144"/>
            </a:xfrm>
          </p:grpSpPr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34" name="Group 50"/>
            <p:cNvGrpSpPr>
              <a:grpSpLocks/>
            </p:cNvGrpSpPr>
            <p:nvPr/>
          </p:nvGrpSpPr>
          <p:grpSpPr bwMode="auto">
            <a:xfrm>
              <a:off x="3600" y="1392"/>
              <a:ext cx="576" cy="192"/>
              <a:chOff x="3648" y="960"/>
              <a:chExt cx="576" cy="192"/>
            </a:xfrm>
          </p:grpSpPr>
          <p:sp>
            <p:nvSpPr>
              <p:cNvPr id="40" name="Line 51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41" name="Line 52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35" name="Group 53"/>
            <p:cNvGrpSpPr>
              <a:grpSpLocks/>
            </p:cNvGrpSpPr>
            <p:nvPr/>
          </p:nvGrpSpPr>
          <p:grpSpPr bwMode="auto">
            <a:xfrm>
              <a:off x="4752" y="1392"/>
              <a:ext cx="576" cy="192"/>
              <a:chOff x="3648" y="960"/>
              <a:chExt cx="576" cy="192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 flipV="1">
              <a:off x="3888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250086" y="4244033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2360597" y="4622800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4396796" y="4622800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, 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787196" y="4775200"/>
            <a:ext cx="4648200" cy="152400"/>
            <a:chOff x="1536" y="3120"/>
            <a:chExt cx="2928" cy="96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368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872796" y="5080000"/>
            <a:ext cx="6477000" cy="152400"/>
            <a:chOff x="960" y="3312"/>
            <a:chExt cx="4080" cy="96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79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4944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244396" y="5384800"/>
            <a:ext cx="4648200" cy="152400"/>
            <a:chOff x="1824" y="3504"/>
            <a:chExt cx="2928" cy="96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824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4656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7743290" y="4241800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6780197" y="4622800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8816396" y="4622800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, 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157451" y="5379096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9649341" y="5379096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 flipV="1">
            <a:off x="7673396" y="5461000"/>
            <a:ext cx="226004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>
              <a:latin typeface="+mn-lt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518400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7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Merkle</a:t>
            </a:r>
            <a:r>
              <a:rPr lang="en-US" dirty="0" smtClean="0"/>
              <a:t> Tree Reconciliation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  <a:r>
              <a:rPr lang="en-US" dirty="0" smtClean="0"/>
              <a:t> is missing orange key; </a:t>
            </a:r>
            <a:r>
              <a:rPr lang="en-US" b="1" dirty="0" smtClean="0"/>
              <a:t>A</a:t>
            </a:r>
            <a:r>
              <a:rPr lang="en-US" dirty="0" smtClean="0"/>
              <a:t> is missing green key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Exchange and compare hash nodes </a:t>
            </a:r>
            <a:r>
              <a:rPr lang="en-US" dirty="0" smtClean="0"/>
              <a:t>from root downwards, </a:t>
            </a:r>
            <a:r>
              <a:rPr lang="en-US" dirty="0" smtClean="0">
                <a:solidFill>
                  <a:srgbClr val="00B0F0"/>
                </a:solidFill>
              </a:rPr>
              <a:t>pruning when hashes match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637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5396" y="5689600"/>
            <a:ext cx="304800" cy="228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2596" y="5689600"/>
            <a:ext cx="3048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497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457155" y="3810298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 smtClean="0">
                <a:latin typeface="+mn-lt"/>
              </a:rPr>
              <a:t>B</a:t>
            </a:r>
            <a:r>
              <a:rPr lang="en-US" sz="2400" dirty="0" smtClean="0">
                <a:latin typeface="+mn-lt"/>
              </a:rPr>
              <a:t>’</a:t>
            </a:r>
            <a:r>
              <a:rPr lang="en-US" sz="2400" i="0" dirty="0" smtClean="0">
                <a:latin typeface="+mn-lt"/>
              </a:rPr>
              <a:t>s </a:t>
            </a:r>
            <a:r>
              <a:rPr lang="en-US" sz="2400" i="0" dirty="0">
                <a:latin typeface="+mn-lt"/>
              </a:rPr>
              <a:t>values: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987596" y="4851400"/>
            <a:ext cx="2743200" cy="838200"/>
            <a:chOff x="3600" y="2496"/>
            <a:chExt cx="1728" cy="528"/>
          </a:xfrm>
        </p:grpSpPr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3600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4608" y="2880"/>
              <a:ext cx="288" cy="144"/>
              <a:chOff x="3504" y="1152"/>
              <a:chExt cx="288" cy="144"/>
            </a:xfrm>
          </p:grpSpPr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5184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3600" y="2688"/>
              <a:ext cx="576" cy="192"/>
              <a:chOff x="3648" y="960"/>
              <a:chExt cx="576" cy="192"/>
            </a:xfrm>
          </p:grpSpPr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4752" y="2688"/>
              <a:ext cx="576" cy="192"/>
              <a:chOff x="3648" y="960"/>
              <a:chExt cx="576" cy="192"/>
            </a:xfrm>
          </p:grpSpPr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V="1">
              <a:off x="3888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H="1" flipV="1">
              <a:off x="4464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679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251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11196" y="5689600"/>
            <a:ext cx="304800" cy="228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3967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53996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3062945" y="3810298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 smtClean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’</a:t>
            </a:r>
            <a:r>
              <a:rPr lang="en-US" sz="2400" i="0" dirty="0" smtClean="0">
                <a:latin typeface="+mn-lt"/>
              </a:rPr>
              <a:t>s </a:t>
            </a:r>
            <a:r>
              <a:rPr lang="en-US" sz="2400" i="0" dirty="0">
                <a:latin typeface="+mn-lt"/>
              </a:rPr>
              <a:t>values: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491796" y="4851400"/>
            <a:ext cx="2971800" cy="838200"/>
            <a:chOff x="3600" y="1200"/>
            <a:chExt cx="1872" cy="528"/>
          </a:xfrm>
        </p:grpSpPr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 flipV="1">
              <a:off x="3600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V="1">
              <a:off x="403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H="1" flipV="1">
              <a:off x="475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5184" y="1584"/>
              <a:ext cx="288" cy="144"/>
              <a:chOff x="3504" y="1152"/>
              <a:chExt cx="288" cy="144"/>
            </a:xfrm>
          </p:grpSpPr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34" name="Group 50"/>
            <p:cNvGrpSpPr>
              <a:grpSpLocks/>
            </p:cNvGrpSpPr>
            <p:nvPr/>
          </p:nvGrpSpPr>
          <p:grpSpPr bwMode="auto">
            <a:xfrm>
              <a:off x="3600" y="1392"/>
              <a:ext cx="576" cy="192"/>
              <a:chOff x="3648" y="960"/>
              <a:chExt cx="576" cy="192"/>
            </a:xfrm>
          </p:grpSpPr>
          <p:sp>
            <p:nvSpPr>
              <p:cNvPr id="40" name="Line 51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41" name="Line 52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35" name="Group 53"/>
            <p:cNvGrpSpPr>
              <a:grpSpLocks/>
            </p:cNvGrpSpPr>
            <p:nvPr/>
          </p:nvGrpSpPr>
          <p:grpSpPr bwMode="auto">
            <a:xfrm>
              <a:off x="4752" y="1392"/>
              <a:ext cx="576" cy="192"/>
              <a:chOff x="3648" y="960"/>
              <a:chExt cx="576" cy="192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 flipV="1">
              <a:off x="3888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250086" y="4244033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2360597" y="4622800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4396796" y="4622800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, 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787196" y="4775200"/>
            <a:ext cx="4648200" cy="152400"/>
            <a:chOff x="1536" y="3120"/>
            <a:chExt cx="2928" cy="96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368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872796" y="5080000"/>
            <a:ext cx="6477000" cy="152400"/>
            <a:chOff x="960" y="3312"/>
            <a:chExt cx="4080" cy="96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79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4944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244396" y="5384800"/>
            <a:ext cx="4648200" cy="152400"/>
            <a:chOff x="1824" y="3504"/>
            <a:chExt cx="2928" cy="96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824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4656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7743290" y="4241800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6780197" y="4622800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8816396" y="4622800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</a:t>
            </a:r>
            <a:r>
              <a:rPr lang="en-US" sz="2400" b="0" i="0" dirty="0" smtClean="0">
                <a:latin typeface="+mn-lt"/>
              </a:rPr>
              <a:t>2</a:t>
            </a:r>
            <a:r>
              <a:rPr lang="en-US" sz="2400" b="0" i="0" baseline="30000" dirty="0" smtClean="0">
                <a:latin typeface="+mn-lt"/>
              </a:rPr>
              <a:t>127</a:t>
            </a:r>
            <a:r>
              <a:rPr lang="en-US" sz="2400" b="0" i="0" dirty="0" smtClean="0">
                <a:latin typeface="+mn-lt"/>
              </a:rPr>
              <a:t>, 2</a:t>
            </a:r>
            <a:r>
              <a:rPr lang="en-US" sz="2400" b="0" i="0" baseline="30000" dirty="0" smtClean="0">
                <a:latin typeface="+mn-lt"/>
              </a:rPr>
              <a:t>128</a:t>
            </a:r>
            <a:r>
              <a:rPr lang="en-US" sz="2400" b="0" i="0" dirty="0" smtClean="0">
                <a:latin typeface="+mn-lt"/>
              </a:rPr>
              <a:t>)</a:t>
            </a:r>
            <a:endParaRPr lang="en-US" sz="2400" b="0" i="0" dirty="0">
              <a:latin typeface="+mn-lt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157451" y="5379096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9649341" y="5379096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 flipV="1">
            <a:off x="7673396" y="5461000"/>
            <a:ext cx="226004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>
              <a:latin typeface="+mn-lt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518400" y="5689600"/>
            <a:ext cx="3048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3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half" idx="1"/>
          </p:nvPr>
        </p:nvSpPr>
        <p:spPr>
          <a:xfrm>
            <a:off x="1573079" y="1848171"/>
            <a:ext cx="3772312" cy="44196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needs to happen to bootstrap N72?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Copy (</a:t>
            </a:r>
            <a:r>
              <a:rPr lang="en-US" dirty="0" err="1"/>
              <a:t>k,v</a:t>
            </a:r>
            <a:r>
              <a:rPr lang="en-US" dirty="0"/>
              <a:t>) pairs from N90 to N72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</p:txBody>
      </p:sp>
      <p:sp>
        <p:nvSpPr>
          <p:cNvPr id="14" name="Oval 3"/>
          <p:cNvSpPr>
            <a:spLocks noChangeAspect="1" noChangeArrowheads="1"/>
          </p:cNvSpPr>
          <p:nvPr/>
        </p:nvSpPr>
        <p:spPr bwMode="auto">
          <a:xfrm>
            <a:off x="6485272" y="2422871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5" name="Text Box 4"/>
          <p:cNvSpPr txBox="1">
            <a:spLocks noChangeAspect="1" noChangeArrowheads="1"/>
          </p:cNvSpPr>
          <p:nvPr/>
        </p:nvSpPr>
        <p:spPr bwMode="auto">
          <a:xfrm>
            <a:off x="9709478" y="3811318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charset="0"/>
              </a:rPr>
              <a:t>N32</a:t>
            </a:r>
          </a:p>
        </p:txBody>
      </p:sp>
      <p:sp>
        <p:nvSpPr>
          <p:cNvPr id="16" name="Text Box 5"/>
          <p:cNvSpPr txBox="1">
            <a:spLocks noChangeAspect="1" noChangeArrowheads="1"/>
          </p:cNvSpPr>
          <p:nvPr/>
        </p:nvSpPr>
        <p:spPr bwMode="auto">
          <a:xfrm>
            <a:off x="5771515" y="443897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N90</a:t>
            </a:r>
          </a:p>
        </p:txBody>
      </p:sp>
      <p:sp>
        <p:nvSpPr>
          <p:cNvPr id="17" name="Text Box 6"/>
          <p:cNvSpPr txBox="1">
            <a:spLocks noChangeAspect="1" noChangeArrowheads="1"/>
          </p:cNvSpPr>
          <p:nvPr/>
        </p:nvSpPr>
        <p:spPr bwMode="auto">
          <a:xfrm>
            <a:off x="5772003" y="2632866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N105</a:t>
            </a:r>
          </a:p>
        </p:txBody>
      </p:sp>
      <p:sp>
        <p:nvSpPr>
          <p:cNvPr id="18" name="Text Box 4"/>
          <p:cNvSpPr txBox="1">
            <a:spLocks noChangeAspect="1" noChangeArrowheads="1"/>
          </p:cNvSpPr>
          <p:nvPr/>
        </p:nvSpPr>
        <p:spPr bwMode="auto">
          <a:xfrm>
            <a:off x="9136258" y="2189491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N10</a:t>
            </a:r>
            <a:endParaRPr lang="en-US" sz="2400" b="1">
              <a:latin typeface="Helvetica" charset="0"/>
            </a:endParaRPr>
          </a:p>
        </p:txBody>
      </p:sp>
      <p:sp>
        <p:nvSpPr>
          <p:cNvPr id="19" name="Text Box 4"/>
          <p:cNvSpPr txBox="1">
            <a:spLocks noChangeAspect="1" noChangeArrowheads="1"/>
          </p:cNvSpPr>
          <p:nvPr/>
        </p:nvSpPr>
        <p:spPr bwMode="auto">
          <a:xfrm>
            <a:off x="9105510" y="5368144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N60</a:t>
            </a:r>
            <a:endParaRPr lang="en-US" sz="2400" b="1">
              <a:latin typeface="Helvetica" charset="0"/>
            </a:endParaRPr>
          </a:p>
        </p:txBody>
      </p:sp>
      <p:sp>
        <p:nvSpPr>
          <p:cNvPr id="20" name="Text Box 6"/>
          <p:cNvSpPr txBox="1">
            <a:spLocks noChangeAspect="1" noChangeArrowheads="1"/>
          </p:cNvSpPr>
          <p:nvPr/>
        </p:nvSpPr>
        <p:spPr bwMode="auto">
          <a:xfrm>
            <a:off x="6560520" y="1933224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Helvetica" charset="0"/>
              </a:rPr>
              <a:t>N120</a:t>
            </a:r>
            <a:endParaRPr lang="en-US" sz="2400" b="1" dirty="0">
              <a:latin typeface="Helvetica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7512313" y="5685171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Helvetica" charset="0"/>
              </a:rPr>
              <a:t>N72</a:t>
            </a:r>
            <a:endParaRPr lang="en-US" sz="2400" b="1" dirty="0">
              <a:solidFill>
                <a:srgbClr val="00B05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Initializing New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2095016"/>
            <a:ext cx="8382000" cy="4419600"/>
          </a:xfrm>
        </p:spPr>
        <p:txBody>
          <a:bodyPr/>
          <a:lstStyle/>
          <a:p>
            <a:pPr marL="0" indent="0">
              <a:buFont typeface="Arial" pitchFamily="-1" charset="0"/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-store map[string]string</a:t>
            </a:r>
          </a:p>
          <a:p>
            <a:pPr marL="0" indent="0">
              <a:buFont typeface="Arial" pitchFamily="-1" charset="0"/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InitServer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nodeID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int64) {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get_successor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(hash(ID))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call(s, “Transfer”, ID, &amp;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-store)</a:t>
            </a: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Handing Off to New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6623" y="1925665"/>
            <a:ext cx="8610600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itchFamily="-1" charset="0"/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map[string]string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Transfer(ID int64, shard map[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 key,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:= range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-store {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if hash(key) &lt; hash(ID) {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shard[key] = value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delete(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-store, key)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81300" y="3186193"/>
            <a:ext cx="6629400" cy="533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needs to happen to bootstrap N72?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Copy (k, v) pairs from N90 to N72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Need to scan (k, v) map at N90</a:t>
            </a:r>
          </a:p>
          <a:p>
            <a:pPr lvl="1"/>
            <a:r>
              <a:rPr lang="en-US" dirty="0" smtClean="0"/>
              <a:t>Worse with virtual nodes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Need to </a:t>
            </a:r>
            <a:r>
              <a:rPr lang="en-US" dirty="0" err="1" smtClean="0">
                <a:solidFill>
                  <a:srgbClr val="FF0000"/>
                </a:solidFill>
              </a:rPr>
              <a:t>recompute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Merkle</a:t>
            </a:r>
            <a:r>
              <a:rPr lang="en-US" dirty="0" smtClean="0">
                <a:solidFill>
                  <a:srgbClr val="FF0000"/>
                </a:solidFill>
              </a:rPr>
              <a:t>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7988607" y="2315272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11212813" y="3703719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charset="0"/>
              </a:rPr>
              <a:t>N32</a:t>
            </a:r>
          </a:p>
        </p:txBody>
      </p:sp>
      <p:sp>
        <p:nvSpPr>
          <p:cNvPr id="6" name="Text Box 5"/>
          <p:cNvSpPr txBox="1">
            <a:spLocks noChangeAspect="1" noChangeArrowheads="1"/>
          </p:cNvSpPr>
          <p:nvPr/>
        </p:nvSpPr>
        <p:spPr bwMode="auto">
          <a:xfrm>
            <a:off x="7274850" y="4331372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N90</a:t>
            </a:r>
          </a:p>
        </p:txBody>
      </p:sp>
      <p:sp>
        <p:nvSpPr>
          <p:cNvPr id="7" name="Text Box 6"/>
          <p:cNvSpPr txBox="1">
            <a:spLocks noChangeAspect="1" noChangeArrowheads="1"/>
          </p:cNvSpPr>
          <p:nvPr/>
        </p:nvSpPr>
        <p:spPr bwMode="auto">
          <a:xfrm>
            <a:off x="7275338" y="2525267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N105</a:t>
            </a:r>
          </a:p>
        </p:txBody>
      </p:sp>
      <p:sp>
        <p:nvSpPr>
          <p:cNvPr id="8" name="Text Box 4"/>
          <p:cNvSpPr txBox="1">
            <a:spLocks noChangeAspect="1" noChangeArrowheads="1"/>
          </p:cNvSpPr>
          <p:nvPr/>
        </p:nvSpPr>
        <p:spPr bwMode="auto">
          <a:xfrm>
            <a:off x="10639593" y="2081892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N10</a:t>
            </a:r>
            <a:endParaRPr lang="en-US" sz="2400" b="1">
              <a:latin typeface="Helvetica" charset="0"/>
            </a:endParaRPr>
          </a:p>
        </p:txBody>
      </p:sp>
      <p:sp>
        <p:nvSpPr>
          <p:cNvPr id="9" name="Text Box 4"/>
          <p:cNvSpPr txBox="1">
            <a:spLocks noChangeAspect="1" noChangeArrowheads="1"/>
          </p:cNvSpPr>
          <p:nvPr/>
        </p:nvSpPr>
        <p:spPr bwMode="auto">
          <a:xfrm>
            <a:off x="10608845" y="5260545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N60</a:t>
            </a:r>
            <a:endParaRPr lang="en-US" sz="2400" b="1">
              <a:latin typeface="Helvetica" charset="0"/>
            </a:endParaRPr>
          </a:p>
        </p:txBody>
      </p:sp>
      <p:sp>
        <p:nvSpPr>
          <p:cNvPr id="10" name="Text Box 6"/>
          <p:cNvSpPr txBox="1">
            <a:spLocks noChangeAspect="1" noChangeArrowheads="1"/>
          </p:cNvSpPr>
          <p:nvPr/>
        </p:nvSpPr>
        <p:spPr bwMode="auto">
          <a:xfrm>
            <a:off x="8063855" y="1825625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Helvetica" charset="0"/>
              </a:rPr>
              <a:t>N120</a:t>
            </a:r>
            <a:endParaRPr lang="en-US" sz="2400" b="1" dirty="0">
              <a:latin typeface="Helvetica" charset="0"/>
            </a:endParaRPr>
          </a:p>
        </p:txBody>
      </p:sp>
      <p:sp>
        <p:nvSpPr>
          <p:cNvPr id="11" name="Text Box 5"/>
          <p:cNvSpPr txBox="1">
            <a:spLocks noChangeAspect="1" noChangeArrowheads="1"/>
          </p:cNvSpPr>
          <p:nvPr/>
        </p:nvSpPr>
        <p:spPr bwMode="auto">
          <a:xfrm>
            <a:off x="9015648" y="5577572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Helvetica" charset="0"/>
              </a:rPr>
              <a:t>N72</a:t>
            </a:r>
            <a:endParaRPr lang="en-US" sz="2400" b="1" dirty="0">
              <a:solidFill>
                <a:srgbClr val="00B05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up Dynamo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Distributed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needs to happen to bootstrap N72?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Copy (k, v) pairs from N90 to N72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Need to scan (k, v) map at N90</a:t>
            </a:r>
          </a:p>
          <a:p>
            <a:pPr lvl="1"/>
            <a:r>
              <a:rPr lang="en-US" dirty="0" smtClean="0"/>
              <a:t>Worse with virtual nodes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Need to </a:t>
            </a:r>
            <a:r>
              <a:rPr lang="en-US" dirty="0" err="1" smtClean="0">
                <a:solidFill>
                  <a:srgbClr val="FF0000"/>
                </a:solidFill>
              </a:rPr>
              <a:t>recompute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Merkle</a:t>
            </a:r>
            <a:r>
              <a:rPr lang="en-US" dirty="0" smtClean="0">
                <a:solidFill>
                  <a:srgbClr val="FF0000"/>
                </a:solidFill>
              </a:rPr>
              <a:t>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7988607" y="2315272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11212813" y="3703719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charset="0"/>
              </a:rPr>
              <a:t>N32</a:t>
            </a:r>
          </a:p>
        </p:txBody>
      </p:sp>
      <p:sp>
        <p:nvSpPr>
          <p:cNvPr id="6" name="Text Box 5"/>
          <p:cNvSpPr txBox="1">
            <a:spLocks noChangeAspect="1" noChangeArrowheads="1"/>
          </p:cNvSpPr>
          <p:nvPr/>
        </p:nvSpPr>
        <p:spPr bwMode="auto">
          <a:xfrm>
            <a:off x="7274850" y="4331372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N90</a:t>
            </a:r>
          </a:p>
        </p:txBody>
      </p:sp>
      <p:sp>
        <p:nvSpPr>
          <p:cNvPr id="7" name="Text Box 6"/>
          <p:cNvSpPr txBox="1">
            <a:spLocks noChangeAspect="1" noChangeArrowheads="1"/>
          </p:cNvSpPr>
          <p:nvPr/>
        </p:nvSpPr>
        <p:spPr bwMode="auto">
          <a:xfrm>
            <a:off x="7275338" y="2525267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Helvetica" charset="0"/>
              </a:rPr>
              <a:t>N105</a:t>
            </a:r>
          </a:p>
        </p:txBody>
      </p:sp>
      <p:sp>
        <p:nvSpPr>
          <p:cNvPr id="8" name="Text Box 4"/>
          <p:cNvSpPr txBox="1">
            <a:spLocks noChangeAspect="1" noChangeArrowheads="1"/>
          </p:cNvSpPr>
          <p:nvPr/>
        </p:nvSpPr>
        <p:spPr bwMode="auto">
          <a:xfrm>
            <a:off x="10639593" y="2081892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N10</a:t>
            </a:r>
            <a:endParaRPr lang="en-US" sz="2400" b="1">
              <a:latin typeface="Helvetica" charset="0"/>
            </a:endParaRPr>
          </a:p>
        </p:txBody>
      </p:sp>
      <p:sp>
        <p:nvSpPr>
          <p:cNvPr id="9" name="Text Box 4"/>
          <p:cNvSpPr txBox="1">
            <a:spLocks noChangeAspect="1" noChangeArrowheads="1"/>
          </p:cNvSpPr>
          <p:nvPr/>
        </p:nvSpPr>
        <p:spPr bwMode="auto">
          <a:xfrm>
            <a:off x="10608845" y="5260545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latin typeface="Helvetica" charset="0"/>
              </a:rPr>
              <a:t>N60</a:t>
            </a:r>
            <a:endParaRPr lang="en-US" sz="2400" b="1">
              <a:latin typeface="Helvetica" charset="0"/>
            </a:endParaRPr>
          </a:p>
        </p:txBody>
      </p:sp>
      <p:sp>
        <p:nvSpPr>
          <p:cNvPr id="10" name="Text Box 6"/>
          <p:cNvSpPr txBox="1">
            <a:spLocks noChangeAspect="1" noChangeArrowheads="1"/>
          </p:cNvSpPr>
          <p:nvPr/>
        </p:nvSpPr>
        <p:spPr bwMode="auto">
          <a:xfrm>
            <a:off x="8063855" y="1825625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Helvetica" charset="0"/>
              </a:rPr>
              <a:t>N120</a:t>
            </a:r>
            <a:endParaRPr lang="en-US" sz="2400" b="1" dirty="0">
              <a:latin typeface="Helvetica" charset="0"/>
            </a:endParaRPr>
          </a:p>
        </p:txBody>
      </p:sp>
      <p:sp>
        <p:nvSpPr>
          <p:cNvPr id="11" name="Text Box 5"/>
          <p:cNvSpPr txBox="1">
            <a:spLocks noChangeAspect="1" noChangeArrowheads="1"/>
          </p:cNvSpPr>
          <p:nvPr/>
        </p:nvSpPr>
        <p:spPr bwMode="auto">
          <a:xfrm>
            <a:off x="9015648" y="5577572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Helvetica" charset="0"/>
              </a:rPr>
              <a:t>N72</a:t>
            </a:r>
            <a:endParaRPr lang="en-US" sz="2400" b="1" dirty="0">
              <a:solidFill>
                <a:srgbClr val="00B050"/>
              </a:solidFill>
              <a:latin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4821" y="2400700"/>
            <a:ext cx="8151013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Root cause of problems: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Consistent hashing determines both partitioning and placement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Node addition/removal affects </a:t>
            </a:r>
            <a:r>
              <a:rPr lang="en-US" sz="2400" dirty="0" smtClean="0"/>
              <a:t>both</a:t>
            </a:r>
            <a:r>
              <a:rPr lang="en-US" sz="2400" b="0" dirty="0" smtClean="0"/>
              <a:t> how data is partitioned</a:t>
            </a:r>
          </a:p>
          <a:p>
            <a:pPr algn="ctr"/>
            <a:r>
              <a:rPr lang="en-US" sz="2400" b="0" dirty="0" smtClean="0"/>
              <a:t>and where partitions are placed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260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Decoupling Partitioning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hash space statically into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fixed number of equal sized shards</a:t>
            </a:r>
          </a:p>
          <a:p>
            <a:endParaRPr lang="en-US" dirty="0"/>
          </a:p>
          <a:p>
            <a:r>
              <a:rPr lang="en-US" dirty="0" smtClean="0"/>
              <a:t>Place shard on </a:t>
            </a:r>
            <a:r>
              <a:rPr lang="en-US" dirty="0" smtClean="0">
                <a:solidFill>
                  <a:srgbClr val="00B0F0"/>
                </a:solidFill>
              </a:rPr>
              <a:t>first N virtual nodes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after its end</a:t>
            </a:r>
          </a:p>
          <a:p>
            <a:endParaRPr lang="en-US" dirty="0"/>
          </a:p>
          <a:p>
            <a:r>
              <a:rPr lang="en-US" dirty="0" smtClean="0"/>
              <a:t>Need to identify only which shards</a:t>
            </a:r>
            <a:br>
              <a:rPr lang="en-US" dirty="0" smtClean="0"/>
            </a:br>
            <a:r>
              <a:rPr lang="en-US" dirty="0" smtClean="0"/>
              <a:t>to hand off</a:t>
            </a:r>
          </a:p>
          <a:p>
            <a:r>
              <a:rPr lang="en-US" dirty="0" smtClean="0"/>
              <a:t>Maintain </a:t>
            </a:r>
            <a:r>
              <a:rPr lang="en-US" dirty="0" err="1" smtClean="0"/>
              <a:t>Merkle</a:t>
            </a:r>
            <a:r>
              <a:rPr lang="en-US" dirty="0" smtClean="0"/>
              <a:t> tree per shard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095" b="6729"/>
          <a:stretch/>
        </p:blipFill>
        <p:spPr>
          <a:xfrm>
            <a:off x="6985636" y="1690688"/>
            <a:ext cx="4206224" cy="40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Decoupling Partitioning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hash space statically into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fixed number of equal sized shards</a:t>
            </a:r>
          </a:p>
          <a:p>
            <a:endParaRPr lang="en-US" dirty="0"/>
          </a:p>
          <a:p>
            <a:r>
              <a:rPr lang="en-US" dirty="0" smtClean="0"/>
              <a:t>Place shard on </a:t>
            </a:r>
            <a:r>
              <a:rPr lang="en-US" dirty="0" smtClean="0">
                <a:solidFill>
                  <a:srgbClr val="00B0F0"/>
                </a:solidFill>
              </a:rPr>
              <a:t>first N virtual nodes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after its end</a:t>
            </a:r>
          </a:p>
          <a:p>
            <a:endParaRPr lang="en-US" dirty="0"/>
          </a:p>
          <a:p>
            <a:r>
              <a:rPr lang="en-US" dirty="0" smtClean="0"/>
              <a:t>Need to identify only which shards</a:t>
            </a:r>
            <a:br>
              <a:rPr lang="en-US" dirty="0" smtClean="0"/>
            </a:br>
            <a:r>
              <a:rPr lang="en-US" dirty="0" smtClean="0"/>
              <a:t>to hand off</a:t>
            </a:r>
          </a:p>
          <a:p>
            <a:r>
              <a:rPr lang="en-US" dirty="0" smtClean="0"/>
              <a:t>Maintain </a:t>
            </a:r>
            <a:r>
              <a:rPr lang="en-US" dirty="0" err="1" smtClean="0"/>
              <a:t>Merkle</a:t>
            </a:r>
            <a:r>
              <a:rPr lang="en-US" dirty="0" smtClean="0"/>
              <a:t> tree per shard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095" b="6729"/>
          <a:stretch/>
        </p:blipFill>
        <p:spPr>
          <a:xfrm>
            <a:off x="6985635" y="1690688"/>
            <a:ext cx="4219415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Dynamo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Scalability and low latency</a:t>
            </a:r>
          </a:p>
          <a:p>
            <a:pPr lvl="1"/>
            <a:r>
              <a:rPr lang="en-US" dirty="0" smtClean="0"/>
              <a:t>1-hop DHT enabled by inter-node gossip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High availability</a:t>
            </a:r>
          </a:p>
          <a:p>
            <a:pPr lvl="1"/>
            <a:r>
              <a:rPr lang="en-US" dirty="0" smtClean="0"/>
              <a:t>Sloppy quorums, hinted handoff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Eventual consistency</a:t>
            </a:r>
          </a:p>
          <a:p>
            <a:pPr lvl="1"/>
            <a:r>
              <a:rPr lang="en-US" dirty="0" smtClean="0"/>
              <a:t>Vector clocks, </a:t>
            </a:r>
            <a:r>
              <a:rPr lang="en-US" dirty="0" err="1" smtClean="0"/>
              <a:t>Merkle</a:t>
            </a:r>
            <a:r>
              <a:rPr lang="en-US" dirty="0" smtClean="0"/>
              <a:t> trees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Load balancing</a:t>
            </a:r>
          </a:p>
          <a:p>
            <a:pPr lvl="1"/>
            <a:r>
              <a:rPr lang="en-US" dirty="0" smtClean="0"/>
              <a:t>Decoupling partitioning and placement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of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NoSQL systems</a:t>
            </a:r>
          </a:p>
          <a:p>
            <a:pPr lvl="1"/>
            <a:r>
              <a:rPr lang="en-US" dirty="0" smtClean="0"/>
              <a:t>Eventual consistency popularized by Dynamo</a:t>
            </a:r>
          </a:p>
          <a:p>
            <a:pPr lvl="1"/>
            <a:r>
              <a:rPr lang="en-US" dirty="0" smtClean="0"/>
              <a:t>Better scalability than strongly consistent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of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NoSQL systems</a:t>
            </a:r>
          </a:p>
          <a:p>
            <a:pPr lvl="1"/>
            <a:r>
              <a:rPr lang="en-US" dirty="0" smtClean="0"/>
              <a:t>Eventual consistency popularized by Dynamo</a:t>
            </a:r>
          </a:p>
          <a:p>
            <a:pPr lvl="1"/>
            <a:r>
              <a:rPr lang="en-US" dirty="0" smtClean="0"/>
              <a:t>Better scalability than strongly consistent systems</a:t>
            </a:r>
          </a:p>
          <a:p>
            <a:pPr lvl="1"/>
            <a:endParaRPr lang="en-US" dirty="0"/>
          </a:p>
          <a:p>
            <a:r>
              <a:rPr lang="en-US" dirty="0" smtClean="0"/>
              <a:t>Frustration over application development complexity required to offer intuitive user experience</a:t>
            </a:r>
          </a:p>
          <a:p>
            <a:endParaRPr lang="en-US" dirty="0"/>
          </a:p>
          <a:p>
            <a:r>
              <a:rPr lang="en-US" dirty="0" smtClean="0"/>
              <a:t>Recent trend: </a:t>
            </a:r>
            <a:r>
              <a:rPr lang="en-US" dirty="0" smtClean="0">
                <a:solidFill>
                  <a:srgbClr val="00B0F0"/>
                </a:solidFill>
              </a:rPr>
              <a:t>scalable strong consistency</a:t>
            </a:r>
          </a:p>
          <a:p>
            <a:pPr lvl="1"/>
            <a:r>
              <a:rPr lang="en-US" dirty="0" smtClean="0"/>
              <a:t>Example: Google’s Spanner</a:t>
            </a:r>
          </a:p>
        </p:txBody>
      </p:sp>
    </p:spTree>
    <p:extLst>
      <p:ext uri="{BB962C8B-B14F-4D97-AF65-F5344CB8AC3E}">
        <p14:creationId xmlns:p14="http://schemas.microsoft.com/office/powerpoint/2010/main" val="16243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of Partitioning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1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consistent hashing or DHT?</a:t>
            </a:r>
          </a:p>
          <a:p>
            <a:pPr lvl="1"/>
            <a:r>
              <a:rPr lang="en-US" dirty="0" smtClean="0"/>
              <a:t>Enable load balancing across partitions</a:t>
            </a:r>
          </a:p>
          <a:p>
            <a:pPr lvl="1"/>
            <a:r>
              <a:rPr lang="en-US" dirty="0" smtClean="0"/>
              <a:t>Accommodate state too big for one server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if operation touches multiple partitions?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Add meeting to calendars of two participants</a:t>
            </a:r>
          </a:p>
        </p:txBody>
      </p:sp>
    </p:spTree>
    <p:extLst>
      <p:ext uri="{BB962C8B-B14F-4D97-AF65-F5344CB8AC3E}">
        <p14:creationId xmlns:p14="http://schemas.microsoft.com/office/powerpoint/2010/main" val="13071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of Partitioning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1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consistent hashing or DHT?</a:t>
            </a:r>
          </a:p>
          <a:p>
            <a:pPr lvl="1"/>
            <a:r>
              <a:rPr lang="en-US" dirty="0" smtClean="0"/>
              <a:t>Enable load balancing across partitions</a:t>
            </a:r>
          </a:p>
          <a:p>
            <a:pPr lvl="1"/>
            <a:r>
              <a:rPr lang="en-US" dirty="0" smtClean="0"/>
              <a:t>Accommodate state too big for one server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if operation touches multiple partitions?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Add meeting to calendars of two participants</a:t>
            </a:r>
          </a:p>
          <a:p>
            <a:pPr lvl="2"/>
            <a:r>
              <a:rPr lang="en-US" dirty="0" smtClean="0"/>
              <a:t>Transfer money from one account to another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What about looking up balance of two accounts?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Need distributed transactions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atomicity, execute one transaction at a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Desired property: </a:t>
            </a:r>
            <a:r>
              <a:rPr lang="en-US" dirty="0" err="1" smtClean="0">
                <a:solidFill>
                  <a:srgbClr val="00B0F0"/>
                </a:solidFill>
              </a:rPr>
              <a:t>serializability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Despite concurrent execution, externally visible effects equivalent to </a:t>
            </a:r>
            <a:r>
              <a:rPr lang="en-US" dirty="0" smtClean="0">
                <a:solidFill>
                  <a:srgbClr val="00B0F0"/>
                </a:solidFill>
              </a:rPr>
              <a:t>some serial order of execution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of transactions:</a:t>
            </a:r>
          </a:p>
          <a:p>
            <a:pPr lvl="1"/>
            <a:r>
              <a:rPr lang="en-US" dirty="0" smtClean="0"/>
              <a:t>T1: transfer $10 from Alice to Bob</a:t>
            </a:r>
          </a:p>
          <a:p>
            <a:pPr lvl="1"/>
            <a:r>
              <a:rPr lang="en-US" dirty="0" smtClean="0"/>
              <a:t>T2: Read balance in Alice’s and Bob’s accounts</a:t>
            </a:r>
          </a:p>
          <a:p>
            <a:pPr lvl="1"/>
            <a:r>
              <a:rPr lang="en-US" dirty="0" smtClean="0"/>
              <a:t>Initial balance is $100 in both accounts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Permissible outputs for T2?</a:t>
            </a:r>
          </a:p>
          <a:p>
            <a:pPr lvl="1"/>
            <a:r>
              <a:rPr lang="en-US" dirty="0" smtClean="0"/>
              <a:t>(Alice: $100, Bob: $100) or (Alice: $90, Bob: $110)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Dynamo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1-hop DHT enabled by gossip</a:t>
            </a:r>
          </a:p>
          <a:p>
            <a:pPr lvl="1"/>
            <a:endParaRPr lang="en-US" dirty="0"/>
          </a:p>
          <a:p>
            <a:r>
              <a:rPr lang="en-US" dirty="0" smtClean="0"/>
              <a:t>Execution of reads and writes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Coordinated by first available successor of key</a:t>
            </a:r>
          </a:p>
          <a:p>
            <a:pPr lvl="1"/>
            <a:r>
              <a:rPr lang="en-US" dirty="0" smtClean="0"/>
              <a:t>Read/write from N available successors</a:t>
            </a:r>
          </a:p>
          <a:p>
            <a:pPr lvl="1"/>
            <a:r>
              <a:rPr lang="en-US" dirty="0" smtClean="0"/>
              <a:t>Declare </a:t>
            </a:r>
            <a:r>
              <a:rPr lang="en-US" dirty="0" smtClean="0">
                <a:solidFill>
                  <a:srgbClr val="00B0F0"/>
                </a:solidFill>
              </a:rPr>
              <a:t>success if R reads or W writes succeed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of transactions:</a:t>
            </a:r>
          </a:p>
          <a:p>
            <a:pPr lvl="1"/>
            <a:r>
              <a:rPr lang="en-US" dirty="0" smtClean="0"/>
              <a:t>T1: transfer $10 from Alice to Bob</a:t>
            </a:r>
          </a:p>
          <a:p>
            <a:pPr lvl="1"/>
            <a:r>
              <a:rPr lang="en-US" dirty="0" smtClean="0"/>
              <a:t>T2: Read balance in Alice’s and Bob’s accounts</a:t>
            </a:r>
          </a:p>
          <a:p>
            <a:pPr lvl="1"/>
            <a:r>
              <a:rPr lang="en-US" dirty="0" smtClean="0"/>
              <a:t>Initial balance is $100 in both accounts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Permissible outputs for T2?</a:t>
            </a:r>
          </a:p>
          <a:p>
            <a:pPr lvl="1"/>
            <a:r>
              <a:rPr lang="en-US" dirty="0" smtClean="0"/>
              <a:t>(Alice: $100, Bob: $100) or (Alice: $90, Bob: $110)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Invalid outputs for T2?</a:t>
            </a:r>
          </a:p>
          <a:p>
            <a:pPr lvl="1"/>
            <a:r>
              <a:rPr lang="en-US" dirty="0" smtClean="0"/>
              <a:t>(Alice: $90, Bob: $100) or (Alice: $100, Bob: $110)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students are each looking to host a party</a:t>
            </a:r>
          </a:p>
          <a:p>
            <a:r>
              <a:rPr lang="en-US" dirty="0" smtClean="0"/>
              <a:t>Each host invites a subset of other students</a:t>
            </a:r>
          </a:p>
          <a:p>
            <a:r>
              <a:rPr lang="en-US" dirty="0" smtClean="0"/>
              <a:t>Part is on only if all invitees can make it</a:t>
            </a:r>
          </a:p>
          <a:p>
            <a:endParaRPr lang="en-US" dirty="0"/>
          </a:p>
          <a:p>
            <a:r>
              <a:rPr lang="en-US" dirty="0" smtClean="0"/>
              <a:t>Consensus among all students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 to identify all parties that are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students are each looking to host a party</a:t>
            </a:r>
          </a:p>
          <a:p>
            <a:r>
              <a:rPr lang="en-US" dirty="0" smtClean="0"/>
              <a:t>Each host invites a subset of other students</a:t>
            </a:r>
          </a:p>
          <a:p>
            <a:r>
              <a:rPr lang="en-US" dirty="0" smtClean="0"/>
              <a:t>Part is on only if all invitees can make it</a:t>
            </a:r>
          </a:p>
          <a:p>
            <a:endParaRPr lang="en-US" dirty="0"/>
          </a:p>
          <a:p>
            <a:r>
              <a:rPr lang="en-US" dirty="0" smtClean="0"/>
              <a:t>Consensus among all students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 to identify all parties that are on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can each host decide whether his/her party is on without coordinating all students?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Achieving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>
                <a:solidFill>
                  <a:srgbClr val="00B0F0"/>
                </a:solidFill>
              </a:rPr>
              <a:t>submits transaction to coordinator</a:t>
            </a:r>
            <a:r>
              <a:rPr lang="en-US" dirty="0" smtClean="0"/>
              <a:t> (TC)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TC </a:t>
            </a:r>
            <a:r>
              <a:rPr lang="en-US" dirty="0" smtClean="0">
                <a:solidFill>
                  <a:srgbClr val="00B0F0"/>
                </a:solidFill>
              </a:rPr>
              <a:t>acquires locks </a:t>
            </a:r>
            <a:r>
              <a:rPr lang="en-US" dirty="0" smtClean="0"/>
              <a:t>on all data involved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Once locks acquired, </a:t>
            </a:r>
            <a:r>
              <a:rPr lang="en-US" dirty="0" smtClean="0">
                <a:solidFill>
                  <a:srgbClr val="00B0F0"/>
                </a:solidFill>
              </a:rPr>
              <a:t>execute transaction and release locks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286000" y="20828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286000" y="31815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286000" y="42483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20635" y="3481709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20628" y="2373530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51351" y="453909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51351" y="565013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286000" y="53594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2395196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92072" y="2351865"/>
            <a:ext cx="408728" cy="217828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2404525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85510" y="2389509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6701" y="2351865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2905" y="260920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5231" y="2403935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20369" y="2387600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20369" y="2396929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72874" y="260160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15200" y="2396339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336800" y="21844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5" name="Process 4"/>
          <p:cNvSpPr/>
          <p:nvPr/>
        </p:nvSpPr>
        <p:spPr>
          <a:xfrm>
            <a:off x="2336800" y="32831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/>
          <p:cNvSpPr/>
          <p:nvPr/>
        </p:nvSpPr>
        <p:spPr>
          <a:xfrm>
            <a:off x="2336800" y="434996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96835" y="3583309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71429" y="2475130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02152" y="464069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02152" y="5751730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336800" y="5461000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1200" y="2496796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42872" y="2453465"/>
            <a:ext cx="408728" cy="21782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51200" y="2506125"/>
            <a:ext cx="1219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36310" y="2491109"/>
            <a:ext cx="579742" cy="32526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77501" y="2453465"/>
            <a:ext cx="201779" cy="110305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3705" y="271080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46031" y="2505535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71169" y="2489200"/>
            <a:ext cx="1219200" cy="1077094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3674" y="270320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Abort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66000" y="2497939"/>
            <a:ext cx="1290231" cy="3244127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 acquires locks on all necessary shards before attempting transaction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Disjoint</a:t>
            </a:r>
            <a:r>
              <a:rPr lang="en-US" dirty="0" smtClean="0"/>
              <a:t> transactions can </a:t>
            </a:r>
            <a:r>
              <a:rPr lang="en-US" dirty="0" smtClean="0">
                <a:solidFill>
                  <a:srgbClr val="00B0F0"/>
                </a:solidFill>
              </a:rPr>
              <a:t>execute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</a:t>
            </a:r>
            <a:r>
              <a:rPr lang="en-US" dirty="0" smtClean="0"/>
              <a:t> transactions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 on each other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ensure fault-tolerance?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Dynamo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1-hop DHT enabled by gossip</a:t>
            </a:r>
          </a:p>
          <a:p>
            <a:pPr lvl="1"/>
            <a:endParaRPr lang="en-US" dirty="0"/>
          </a:p>
          <a:p>
            <a:r>
              <a:rPr lang="en-US" dirty="0" smtClean="0"/>
              <a:t>Execution of reads and writes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Coordinated by first available successor of key</a:t>
            </a:r>
          </a:p>
          <a:p>
            <a:pPr lvl="1"/>
            <a:r>
              <a:rPr lang="en-US" dirty="0" smtClean="0"/>
              <a:t>Read/write from N available successors</a:t>
            </a:r>
          </a:p>
          <a:p>
            <a:pPr lvl="1"/>
            <a:r>
              <a:rPr lang="en-US" dirty="0" smtClean="0"/>
              <a:t>Declare </a:t>
            </a:r>
            <a:r>
              <a:rPr lang="en-US" dirty="0" smtClean="0">
                <a:solidFill>
                  <a:srgbClr val="00B0F0"/>
                </a:solidFill>
              </a:rPr>
              <a:t>success if R reads or W writes succeed</a:t>
            </a:r>
          </a:p>
          <a:p>
            <a:pPr lvl="1"/>
            <a:endParaRPr lang="en-US" dirty="0"/>
          </a:p>
          <a:p>
            <a:r>
              <a:rPr lang="en-US" dirty="0" smtClean="0"/>
              <a:t>Use vector clocks to identify causal precedence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Vector of (coordinator, count) pairs</a:t>
            </a:r>
          </a:p>
        </p:txBody>
      </p:sp>
    </p:spTree>
    <p:extLst>
      <p:ext uri="{BB962C8B-B14F-4D97-AF65-F5344CB8AC3E}">
        <p14:creationId xmlns:p14="http://schemas.microsoft.com/office/powerpoint/2010/main" val="17407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Permanent failures:</a:t>
            </a:r>
          </a:p>
          <a:p>
            <a:pPr lvl="1"/>
            <a:r>
              <a:rPr lang="en-US" dirty="0" smtClean="0"/>
              <a:t>Identified and marked manually</a:t>
            </a:r>
          </a:p>
          <a:p>
            <a:pPr lvl="1"/>
            <a:r>
              <a:rPr lang="en-US" dirty="0" smtClean="0"/>
              <a:t>Discovered via gossip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Temporary failures:</a:t>
            </a:r>
          </a:p>
          <a:p>
            <a:pPr lvl="1"/>
            <a:r>
              <a:rPr lang="en-US" dirty="0" smtClean="0"/>
              <a:t>Handled by sloppy quorums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if less than W of N replicas are up?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does a node catch up once it recovers?</a:t>
            </a:r>
          </a:p>
        </p:txBody>
      </p:sp>
    </p:spTree>
    <p:extLst>
      <p:ext uri="{BB962C8B-B14F-4D97-AF65-F5344CB8AC3E}">
        <p14:creationId xmlns:p14="http://schemas.microsoft.com/office/powerpoint/2010/main" val="10766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Hinted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coordinator doesn’t receive W replies from N successors</a:t>
            </a:r>
          </a:p>
          <a:p>
            <a:pPr lvl="1"/>
            <a:r>
              <a:rPr lang="en-US" dirty="0" smtClean="0"/>
              <a:t>Could return failure</a:t>
            </a:r>
          </a:p>
          <a:p>
            <a:pPr lvl="1"/>
            <a:r>
              <a:rPr lang="en-US" dirty="0" smtClean="0"/>
              <a:t>But, want to maximize availability</a:t>
            </a:r>
          </a:p>
          <a:p>
            <a:pPr lvl="1"/>
            <a:endParaRPr lang="en-US" dirty="0"/>
          </a:p>
          <a:p>
            <a:r>
              <a:rPr lang="en-US" dirty="0" smtClean="0"/>
              <a:t>Coordinator </a:t>
            </a:r>
            <a:r>
              <a:rPr lang="en-US" dirty="0" smtClean="0">
                <a:solidFill>
                  <a:srgbClr val="00B0F0"/>
                </a:solidFill>
              </a:rPr>
              <a:t>tries writing to subsequent nodes </a:t>
            </a:r>
            <a:r>
              <a:rPr lang="en-US" dirty="0" smtClean="0"/>
              <a:t>(beyond N successors of key)</a:t>
            </a:r>
          </a:p>
          <a:p>
            <a:endParaRPr lang="en-US" dirty="0"/>
          </a:p>
          <a:p>
            <a:r>
              <a:rPr lang="en-US" dirty="0" smtClean="0"/>
              <a:t>Coordinator </a:t>
            </a:r>
            <a:r>
              <a:rPr lang="en-US" dirty="0" smtClean="0">
                <a:solidFill>
                  <a:srgbClr val="00B0F0"/>
                </a:solidFill>
              </a:rPr>
              <a:t>informs recipient of intended node</a:t>
            </a:r>
          </a:p>
        </p:txBody>
      </p:sp>
    </p:spTree>
    <p:extLst>
      <p:ext uri="{BB962C8B-B14F-4D97-AF65-F5344CB8AC3E}">
        <p14:creationId xmlns:p14="http://schemas.microsoft.com/office/powerpoint/2010/main" val="8521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Hinted Handoff: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N=3, W=3</a:t>
            </a:r>
          </a:p>
          <a:p>
            <a:endParaRPr lang="en-US" dirty="0"/>
          </a:p>
          <a:p>
            <a:r>
              <a:rPr lang="en-US" dirty="0" smtClean="0"/>
              <a:t>Hinted handoff: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 writes to itself, </a:t>
            </a:r>
            <a:r>
              <a:rPr lang="en-US" b="1" dirty="0" smtClean="0"/>
              <a:t>D</a:t>
            </a:r>
            <a:r>
              <a:rPr lang="en-US" dirty="0" smtClean="0"/>
              <a:t>, and </a:t>
            </a:r>
            <a:r>
              <a:rPr lang="en-US" b="1" dirty="0" smtClean="0"/>
              <a:t>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 points to node </a:t>
            </a:r>
            <a:r>
              <a:rPr lang="en-US" b="1" dirty="0" smtClean="0"/>
              <a:t>C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b="1" dirty="0" smtClean="0"/>
              <a:t>C</a:t>
            </a:r>
            <a:r>
              <a:rPr lang="en-US" dirty="0" smtClean="0"/>
              <a:t> is available again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 forwards the replicated data</a:t>
            </a:r>
            <a:br>
              <a:rPr lang="en-US" dirty="0" smtClean="0"/>
            </a:br>
            <a:r>
              <a:rPr lang="en-US" dirty="0" smtClean="0"/>
              <a:t>back to </a:t>
            </a:r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74" y="2313451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41266" y="2357846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7677" y="2975748"/>
            <a:ext cx="17677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Times New Roman" charset="0"/>
                <a:ea typeface="Times New Roman" charset="0"/>
                <a:cs typeface="Times New Roman" charset="0"/>
              </a:rPr>
              <a:t>Coordinator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5977" y="198733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8" name="Cross 7"/>
          <p:cNvSpPr/>
          <p:nvPr/>
        </p:nvSpPr>
        <p:spPr>
          <a:xfrm rot="2700000">
            <a:off x="8559457" y="3997179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2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Hinted Handoff: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N=3, W=3</a:t>
            </a:r>
          </a:p>
          <a:p>
            <a:endParaRPr lang="en-US" dirty="0"/>
          </a:p>
          <a:p>
            <a:r>
              <a:rPr lang="en-US" dirty="0" smtClean="0"/>
              <a:t>Hinted handoff: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 writes to itself, </a:t>
            </a:r>
            <a:r>
              <a:rPr lang="en-US" b="1" dirty="0" smtClean="0"/>
              <a:t>D</a:t>
            </a:r>
            <a:r>
              <a:rPr lang="en-US" dirty="0" smtClean="0"/>
              <a:t>, and </a:t>
            </a:r>
            <a:r>
              <a:rPr lang="en-US" b="1" dirty="0" smtClean="0"/>
              <a:t>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 points to node </a:t>
            </a:r>
            <a:r>
              <a:rPr lang="en-US" b="1" dirty="0" smtClean="0"/>
              <a:t>C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b="1" dirty="0" smtClean="0"/>
              <a:t>C</a:t>
            </a:r>
            <a:r>
              <a:rPr lang="en-US" dirty="0" smtClean="0"/>
              <a:t> is available again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 forwards the replicated data</a:t>
            </a:r>
            <a:br>
              <a:rPr lang="en-US" dirty="0" smtClean="0"/>
            </a:br>
            <a:r>
              <a:rPr lang="en-US" dirty="0" smtClean="0"/>
              <a:t>back to </a:t>
            </a:r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74" y="2313451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41266" y="2357846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7677" y="2975748"/>
            <a:ext cx="17677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Times New Roman" charset="0"/>
                <a:ea typeface="Times New Roman" charset="0"/>
                <a:cs typeface="Times New Roman" charset="0"/>
              </a:rPr>
              <a:t>Coordinator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5977" y="198733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8" name="Cross 7"/>
          <p:cNvSpPr/>
          <p:nvPr/>
        </p:nvSpPr>
        <p:spPr>
          <a:xfrm rot="2700000">
            <a:off x="8559457" y="3997179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Threats to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Hinted handoff node </a:t>
            </a:r>
            <a:r>
              <a:rPr lang="en-US" dirty="0" smtClean="0">
                <a:solidFill>
                  <a:srgbClr val="FF0000"/>
                </a:solidFill>
              </a:rPr>
              <a:t>may crash before it replicates data </a:t>
            </a:r>
            <a:r>
              <a:rPr lang="en-US" dirty="0" smtClean="0"/>
              <a:t>to the appropriate node</a:t>
            </a:r>
          </a:p>
          <a:p>
            <a:pPr lvl="1"/>
            <a:r>
              <a:rPr lang="en-US" dirty="0" smtClean="0"/>
              <a:t>Need to ensure that each key-value pair is replicated N times</a:t>
            </a:r>
          </a:p>
          <a:p>
            <a:pPr lvl="1"/>
            <a:endParaRPr lang="en-US" dirty="0"/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B0F0"/>
                </a:solidFill>
              </a:rPr>
              <a:t>Replica synchronization</a:t>
            </a:r>
          </a:p>
          <a:p>
            <a:pPr lvl="1"/>
            <a:r>
              <a:rPr lang="en-US" dirty="0" smtClean="0"/>
              <a:t>Nodes nearby on ring periodically </a:t>
            </a:r>
            <a:r>
              <a:rPr lang="en-US" dirty="0" smtClean="0">
                <a:solidFill>
                  <a:srgbClr val="00B0F0"/>
                </a:solidFill>
              </a:rPr>
              <a:t>gossip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Compare</a:t>
            </a:r>
            <a:r>
              <a:rPr lang="en-US" dirty="0" smtClean="0"/>
              <a:t> the (k, v) pairs they hold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Copy</a:t>
            </a:r>
            <a:r>
              <a:rPr lang="en-US" dirty="0" smtClean="0"/>
              <a:t> any missing keys the other has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efficiently sync between two nodes?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1518</Words>
  <Application>Microsoft Macintosh PowerPoint</Application>
  <PresentationFormat>Widescreen</PresentationFormat>
  <Paragraphs>408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Calibri Light</vt:lpstr>
      <vt:lpstr>Courier New</vt:lpstr>
      <vt:lpstr>Helvetica</vt:lpstr>
      <vt:lpstr>ＭＳ Ｐゴシック</vt:lpstr>
      <vt:lpstr>Times New Roman</vt:lpstr>
      <vt:lpstr>Wingdings</vt:lpstr>
      <vt:lpstr>Arial</vt:lpstr>
      <vt:lpstr>Office Theme</vt:lpstr>
      <vt:lpstr>CS188: Distributed Systems Lecture 14</vt:lpstr>
      <vt:lpstr>Today’s Agenda</vt:lpstr>
      <vt:lpstr>Dynamo Recap</vt:lpstr>
      <vt:lpstr>Dynamo Recap</vt:lpstr>
      <vt:lpstr>Dealing with Failures</vt:lpstr>
      <vt:lpstr>Hinted Handoff</vt:lpstr>
      <vt:lpstr>Hinted Handoff: Example</vt:lpstr>
      <vt:lpstr>Hinted Handoff: Example</vt:lpstr>
      <vt:lpstr>Removing Threats to Durability</vt:lpstr>
      <vt:lpstr>How to Sync, Quickly?</vt:lpstr>
      <vt:lpstr>How to Sync, Quickly?</vt:lpstr>
      <vt:lpstr>How to Sync, Quickly?</vt:lpstr>
      <vt:lpstr>Efficient Synchronization with Merkle Trees</vt:lpstr>
      <vt:lpstr>Merkle Tree Reconciliation</vt:lpstr>
      <vt:lpstr>Merkle Tree Reconciliation</vt:lpstr>
      <vt:lpstr>Load Balancing</vt:lpstr>
      <vt:lpstr>Initializing New Server</vt:lpstr>
      <vt:lpstr>Handing Off to New Server</vt:lpstr>
      <vt:lpstr>Revisiting Consistent Hashing</vt:lpstr>
      <vt:lpstr>Revisiting Consistent Hashing</vt:lpstr>
      <vt:lpstr>Decoupling Partitioning and Placement</vt:lpstr>
      <vt:lpstr>Decoupling Partitioning and Placement</vt:lpstr>
      <vt:lpstr>Dynamo Summary</vt:lpstr>
      <vt:lpstr>Impact of Dynamo</vt:lpstr>
      <vt:lpstr>Impact of Dynamo</vt:lpstr>
      <vt:lpstr>Impact of Partitioning State</vt:lpstr>
      <vt:lpstr>Impact of Partitioning State</vt:lpstr>
      <vt:lpstr>Executing Transactions</vt:lpstr>
      <vt:lpstr>Example of Serializability</vt:lpstr>
      <vt:lpstr>Example of Serializability</vt:lpstr>
      <vt:lpstr>Example Scenario</vt:lpstr>
      <vt:lpstr>Example Scenario</vt:lpstr>
      <vt:lpstr>Achieving Serializability</vt:lpstr>
      <vt:lpstr>Two Phase Locking</vt:lpstr>
      <vt:lpstr>Two Phase Locking</vt:lpstr>
      <vt:lpstr>Two Phase Locking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2019-05-03T23:48:58Z</dcterms:created>
  <dcterms:modified xsi:type="dcterms:W3CDTF">2019-05-15T17:10:58Z</dcterms:modified>
</cp:coreProperties>
</file>