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8"/>
    <p:restoredTop sz="54736"/>
  </p:normalViewPr>
  <p:slideViewPr>
    <p:cSldViewPr snapToGrid="0" snapToObjects="1">
      <p:cViewPr varScale="1">
        <p:scale>
          <a:sx n="75" d="100"/>
          <a:sy n="75" d="100"/>
        </p:scale>
        <p:origin x="20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85A70-19BD-EF4A-BEBF-8EEFDB5F5B8E}" type="datetimeFigureOut">
              <a:rPr lang="en-US" smtClean="0"/>
              <a:t>5/22/19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E94A3-3785-3E4B-9B5A-D6CEB041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9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716B5-5840-9D4B-99B6-0AF0D6D71A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95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E94A3-3785-3E4B-9B5A-D6CEB0415A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6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E94A3-3785-3E4B-9B5A-D6CEB0415A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91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E94A3-3785-3E4B-9B5A-D6CEB0415A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44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E94A3-3785-3E4B-9B5A-D6CEB0415A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34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E94A3-3785-3E4B-9B5A-D6CEB0415A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99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E94A3-3785-3E4B-9B5A-D6CEB0415A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11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E94A3-3785-3E4B-9B5A-D6CEB0415A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5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E94A3-3785-3E4B-9B5A-D6CEB0415A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05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E94A3-3785-3E4B-9B5A-D6CEB0415A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93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E94A3-3785-3E4B-9B5A-D6CEB0415A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67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E94A3-3785-3E4B-9B5A-D6CEB0415A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94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E94A3-3785-3E4B-9B5A-D6CEB0415A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6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E94A3-3785-3E4B-9B5A-D6CEB0415A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0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E94A3-3785-3E4B-9B5A-D6CEB0415A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4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E94A3-3785-3E4B-9B5A-D6CEB0415A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73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402D-5193-9B48-93A4-3F01A6BE37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53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402D-5193-9B48-93A4-3F01A6BE37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27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CD28-CE15-C34D-936C-04A2F9637880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346E-D9B9-444F-8228-A4C3457A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0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CD28-CE15-C34D-936C-04A2F9637880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346E-D9B9-444F-8228-A4C3457A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4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CD28-CE15-C34D-936C-04A2F9637880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346E-D9B9-444F-8228-A4C3457A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CD28-CE15-C34D-936C-04A2F9637880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346E-D9B9-444F-8228-A4C3457A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CD28-CE15-C34D-936C-04A2F9637880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346E-D9B9-444F-8228-A4C3457A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CD28-CE15-C34D-936C-04A2F9637880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346E-D9B9-444F-8228-A4C3457A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5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CD28-CE15-C34D-936C-04A2F9637880}" type="datetimeFigureOut">
              <a:rPr lang="en-US" smtClean="0"/>
              <a:t>5/22/19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346E-D9B9-444F-8228-A4C3457A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6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CD28-CE15-C34D-936C-04A2F9637880}" type="datetimeFigureOut">
              <a:rPr lang="en-US" smtClean="0"/>
              <a:t>5/22/19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346E-D9B9-444F-8228-A4C3457A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CD28-CE15-C34D-936C-04A2F9637880}" type="datetimeFigureOut">
              <a:rPr lang="en-US" smtClean="0"/>
              <a:t>5/22/19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346E-D9B9-444F-8228-A4C3457A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6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CD28-CE15-C34D-936C-04A2F9637880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346E-D9B9-444F-8228-A4C3457A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4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CD28-CE15-C34D-936C-04A2F9637880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346E-D9B9-444F-8228-A4C3457A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3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CCD28-CE15-C34D-936C-04A2F9637880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2346E-D9B9-444F-8228-A4C3457A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2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3785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CS188: Distributed Systems</a:t>
            </a:r>
            <a:b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Lecture 15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44686"/>
            <a:ext cx="9144000" cy="2270861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b="1" dirty="0" smtClean="0"/>
              <a:t>Spring 2019</a:t>
            </a:r>
          </a:p>
          <a:p>
            <a:endParaRPr lang="en-US" sz="2800" dirty="0"/>
          </a:p>
          <a:p>
            <a:r>
              <a:rPr lang="en-US" sz="2800" dirty="0" smtClean="0"/>
              <a:t>Ravi Netravali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2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Optimizing Read-Only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Concurrent execution of transactions:</a:t>
            </a:r>
          </a:p>
          <a:p>
            <a:pPr lvl="1"/>
            <a:r>
              <a:rPr lang="en-US" dirty="0" smtClean="0"/>
              <a:t>T1: Transfer $10 from Alice to Bob</a:t>
            </a:r>
          </a:p>
          <a:p>
            <a:pPr lvl="1"/>
            <a:r>
              <a:rPr lang="en-US" dirty="0" smtClean="0"/>
              <a:t>T2: Read balance in Alice’s and Bob’s accounts</a:t>
            </a:r>
          </a:p>
          <a:p>
            <a:pPr lvl="1"/>
            <a:r>
              <a:rPr lang="en-US" dirty="0" smtClean="0"/>
              <a:t>Initial balance of $100 in both accounts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Problematic sequence of concurrent execution?</a:t>
            </a:r>
          </a:p>
          <a:p>
            <a:pPr lvl="1"/>
            <a:r>
              <a:rPr lang="en-US" dirty="0" smtClean="0"/>
              <a:t>TC2 reads Alice’s account balance as $100</a:t>
            </a:r>
          </a:p>
          <a:p>
            <a:pPr lvl="1"/>
            <a:r>
              <a:rPr lang="en-US" dirty="0" smtClean="0"/>
              <a:t>TC1 executes 2PL to acquire locks on both accounts, transfer $100, and release locks</a:t>
            </a:r>
          </a:p>
          <a:p>
            <a:pPr lvl="1"/>
            <a:r>
              <a:rPr lang="en-US" dirty="0" smtClean="0"/>
              <a:t>TC2 reads Bob’s account balance as $110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4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Lock-free Read-Only Transactions</a:t>
            </a:r>
            <a:endParaRPr lang="en-US" dirty="0"/>
          </a:p>
        </p:txBody>
      </p:sp>
      <p:sp>
        <p:nvSpPr>
          <p:cNvPr id="4" name="Process 3"/>
          <p:cNvSpPr/>
          <p:nvPr/>
        </p:nvSpPr>
        <p:spPr>
          <a:xfrm>
            <a:off x="2048932" y="2006601"/>
            <a:ext cx="7870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TC1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" name="Process 4"/>
          <p:cNvSpPr/>
          <p:nvPr/>
        </p:nvSpPr>
        <p:spPr>
          <a:xfrm>
            <a:off x="2201332" y="3105361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Process 5"/>
          <p:cNvSpPr/>
          <p:nvPr/>
        </p:nvSpPr>
        <p:spPr>
          <a:xfrm>
            <a:off x="2201332" y="4172161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835929" y="3380112"/>
            <a:ext cx="7213971" cy="1598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1" idx="3"/>
          </p:cNvCxnSpPr>
          <p:nvPr/>
        </p:nvCxnSpPr>
        <p:spPr>
          <a:xfrm>
            <a:off x="2835962" y="2297331"/>
            <a:ext cx="7213971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866685" y="4462891"/>
            <a:ext cx="7183248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866685" y="5573931"/>
            <a:ext cx="7183248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Process 11"/>
          <p:cNvSpPr/>
          <p:nvPr/>
        </p:nvSpPr>
        <p:spPr>
          <a:xfrm>
            <a:off x="2048932" y="5283201"/>
            <a:ext cx="7870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TC2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15732" y="2318997"/>
            <a:ext cx="5791200" cy="1015957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66652" y="3403117"/>
            <a:ext cx="1176270" cy="2178232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15732" y="2328326"/>
            <a:ext cx="814142" cy="2187896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154108" y="2296775"/>
            <a:ext cx="1121349" cy="215700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9271449" y="2293039"/>
            <a:ext cx="201779" cy="110305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4972" y="2515664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Arial" charset="0"/>
                <a:cs typeface="Arial" charset="0"/>
              </a:rPr>
              <a:t>Read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005442" y="3396091"/>
            <a:ext cx="1091490" cy="2168176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165867" y="4470310"/>
            <a:ext cx="791748" cy="1082778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35332" y="5017913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Commit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888528" y="3349116"/>
            <a:ext cx="646804" cy="2203972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334932" y="4537065"/>
            <a:ext cx="1065858" cy="101602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41200" y="4455313"/>
            <a:ext cx="616723" cy="1133062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58897" y="4823430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Arial" charset="0"/>
                <a:cs typeface="Arial" charset="0"/>
              </a:rPr>
              <a:t>Lock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04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Fault Tolerance of Two-Phase Locking</a:t>
            </a:r>
            <a:endParaRPr lang="en-US" dirty="0"/>
          </a:p>
        </p:txBody>
      </p:sp>
      <p:sp>
        <p:nvSpPr>
          <p:cNvPr id="4" name="Process 3"/>
          <p:cNvSpPr/>
          <p:nvPr/>
        </p:nvSpPr>
        <p:spPr>
          <a:xfrm>
            <a:off x="2082799" y="2057401"/>
            <a:ext cx="7870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TC1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" name="Process 4"/>
          <p:cNvSpPr/>
          <p:nvPr/>
        </p:nvSpPr>
        <p:spPr>
          <a:xfrm>
            <a:off x="2235199" y="3156161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Process 5"/>
          <p:cNvSpPr/>
          <p:nvPr/>
        </p:nvSpPr>
        <p:spPr>
          <a:xfrm>
            <a:off x="2235199" y="4222961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886756" y="3430914"/>
            <a:ext cx="7213971" cy="1598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1" idx="3"/>
          </p:cNvCxnSpPr>
          <p:nvPr/>
        </p:nvCxnSpPr>
        <p:spPr>
          <a:xfrm>
            <a:off x="2869828" y="2348131"/>
            <a:ext cx="7213971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900551" y="4513691"/>
            <a:ext cx="7183248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900551" y="5624731"/>
            <a:ext cx="7183248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Process 11"/>
          <p:cNvSpPr/>
          <p:nvPr/>
        </p:nvSpPr>
        <p:spPr>
          <a:xfrm>
            <a:off x="2082799" y="5334001"/>
            <a:ext cx="7870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TC</a:t>
            </a:r>
            <a:r>
              <a:rPr lang="en-US" sz="2400">
                <a:solidFill>
                  <a:schemeClr val="tx1"/>
                </a:solidFill>
              </a:rPr>
              <a:t>2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49599" y="2369797"/>
            <a:ext cx="1219200" cy="1077094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825999" y="2326466"/>
            <a:ext cx="408728" cy="2178282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49599" y="2379126"/>
            <a:ext cx="1219200" cy="2149580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460628" y="2326466"/>
            <a:ext cx="201779" cy="110305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02104" y="2583801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Arial" charset="0"/>
                <a:cs typeface="Arial" charset="0"/>
              </a:rPr>
              <a:t>Lock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269568" y="2362201"/>
            <a:ext cx="1219200" cy="1077094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269568" y="2371530"/>
            <a:ext cx="1219200" cy="2149580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22073" y="2576205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Commit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206999" y="4311441"/>
            <a:ext cx="284882" cy="412960"/>
            <a:chOff x="1828800" y="2586981"/>
            <a:chExt cx="457200" cy="581459"/>
          </a:xfrm>
        </p:grpSpPr>
        <p:cxnSp>
          <p:nvCxnSpPr>
            <p:cNvPr id="22" name="Straight Connector 21"/>
            <p:cNvCxnSpPr/>
            <p:nvPr/>
          </p:nvCxnSpPr>
          <p:spPr bwMode="auto">
            <a:xfrm>
              <a:off x="1828800" y="2586981"/>
              <a:ext cx="457200" cy="58145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 flipH="1">
              <a:off x="1828800" y="2586981"/>
              <a:ext cx="457200" cy="58145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cxnSp>
        <p:nvCxnSpPr>
          <p:cNvPr id="24" name="Straight Arrow Connector 23"/>
          <p:cNvCxnSpPr/>
          <p:nvPr/>
        </p:nvCxnSpPr>
        <p:spPr>
          <a:xfrm flipV="1">
            <a:off x="5206999" y="4528706"/>
            <a:ext cx="739001" cy="1096026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85319" y="4951207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Arial" charset="0"/>
                <a:cs typeface="Arial" charset="0"/>
              </a:rPr>
              <a:t>Lock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185880" y="4521110"/>
            <a:ext cx="489367" cy="106680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019033" y="4521110"/>
            <a:ext cx="739001" cy="1096026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39469" y="4974541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175043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Fault Tolerance of Two-Phase Locking</a:t>
            </a:r>
            <a:endParaRPr lang="en-US" dirty="0"/>
          </a:p>
        </p:txBody>
      </p:sp>
      <p:sp>
        <p:nvSpPr>
          <p:cNvPr id="4" name="Process 3"/>
          <p:cNvSpPr/>
          <p:nvPr/>
        </p:nvSpPr>
        <p:spPr>
          <a:xfrm>
            <a:off x="2252134" y="2147888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TC</a:t>
            </a:r>
          </a:p>
        </p:txBody>
      </p:sp>
      <p:sp>
        <p:nvSpPr>
          <p:cNvPr id="5" name="Process 4"/>
          <p:cNvSpPr/>
          <p:nvPr/>
        </p:nvSpPr>
        <p:spPr>
          <a:xfrm>
            <a:off x="2252134" y="3246648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Process 5"/>
          <p:cNvSpPr/>
          <p:nvPr/>
        </p:nvSpPr>
        <p:spPr>
          <a:xfrm>
            <a:off x="2252134" y="4313448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03701" y="3510287"/>
            <a:ext cx="7213971" cy="1598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1" idx="3"/>
          </p:cNvCxnSpPr>
          <p:nvPr/>
        </p:nvCxnSpPr>
        <p:spPr>
          <a:xfrm>
            <a:off x="2886762" y="2438618"/>
            <a:ext cx="7213971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917485" y="4604178"/>
            <a:ext cx="7183248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917485" y="5715218"/>
            <a:ext cx="7183248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Process 11"/>
          <p:cNvSpPr/>
          <p:nvPr/>
        </p:nvSpPr>
        <p:spPr>
          <a:xfrm>
            <a:off x="2252134" y="5424488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66534" y="2460284"/>
            <a:ext cx="1219200" cy="1077094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958206" y="2416953"/>
            <a:ext cx="408728" cy="2178282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66534" y="2469613"/>
            <a:ext cx="1219200" cy="2149580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351644" y="2454597"/>
            <a:ext cx="579742" cy="3252632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592835" y="2416953"/>
            <a:ext cx="201779" cy="110305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9039" y="2674288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Arial" charset="0"/>
                <a:cs typeface="Arial" charset="0"/>
              </a:rPr>
              <a:t>Lock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161365" y="2469023"/>
            <a:ext cx="1290231" cy="3244127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667503" y="2452688"/>
            <a:ext cx="1219200" cy="1077094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67503" y="2462017"/>
            <a:ext cx="1219200" cy="2149580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20008" y="2666692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Commit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662334" y="2461427"/>
            <a:ext cx="1290231" cy="3244127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985" y="3028441"/>
            <a:ext cx="799666" cy="79966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360" y="5220491"/>
            <a:ext cx="799666" cy="79966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174" y="4162900"/>
            <a:ext cx="799666" cy="799666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7034005" y="2226928"/>
            <a:ext cx="284882" cy="412960"/>
            <a:chOff x="1828800" y="2586981"/>
            <a:chExt cx="457200" cy="581459"/>
          </a:xfrm>
        </p:grpSpPr>
        <p:cxnSp>
          <p:nvCxnSpPr>
            <p:cNvPr id="28" name="Straight Connector 27"/>
            <p:cNvCxnSpPr/>
            <p:nvPr/>
          </p:nvCxnSpPr>
          <p:spPr bwMode="auto">
            <a:xfrm>
              <a:off x="1828800" y="2586981"/>
              <a:ext cx="457200" cy="58145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flipH="1">
              <a:off x="1828800" y="2586981"/>
              <a:ext cx="457200" cy="58145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0967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Fault Tolerance of Two-Phase Locking</a:t>
            </a:r>
            <a:endParaRPr lang="en-US" dirty="0"/>
          </a:p>
        </p:txBody>
      </p:sp>
      <p:sp>
        <p:nvSpPr>
          <p:cNvPr id="4" name="Process 3"/>
          <p:cNvSpPr/>
          <p:nvPr/>
        </p:nvSpPr>
        <p:spPr>
          <a:xfrm>
            <a:off x="2336801" y="1807332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TC</a:t>
            </a:r>
          </a:p>
        </p:txBody>
      </p:sp>
      <p:sp>
        <p:nvSpPr>
          <p:cNvPr id="5" name="Process 4"/>
          <p:cNvSpPr/>
          <p:nvPr/>
        </p:nvSpPr>
        <p:spPr>
          <a:xfrm>
            <a:off x="2336801" y="2906092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Process 5"/>
          <p:cNvSpPr/>
          <p:nvPr/>
        </p:nvSpPr>
        <p:spPr>
          <a:xfrm>
            <a:off x="2336801" y="3972892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88391" y="3184771"/>
            <a:ext cx="7213971" cy="1598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1" idx="3"/>
          </p:cNvCxnSpPr>
          <p:nvPr/>
        </p:nvCxnSpPr>
        <p:spPr>
          <a:xfrm>
            <a:off x="2971430" y="2098062"/>
            <a:ext cx="7213971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002153" y="4263622"/>
            <a:ext cx="7183249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002153" y="5374662"/>
            <a:ext cx="7183249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Process 11"/>
          <p:cNvSpPr/>
          <p:nvPr/>
        </p:nvSpPr>
        <p:spPr>
          <a:xfrm>
            <a:off x="2336801" y="5083932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51201" y="2119728"/>
            <a:ext cx="1219200" cy="1077094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042873" y="2076397"/>
            <a:ext cx="408728" cy="2178282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51201" y="2129057"/>
            <a:ext cx="1219200" cy="2149580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436311" y="2114041"/>
            <a:ext cx="579742" cy="3252632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677502" y="2076397"/>
            <a:ext cx="201779" cy="110305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03706" y="2333732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Arial" charset="0"/>
                <a:cs typeface="Arial" charset="0"/>
              </a:rPr>
              <a:t>Lock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46032" y="2128467"/>
            <a:ext cx="1290231" cy="3244127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752170" y="2112132"/>
            <a:ext cx="1219200" cy="1077094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752170" y="2121461"/>
            <a:ext cx="1219200" cy="2149580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404675" y="232613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Commit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747001" y="2120871"/>
            <a:ext cx="1290231" cy="3244127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652" y="2687885"/>
            <a:ext cx="799666" cy="79966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027" y="4879935"/>
            <a:ext cx="799666" cy="79966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841" y="3822344"/>
            <a:ext cx="799666" cy="79966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488" y="1690688"/>
            <a:ext cx="799666" cy="79966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079" y="2709099"/>
            <a:ext cx="799666" cy="79966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582" y="3803894"/>
            <a:ext cx="799666" cy="79966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580" y="4903741"/>
            <a:ext cx="799666" cy="79966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327401" y="5612867"/>
            <a:ext cx="6486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</a:rPr>
              <a:t>When can we garbage collect transaction log?</a:t>
            </a:r>
          </a:p>
        </p:txBody>
      </p:sp>
    </p:spTree>
    <p:extLst>
      <p:ext uri="{BB962C8B-B14F-4D97-AF65-F5344CB8AC3E}">
        <p14:creationId xmlns:p14="http://schemas.microsoft.com/office/powerpoint/2010/main" val="193121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 acquisition in node log: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Node receives commit/abort from TC and writes to its log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Commit operation in TC log: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Commit operation in node log: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Upon applying operation to local state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34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 acquisition in node log: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Node receives commit/abort from TC and writes to its log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Commit operation in TC log: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After all nodes say transaction is committed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Commit operation in node log: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Upon applying operation to local state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18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4" name="Process 3"/>
          <p:cNvSpPr/>
          <p:nvPr/>
        </p:nvSpPr>
        <p:spPr>
          <a:xfrm>
            <a:off x="2201332" y="2006600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TC</a:t>
            </a:r>
          </a:p>
        </p:txBody>
      </p:sp>
      <p:sp>
        <p:nvSpPr>
          <p:cNvPr id="5" name="Process 4"/>
          <p:cNvSpPr/>
          <p:nvPr/>
        </p:nvSpPr>
        <p:spPr>
          <a:xfrm>
            <a:off x="2201332" y="3105360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Process 5"/>
          <p:cNvSpPr/>
          <p:nvPr/>
        </p:nvSpPr>
        <p:spPr>
          <a:xfrm>
            <a:off x="2201332" y="4172160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835944" y="3380110"/>
            <a:ext cx="7213971" cy="1598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1" idx="3"/>
          </p:cNvCxnSpPr>
          <p:nvPr/>
        </p:nvCxnSpPr>
        <p:spPr>
          <a:xfrm>
            <a:off x="2835961" y="2297330"/>
            <a:ext cx="7213971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66684" y="4462892"/>
            <a:ext cx="3144648" cy="150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866684" y="5573930"/>
            <a:ext cx="7183248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Process 11"/>
          <p:cNvSpPr/>
          <p:nvPr/>
        </p:nvSpPr>
        <p:spPr>
          <a:xfrm>
            <a:off x="2201332" y="5283200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15732" y="2318996"/>
            <a:ext cx="1219200" cy="1077094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15732" y="2328325"/>
            <a:ext cx="1219200" cy="2149580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300842" y="2313309"/>
            <a:ext cx="579742" cy="3252632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542033" y="2275665"/>
            <a:ext cx="201779" cy="110305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68237" y="2533000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Arial" charset="0"/>
                <a:cs typeface="Arial" charset="0"/>
              </a:rPr>
              <a:t>Lock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110563" y="2327735"/>
            <a:ext cx="1290231" cy="3244127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616701" y="2311400"/>
            <a:ext cx="1219200" cy="1077094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69206" y="2525404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Abort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611532" y="2320139"/>
            <a:ext cx="1290231" cy="3244127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183" y="2887153"/>
            <a:ext cx="799666" cy="79966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558" y="5079203"/>
            <a:ext cx="799666" cy="79966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372" y="4021612"/>
            <a:ext cx="799666" cy="79966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506132" y="1498600"/>
            <a:ext cx="7673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</a:rPr>
              <a:t>Transaction cannot succeed if any </a:t>
            </a:r>
            <a:r>
              <a:rPr lang="en-US" sz="2400" b="0" smtClean="0">
                <a:solidFill>
                  <a:srgbClr val="FF0000"/>
                </a:solidFill>
              </a:rPr>
              <a:t>partition unavailable</a:t>
            </a:r>
            <a:endParaRPr lang="en-US" sz="2400" b="0" dirty="0">
              <a:solidFill>
                <a:srgbClr val="FF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862191" y="4260640"/>
            <a:ext cx="284882" cy="412960"/>
            <a:chOff x="1828800" y="2586981"/>
            <a:chExt cx="457200" cy="581459"/>
          </a:xfrm>
        </p:grpSpPr>
        <p:cxnSp>
          <p:nvCxnSpPr>
            <p:cNvPr id="27" name="Straight Connector 26"/>
            <p:cNvCxnSpPr/>
            <p:nvPr/>
          </p:nvCxnSpPr>
          <p:spPr bwMode="auto">
            <a:xfrm>
              <a:off x="1828800" y="2586981"/>
              <a:ext cx="457200" cy="58145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flipH="1">
              <a:off x="1828800" y="2586981"/>
              <a:ext cx="457200" cy="58145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29" name="TextBox 28"/>
          <p:cNvSpPr txBox="1"/>
          <p:nvPr/>
        </p:nvSpPr>
        <p:spPr>
          <a:xfrm>
            <a:off x="2941038" y="5862934"/>
            <a:ext cx="7032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0000FF"/>
                </a:solidFill>
              </a:rPr>
              <a:t>Every partition should </a:t>
            </a:r>
            <a:r>
              <a:rPr lang="en-US" sz="2400" b="0" smtClean="0">
                <a:solidFill>
                  <a:srgbClr val="0000FF"/>
                </a:solidFill>
              </a:rPr>
              <a:t>be implemented as </a:t>
            </a:r>
            <a:r>
              <a:rPr lang="en-US" sz="2400" b="0" dirty="0" smtClean="0">
                <a:solidFill>
                  <a:srgbClr val="0000FF"/>
                </a:solidFill>
              </a:rPr>
              <a:t>an RSM</a:t>
            </a:r>
            <a:endParaRPr lang="en-US" sz="2400" b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95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243668" y="3290888"/>
            <a:ext cx="7924800" cy="1752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2331" y="1690688"/>
            <a:ext cx="1183337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Client</a:t>
            </a:r>
            <a:endParaRPr lang="en-US" sz="2800" dirty="0"/>
          </a:p>
        </p:txBody>
      </p:sp>
      <p:pic>
        <p:nvPicPr>
          <p:cNvPr id="6" name="Picture 11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268" y="37480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68" y="37349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468" y="37099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868" y="37099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868" y="37099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068" y="37349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668" y="37349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668" y="37099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68" y="37099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>
            <a:stCxn id="9" idx="0"/>
            <a:endCxn id="10" idx="2"/>
          </p:cNvCxnSpPr>
          <p:nvPr/>
        </p:nvCxnSpPr>
        <p:spPr bwMode="auto">
          <a:xfrm flipV="1">
            <a:off x="6206068" y="2213908"/>
            <a:ext cx="17932" cy="10769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2434168" y="3519488"/>
            <a:ext cx="2476500" cy="129540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063068" y="3519488"/>
            <a:ext cx="2362199" cy="129540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577668" y="3519488"/>
            <a:ext cx="2362201" cy="129540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0268" y="2383691"/>
            <a:ext cx="4277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</a:rPr>
              <a:t>RSM</a:t>
            </a:r>
            <a:r>
              <a:rPr lang="en-US" sz="2400" b="0" dirty="0" smtClean="0"/>
              <a:t> to offer high availability,</a:t>
            </a:r>
          </a:p>
          <a:p>
            <a:r>
              <a:rPr lang="en-US" sz="2400" b="0" dirty="0"/>
              <a:t>b</a:t>
            </a:r>
            <a:r>
              <a:rPr lang="en-US" sz="2400" b="0" dirty="0" smtClean="0"/>
              <a:t>ut equivalent to single server</a:t>
            </a:r>
            <a:endParaRPr lang="en-US" sz="2400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7113768" y="2380090"/>
            <a:ext cx="2836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</a:rPr>
              <a:t>Partition RSM state</a:t>
            </a:r>
          </a:p>
          <a:p>
            <a:r>
              <a:rPr lang="en-US" sz="2400" b="0" dirty="0"/>
              <a:t>i</a:t>
            </a:r>
            <a:r>
              <a:rPr lang="en-US" sz="2400" b="0" dirty="0" smtClean="0"/>
              <a:t>n order to scale</a:t>
            </a:r>
            <a:endParaRPr lang="en-US" sz="2400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2790923" y="5095121"/>
            <a:ext cx="66880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rgbClr val="FF0000"/>
                </a:solidFill>
              </a:rPr>
              <a:t>Implement each partition as an RSM</a:t>
            </a:r>
            <a:r>
              <a:rPr lang="en-US" sz="2400" b="0" dirty="0" smtClean="0"/>
              <a:t> to improve</a:t>
            </a:r>
          </a:p>
          <a:p>
            <a:pPr algn="ctr"/>
            <a:r>
              <a:rPr lang="en-US" sz="2400" b="0" dirty="0" smtClean="0"/>
              <a:t>availability of cross-partition transactions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96102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 and finish distributed transactions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Midterm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3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Distributed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Partitioning</a:t>
            </a:r>
            <a:r>
              <a:rPr lang="en-US" dirty="0" smtClean="0"/>
              <a:t> of state is </a:t>
            </a:r>
            <a:r>
              <a:rPr lang="en-US" dirty="0" smtClean="0">
                <a:solidFill>
                  <a:srgbClr val="00B0F0"/>
                </a:solidFill>
              </a:rPr>
              <a:t>necessary to scale</a:t>
            </a:r>
          </a:p>
          <a:p>
            <a:endParaRPr lang="en-US" dirty="0"/>
          </a:p>
          <a:p>
            <a:r>
              <a:rPr lang="en-US" dirty="0" smtClean="0"/>
              <a:t>Partitioning results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need transactions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Atomically execute operations across shards</a:t>
            </a:r>
          </a:p>
          <a:p>
            <a:pPr lvl="1"/>
            <a:endParaRPr lang="en-US" dirty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Add meeting to calendars of two participants</a:t>
            </a:r>
          </a:p>
          <a:p>
            <a:pPr lvl="1"/>
            <a:r>
              <a:rPr lang="en-US" dirty="0" smtClean="0"/>
              <a:t>Transfer money from one account to another</a:t>
            </a:r>
          </a:p>
          <a:p>
            <a:pPr lvl="1"/>
            <a:r>
              <a:rPr lang="en-US" dirty="0" smtClean="0"/>
              <a:t>Looking up balance of two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7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Concurrency + </a:t>
            </a:r>
            <a:r>
              <a:rPr lang="en-US" dirty="0" err="1" smtClean="0"/>
              <a:t>Serializability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of transactions: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Externally visible effects: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2244436" y="2632364"/>
            <a:ext cx="41148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>
            <a:off x="2854036" y="3165764"/>
            <a:ext cx="27432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3463636" y="3775364"/>
            <a:ext cx="36576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291806" y="2932699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1834606" y="2403764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396836" y="5107930"/>
            <a:ext cx="1647570" cy="44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834606" y="4879330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4073236" y="5560665"/>
            <a:ext cx="1647570" cy="44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511006" y="5332065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5825836" y="6017865"/>
            <a:ext cx="1647570" cy="44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263606" y="5789265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3</a:t>
            </a:r>
            <a:endParaRPr lang="en-US" sz="24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2916384" y="3527367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T</a:t>
            </a:r>
            <a:r>
              <a:rPr lang="en-US" sz="2400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2079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Concurrency + </a:t>
            </a:r>
            <a:r>
              <a:rPr lang="en-US" dirty="0" err="1" smtClean="0"/>
              <a:t>Serializability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of transactions: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Externally visible effects: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2244436" y="2632364"/>
            <a:ext cx="41148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>
            <a:off x="2854036" y="3165764"/>
            <a:ext cx="27432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3463636" y="3775364"/>
            <a:ext cx="36576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291806" y="2932699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1834606" y="2403764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396836" y="5107930"/>
            <a:ext cx="1647570" cy="44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834606" y="4879330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4073236" y="5560665"/>
            <a:ext cx="1647570" cy="44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511006" y="5332065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5825836" y="6017865"/>
            <a:ext cx="1647570" cy="44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263606" y="5789265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3</a:t>
            </a:r>
            <a:endParaRPr lang="en-US" sz="24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2916384" y="3527367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T</a:t>
            </a:r>
            <a:r>
              <a:rPr lang="en-US" sz="2400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1286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of </a:t>
            </a:r>
            <a:r>
              <a:rPr lang="en-US" dirty="0" err="1" smtClean="0"/>
              <a:t>Serializability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Concurrent execution of transactions:</a:t>
            </a:r>
          </a:p>
          <a:p>
            <a:pPr lvl="1"/>
            <a:r>
              <a:rPr lang="en-US" dirty="0" smtClean="0"/>
              <a:t>T1: Transfer $10 from Alice to Bob</a:t>
            </a:r>
          </a:p>
          <a:p>
            <a:pPr lvl="1"/>
            <a:r>
              <a:rPr lang="en-US" dirty="0" smtClean="0"/>
              <a:t>T2: Read balance in Alice’s and Bob’s accounts</a:t>
            </a:r>
          </a:p>
          <a:p>
            <a:pPr lvl="1"/>
            <a:r>
              <a:rPr lang="en-US" dirty="0" smtClean="0"/>
              <a:t>Initial balance of $100 in both accounts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Permissible outputs for T2:</a:t>
            </a:r>
          </a:p>
          <a:p>
            <a:pPr lvl="1"/>
            <a:r>
              <a:rPr lang="en-US" dirty="0" smtClean="0"/>
              <a:t>(Alice: $100, Bob: $100) or (Alice: $90, Bob: $110)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Invalid outputs for T2:</a:t>
            </a:r>
          </a:p>
          <a:p>
            <a:pPr lvl="1"/>
            <a:r>
              <a:rPr lang="en-US" dirty="0" smtClean="0"/>
              <a:t>(Alice: $90, Bob: $100) or (Alice: $100, Bob: $110)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Achieving </a:t>
            </a:r>
            <a:r>
              <a:rPr lang="en-US" dirty="0" err="1" smtClean="0"/>
              <a:t>Serializability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When is concurrent execution of transactions safe?</a:t>
            </a:r>
          </a:p>
          <a:p>
            <a:pPr lvl="1"/>
            <a:r>
              <a:rPr lang="en-US" dirty="0" smtClean="0"/>
              <a:t>Data read/written is </a:t>
            </a:r>
            <a:r>
              <a:rPr lang="en-US" dirty="0" smtClean="0">
                <a:solidFill>
                  <a:srgbClr val="00B0F0"/>
                </a:solidFill>
              </a:rPr>
              <a:t>disjoint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When must two transactions execute in order?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Intersection</a:t>
            </a:r>
            <a:r>
              <a:rPr lang="en-US" dirty="0" smtClean="0"/>
              <a:t> in data read/written</a:t>
            </a:r>
          </a:p>
          <a:p>
            <a:pPr lvl="1"/>
            <a:endParaRPr lang="en-US" dirty="0"/>
          </a:p>
          <a:p>
            <a:r>
              <a:rPr lang="en-US" dirty="0" smtClean="0"/>
              <a:t>Solution for </a:t>
            </a:r>
            <a:r>
              <a:rPr lang="en-US" dirty="0" err="1" smtClean="0"/>
              <a:t>serializability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Fine-grained locks</a:t>
            </a:r>
          </a:p>
          <a:p>
            <a:pPr lvl="1"/>
            <a:r>
              <a:rPr lang="en-US" dirty="0" smtClean="0"/>
              <a:t>Transaction coordinator </a:t>
            </a:r>
            <a:r>
              <a:rPr lang="en-US" dirty="0" smtClean="0">
                <a:solidFill>
                  <a:srgbClr val="00B0F0"/>
                </a:solidFill>
              </a:rPr>
              <a:t>first acquires locks for all data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Execute transaction and release locks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2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Two Phase Locking</a:t>
            </a:r>
            <a:endParaRPr lang="en-US" dirty="0"/>
          </a:p>
        </p:txBody>
      </p:sp>
      <p:sp>
        <p:nvSpPr>
          <p:cNvPr id="4" name="Process 3"/>
          <p:cNvSpPr/>
          <p:nvPr/>
        </p:nvSpPr>
        <p:spPr>
          <a:xfrm>
            <a:off x="2336800" y="2184400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TC</a:t>
            </a:r>
          </a:p>
        </p:txBody>
      </p:sp>
      <p:sp>
        <p:nvSpPr>
          <p:cNvPr id="5" name="Process 4"/>
          <p:cNvSpPr/>
          <p:nvPr/>
        </p:nvSpPr>
        <p:spPr>
          <a:xfrm>
            <a:off x="2336800" y="3283160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Process 5"/>
          <p:cNvSpPr/>
          <p:nvPr/>
        </p:nvSpPr>
        <p:spPr>
          <a:xfrm>
            <a:off x="2336800" y="4349960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96835" y="3583309"/>
            <a:ext cx="7213971" cy="1598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1" idx="3"/>
          </p:cNvCxnSpPr>
          <p:nvPr/>
        </p:nvCxnSpPr>
        <p:spPr>
          <a:xfrm>
            <a:off x="2971429" y="2475130"/>
            <a:ext cx="7213971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002152" y="4640690"/>
            <a:ext cx="7183248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002152" y="5751730"/>
            <a:ext cx="7183248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Process 11"/>
          <p:cNvSpPr/>
          <p:nvPr/>
        </p:nvSpPr>
        <p:spPr>
          <a:xfrm>
            <a:off x="2336800" y="5461000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51200" y="2496796"/>
            <a:ext cx="1219200" cy="1077094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042872" y="2453465"/>
            <a:ext cx="408728" cy="217828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51200" y="2506125"/>
            <a:ext cx="1219200" cy="2149580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436310" y="2491109"/>
            <a:ext cx="579742" cy="3252632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677501" y="2453465"/>
            <a:ext cx="201779" cy="110305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03705" y="2710800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Arial" charset="0"/>
                <a:cs typeface="Arial" charset="0"/>
              </a:rPr>
              <a:t>Lock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46031" y="2505535"/>
            <a:ext cx="1290231" cy="3244127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371169" y="2489200"/>
            <a:ext cx="1219200" cy="1077094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23674" y="2703204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Abort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366000" y="2497939"/>
            <a:ext cx="1290231" cy="3244127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14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Two Phase Locking</a:t>
            </a:r>
            <a:endParaRPr lang="en-US" dirty="0"/>
          </a:p>
        </p:txBody>
      </p:sp>
      <p:sp>
        <p:nvSpPr>
          <p:cNvPr id="4" name="Process 3"/>
          <p:cNvSpPr/>
          <p:nvPr/>
        </p:nvSpPr>
        <p:spPr>
          <a:xfrm>
            <a:off x="2286000" y="2082800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TC</a:t>
            </a:r>
          </a:p>
        </p:txBody>
      </p:sp>
      <p:sp>
        <p:nvSpPr>
          <p:cNvPr id="5" name="Process 4"/>
          <p:cNvSpPr/>
          <p:nvPr/>
        </p:nvSpPr>
        <p:spPr>
          <a:xfrm>
            <a:off x="2286000" y="3181560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Process 5"/>
          <p:cNvSpPr/>
          <p:nvPr/>
        </p:nvSpPr>
        <p:spPr>
          <a:xfrm>
            <a:off x="2286000" y="4248360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20635" y="3481709"/>
            <a:ext cx="7213971" cy="1598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1" idx="3"/>
          </p:cNvCxnSpPr>
          <p:nvPr/>
        </p:nvCxnSpPr>
        <p:spPr>
          <a:xfrm>
            <a:off x="2920628" y="2373530"/>
            <a:ext cx="7213971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951351" y="4539090"/>
            <a:ext cx="7183248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951351" y="5650130"/>
            <a:ext cx="7183248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Process 11"/>
          <p:cNvSpPr/>
          <p:nvPr/>
        </p:nvSpPr>
        <p:spPr>
          <a:xfrm>
            <a:off x="2286000" y="5359400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00400" y="2395196"/>
            <a:ext cx="1219200" cy="1077094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992072" y="2351865"/>
            <a:ext cx="408728" cy="2178282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00400" y="2404525"/>
            <a:ext cx="1219200" cy="2149580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385510" y="2389509"/>
            <a:ext cx="579742" cy="3252632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626701" y="2351865"/>
            <a:ext cx="201779" cy="110305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52905" y="2609200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Arial" charset="0"/>
                <a:cs typeface="Arial" charset="0"/>
              </a:rPr>
              <a:t>Lock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195231" y="2403935"/>
            <a:ext cx="1290231" cy="3244127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320369" y="2387600"/>
            <a:ext cx="1219200" cy="1077094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20369" y="2396929"/>
            <a:ext cx="1219200" cy="2149580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972874" y="2601604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Commit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315200" y="2396339"/>
            <a:ext cx="1290231" cy="3244127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19083" y="1464692"/>
            <a:ext cx="7050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</a:rPr>
              <a:t>Can </a:t>
            </a:r>
            <a:r>
              <a:rPr lang="en-US" sz="2400" b="0" smtClean="0">
                <a:solidFill>
                  <a:srgbClr val="FF0000"/>
                </a:solidFill>
              </a:rPr>
              <a:t>we reduce latency for </a:t>
            </a:r>
            <a:r>
              <a:rPr lang="en-US" sz="2400" b="0" dirty="0" smtClean="0">
                <a:solidFill>
                  <a:srgbClr val="FF0000"/>
                </a:solidFill>
              </a:rPr>
              <a:t>read-only transactions?</a:t>
            </a:r>
            <a:endParaRPr lang="en-US" sz="24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08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532</Words>
  <Application>Microsoft Macintosh PowerPoint</Application>
  <PresentationFormat>Widescreen</PresentationFormat>
  <Paragraphs>184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Wingdings</vt:lpstr>
      <vt:lpstr>Arial</vt:lpstr>
      <vt:lpstr>Office Theme</vt:lpstr>
      <vt:lpstr>CS188: Distributed Systems Lecture 15</vt:lpstr>
      <vt:lpstr>Today’s agenda</vt:lpstr>
      <vt:lpstr>Distributed Transactions</vt:lpstr>
      <vt:lpstr>Concurrency + Serializability</vt:lpstr>
      <vt:lpstr>Concurrency + Serializability</vt:lpstr>
      <vt:lpstr>Example of Serializability</vt:lpstr>
      <vt:lpstr>Achieving Serializability</vt:lpstr>
      <vt:lpstr>Two Phase Locking</vt:lpstr>
      <vt:lpstr>Two Phase Locking</vt:lpstr>
      <vt:lpstr>Optimizing Read-Only Transactions</vt:lpstr>
      <vt:lpstr>Lock-free Read-Only Transactions</vt:lpstr>
      <vt:lpstr>Fault Tolerance of Two-Phase Locking</vt:lpstr>
      <vt:lpstr>Fault Tolerance of Two-Phase Locking</vt:lpstr>
      <vt:lpstr>Fault Tolerance of Two-Phase Locking</vt:lpstr>
      <vt:lpstr>Garbage Collection</vt:lpstr>
      <vt:lpstr>Garbage Collection</vt:lpstr>
      <vt:lpstr>Fault Tolerance</vt:lpstr>
      <vt:lpstr>Fault Tolerance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CS188: Distributed Systems Lecture 14</dc:title>
  <dc:creator>Microsoft Office User</dc:creator>
  <cp:lastModifiedBy>Microsoft Office User</cp:lastModifiedBy>
  <cp:revision>58</cp:revision>
  <cp:lastPrinted>2019-05-22T16:23:37Z</cp:lastPrinted>
  <dcterms:created xsi:type="dcterms:W3CDTF">2019-05-19T14:45:05Z</dcterms:created>
  <dcterms:modified xsi:type="dcterms:W3CDTF">2019-05-22T16:23:39Z</dcterms:modified>
</cp:coreProperties>
</file>