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8"/>
    <p:restoredTop sz="67257"/>
  </p:normalViewPr>
  <p:slideViewPr>
    <p:cSldViewPr snapToGrid="0" snapToObjects="1">
      <p:cViewPr varScale="1">
        <p:scale>
          <a:sx n="101" d="100"/>
          <a:sy n="101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14160-05CC-2846-AF3C-F0082A0E5DB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45BCE-05F6-F64D-B9C6-13282BD4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8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03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5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0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3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4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4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5BCE-05F6-F64D-B9C6-13282BD42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99BD-C9EE-1348-8CE8-DC2D7A2F8F9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C284-470E-6744-8A8A-C60E6F6A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16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83792" y="205362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Unsafe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205128" y="2270994"/>
            <a:ext cx="4040188" cy="293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T1: Get x=0, Put x=1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T2: Get x=0, Put y=1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T3: Get y=0, Get x=1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154288" y="2053628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B050"/>
                </a:solidFill>
              </a:rPr>
              <a:t>Safe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92953" y="2270994"/>
            <a:ext cx="4041775" cy="293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/>
              <a:t>T1: Get x=0, Put x=1</a:t>
            </a:r>
          </a:p>
          <a:p>
            <a:pPr lvl="1"/>
            <a:endParaRPr lang="en-US" smtClean="0"/>
          </a:p>
          <a:p>
            <a:r>
              <a:rPr lang="en-US" smtClean="0"/>
              <a:t>T2: Get y=1, Get x=1</a:t>
            </a:r>
          </a:p>
          <a:p>
            <a:pPr lvl="1"/>
            <a:endParaRPr lang="en-US" smtClean="0"/>
          </a:p>
          <a:p>
            <a:r>
              <a:rPr lang="en-US" smtClean="0"/>
              <a:t>T3: Get y=0, Put y=1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78" y="5494818"/>
            <a:ext cx="8426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If x=0, y=0, and z=0 initially, how to</a:t>
            </a:r>
            <a:r>
              <a:rPr lang="en-US" sz="2400" b="0" dirty="0"/>
              <a:t> </a:t>
            </a:r>
            <a:r>
              <a:rPr lang="en-US" sz="2400" b="0" dirty="0" smtClean="0"/>
              <a:t>evaluate if a set of transactions</a:t>
            </a:r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is </a:t>
            </a:r>
            <a:r>
              <a:rPr lang="en-US" sz="2400" b="0" dirty="0" smtClean="0">
                <a:solidFill>
                  <a:srgbClr val="FF0000"/>
                </a:solidFill>
              </a:rPr>
              <a:t>safe to execute concurrently?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9593655" y="3023152"/>
            <a:ext cx="826029" cy="1869257"/>
          </a:xfrm>
          <a:custGeom>
            <a:avLst/>
            <a:gdLst>
              <a:gd name="connsiteX0" fmla="*/ 0 w 362621"/>
              <a:gd name="connsiteY0" fmla="*/ 0 h 835573"/>
              <a:gd name="connsiteX1" fmla="*/ 362607 w 362621"/>
              <a:gd name="connsiteY1" fmla="*/ 441435 h 835573"/>
              <a:gd name="connsiteX2" fmla="*/ 15766 w 362621"/>
              <a:gd name="connsiteY2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621" h="835573">
                <a:moveTo>
                  <a:pt x="0" y="0"/>
                </a:moveTo>
                <a:cubicBezTo>
                  <a:pt x="179989" y="151086"/>
                  <a:pt x="359979" y="302173"/>
                  <a:pt x="362607" y="441435"/>
                </a:cubicBezTo>
                <a:cubicBezTo>
                  <a:pt x="365235" y="580697"/>
                  <a:pt x="15766" y="835573"/>
                  <a:pt x="15766" y="835573"/>
                </a:cubicBezTo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>
            <a:off x="1952087" y="3023152"/>
            <a:ext cx="347930" cy="1713979"/>
          </a:xfrm>
          <a:custGeom>
            <a:avLst/>
            <a:gdLst>
              <a:gd name="connsiteX0" fmla="*/ 236845 w 284141"/>
              <a:gd name="connsiteY0" fmla="*/ 0 h 1718441"/>
              <a:gd name="connsiteX1" fmla="*/ 362 w 284141"/>
              <a:gd name="connsiteY1" fmla="*/ 1072055 h 1718441"/>
              <a:gd name="connsiteX2" fmla="*/ 284141 w 284141"/>
              <a:gd name="connsiteY2" fmla="*/ 1718441 h 171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41" h="1718441">
                <a:moveTo>
                  <a:pt x="236845" y="0"/>
                </a:moveTo>
                <a:cubicBezTo>
                  <a:pt x="114662" y="392824"/>
                  <a:pt x="-7521" y="785648"/>
                  <a:pt x="362" y="1072055"/>
                </a:cubicBezTo>
                <a:cubicBezTo>
                  <a:pt x="8245" y="1358462"/>
                  <a:pt x="284141" y="1718441"/>
                  <a:pt x="284141" y="1718441"/>
                </a:cubicBezTo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5481381" y="3906021"/>
            <a:ext cx="299885" cy="882869"/>
          </a:xfrm>
          <a:custGeom>
            <a:avLst/>
            <a:gdLst>
              <a:gd name="connsiteX0" fmla="*/ 47296 w 299885"/>
              <a:gd name="connsiteY0" fmla="*/ 882869 h 882869"/>
              <a:gd name="connsiteX1" fmla="*/ 299544 w 299885"/>
              <a:gd name="connsiteY1" fmla="*/ 504497 h 882869"/>
              <a:gd name="connsiteX2" fmla="*/ 0 w 299885"/>
              <a:gd name="connsiteY2" fmla="*/ 0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85" h="882869">
                <a:moveTo>
                  <a:pt x="47296" y="882869"/>
                </a:moveTo>
                <a:cubicBezTo>
                  <a:pt x="177361" y="767255"/>
                  <a:pt x="307427" y="651642"/>
                  <a:pt x="299544" y="504497"/>
                </a:cubicBezTo>
                <a:cubicBezTo>
                  <a:pt x="291661" y="357352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5464128" y="3005899"/>
            <a:ext cx="346841" cy="788276"/>
          </a:xfrm>
          <a:custGeom>
            <a:avLst/>
            <a:gdLst>
              <a:gd name="connsiteX0" fmla="*/ 0 w 346841"/>
              <a:gd name="connsiteY0" fmla="*/ 788276 h 788276"/>
              <a:gd name="connsiteX1" fmla="*/ 346841 w 346841"/>
              <a:gd name="connsiteY1" fmla="*/ 378372 h 788276"/>
              <a:gd name="connsiteX2" fmla="*/ 0 w 346841"/>
              <a:gd name="connsiteY2" fmla="*/ 0 h 7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41" h="788276">
                <a:moveTo>
                  <a:pt x="0" y="788276"/>
                </a:moveTo>
                <a:cubicBezTo>
                  <a:pt x="173420" y="649013"/>
                  <a:pt x="346841" y="509751"/>
                  <a:pt x="346841" y="378372"/>
                </a:cubicBezTo>
                <a:cubicBezTo>
                  <a:pt x="346841" y="246993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9645409" y="3852058"/>
            <a:ext cx="299885" cy="882869"/>
          </a:xfrm>
          <a:custGeom>
            <a:avLst/>
            <a:gdLst>
              <a:gd name="connsiteX0" fmla="*/ 47296 w 299885"/>
              <a:gd name="connsiteY0" fmla="*/ 882869 h 882869"/>
              <a:gd name="connsiteX1" fmla="*/ 299544 w 299885"/>
              <a:gd name="connsiteY1" fmla="*/ 504497 h 882869"/>
              <a:gd name="connsiteX2" fmla="*/ 0 w 299885"/>
              <a:gd name="connsiteY2" fmla="*/ 0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85" h="882869">
                <a:moveTo>
                  <a:pt x="47296" y="882869"/>
                </a:moveTo>
                <a:cubicBezTo>
                  <a:pt x="177361" y="767255"/>
                  <a:pt x="307427" y="651642"/>
                  <a:pt x="299544" y="504497"/>
                </a:cubicBezTo>
                <a:cubicBezTo>
                  <a:pt x="291661" y="357352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Safe Concurrency: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 smtClean="0"/>
              <a:t>T1 completes writes before T2 begins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Necessary if </a:t>
            </a:r>
            <a:r>
              <a:rPr lang="en-US" dirty="0" smtClean="0">
                <a:solidFill>
                  <a:srgbClr val="00B0F0"/>
                </a:solidFill>
              </a:rPr>
              <a:t>T1’s write set overlaps with T2’s read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6269" y="3180119"/>
            <a:ext cx="3886200" cy="381000"/>
            <a:chOff x="1524000" y="4343400"/>
            <a:chExt cx="3886200" cy="3810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6173639" y="3679884"/>
            <a:ext cx="3886200" cy="381000"/>
            <a:chOff x="1524000" y="4343400"/>
            <a:chExt cx="3886200" cy="381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5611409" y="363731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2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6439" y="318011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1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Safe Concurrency: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39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T1’s write set disjoint from union of T2’s read set and write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T1: </a:t>
            </a:r>
            <a:r>
              <a:rPr lang="en-US" i="1" dirty="0" err="1" smtClean="0"/>
              <a:t>TotalSalary</a:t>
            </a:r>
            <a:r>
              <a:rPr lang="en-US" dirty="0" smtClean="0"/>
              <a:t> = sum of employee salaries</a:t>
            </a:r>
          </a:p>
          <a:p>
            <a:pPr lvl="1"/>
            <a:r>
              <a:rPr lang="en-US" dirty="0" smtClean="0"/>
              <a:t>T2: </a:t>
            </a:r>
            <a:r>
              <a:rPr lang="en-US" i="1" dirty="0" err="1" smtClean="0"/>
              <a:t>MedianSalary</a:t>
            </a:r>
            <a:r>
              <a:rPr lang="en-US" dirty="0" smtClean="0"/>
              <a:t> = median employee salary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59834" y="2929953"/>
            <a:ext cx="3886200" cy="381000"/>
            <a:chOff x="1524000" y="4343400"/>
            <a:chExt cx="3886200" cy="3810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4122064" y="3582118"/>
            <a:ext cx="3886200" cy="381000"/>
            <a:chOff x="1524000" y="4343400"/>
            <a:chExt cx="3886200" cy="381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3559834" y="353955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2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0004" y="292995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1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Safe Concurrency: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14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T1’s write set disjoint from T2’s read set</a:t>
            </a:r>
            <a:r>
              <a:rPr lang="en-US" dirty="0" smtClean="0"/>
              <a:t>, and T1 completes write phase before T2’s writes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00090" y="3210465"/>
            <a:ext cx="3886200" cy="381000"/>
            <a:chOff x="1524000" y="4343400"/>
            <a:chExt cx="3886200" cy="3810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4971690" y="3781965"/>
            <a:ext cx="3886200" cy="381000"/>
            <a:chOff x="1524000" y="4343400"/>
            <a:chExt cx="3886200" cy="381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4409460" y="37394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2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0260" y="321046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1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Safe Concurrency: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14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T1’s write set disjoint from T2’s read set</a:t>
            </a:r>
            <a:r>
              <a:rPr lang="en-US" dirty="0" smtClean="0"/>
              <a:t>, and T1 completes write phase before T2’s writes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Example?</a:t>
            </a:r>
          </a:p>
          <a:p>
            <a:pPr lvl="1"/>
            <a:r>
              <a:rPr lang="en-US" dirty="0" smtClean="0"/>
              <a:t>T1: </a:t>
            </a:r>
            <a:r>
              <a:rPr lang="en-US" i="1" dirty="0" err="1" smtClean="0"/>
              <a:t>TotalSalary</a:t>
            </a:r>
            <a:r>
              <a:rPr lang="en-US" dirty="0" smtClean="0"/>
              <a:t> = sum of faculty salaries</a:t>
            </a:r>
          </a:p>
          <a:p>
            <a:pPr lvl="1"/>
            <a:r>
              <a:rPr lang="en-US" dirty="0" smtClean="0"/>
              <a:t>T2: </a:t>
            </a:r>
            <a:r>
              <a:rPr lang="en-US" i="1" dirty="0" err="1" smtClean="0"/>
              <a:t>TotalSalary</a:t>
            </a:r>
            <a:r>
              <a:rPr lang="en-US" dirty="0"/>
              <a:t> </a:t>
            </a:r>
            <a:r>
              <a:rPr lang="en-US" dirty="0" smtClean="0"/>
              <a:t>= sum of graduate student salaries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0090" y="3210465"/>
            <a:ext cx="3886200" cy="381000"/>
            <a:chOff x="1524000" y="4343400"/>
            <a:chExt cx="3886200" cy="3810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4971690" y="3781965"/>
            <a:ext cx="3886200" cy="381000"/>
            <a:chOff x="1524000" y="4343400"/>
            <a:chExt cx="3886200" cy="381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524000" y="4572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8956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191000" y="4343400"/>
              <a:ext cx="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4409460" y="37394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2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0260" y="321046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1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 </a:t>
            </a:r>
            <a:r>
              <a:rPr lang="en-US" dirty="0" smtClean="0">
                <a:solidFill>
                  <a:srgbClr val="00B0F0"/>
                </a:solidFill>
              </a:rPr>
              <a:t>picks a timestamp </a:t>
            </a:r>
            <a:r>
              <a:rPr lang="en-US" dirty="0" smtClean="0"/>
              <a:t>based on local clock</a:t>
            </a:r>
          </a:p>
          <a:p>
            <a:endParaRPr lang="en-US" dirty="0"/>
          </a:p>
          <a:p>
            <a:r>
              <a:rPr lang="en-US" dirty="0" smtClean="0"/>
              <a:t>TC includes timestamp in reads and writes</a:t>
            </a:r>
          </a:p>
          <a:p>
            <a:endParaRPr lang="en-US" dirty="0"/>
          </a:p>
          <a:p>
            <a:r>
              <a:rPr lang="en-US" dirty="0" smtClean="0"/>
              <a:t>Node </a:t>
            </a:r>
            <a:r>
              <a:rPr lang="en-US" dirty="0" smtClean="0">
                <a:solidFill>
                  <a:srgbClr val="FF0000"/>
                </a:solidFill>
              </a:rPr>
              <a:t>invalidates prior reads </a:t>
            </a:r>
            <a:r>
              <a:rPr lang="en-US" dirty="0" smtClean="0"/>
              <a:t>if transaction with following properties arrives before commit: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Lower timestamp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Write set of new transaction intersects with read set of old transaction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Validation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133600" y="1870494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86000" y="2969254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86000" y="4036054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20618" y="3226751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20629" y="2161224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51352" y="4326784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51352" y="5437824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133600" y="5147094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</a:t>
            </a:r>
            <a:r>
              <a:rPr lang="en-US" sz="240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18289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28410" y="3267009"/>
            <a:ext cx="1145987" cy="21611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2192219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45501" y="2175294"/>
            <a:ext cx="743904" cy="2158909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647" y="2124380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2905" y="23968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Read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37708" y="3242610"/>
            <a:ext cx="820982" cy="218555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87536" y="4348272"/>
            <a:ext cx="791461" cy="108883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1336" y="4334203"/>
            <a:ext cx="429464" cy="110290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74565" y="2119465"/>
            <a:ext cx="201779" cy="11030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74640" y="2170462"/>
            <a:ext cx="743904" cy="215890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5305" y="473234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Read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428705" y="3266493"/>
            <a:ext cx="1145987" cy="21611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38003" y="3242094"/>
            <a:ext cx="820982" cy="218555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487831" y="4347756"/>
            <a:ext cx="791461" cy="108883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71631" y="4333687"/>
            <a:ext cx="429464" cy="110290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65314" y="358201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Commit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 of Two-Phase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113471" y="2301815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113471" y="3400575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113471" y="4467375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65360" y="3675319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748100" y="2592545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8823" y="4758107"/>
            <a:ext cx="3144648" cy="150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78823" y="5869145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113471" y="5578415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27871" y="2614211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27871" y="2623540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12981" y="2608524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54172" y="2570880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0376" y="282821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22702" y="2622950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28840" y="2606615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1345" y="282061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23671" y="2615354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322" y="3182368"/>
            <a:ext cx="799666" cy="799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97" y="5374418"/>
            <a:ext cx="799666" cy="7996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11" y="4316827"/>
            <a:ext cx="799666" cy="79966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774330" y="4555855"/>
            <a:ext cx="284882" cy="412960"/>
            <a:chOff x="1828800" y="2586981"/>
            <a:chExt cx="457200" cy="581459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2266591" y="1762253"/>
            <a:ext cx="819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More shards </a:t>
            </a:r>
            <a:r>
              <a:rPr lang="en-US" sz="2400" b="0" dirty="0" smtClean="0">
                <a:solidFill>
                  <a:srgbClr val="FF0000"/>
                </a:solidFill>
                <a:sym typeface="Wingdings"/>
              </a:rPr>
              <a:t> Greater chance that one shard unavailable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 smtClean="0"/>
              <a:t>Impact of multi-partition operations on user-perceived latency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Greater the number of shards that transaction touches, the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higher the latency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0971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 smtClean="0"/>
              <a:t>Impact of multi-partition operations on user-perceived latency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Greater the number of shards that transaction touches, the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higher the latency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Why?</a:t>
            </a:r>
          </a:p>
          <a:p>
            <a:pPr lvl="1"/>
            <a:r>
              <a:rPr lang="en-US" dirty="0" smtClean="0">
                <a:sym typeface="Wingdings"/>
              </a:rPr>
              <a:t>Transaction latency = max(Per-request latency)</a:t>
            </a:r>
          </a:p>
          <a:p>
            <a:pPr lvl="1"/>
            <a:r>
              <a:rPr lang="en-US" dirty="0" smtClean="0">
                <a:sym typeface="Wingdings"/>
              </a:rPr>
              <a:t>Transaction is slow if response from any one shard is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 acquires locks on all necessary shards</a:t>
            </a:r>
          </a:p>
          <a:p>
            <a:r>
              <a:rPr lang="en-US" dirty="0" smtClean="0"/>
              <a:t>TC commits transaction if all locks acquired, else aborts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Disjoint</a:t>
            </a:r>
            <a:r>
              <a:rPr lang="en-US" dirty="0" smtClean="0"/>
              <a:t> transactions can </a:t>
            </a:r>
            <a:r>
              <a:rPr lang="en-US" dirty="0" smtClean="0">
                <a:solidFill>
                  <a:srgbClr val="00B0F0"/>
                </a:solidFill>
              </a:rPr>
              <a:t>execute concurrently</a:t>
            </a:r>
          </a:p>
          <a:p>
            <a:r>
              <a:rPr lang="en-US" dirty="0" smtClean="0"/>
              <a:t>Transactions with </a:t>
            </a:r>
            <a:r>
              <a:rPr lang="en-US" dirty="0" smtClean="0">
                <a:solidFill>
                  <a:srgbClr val="FF0000"/>
                </a:solidFill>
              </a:rPr>
              <a:t>overlap</a:t>
            </a:r>
            <a:r>
              <a:rPr lang="en-US" dirty="0" smtClean="0"/>
              <a:t> run </a:t>
            </a:r>
            <a:r>
              <a:rPr lang="en-US" dirty="0" smtClean="0">
                <a:solidFill>
                  <a:srgbClr val="FF0000"/>
                </a:solidFill>
              </a:rPr>
              <a:t>sequentially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increase concurrency?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Impact of Tail Latency</a:t>
            </a:r>
            <a:endParaRPr lang="en-US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00" y="1656182"/>
            <a:ext cx="7693494" cy="4707144"/>
          </a:xfrm>
        </p:spPr>
      </p:pic>
    </p:spTree>
    <p:extLst>
      <p:ext uri="{BB962C8B-B14F-4D97-AF65-F5344CB8AC3E}">
        <p14:creationId xmlns:p14="http://schemas.microsoft.com/office/powerpoint/2010/main" val="7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11" y="582284"/>
            <a:ext cx="6875167" cy="5612036"/>
          </a:xfrm>
        </p:spPr>
      </p:pic>
    </p:spTree>
    <p:extLst>
      <p:ext uri="{BB962C8B-B14F-4D97-AF65-F5344CB8AC3E}">
        <p14:creationId xmlns:p14="http://schemas.microsoft.com/office/powerpoint/2010/main" val="3925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from a Service at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server receives request from user and executes request at many leaf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2835426"/>
            <a:ext cx="9144000" cy="20888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3076754" y="5229045"/>
            <a:ext cx="579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782492" y="5381445"/>
            <a:ext cx="1317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0</a:t>
            </a:r>
          </a:p>
          <a:p>
            <a:pPr algn="ctr"/>
            <a:r>
              <a:rPr lang="en-US" sz="2400" b="0" dirty="0" smtClean="0"/>
              <a:t>Requests</a:t>
            </a:r>
          </a:p>
          <a:p>
            <a:pPr algn="ctr"/>
            <a:r>
              <a:rPr lang="en-US" sz="2400" b="0" dirty="0" smtClean="0"/>
              <a:t>issued</a:t>
            </a:r>
            <a:endParaRPr lang="en-US" sz="2400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848154" y="5229045"/>
            <a:ext cx="282382" cy="5381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67599" y="5381444"/>
            <a:ext cx="219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140ms</a:t>
            </a:r>
          </a:p>
          <a:p>
            <a:pPr algn="ctr"/>
            <a:r>
              <a:rPr lang="en-US" sz="2400" b="0" dirty="0" smtClean="0"/>
              <a:t>100% responses</a:t>
            </a:r>
          </a:p>
          <a:p>
            <a:pPr algn="ctr"/>
            <a:r>
              <a:rPr lang="en-US" sz="2400" b="0" dirty="0" smtClean="0"/>
              <a:t>received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8867954" y="5210174"/>
            <a:ext cx="598279" cy="1712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731551" y="2637468"/>
            <a:ext cx="1676400" cy="2438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from a Service at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server receives request from user and executes request at many leaf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2835426"/>
            <a:ext cx="9144000" cy="20888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3076754" y="5229045"/>
            <a:ext cx="579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782492" y="5381445"/>
            <a:ext cx="1317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0</a:t>
            </a:r>
          </a:p>
          <a:p>
            <a:pPr algn="ctr"/>
            <a:r>
              <a:rPr lang="en-US" sz="2400" b="0" dirty="0" smtClean="0"/>
              <a:t>Requests</a:t>
            </a:r>
          </a:p>
          <a:p>
            <a:pPr algn="ctr"/>
            <a:r>
              <a:rPr lang="en-US" sz="2400" b="0" dirty="0" smtClean="0"/>
              <a:t>issued</a:t>
            </a:r>
            <a:endParaRPr lang="en-US" sz="2400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848154" y="5229045"/>
            <a:ext cx="282382" cy="5381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46314" y="5381445"/>
            <a:ext cx="2041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10ms</a:t>
            </a:r>
          </a:p>
          <a:p>
            <a:pPr algn="ctr"/>
            <a:r>
              <a:rPr lang="en-US" sz="2400" b="0" dirty="0" smtClean="0"/>
              <a:t>50% responses</a:t>
            </a:r>
          </a:p>
          <a:p>
            <a:pPr algn="ctr"/>
            <a:r>
              <a:rPr lang="en-US" sz="2400" b="0" dirty="0" smtClean="0"/>
              <a:t>received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512116" y="5210174"/>
            <a:ext cx="304220" cy="556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78344" y="5400316"/>
            <a:ext cx="2041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70ms</a:t>
            </a:r>
          </a:p>
          <a:p>
            <a:pPr algn="ctr"/>
            <a:r>
              <a:rPr lang="en-US" sz="2400" b="0" dirty="0" smtClean="0"/>
              <a:t>95% responses</a:t>
            </a:r>
          </a:p>
          <a:p>
            <a:pPr algn="ctr"/>
            <a:r>
              <a:rPr lang="en-US" sz="2400" b="0" dirty="0" smtClean="0"/>
              <a:t>received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003105" y="5247917"/>
            <a:ext cx="145260" cy="5381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67599" y="5381444"/>
            <a:ext cx="219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t = 140ms</a:t>
            </a:r>
          </a:p>
          <a:p>
            <a:pPr algn="ctr"/>
            <a:r>
              <a:rPr lang="en-US" sz="2400" b="0" dirty="0" smtClean="0"/>
              <a:t>100% responses</a:t>
            </a:r>
          </a:p>
          <a:p>
            <a:pPr algn="ctr"/>
            <a:r>
              <a:rPr lang="en-US" sz="2400" b="0" dirty="0" smtClean="0"/>
              <a:t>received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8867954" y="5210174"/>
            <a:ext cx="598279" cy="1712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731551" y="2637468"/>
            <a:ext cx="1676400" cy="2438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Causes for Tail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89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might a server be occasionally slow in responding to a request?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Causes for Tail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89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might a server be occasionally slow in responding to a request?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Infrastructure shared by multiple services</a:t>
            </a:r>
          </a:p>
          <a:p>
            <a:r>
              <a:rPr lang="en-US" dirty="0" smtClean="0"/>
              <a:t>Background work</a:t>
            </a:r>
          </a:p>
          <a:p>
            <a:r>
              <a:rPr lang="en-US" dirty="0" smtClean="0"/>
              <a:t>Energy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Solution: Add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Exploit the fact that every server’s state is replicated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Concurrently send each request to multiple replicas</a:t>
            </a:r>
          </a:p>
          <a:p>
            <a:pPr lvl="1"/>
            <a:r>
              <a:rPr lang="en-US" dirty="0" smtClean="0"/>
              <a:t>Take first response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r>
              <a:rPr lang="en-US" dirty="0" smtClean="0"/>
              <a:t>Increased load could worsen latencies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Efficient Use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</a:p>
          <a:p>
            <a:pPr lvl="1"/>
            <a:r>
              <a:rPr lang="en-US" dirty="0" smtClean="0"/>
              <a:t>Issue request first to any one replica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Issue requests to other replicas after timeout</a:t>
            </a:r>
          </a:p>
          <a:p>
            <a:pPr lvl="1"/>
            <a:r>
              <a:rPr lang="en-US" dirty="0" smtClean="0"/>
              <a:t>Increase in load only when first response is slow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Tradeoff between timeout and load</a:t>
            </a:r>
          </a:p>
          <a:p>
            <a:pPr lvl="1"/>
            <a:endParaRPr lang="en-US" dirty="0"/>
          </a:p>
          <a:p>
            <a:r>
              <a:rPr lang="en-US" dirty="0" smtClean="0"/>
              <a:t>Option 2</a:t>
            </a:r>
          </a:p>
          <a:p>
            <a:pPr lvl="1"/>
            <a:r>
              <a:rPr lang="en-US" dirty="0" smtClean="0"/>
              <a:t>Issue requests to all replicas almost simultaneously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Tell every replica to cancel request at other replicas when it responds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Solutions for Tail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0901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Selectively increase replication </a:t>
            </a:r>
            <a:r>
              <a:rPr lang="en-US" dirty="0" smtClean="0"/>
              <a:t>for hot partitions</a:t>
            </a:r>
          </a:p>
          <a:p>
            <a:endParaRPr lang="en-US" sz="3400" dirty="0"/>
          </a:p>
          <a:p>
            <a:r>
              <a:rPr lang="en-US" dirty="0" smtClean="0"/>
              <a:t>Detect and </a:t>
            </a:r>
            <a:r>
              <a:rPr lang="en-US" dirty="0" smtClean="0">
                <a:solidFill>
                  <a:srgbClr val="00B0F0"/>
                </a:solidFill>
              </a:rPr>
              <a:t>put slow machines on probation</a:t>
            </a:r>
          </a:p>
          <a:p>
            <a:endParaRPr lang="en-US" sz="3400" dirty="0"/>
          </a:p>
          <a:p>
            <a:r>
              <a:rPr lang="en-US" dirty="0" smtClean="0">
                <a:solidFill>
                  <a:srgbClr val="00B0F0"/>
                </a:solidFill>
              </a:rPr>
              <a:t>Trade off quality of response for latency</a:t>
            </a:r>
          </a:p>
        </p:txBody>
      </p:sp>
    </p:spTree>
    <p:extLst>
      <p:ext uri="{BB962C8B-B14F-4D97-AF65-F5344CB8AC3E}">
        <p14:creationId xmlns:p14="http://schemas.microsoft.com/office/powerpoint/2010/main" val="89638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Solutions for Tail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0901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Selectively increase replication </a:t>
            </a:r>
            <a:r>
              <a:rPr lang="en-US" dirty="0" smtClean="0"/>
              <a:t>for hot partitions</a:t>
            </a:r>
          </a:p>
          <a:p>
            <a:endParaRPr lang="en-US" sz="3400" dirty="0"/>
          </a:p>
          <a:p>
            <a:r>
              <a:rPr lang="en-US" dirty="0" smtClean="0"/>
              <a:t>Detect and </a:t>
            </a:r>
            <a:r>
              <a:rPr lang="en-US" dirty="0" smtClean="0">
                <a:solidFill>
                  <a:srgbClr val="00B0F0"/>
                </a:solidFill>
              </a:rPr>
              <a:t>put slow machines on probation</a:t>
            </a:r>
          </a:p>
          <a:p>
            <a:endParaRPr lang="en-US" sz="3400" dirty="0"/>
          </a:p>
          <a:p>
            <a:r>
              <a:rPr lang="en-US" dirty="0" smtClean="0">
                <a:solidFill>
                  <a:srgbClr val="00B0F0"/>
                </a:solidFill>
              </a:rPr>
              <a:t>Trade off quality of response for latency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Examples?</a:t>
            </a:r>
          </a:p>
          <a:p>
            <a:pPr lvl="1"/>
            <a:r>
              <a:rPr lang="en-US" dirty="0" smtClean="0"/>
              <a:t>Google Search, Facebook News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Improving Concurrency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r>
              <a:rPr lang="en-US" dirty="0" smtClean="0"/>
              <a:t>System stores </a:t>
            </a:r>
            <a:r>
              <a:rPr lang="en-US" dirty="0" smtClean="0">
                <a:solidFill>
                  <a:srgbClr val="00B0F0"/>
                </a:solidFill>
              </a:rPr>
              <a:t>employee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 salary </a:t>
            </a:r>
            <a:r>
              <a:rPr lang="en-US" dirty="0" smtClean="0">
                <a:sym typeface="Wingdings"/>
              </a:rPr>
              <a:t>mappings</a:t>
            </a:r>
          </a:p>
          <a:p>
            <a:r>
              <a:rPr lang="en-US" dirty="0" smtClean="0">
                <a:sym typeface="Wingdings"/>
              </a:rPr>
              <a:t>T1: </a:t>
            </a:r>
            <a:r>
              <a:rPr lang="en-US" i="1" dirty="0" err="1" smtClean="0">
                <a:sym typeface="Wingdings"/>
              </a:rPr>
              <a:t>TotalSalary</a:t>
            </a:r>
            <a:r>
              <a:rPr lang="en-US" dirty="0" smtClean="0">
                <a:sym typeface="Wingdings"/>
              </a:rPr>
              <a:t> = sum of employee salaries</a:t>
            </a:r>
          </a:p>
          <a:p>
            <a:r>
              <a:rPr lang="en-US" dirty="0" smtClean="0">
                <a:sym typeface="Wingdings"/>
              </a:rPr>
              <a:t>T2: </a:t>
            </a:r>
            <a:r>
              <a:rPr lang="en-US" i="1" dirty="0" err="1" smtClean="0">
                <a:sym typeface="Wingdings"/>
              </a:rPr>
              <a:t>MedianSalary</a:t>
            </a:r>
            <a:r>
              <a:rPr lang="en-US" dirty="0" smtClean="0">
                <a:sym typeface="Wingdings"/>
              </a:rPr>
              <a:t> = median employee salary</a:t>
            </a:r>
          </a:p>
          <a:p>
            <a:endParaRPr lang="en-US" sz="10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Both T1 and T2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require locks for all employees</a:t>
            </a:r>
          </a:p>
          <a:p>
            <a:pPr lvl="1"/>
            <a:r>
              <a:rPr lang="en-US" dirty="0" smtClean="0">
                <a:sym typeface="Wingdings"/>
              </a:rPr>
              <a:t>T1 and T2 must run one after the other</a:t>
            </a:r>
          </a:p>
          <a:p>
            <a:r>
              <a:rPr lang="en-US" dirty="0" smtClean="0">
                <a:sym typeface="Wingdings"/>
              </a:rPr>
              <a:t>But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no conflict if T1 and T2 run concurrently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5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 smtClean="0"/>
              <a:t>Windows Azure Storage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 Spanner (the following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Improving Concurrency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r>
              <a:rPr lang="en-US" dirty="0" smtClean="0"/>
              <a:t>System stores </a:t>
            </a:r>
            <a:r>
              <a:rPr lang="en-US" dirty="0" smtClean="0">
                <a:solidFill>
                  <a:srgbClr val="00B0F0"/>
                </a:solidFill>
              </a:rPr>
              <a:t>employee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 salary </a:t>
            </a:r>
            <a:r>
              <a:rPr lang="en-US" dirty="0" smtClean="0">
                <a:sym typeface="Wingdings"/>
              </a:rPr>
              <a:t>mappings</a:t>
            </a:r>
          </a:p>
          <a:p>
            <a:r>
              <a:rPr lang="en-US" dirty="0" smtClean="0">
                <a:sym typeface="Wingdings"/>
              </a:rPr>
              <a:t>T1: </a:t>
            </a:r>
            <a:r>
              <a:rPr lang="en-US" i="1" dirty="0" err="1" smtClean="0">
                <a:sym typeface="Wingdings"/>
              </a:rPr>
              <a:t>TotalSalary</a:t>
            </a:r>
            <a:r>
              <a:rPr lang="en-US" dirty="0" smtClean="0">
                <a:sym typeface="Wingdings"/>
              </a:rPr>
              <a:t> = sum of employee salaries</a:t>
            </a:r>
          </a:p>
          <a:p>
            <a:r>
              <a:rPr lang="en-US" dirty="0" smtClean="0">
                <a:sym typeface="Wingdings"/>
              </a:rPr>
              <a:t>T2: </a:t>
            </a:r>
            <a:r>
              <a:rPr lang="en-US" i="1" dirty="0" err="1" smtClean="0">
                <a:sym typeface="Wingdings"/>
              </a:rPr>
              <a:t>MedianSalary</a:t>
            </a:r>
            <a:r>
              <a:rPr lang="en-US" dirty="0" smtClean="0">
                <a:sym typeface="Wingdings"/>
              </a:rPr>
              <a:t> = median employee salary</a:t>
            </a:r>
          </a:p>
          <a:p>
            <a:endParaRPr lang="en-US" sz="10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Both T1 and T2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require locks for all employees</a:t>
            </a:r>
          </a:p>
          <a:p>
            <a:pPr lvl="1"/>
            <a:r>
              <a:rPr lang="en-US" dirty="0" smtClean="0">
                <a:sym typeface="Wingdings"/>
              </a:rPr>
              <a:t>T1 and T2 must run one after the other</a:t>
            </a:r>
          </a:p>
          <a:p>
            <a:r>
              <a:rPr lang="en-US" dirty="0" smtClean="0">
                <a:sym typeface="Wingdings"/>
              </a:rPr>
              <a:t>But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no conflict if T1 and T2 run concurrently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Acquire locks only for data transaction will modify?</a:t>
            </a:r>
          </a:p>
          <a:p>
            <a:r>
              <a:rPr lang="en-US" dirty="0" smtClean="0"/>
              <a:t>T3: increase all employee salaries by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64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Two-phase locking is pessimistic</a:t>
            </a:r>
          </a:p>
          <a:p>
            <a:pPr lvl="1"/>
            <a:r>
              <a:rPr lang="en-US" dirty="0" smtClean="0"/>
              <a:t>Acquire locks assuming conflict will occur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Optimistic concurrency control</a:t>
            </a:r>
          </a:p>
          <a:p>
            <a:pPr lvl="1"/>
            <a:r>
              <a:rPr lang="en-US" dirty="0" smtClean="0"/>
              <a:t>Execute transaction assuming no conflict</a:t>
            </a:r>
          </a:p>
          <a:p>
            <a:pPr lvl="1"/>
            <a:r>
              <a:rPr lang="en-US" dirty="0" smtClean="0"/>
              <a:t>Verify that no conflict exists before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64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Two-phase locking is pessimistic</a:t>
            </a:r>
          </a:p>
          <a:p>
            <a:pPr lvl="1"/>
            <a:r>
              <a:rPr lang="en-US" dirty="0" smtClean="0"/>
              <a:t>Acquire locks assuming conflict will occur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Optimistic concurrency control</a:t>
            </a:r>
          </a:p>
          <a:p>
            <a:pPr lvl="1"/>
            <a:r>
              <a:rPr lang="en-US" dirty="0" smtClean="0"/>
              <a:t>Execute transaction assuming no conflict</a:t>
            </a:r>
          </a:p>
          <a:p>
            <a:pPr lvl="1"/>
            <a:r>
              <a:rPr lang="en-US" dirty="0" smtClean="0"/>
              <a:t>Verify that no conflict exists before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Optimistic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Read</a:t>
            </a:r>
            <a:r>
              <a:rPr lang="en-US" dirty="0" smtClean="0"/>
              <a:t> required data and compute results</a:t>
            </a:r>
          </a:p>
          <a:p>
            <a:pPr lvl="1"/>
            <a:r>
              <a:rPr lang="en-US" dirty="0" smtClean="0"/>
              <a:t>TC ideally reads from local cache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Verify</a:t>
            </a:r>
            <a:r>
              <a:rPr lang="en-US" dirty="0" smtClean="0"/>
              <a:t> that no conflicts exist</a:t>
            </a:r>
          </a:p>
          <a:p>
            <a:pPr lvl="1"/>
            <a:r>
              <a:rPr lang="en-US" dirty="0" smtClean="0"/>
              <a:t>TC asks relevant partitions whether it is safe to commit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Commit</a:t>
            </a:r>
            <a:r>
              <a:rPr lang="en-US" dirty="0" smtClean="0"/>
              <a:t> results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70053" y="6016925"/>
            <a:ext cx="579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5275053" y="5483525"/>
            <a:ext cx="0" cy="1066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103853" y="5483525"/>
            <a:ext cx="0" cy="1066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01106" y="5102525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Read</a:t>
            </a:r>
          </a:p>
          <a:p>
            <a:pPr algn="ctr"/>
            <a:r>
              <a:rPr lang="en-US" sz="2400" b="1" dirty="0" smtClean="0"/>
              <a:t>Phase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0074" y="5102525"/>
            <a:ext cx="1227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Validate</a:t>
            </a:r>
          </a:p>
          <a:p>
            <a:pPr algn="ctr"/>
            <a:r>
              <a:rPr lang="en-US" sz="2400" b="1" dirty="0" smtClean="0"/>
              <a:t>Phase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74403" y="5102525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Write</a:t>
            </a:r>
          </a:p>
          <a:p>
            <a:pPr algn="ctr"/>
            <a:r>
              <a:rPr lang="en-US" sz="2400" b="1" dirty="0" smtClean="0"/>
              <a:t>Phase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01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Centralized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649"/>
            <a:ext cx="10515600" cy="4351338"/>
          </a:xfrm>
        </p:spPr>
        <p:txBody>
          <a:bodyPr/>
          <a:lstStyle/>
          <a:p>
            <a:r>
              <a:rPr lang="en-US" dirty="0" smtClean="0"/>
              <a:t>TC fetches required data and executes transaction</a:t>
            </a:r>
          </a:p>
          <a:p>
            <a:endParaRPr lang="en-US" dirty="0"/>
          </a:p>
          <a:p>
            <a:r>
              <a:rPr lang="en-US" dirty="0" smtClean="0"/>
              <a:t>TC sends transaction to validation server</a:t>
            </a:r>
          </a:p>
          <a:p>
            <a:endParaRPr lang="en-US" dirty="0"/>
          </a:p>
          <a:p>
            <a:r>
              <a:rPr lang="en-US" dirty="0" smtClean="0"/>
              <a:t>Validation server evaluates if commit </a:t>
            </a:r>
            <a:r>
              <a:rPr lang="en-US" dirty="0" smtClean="0">
                <a:sym typeface="Wingdings"/>
              </a:rPr>
              <a:t> conflict</a:t>
            </a:r>
          </a:p>
          <a:p>
            <a:pPr lvl="1"/>
            <a:r>
              <a:rPr lang="en-US" dirty="0" smtClean="0">
                <a:sym typeface="Wingdings"/>
              </a:rPr>
              <a:t>If no, ask TC to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commit results</a:t>
            </a:r>
          </a:p>
          <a:p>
            <a:pPr lvl="1"/>
            <a:r>
              <a:rPr lang="en-US" dirty="0" smtClean="0">
                <a:sym typeface="Wingdings"/>
              </a:rPr>
              <a:t>If yes, ask TC to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re-read and re-execute transaction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902842" y="205362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Unsafe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205128" y="2270994"/>
            <a:ext cx="4040188" cy="293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T1: Get x=0, Put x=1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T2: Get x=0, Put y=1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T3: Get y=0, Get x=1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154288" y="2053628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B050"/>
                </a:solidFill>
              </a:rPr>
              <a:t>Safe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92953" y="2270994"/>
            <a:ext cx="4041775" cy="293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T1: Get x=0, Put x=1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T2: Get y=1, Get x=1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T3: Get y=0, Put y=1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78" y="5494818"/>
            <a:ext cx="8426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If x=0, y=0, and z=0 initially, how to</a:t>
            </a:r>
            <a:r>
              <a:rPr lang="en-US" sz="2400" b="0" dirty="0"/>
              <a:t> </a:t>
            </a:r>
            <a:r>
              <a:rPr lang="en-US" sz="2400" b="0" dirty="0" smtClean="0"/>
              <a:t>evaluate if a set of transactions</a:t>
            </a:r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 is safe to execute concurrently?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1018</Words>
  <Application>Microsoft Macintosh PowerPoint</Application>
  <PresentationFormat>Widescreen</PresentationFormat>
  <Paragraphs>287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Mangal</vt:lpstr>
      <vt:lpstr>Wingdings</vt:lpstr>
      <vt:lpstr>Arial</vt:lpstr>
      <vt:lpstr>Office Theme</vt:lpstr>
      <vt:lpstr>CS188: Distributed Systems Lecture 16</vt:lpstr>
      <vt:lpstr>Recap: Two-Phase Locking</vt:lpstr>
      <vt:lpstr>Improving Concurrency of Transactions</vt:lpstr>
      <vt:lpstr>Improving Concurrency of Transactions</vt:lpstr>
      <vt:lpstr>Managing Concurrency</vt:lpstr>
      <vt:lpstr>Managing Concurrency</vt:lpstr>
      <vt:lpstr>Optimistic Concurrency Control</vt:lpstr>
      <vt:lpstr>Centralized Validation</vt:lpstr>
      <vt:lpstr>Validation</vt:lpstr>
      <vt:lpstr>Validation</vt:lpstr>
      <vt:lpstr>Safe Concurrency: Case 1</vt:lpstr>
      <vt:lpstr>Safe Concurrency: Case 2</vt:lpstr>
      <vt:lpstr>Safe Concurrency: Case 3</vt:lpstr>
      <vt:lpstr>Safe Concurrency: Case 3</vt:lpstr>
      <vt:lpstr>Distributed Validation</vt:lpstr>
      <vt:lpstr>Distributed Validation</vt:lpstr>
      <vt:lpstr>Fault Tolerance of Two-Phase Locking</vt:lpstr>
      <vt:lpstr>Transaction Latency</vt:lpstr>
      <vt:lpstr>Transaction Latency</vt:lpstr>
      <vt:lpstr>Impact of Tail Latency</vt:lpstr>
      <vt:lpstr>PowerPoint Presentation</vt:lpstr>
      <vt:lpstr>Data from a Service at Google</vt:lpstr>
      <vt:lpstr>Data from a Service at Google</vt:lpstr>
      <vt:lpstr>Causes for Tail Latency</vt:lpstr>
      <vt:lpstr>Causes for Tail Latency</vt:lpstr>
      <vt:lpstr>Solution: Add Redundancy</vt:lpstr>
      <vt:lpstr>Efficient Use of Redundancy</vt:lpstr>
      <vt:lpstr>Other Solutions for Tail Latency</vt:lpstr>
      <vt:lpstr>Other Solutions for Tail Latency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16</dc:title>
  <dc:creator>Microsoft Office User</dc:creator>
  <cp:lastModifiedBy>Microsoft Office User</cp:lastModifiedBy>
  <cp:revision>36</cp:revision>
  <dcterms:created xsi:type="dcterms:W3CDTF">2019-05-28T11:38:16Z</dcterms:created>
  <dcterms:modified xsi:type="dcterms:W3CDTF">2019-05-29T16:17:10Z</dcterms:modified>
</cp:coreProperties>
</file>