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25"/>
  </p:notesMasterIdLst>
  <p:sldIdLst>
    <p:sldId id="256" r:id="rId2"/>
    <p:sldId id="294" r:id="rId3"/>
    <p:sldId id="280" r:id="rId4"/>
    <p:sldId id="286" r:id="rId5"/>
    <p:sldId id="287" r:id="rId6"/>
    <p:sldId id="289" r:id="rId7"/>
    <p:sldId id="290" r:id="rId8"/>
    <p:sldId id="281" r:id="rId9"/>
    <p:sldId id="309" r:id="rId10"/>
    <p:sldId id="310" r:id="rId11"/>
    <p:sldId id="291" r:id="rId12"/>
    <p:sldId id="293" r:id="rId13"/>
    <p:sldId id="296" r:id="rId14"/>
    <p:sldId id="274" r:id="rId15"/>
    <p:sldId id="257" r:id="rId16"/>
    <p:sldId id="298" r:id="rId17"/>
    <p:sldId id="275" r:id="rId18"/>
    <p:sldId id="276" r:id="rId19"/>
    <p:sldId id="262" r:id="rId20"/>
    <p:sldId id="263" r:id="rId21"/>
    <p:sldId id="299" r:id="rId22"/>
    <p:sldId id="300" r:id="rId23"/>
    <p:sldId id="30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F002B-E6EF-8947-AD24-D3F40F50A4C1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69262-FC3E-5C4D-96D0-CAB9A9A2C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48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69262-FC3E-5C4D-96D0-CAB9A9A2C8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19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200" dirty="0">
              <a:latin typeface="Lucida Grande" pitchFamily="-110" charset="0"/>
              <a:ea typeface="Lucida Grande" pitchFamily="-110" charset="0"/>
              <a:cs typeface="Lucida Grande" pitchFamily="-110" charset="0"/>
              <a:sym typeface="Lucida Grande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049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F07B6-F88C-44EC-892E-9ABD1ED5173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72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Bootstrap is using a grid system base on 12 columns.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</a:t>
            </a:r>
            <a:r>
              <a:rPr lang="en-US" baseline="0" dirty="0" smtClean="0"/>
              <a:t> is a grid system?</a:t>
            </a:r>
            <a:r>
              <a:rPr lang="en-US" dirty="0" smtClean="0"/>
              <a:t> A grid</a:t>
            </a:r>
            <a:r>
              <a:rPr lang="en-US" baseline="0" dirty="0" smtClean="0"/>
              <a:t> system is a way to create </a:t>
            </a:r>
            <a:r>
              <a:rPr lang="en-US" dirty="0" smtClean="0"/>
              <a:t>a solid foundation to build your project 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you want your</a:t>
            </a:r>
            <a:r>
              <a:rPr lang="en-US" baseline="0" dirty="0" smtClean="0"/>
              <a:t> web application to have a left navigation you could design your HTML using row number 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If you do not want any navigation and you want your content to be as wide as possible then you could use row number 5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grid design was popularized by 960 grid system </a:t>
            </a:r>
            <a:r>
              <a:rPr lang="en-US" dirty="0" smtClean="0"/>
              <a:t>http://960.gs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BluePrint</a:t>
            </a:r>
            <a:r>
              <a:rPr lang="en-US" baseline="0" dirty="0" smtClean="0"/>
              <a:t> http://www.blueprintcss.org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F07B6-F88C-44EC-892E-9ABD1ED5173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64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a list of some of the</a:t>
            </a:r>
            <a:r>
              <a:rPr lang="en-US" baseline="0" dirty="0" smtClean="0"/>
              <a:t> CSS component available. There are dozens of them available with bootstrap.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F07B6-F88C-44EC-892E-9ABD1ED5173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13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200" dirty="0">
                <a:latin typeface="Lucida Grande" pitchFamily="-110" charset="0"/>
                <a:ea typeface="Lucida Grande" pitchFamily="-110" charset="0"/>
                <a:cs typeface="Lucida Grande" pitchFamily="-110" charset="0"/>
                <a:sym typeface="Lucida Grande" pitchFamily="-110" charset="0"/>
              </a:rPr>
              <a:t>This is the challenge. </a:t>
            </a:r>
            <a:r>
              <a:rPr lang="en-US" sz="2200" dirty="0" smtClean="0">
                <a:latin typeface="Lucida Grande" pitchFamily="-110" charset="0"/>
                <a:ea typeface="Lucida Grande" pitchFamily="-110" charset="0"/>
                <a:cs typeface="Lucida Grande" pitchFamily="-110" charset="0"/>
                <a:sym typeface="Lucida Grande" pitchFamily="-110" charset="0"/>
              </a:rPr>
              <a:t> </a:t>
            </a:r>
          </a:p>
          <a:p>
            <a:r>
              <a:rPr lang="en-US" sz="2200" dirty="0">
                <a:latin typeface="Lucida Grande" pitchFamily="-110" charset="0"/>
                <a:ea typeface="Lucida Grande" pitchFamily="-110" charset="0"/>
                <a:cs typeface="Lucida Grande" pitchFamily="-110" charset="0"/>
                <a:sym typeface="Lucida Grande" pitchFamily="-110" charset="0"/>
              </a:rPr>
              <a:t>How do you design for</a:t>
            </a:r>
            <a:r>
              <a:rPr lang="en-US" sz="2200" dirty="0" smtClean="0">
                <a:latin typeface="Lucida Grande" pitchFamily="-110" charset="0"/>
                <a:ea typeface="Lucida Grande" pitchFamily="-110" charset="0"/>
                <a:cs typeface="Lucida Grande" pitchFamily="-110" charset="0"/>
                <a:sym typeface="Lucida Grande" pitchFamily="-110" charset="0"/>
              </a:rPr>
              <a:t> all of this?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latin typeface="Lucida Grande" pitchFamily="-110" charset="0"/>
                <a:ea typeface="Lucida Grande" pitchFamily="-110" charset="0"/>
                <a:cs typeface="Lucida Grande" pitchFamily="-110" charset="0"/>
                <a:sym typeface="Lucida Grande" pitchFamily="-110" charset="0"/>
              </a:rPr>
              <a:t>How do you manage</a:t>
            </a:r>
            <a:r>
              <a:rPr lang="en-US" sz="2200" baseline="0" dirty="0" smtClean="0">
                <a:latin typeface="Lucida Grande" pitchFamily="-110" charset="0"/>
                <a:ea typeface="Lucida Grande" pitchFamily="-110" charset="0"/>
                <a:cs typeface="Lucida Grande" pitchFamily="-110" charset="0"/>
                <a:sym typeface="Lucida Grande" pitchFamily="-110" charset="0"/>
              </a:rPr>
              <a:t> </a:t>
            </a:r>
            <a:r>
              <a:rPr lang="en-US" sz="2200" dirty="0" smtClean="0">
                <a:latin typeface="Lucida Grande" pitchFamily="-110" charset="0"/>
                <a:ea typeface="Lucida Grande" pitchFamily="-110" charset="0"/>
                <a:cs typeface="Lucida Grande" pitchFamily="-110" charset="0"/>
                <a:sym typeface="Lucida Grande" pitchFamily="-110" charset="0"/>
              </a:rPr>
              <a:t>the budget</a:t>
            </a:r>
            <a:r>
              <a:rPr lang="en-US" sz="2200" baseline="0" dirty="0" smtClean="0">
                <a:latin typeface="Lucida Grande" pitchFamily="-110" charset="0"/>
                <a:ea typeface="Lucida Grande" pitchFamily="-110" charset="0"/>
                <a:cs typeface="Lucida Grande" pitchFamily="-110" charset="0"/>
                <a:sym typeface="Lucida Grande" pitchFamily="-110" charset="0"/>
              </a:rPr>
              <a:t> (staff, resources)?</a:t>
            </a:r>
            <a:endParaRPr lang="en-US" sz="2200" dirty="0" smtClean="0">
              <a:latin typeface="Lucida Grande" pitchFamily="-110" charset="0"/>
              <a:ea typeface="Lucida Grande" pitchFamily="-110" charset="0"/>
              <a:cs typeface="Lucida Grande" pitchFamily="-110" charset="0"/>
              <a:sym typeface="Lucida Grande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287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200" dirty="0">
              <a:latin typeface="Lucida Grande" pitchFamily="-110" charset="0"/>
              <a:ea typeface="Lucida Grande" pitchFamily="-110" charset="0"/>
              <a:cs typeface="Lucida Grande" pitchFamily="-110" charset="0"/>
              <a:sym typeface="Lucida Grande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073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200" dirty="0">
                <a:latin typeface="Lucida Grande" pitchFamily="-110" charset="0"/>
                <a:ea typeface="Lucida Grande" pitchFamily="-110" charset="0"/>
                <a:cs typeface="Lucida Grande" pitchFamily="-110" charset="0"/>
                <a:sym typeface="Lucida Grande" pitchFamily="-110" charset="0"/>
              </a:rPr>
              <a:t>First introduced in 2009 by Ethan </a:t>
            </a:r>
            <a:r>
              <a:rPr lang="en-US" sz="2200" dirty="0" err="1">
                <a:latin typeface="Lucida Grande" pitchFamily="-110" charset="0"/>
                <a:ea typeface="Lucida Grande" pitchFamily="-110" charset="0"/>
                <a:cs typeface="Lucida Grande" pitchFamily="-110" charset="0"/>
                <a:sym typeface="Lucida Grande" pitchFamily="-110" charset="0"/>
              </a:rPr>
              <a:t>Marcotte</a:t>
            </a:r>
            <a:r>
              <a:rPr lang="en-US" sz="2200" dirty="0">
                <a:latin typeface="Lucida Grande" pitchFamily="-110" charset="0"/>
                <a:ea typeface="Lucida Grande" pitchFamily="-110" charset="0"/>
                <a:cs typeface="Lucida Grande" pitchFamily="-110" charset="0"/>
                <a:sym typeface="Lucida Grande" pitchFamily="-110" charset="0"/>
              </a:rPr>
              <a:t> who has also written a book with the same </a:t>
            </a:r>
            <a:r>
              <a:rPr lang="en-US" sz="2200" dirty="0" smtClean="0">
                <a:latin typeface="Lucida Grande" pitchFamily="-110" charset="0"/>
                <a:ea typeface="Lucida Grande" pitchFamily="-110" charset="0"/>
                <a:cs typeface="Lucida Grande" pitchFamily="-110" charset="0"/>
                <a:sym typeface="Lucida Grande" pitchFamily="-110" charset="0"/>
              </a:rPr>
              <a:t>title.</a:t>
            </a:r>
            <a:endParaRPr lang="en-US" sz="2200" dirty="0">
              <a:latin typeface="Lucida Grande" pitchFamily="-110" charset="0"/>
              <a:ea typeface="Lucida Grande" pitchFamily="-110" charset="0"/>
              <a:cs typeface="Lucida Grande" pitchFamily="-110" charset="0"/>
              <a:sym typeface="Lucida Grande" pitchFamily="-110" charset="0"/>
            </a:endParaRPr>
          </a:p>
          <a:p>
            <a:endParaRPr lang="en-US" sz="2200" dirty="0" smtClean="0">
              <a:latin typeface="Lucida Grande" pitchFamily="-110" charset="0"/>
              <a:ea typeface="Lucida Grande" pitchFamily="-110" charset="0"/>
              <a:cs typeface="Lucida Grande" pitchFamily="-110" charset="0"/>
              <a:sym typeface="Lucida Grande" pitchFamily="-110" charset="0"/>
            </a:endParaRPr>
          </a:p>
          <a:p>
            <a:endParaRPr lang="en-US" sz="2200" dirty="0" smtClean="0">
              <a:latin typeface="Lucida Grande" pitchFamily="-110" charset="0"/>
              <a:ea typeface="Lucida Grande" pitchFamily="-110" charset="0"/>
              <a:cs typeface="Lucida Grande" pitchFamily="-110" charset="0"/>
              <a:sym typeface="Lucida Grande" pitchFamily="-110" charset="0"/>
            </a:endParaRPr>
          </a:p>
          <a:p>
            <a:endParaRPr lang="en-US" sz="2200" dirty="0">
              <a:latin typeface="Lucida Grande" pitchFamily="-110" charset="0"/>
              <a:ea typeface="Lucida Grande" pitchFamily="-110" charset="0"/>
              <a:cs typeface="Lucida Grande" pitchFamily="-110" charset="0"/>
              <a:sym typeface="Lucida Grande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702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200">
                <a:latin typeface="Lucida Grande" pitchFamily="-110" charset="0"/>
                <a:ea typeface="Lucida Grande" pitchFamily="-110" charset="0"/>
                <a:cs typeface="Lucida Grande" pitchFamily="-110" charset="0"/>
                <a:sym typeface="Lucida Grande" pitchFamily="-110" charset="0"/>
              </a:rPr>
              <a:t>First introduced in 2009 by Ethan Marcotte who has also written a book with the same title and which I also recommend.</a:t>
            </a:r>
          </a:p>
          <a:p>
            <a:endParaRPr lang="en-US" sz="2200">
              <a:latin typeface="Lucida Grande" pitchFamily="-110" charset="0"/>
              <a:ea typeface="Lucida Grande" pitchFamily="-110" charset="0"/>
              <a:cs typeface="Lucida Grande" pitchFamily="-110" charset="0"/>
              <a:sym typeface="Lucida Grande" pitchFamily="-110" charset="0"/>
            </a:endParaRPr>
          </a:p>
          <a:p>
            <a:r>
              <a:rPr lang="en-US" sz="2200">
                <a:latin typeface="Lucida Grande" pitchFamily="-110" charset="0"/>
                <a:ea typeface="Lucida Grande" pitchFamily="-110" charset="0"/>
                <a:cs typeface="Lucida Grande" pitchFamily="-110" charset="0"/>
                <a:sym typeface="Lucida Grande" pitchFamily="-110" charset="0"/>
              </a:rPr>
              <a:t>I’ve spent the last two years learning about and really digging into responsive Web design and I’ve gotta say, It is the beginning of a new era in the Web.</a:t>
            </a:r>
          </a:p>
          <a:p>
            <a:endParaRPr lang="en-US" sz="2200">
              <a:latin typeface="Lucida Grande" pitchFamily="-110" charset="0"/>
              <a:ea typeface="Lucida Grande" pitchFamily="-110" charset="0"/>
              <a:cs typeface="Lucida Grande" pitchFamily="-110" charset="0"/>
              <a:sym typeface="Lucida Grande" pitchFamily="-110" charset="0"/>
            </a:endParaRPr>
          </a:p>
          <a:p>
            <a:endParaRPr lang="en-US" sz="2200">
              <a:latin typeface="Lucida Grande" pitchFamily="-110" charset="0"/>
              <a:ea typeface="Lucida Grande" pitchFamily="-110" charset="0"/>
              <a:cs typeface="Lucida Grande" pitchFamily="-110" charset="0"/>
              <a:sym typeface="Lucida Grande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511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200" dirty="0">
              <a:latin typeface="Lucida Grande" pitchFamily="-110" charset="0"/>
              <a:ea typeface="Lucida Grande" pitchFamily="-110" charset="0"/>
              <a:cs typeface="Lucida Grande" pitchFamily="-110" charset="0"/>
              <a:sym typeface="Lucida Grande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843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200">
                <a:latin typeface="Lucida Grande" pitchFamily="-110" charset="0"/>
                <a:ea typeface="Lucida Grande" pitchFamily="-110" charset="0"/>
                <a:cs typeface="Lucida Grande" pitchFamily="-110" charset="0"/>
                <a:sym typeface="Lucida Grande" pitchFamily="-110" charset="0"/>
              </a:rPr>
              <a:t>In the 16 column version each column is 40px wide.  Everything else remains the same</a:t>
            </a:r>
          </a:p>
        </p:txBody>
      </p:sp>
    </p:spTree>
    <p:extLst>
      <p:ext uri="{BB962C8B-B14F-4D97-AF65-F5344CB8AC3E}">
        <p14:creationId xmlns:p14="http://schemas.microsoft.com/office/powerpoint/2010/main" val="2569073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200" dirty="0">
              <a:latin typeface="Lucida Grande" pitchFamily="-110" charset="0"/>
              <a:ea typeface="Lucida Grande" pitchFamily="-110" charset="0"/>
              <a:cs typeface="Lucida Grande" pitchFamily="-110" charset="0"/>
              <a:sym typeface="Lucida Grande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824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200">
                <a:latin typeface="Lucida Grande" pitchFamily="-110" charset="0"/>
                <a:ea typeface="Lucida Grande" pitchFamily="-110" charset="0"/>
                <a:cs typeface="Lucida Grande" pitchFamily="-110" charset="0"/>
                <a:sym typeface="Lucida Grande" pitchFamily="-110" charset="0"/>
              </a:rPr>
              <a:t>First introduced in 2009 by Ethan Marcotte who has also written a book with the same title and which I also recommend.</a:t>
            </a:r>
          </a:p>
          <a:p>
            <a:endParaRPr lang="en-US" sz="2200">
              <a:latin typeface="Lucida Grande" pitchFamily="-110" charset="0"/>
              <a:ea typeface="Lucida Grande" pitchFamily="-110" charset="0"/>
              <a:cs typeface="Lucida Grande" pitchFamily="-110" charset="0"/>
              <a:sym typeface="Lucida Grande" pitchFamily="-110" charset="0"/>
            </a:endParaRPr>
          </a:p>
          <a:p>
            <a:r>
              <a:rPr lang="en-US" sz="2200">
                <a:latin typeface="Lucida Grande" pitchFamily="-110" charset="0"/>
                <a:ea typeface="Lucida Grande" pitchFamily="-110" charset="0"/>
                <a:cs typeface="Lucida Grande" pitchFamily="-110" charset="0"/>
                <a:sym typeface="Lucida Grande" pitchFamily="-110" charset="0"/>
              </a:rPr>
              <a:t>I’ve spent the last two years learning about and really digging into responsive Web design and I’ve gotta say, It is the beginning of a new era in the Web.</a:t>
            </a:r>
          </a:p>
          <a:p>
            <a:endParaRPr lang="en-US" sz="2200">
              <a:latin typeface="Lucida Grande" pitchFamily="-110" charset="0"/>
              <a:ea typeface="Lucida Grande" pitchFamily="-110" charset="0"/>
              <a:cs typeface="Lucida Grande" pitchFamily="-110" charset="0"/>
              <a:sym typeface="Lucida Grande" pitchFamily="-110" charset="0"/>
            </a:endParaRPr>
          </a:p>
          <a:p>
            <a:endParaRPr lang="en-US" sz="2200">
              <a:latin typeface="Lucida Grande" pitchFamily="-110" charset="0"/>
              <a:ea typeface="Lucida Grande" pitchFamily="-110" charset="0"/>
              <a:cs typeface="Lucida Grande" pitchFamily="-110" charset="0"/>
              <a:sym typeface="Lucida Grande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029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034C-CED5-4912-92B3-8E8D376F2455}" type="datetimeFigureOut">
              <a:rPr lang="en-US" smtClean="0"/>
              <a:pPr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034C-CED5-4912-92B3-8E8D376F2455}" type="datetimeFigureOut">
              <a:rPr lang="en-US" smtClean="0"/>
              <a:pPr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7F97-4686-4BCF-80CA-05EB5B39CA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034C-CED5-4912-92B3-8E8D376F2455}" type="datetimeFigureOut">
              <a:rPr lang="en-US" smtClean="0"/>
              <a:pPr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7F97-4686-4BCF-80CA-05EB5B39CA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034C-CED5-4912-92B3-8E8D376F2455}" type="datetimeFigureOut">
              <a:rPr lang="en-US" smtClean="0"/>
              <a:pPr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7F97-4686-4BCF-80CA-05EB5B39CA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034C-CED5-4912-92B3-8E8D376F2455}" type="datetimeFigureOut">
              <a:rPr lang="en-US" smtClean="0"/>
              <a:pPr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7F97-4686-4BCF-80CA-05EB5B39CA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034C-CED5-4912-92B3-8E8D376F2455}" type="datetimeFigureOut">
              <a:rPr lang="en-US" smtClean="0"/>
              <a:pPr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7F97-4686-4BCF-80CA-05EB5B39CA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034C-CED5-4912-92B3-8E8D376F2455}" type="datetimeFigureOut">
              <a:rPr lang="en-US" smtClean="0"/>
              <a:pPr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7F97-4686-4BCF-80CA-05EB5B39CA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034C-CED5-4912-92B3-8E8D376F2455}" type="datetimeFigureOut">
              <a:rPr lang="en-US" smtClean="0"/>
              <a:pPr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7F97-4686-4BCF-80CA-05EB5B39CA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034C-CED5-4912-92B3-8E8D376F2455}" type="datetimeFigureOut">
              <a:rPr lang="en-US" smtClean="0"/>
              <a:pPr/>
              <a:t>7/7/2015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7F97-4686-4BCF-80CA-05EB5B39CA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034C-CED5-4912-92B3-8E8D376F2455}" type="datetimeFigureOut">
              <a:rPr lang="en-US" smtClean="0"/>
              <a:pPr/>
              <a:t>7/7/2015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7F97-4686-4BCF-80CA-05EB5B39CA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034C-CED5-4912-92B3-8E8D376F2455}" type="datetimeFigureOut">
              <a:rPr lang="en-US" smtClean="0"/>
              <a:pPr/>
              <a:t>7/7/2015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7F97-4686-4BCF-80CA-05EB5B39CA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034C-CED5-4912-92B3-8E8D376F2455}" type="datetimeFigureOut">
              <a:rPr lang="en-US" smtClean="0"/>
              <a:pPr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85B034C-CED5-4912-92B3-8E8D376F2455}" type="datetimeFigureOut">
              <a:rPr lang="en-US" smtClean="0"/>
              <a:pPr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574F7F97-4686-4BCF-80CA-05EB5B39CA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SS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twitter.github.com/bootstrap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radfrostweb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winternet.org/Reports/2012/Cell-Internet-Use-2012/Key-Findings/Overview.asp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foundation.zurb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4343400"/>
            <a:ext cx="6525679" cy="99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By </a:t>
            </a:r>
            <a:r>
              <a:rPr lang="en-US" sz="2800" dirty="0" err="1" smtClean="0"/>
              <a:t>Jinto</a:t>
            </a:r>
            <a:r>
              <a:rPr lang="en-US" sz="2800" dirty="0" smtClean="0"/>
              <a:t> MD </a:t>
            </a:r>
            <a:endParaRPr lang="en-US" sz="2800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Responsive Design </a:t>
            </a:r>
            <a:r>
              <a:rPr lang="en-US" dirty="0" smtClean="0"/>
              <a:t>and </a:t>
            </a:r>
            <a:r>
              <a:rPr lang="en-US" dirty="0" smtClean="0"/>
              <a:t>Bootstrap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09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ChangeArrowheads="1"/>
          </p:cNvSpPr>
          <p:nvPr>
            <p:ph type="title"/>
          </p:nvPr>
        </p:nvSpPr>
        <p:spPr>
          <a:xfrm>
            <a:off x="-71438" y="178594"/>
            <a:ext cx="9269016" cy="2678906"/>
          </a:xfrm>
          <a:ln/>
        </p:spPr>
        <p:txBody>
          <a:bodyPr/>
          <a:lstStyle/>
          <a:p>
            <a:r>
              <a:rPr lang="en-US"/>
              <a:t>12 column version</a:t>
            </a: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60" y="2000250"/>
            <a:ext cx="9108281" cy="486668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54275" name="Rectangle 3"/>
          <p:cNvSpPr>
            <a:spLocks/>
          </p:cNvSpPr>
          <p:nvPr/>
        </p:nvSpPr>
        <p:spPr bwMode="auto">
          <a:xfrm>
            <a:off x="89297" y="6624786"/>
            <a:ext cx="898245" cy="153888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>
                <a:ea typeface="Gill Sans" pitchFamily="-110" charset="0"/>
                <a:cs typeface="Gill Sans" pitchFamily="-110" charset="0"/>
              </a:rPr>
              <a:t>Source:  960.gs</a:t>
            </a:r>
          </a:p>
        </p:txBody>
      </p:sp>
      <p:sp>
        <p:nvSpPr>
          <p:cNvPr id="5" name="Rectangle 4"/>
          <p:cNvSpPr/>
          <p:nvPr/>
        </p:nvSpPr>
        <p:spPr>
          <a:xfrm>
            <a:off x="856697" y="609600"/>
            <a:ext cx="767770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 smtClean="0"/>
              <a:t>12 column version</a:t>
            </a:r>
            <a:endParaRPr lang="en-US" sz="7200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/>
          </p:cNvSpPr>
          <p:nvPr/>
        </p:nvSpPr>
        <p:spPr bwMode="auto">
          <a:xfrm>
            <a:off x="892969" y="178594"/>
            <a:ext cx="7358063" cy="105370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5900" dirty="0">
                <a:ea typeface="Gill Sans" pitchFamily="-110" charset="0"/>
                <a:cs typeface="Gill Sans" pitchFamily="-110" charset="0"/>
              </a:rPr>
              <a:t>Resizable Images</a:t>
            </a:r>
          </a:p>
        </p:txBody>
      </p:sp>
      <p:sp>
        <p:nvSpPr>
          <p:cNvPr id="37894" name="Rectangle 6"/>
          <p:cNvSpPr>
            <a:spLocks/>
          </p:cNvSpPr>
          <p:nvPr/>
        </p:nvSpPr>
        <p:spPr bwMode="auto">
          <a:xfrm>
            <a:off x="990600" y="1655802"/>
            <a:ext cx="4155660" cy="553998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solidFill>
                  <a:srgbClr val="D90B00"/>
                </a:solidFill>
                <a:latin typeface="Courier" pitchFamily="-110" charset="0"/>
                <a:ea typeface="Courier" pitchFamily="-110" charset="0"/>
                <a:cs typeface="Courier" pitchFamily="-110" charset="0"/>
                <a:sym typeface="Courier" pitchFamily="-110" charset="0"/>
              </a:rPr>
              <a:t>img</a:t>
            </a:r>
            <a:r>
              <a:rPr lang="en-US" dirty="0">
                <a:solidFill>
                  <a:srgbClr val="D90B00"/>
                </a:solidFill>
                <a:latin typeface="Courier" pitchFamily="-110" charset="0"/>
                <a:ea typeface="Courier" pitchFamily="-110" charset="0"/>
                <a:cs typeface="Courier" pitchFamily="-110" charset="0"/>
                <a:sym typeface="Courier" pitchFamily="-110" charset="0"/>
              </a:rPr>
              <a:t> {</a:t>
            </a:r>
          </a:p>
          <a:p>
            <a:pPr algn="l"/>
            <a:r>
              <a:rPr lang="en-US" dirty="0">
                <a:solidFill>
                  <a:srgbClr val="D90B00"/>
                </a:solidFill>
                <a:latin typeface="Courier" pitchFamily="-110" charset="0"/>
                <a:ea typeface="Courier" pitchFamily="-110" charset="0"/>
                <a:cs typeface="Courier" pitchFamily="-110" charset="0"/>
                <a:sym typeface="Courier" pitchFamily="-110" charset="0"/>
              </a:rPr>
              <a:t>max-width: 100%;height: auto;}</a:t>
            </a:r>
          </a:p>
        </p:txBody>
      </p:sp>
      <p:sp>
        <p:nvSpPr>
          <p:cNvPr id="37895" name="Rectangle 7"/>
          <p:cNvSpPr>
            <a:spLocks/>
          </p:cNvSpPr>
          <p:nvPr/>
        </p:nvSpPr>
        <p:spPr bwMode="auto">
          <a:xfrm>
            <a:off x="562570" y="2971800"/>
            <a:ext cx="4429125" cy="2536031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6" name="Rectangle 8"/>
          <p:cNvSpPr>
            <a:spLocks/>
          </p:cNvSpPr>
          <p:nvPr/>
        </p:nvSpPr>
        <p:spPr bwMode="auto">
          <a:xfrm>
            <a:off x="5643562" y="3382565"/>
            <a:ext cx="2928938" cy="170557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7897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5078" y="3041005"/>
            <a:ext cx="4295180" cy="2386459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37898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3454003"/>
            <a:ext cx="2796109" cy="1553766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/>
          </p:cNvSpPr>
          <p:nvPr/>
        </p:nvSpPr>
        <p:spPr bwMode="auto">
          <a:xfrm>
            <a:off x="892969" y="178594"/>
            <a:ext cx="7358063" cy="105370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5900" dirty="0">
                <a:ea typeface="Gill Sans" pitchFamily="-110" charset="0"/>
                <a:cs typeface="Gill Sans" pitchFamily="-110" charset="0"/>
              </a:rPr>
              <a:t>Media Queries</a:t>
            </a:r>
          </a:p>
        </p:txBody>
      </p:sp>
      <p:sp>
        <p:nvSpPr>
          <p:cNvPr id="41990" name="Rectangle 6"/>
          <p:cNvSpPr>
            <a:spLocks/>
          </p:cNvSpPr>
          <p:nvPr/>
        </p:nvSpPr>
        <p:spPr bwMode="auto">
          <a:xfrm>
            <a:off x="838200" y="2223492"/>
            <a:ext cx="7391400" cy="225921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>
              <a:buFont typeface="Arial"/>
              <a:buChar char="•"/>
            </a:pPr>
            <a:r>
              <a:rPr lang="en-US" sz="3600" dirty="0" smtClean="0">
                <a:ea typeface="Gill Sans" pitchFamily="-110" charset="0"/>
                <a:cs typeface="Gill Sans" pitchFamily="-110" charset="0"/>
              </a:rPr>
              <a:t> A</a:t>
            </a:r>
            <a:r>
              <a:rPr lang="en-US" sz="3600" dirty="0" smtClean="0">
                <a:solidFill>
                  <a:schemeClr val="tx1"/>
                </a:solidFill>
                <a:ea typeface="Gill Sans" pitchFamily="-110" charset="0"/>
                <a:cs typeface="Gill Sans" pitchFamily="-110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ea typeface="Gill Sans" pitchFamily="-110" charset="0"/>
                <a:cs typeface="Gill Sans" pitchFamily="-110" charset="0"/>
                <a:hlinkClick r:id="rId3"/>
              </a:rPr>
              <a:t>CSS3</a:t>
            </a:r>
            <a:r>
              <a:rPr lang="en-US" sz="3600" dirty="0">
                <a:solidFill>
                  <a:schemeClr val="tx1"/>
                </a:solidFill>
                <a:ea typeface="Gill Sans" pitchFamily="-110" charset="0"/>
                <a:cs typeface="Gill Sans" pitchFamily="-110" charset="0"/>
              </a:rPr>
              <a:t> module</a:t>
            </a:r>
            <a:r>
              <a:rPr lang="en-US" sz="3600" dirty="0" smtClean="0">
                <a:solidFill>
                  <a:schemeClr val="tx1"/>
                </a:solidFill>
                <a:ea typeface="Gill Sans" pitchFamily="-110" charset="0"/>
                <a:cs typeface="Gill Sans" pitchFamily="-110" charset="0"/>
              </a:rPr>
              <a:t> that renders web pages </a:t>
            </a:r>
            <a:r>
              <a:rPr lang="en-US" sz="3600" dirty="0">
                <a:solidFill>
                  <a:schemeClr val="tx1"/>
                </a:solidFill>
                <a:ea typeface="Gill Sans" pitchFamily="-110" charset="0"/>
                <a:cs typeface="Gill Sans" pitchFamily="-110" charset="0"/>
              </a:rPr>
              <a:t>based on conditions such as screen </a:t>
            </a:r>
            <a:r>
              <a:rPr lang="en-US" sz="3600" dirty="0" smtClean="0">
                <a:solidFill>
                  <a:schemeClr val="tx1"/>
                </a:solidFill>
                <a:ea typeface="Gill Sans" pitchFamily="-110" charset="0"/>
                <a:cs typeface="Gill Sans" pitchFamily="-110" charset="0"/>
              </a:rPr>
              <a:t>resolution </a:t>
            </a:r>
            <a:endParaRPr lang="en-US" sz="3600" dirty="0" smtClean="0">
              <a:ea typeface="Gill Sans" pitchFamily="-110" charset="0"/>
              <a:cs typeface="Gill Sans" pitchFamily="-110" charset="0"/>
            </a:endParaRPr>
          </a:p>
          <a:p>
            <a:pPr algn="l">
              <a:buFont typeface="Arial"/>
              <a:buChar char="•"/>
            </a:pPr>
            <a:r>
              <a:rPr lang="en-US" sz="3600" dirty="0" smtClean="0">
                <a:solidFill>
                  <a:schemeClr val="tx1"/>
                </a:solidFill>
                <a:ea typeface="Gill Sans" pitchFamily="-110" charset="0"/>
                <a:cs typeface="Gill Sans" pitchFamily="-110" charset="0"/>
              </a:rPr>
              <a:t> Drafted </a:t>
            </a:r>
            <a:r>
              <a:rPr lang="en-US" sz="3600" dirty="0">
                <a:solidFill>
                  <a:schemeClr val="tx1"/>
                </a:solidFill>
                <a:ea typeface="Gill Sans" pitchFamily="-110" charset="0"/>
                <a:cs typeface="Gill Sans" pitchFamily="-110" charset="0"/>
              </a:rPr>
              <a:t>in 2001 by the W3C</a:t>
            </a:r>
            <a:r>
              <a:rPr lang="en-US" sz="3600" dirty="0" smtClean="0">
                <a:solidFill>
                  <a:schemeClr val="tx1"/>
                </a:solidFill>
                <a:ea typeface="Gill Sans" pitchFamily="-110" charset="0"/>
                <a:cs typeface="Gill Sans" pitchFamily="-110" charset="0"/>
              </a:rPr>
              <a:t> </a:t>
            </a:r>
          </a:p>
          <a:p>
            <a:pPr algn="l">
              <a:buFont typeface="Arial"/>
              <a:buChar char="•"/>
            </a:pPr>
            <a:r>
              <a:rPr lang="en-US" sz="3600" dirty="0" smtClean="0">
                <a:ea typeface="Gill Sans" pitchFamily="-110" charset="0"/>
                <a:cs typeface="Gill Sans" pitchFamily="-110" charset="0"/>
              </a:rPr>
              <a:t> Became a </a:t>
            </a:r>
            <a:r>
              <a:rPr lang="en-US" sz="3600" dirty="0" smtClean="0">
                <a:solidFill>
                  <a:schemeClr val="tx1"/>
                </a:solidFill>
                <a:ea typeface="Gill Sans" pitchFamily="-110" charset="0"/>
                <a:cs typeface="Gill Sans" pitchFamily="-110" charset="0"/>
              </a:rPr>
              <a:t>recommended </a:t>
            </a:r>
            <a:r>
              <a:rPr lang="en-US" sz="3600" dirty="0">
                <a:solidFill>
                  <a:schemeClr val="tx1"/>
                </a:solidFill>
                <a:ea typeface="Gill Sans" pitchFamily="-110" charset="0"/>
                <a:cs typeface="Gill Sans" pitchFamily="-110" charset="0"/>
              </a:rPr>
              <a:t>standard in June </a:t>
            </a:r>
            <a:r>
              <a:rPr lang="en-US" sz="3600" dirty="0" smtClean="0">
                <a:solidFill>
                  <a:schemeClr val="tx1"/>
                </a:solidFill>
                <a:ea typeface="Gill Sans" pitchFamily="-110" charset="0"/>
                <a:cs typeface="Gill Sans" pitchFamily="-110" charset="0"/>
              </a:rPr>
              <a:t>2012 </a:t>
            </a:r>
            <a:endParaRPr lang="en-US" sz="3600" dirty="0">
              <a:solidFill>
                <a:schemeClr val="tx1"/>
              </a:solidFill>
              <a:ea typeface="Gill Sans" pitchFamily="-110" charset="0"/>
              <a:cs typeface="Gill Sans" pitchFamily="-110" charset="0"/>
            </a:endParaRPr>
          </a:p>
        </p:txBody>
      </p:sp>
      <p:sp>
        <p:nvSpPr>
          <p:cNvPr id="41991" name="Rectangle 7"/>
          <p:cNvSpPr>
            <a:spLocks/>
          </p:cNvSpPr>
          <p:nvPr/>
        </p:nvSpPr>
        <p:spPr bwMode="auto">
          <a:xfrm>
            <a:off x="151805" y="6294239"/>
            <a:ext cx="3277195" cy="33516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1300" dirty="0" smtClean="0">
                <a:ea typeface="Gill Sans" pitchFamily="-110" charset="0"/>
                <a:cs typeface="Gill Sans" pitchFamily="-110" charset="0"/>
              </a:rPr>
              <a:t>:</a:t>
            </a:r>
            <a:endParaRPr lang="en-US" sz="1300" dirty="0">
              <a:ea typeface="Gill Sans" pitchFamily="-110" charset="0"/>
              <a:cs typeface="Gill Sans" pitchFamily="-110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/>
          </p:cNvSpPr>
          <p:nvPr/>
        </p:nvSpPr>
        <p:spPr bwMode="auto">
          <a:xfrm>
            <a:off x="892969" y="178594"/>
            <a:ext cx="7358063" cy="126920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5900" dirty="0">
                <a:ea typeface="Gill Sans" pitchFamily="-110" charset="0"/>
                <a:cs typeface="Gill Sans" pitchFamily="-110" charset="0"/>
              </a:rPr>
              <a:t>Common Breakpoints</a:t>
            </a:r>
          </a:p>
        </p:txBody>
      </p:sp>
      <p:graphicFrame>
        <p:nvGraphicFramePr>
          <p:cNvPr id="46086" name="Group 6"/>
          <p:cNvGraphicFramePr>
            <a:graphicFrameLocks noGrp="1"/>
          </p:cNvGraphicFramePr>
          <p:nvPr/>
        </p:nvGraphicFramePr>
        <p:xfrm>
          <a:off x="1600197" y="1964531"/>
          <a:ext cx="6172202" cy="3598068"/>
        </p:xfrm>
        <a:graphic>
          <a:graphicData uri="http://schemas.openxmlformats.org/drawingml/2006/table">
            <a:tbl>
              <a:tblPr/>
              <a:tblGrid>
                <a:gridCol w="3086101"/>
                <a:gridCol w="3086101"/>
              </a:tblGrid>
              <a:tr h="599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110" charset="0"/>
                          <a:ea typeface="ヒラギノ角ゴ ProN W3" pitchFamily="-110" charset="-128"/>
                          <a:cs typeface="ヒラギノ角ゴ ProN W3" pitchFamily="-110" charset="-128"/>
                          <a:sym typeface="Gill Sans" pitchFamily="-110" charset="0"/>
                        </a:rPr>
                        <a:t>Label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110" charset="0"/>
                          <a:ea typeface="ヒラギノ角ゴ ProN W3" pitchFamily="-110" charset="-128"/>
                          <a:cs typeface="ヒラギノ角ゴ ProN W3" pitchFamily="-110" charset="-128"/>
                          <a:sym typeface="Gill Sans" pitchFamily="-110" charset="0"/>
                        </a:rPr>
                        <a:t>Layout Width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99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110" charset="0"/>
                          <a:ea typeface="ヒラギノ角ゴ ProN W3" pitchFamily="-110" charset="-128"/>
                          <a:cs typeface="ヒラギノ角ゴ ProN W3" pitchFamily="-110" charset="-128"/>
                          <a:sym typeface="Gill Sans" pitchFamily="-110" charset="0"/>
                        </a:rPr>
                        <a:t>Smartphones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110" charset="0"/>
                          <a:ea typeface="ヒラギノ角ゴ ProN W3" pitchFamily="-110" charset="-128"/>
                          <a:cs typeface="ヒラギノ角ゴ ProN W3" pitchFamily="-110" charset="-128"/>
                          <a:sym typeface="Gill Sans" pitchFamily="-110" charset="0"/>
                        </a:rPr>
                        <a:t>480px and below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9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110" charset="0"/>
                          <a:ea typeface="ヒラギノ角ゴ ProN W3" pitchFamily="-110" charset="-128"/>
                          <a:cs typeface="ヒラギノ角ゴ ProN W3" pitchFamily="-110" charset="-128"/>
                          <a:sym typeface="Gill Sans" pitchFamily="-110" charset="0"/>
                        </a:rPr>
                        <a:t>Portrait Tables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110" charset="0"/>
                          <a:ea typeface="ヒラギノ角ゴ ProN W3" pitchFamily="-110" charset="-128"/>
                          <a:cs typeface="ヒラギノ角ゴ ProN W3" pitchFamily="-110" charset="-128"/>
                          <a:sym typeface="Gill Sans" pitchFamily="-110" charset="0"/>
                        </a:rPr>
                        <a:t>480px to 768px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9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110" charset="0"/>
                          <a:ea typeface="ヒラギノ角ゴ ProN W3" pitchFamily="-110" charset="-128"/>
                          <a:cs typeface="ヒラギノ角ゴ ProN W3" pitchFamily="-110" charset="-128"/>
                          <a:sym typeface="Gill Sans" pitchFamily="-110" charset="0"/>
                        </a:rPr>
                        <a:t>Landscape Tablets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110" charset="0"/>
                          <a:ea typeface="ヒラギノ角ゴ ProN W3" pitchFamily="-110" charset="-128"/>
                          <a:cs typeface="ヒラギノ角ゴ ProN W3" pitchFamily="-110" charset="-128"/>
                          <a:sym typeface="Gill Sans" pitchFamily="-110" charset="0"/>
                        </a:rPr>
                        <a:t>768px to 940px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9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110" charset="0"/>
                          <a:ea typeface="ヒラギノ角ゴ ProN W3" pitchFamily="-110" charset="-128"/>
                          <a:cs typeface="ヒラギノ角ゴ ProN W3" pitchFamily="-110" charset="-128"/>
                          <a:sym typeface="Gill Sans" pitchFamily="-110" charset="0"/>
                        </a:rPr>
                        <a:t>Default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110" charset="0"/>
                          <a:ea typeface="ヒラギノ角ゴ ProN W3" pitchFamily="-110" charset="-128"/>
                          <a:cs typeface="ヒラギノ角ゴ ProN W3" pitchFamily="-110" charset="-128"/>
                          <a:sym typeface="Gill Sans" pitchFamily="-110" charset="0"/>
                        </a:rPr>
                        <a:t>940px and up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9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110" charset="0"/>
                          <a:ea typeface="ヒラギノ角ゴ ProN W3" pitchFamily="-110" charset="-128"/>
                          <a:cs typeface="ヒラギノ角ゴ ProN W3" pitchFamily="-110" charset="-128"/>
                          <a:sym typeface="Gill Sans" pitchFamily="-110" charset="0"/>
                        </a:rPr>
                        <a:t>Large Screens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110" charset="0"/>
                          <a:ea typeface="ヒラギノ角ゴ ProN W3" pitchFamily="-110" charset="-128"/>
                          <a:cs typeface="ヒラギノ角ゴ ProN W3" pitchFamily="-110" charset="-128"/>
                          <a:sym typeface="Gill Sans" pitchFamily="-110" charset="0"/>
                        </a:rPr>
                        <a:t>1210px and up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/>
          </p:cNvSpPr>
          <p:nvPr/>
        </p:nvSpPr>
        <p:spPr bwMode="auto">
          <a:xfrm>
            <a:off x="685800" y="76200"/>
            <a:ext cx="7358063" cy="98226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r>
              <a:rPr lang="en-US" sz="5900" dirty="0">
                <a:ea typeface="Gill Sans" pitchFamily="-110" charset="0"/>
                <a:cs typeface="Gill Sans" pitchFamily="-110" charset="0"/>
              </a:rPr>
              <a:t>What</a:t>
            </a:r>
          </a:p>
        </p:txBody>
      </p:sp>
      <p:sp>
        <p:nvSpPr>
          <p:cNvPr id="16386" name="Rectangle 2"/>
          <p:cNvSpPr>
            <a:spLocks/>
          </p:cNvSpPr>
          <p:nvPr/>
        </p:nvSpPr>
        <p:spPr bwMode="auto">
          <a:xfrm>
            <a:off x="381000" y="6324600"/>
            <a:ext cx="3475310" cy="27699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solidFill>
                  <a:srgbClr val="0044FE"/>
                </a:solidFill>
                <a:ea typeface="Gill Sans" pitchFamily="-110" charset="0"/>
                <a:cs typeface="Gill Sans" pitchFamily="-110" charset="0"/>
                <a:hlinkClick r:id="rId2"/>
              </a:rPr>
              <a:t>http://twitter.github.com/bootstrap/</a:t>
            </a:r>
            <a:endParaRPr lang="en-US" u="sng" dirty="0">
              <a:solidFill>
                <a:srgbClr val="0044FE"/>
              </a:solidFill>
              <a:ea typeface="Gill Sans" pitchFamily="-110" charset="0"/>
              <a:cs typeface="Gill Sans" pitchFamily="-110" charset="0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305" y="1219200"/>
            <a:ext cx="7697391" cy="4270623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981200"/>
            <a:ext cx="8042276" cy="3733800"/>
          </a:xfrm>
        </p:spPr>
        <p:txBody>
          <a:bodyPr>
            <a:normAutofit fontScale="85000" lnSpcReduction="10000"/>
          </a:bodyPr>
          <a:lstStyle/>
          <a:p>
            <a:pPr marL="0" indent="0"/>
            <a:r>
              <a:rPr lang="en-US" sz="4000" dirty="0" smtClean="0"/>
              <a:t> A freely available design framework for websites and web applications</a:t>
            </a:r>
          </a:p>
          <a:p>
            <a:pPr marL="0" indent="0"/>
            <a:r>
              <a:rPr lang="en-US" sz="4000" dirty="0" smtClean="0"/>
              <a:t> Based upon HTML5, CSS and JavaScript</a:t>
            </a:r>
          </a:p>
          <a:p>
            <a:pPr marL="0" indent="0"/>
            <a:r>
              <a:rPr lang="en-US" sz="4000" dirty="0" smtClean="0"/>
              <a:t>Supports all major browsers (even IE7!)</a:t>
            </a:r>
          </a:p>
          <a:p>
            <a:pPr marL="0" indent="0"/>
            <a:r>
              <a:rPr lang="en-US" sz="4000" dirty="0" smtClean="0"/>
              <a:t>Released on </a:t>
            </a:r>
            <a:r>
              <a:rPr lang="en-US" sz="4000" dirty="0" err="1" smtClean="0"/>
              <a:t>GitHub</a:t>
            </a:r>
            <a:r>
              <a:rPr lang="en-US" sz="4000" dirty="0" smtClean="0"/>
              <a:t> in August 2011</a:t>
            </a:r>
          </a:p>
          <a:p>
            <a:pPr marL="0" indent="0"/>
            <a:endParaRPr lang="en-US" sz="4000" dirty="0" smtClean="0"/>
          </a:p>
          <a:p>
            <a:pPr marL="0" indent="0"/>
            <a:endParaRPr lang="en-US" sz="4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Twitter Bootstrap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17372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Created By</a:t>
            </a:r>
            <a:endParaRPr lang="en-US" dirty="0"/>
          </a:p>
        </p:txBody>
      </p:sp>
      <p:pic>
        <p:nvPicPr>
          <p:cNvPr id="4" name="Picture 3"/>
          <p:cNvPicPr>
            <a:picLocks noGrp="1"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38200" y="1732469"/>
            <a:ext cx="4619880" cy="136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38200" y="3083262"/>
            <a:ext cx="5218920" cy="13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7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/>
          </p:cNvSpPr>
          <p:nvPr/>
        </p:nvSpPr>
        <p:spPr bwMode="auto">
          <a:xfrm>
            <a:off x="381000" y="0"/>
            <a:ext cx="7358063" cy="98226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r>
              <a:rPr lang="en-US" sz="5900" dirty="0">
                <a:ea typeface="Gill Sans" pitchFamily="-110" charset="0"/>
                <a:cs typeface="Gill Sans" pitchFamily="-110" charset="0"/>
              </a:rPr>
              <a:t>Why</a:t>
            </a:r>
          </a:p>
        </p:txBody>
      </p:sp>
      <p:sp>
        <p:nvSpPr>
          <p:cNvPr id="17410" name="Rectangle 2"/>
          <p:cNvSpPr>
            <a:spLocks/>
          </p:cNvSpPr>
          <p:nvPr/>
        </p:nvSpPr>
        <p:spPr bwMode="auto">
          <a:xfrm>
            <a:off x="397669" y="1143000"/>
            <a:ext cx="5164931" cy="51792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500" dirty="0">
                <a:ea typeface="Gill Sans" pitchFamily="-110" charset="0"/>
                <a:cs typeface="Gill Sans" pitchFamily="-110" charset="0"/>
              </a:rPr>
              <a:t>Reason #1: Rich Features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004" y="1676400"/>
            <a:ext cx="8495482" cy="4027289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ithub-fork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37" y="1943867"/>
            <a:ext cx="7345363" cy="4761733"/>
          </a:xfrm>
          <a:prstGeom prst="rect">
            <a:avLst/>
          </a:prstGeom>
        </p:spPr>
      </p:pic>
      <p:sp>
        <p:nvSpPr>
          <p:cNvPr id="18433" name="Rectangle 1"/>
          <p:cNvSpPr>
            <a:spLocks/>
          </p:cNvSpPr>
          <p:nvPr/>
        </p:nvSpPr>
        <p:spPr bwMode="auto">
          <a:xfrm>
            <a:off x="381000" y="228600"/>
            <a:ext cx="7358063" cy="98226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r>
              <a:rPr lang="en-US" sz="5900" dirty="0">
                <a:ea typeface="Gill Sans" pitchFamily="-110" charset="0"/>
                <a:cs typeface="Gill Sans" pitchFamily="-110" charset="0"/>
              </a:rPr>
              <a:t>Why</a:t>
            </a:r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457200" y="1295400"/>
            <a:ext cx="3375422" cy="51792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500" dirty="0">
                <a:ea typeface="Gill Sans" pitchFamily="-110" charset="0"/>
                <a:cs typeface="Gill Sans" pitchFamily="-110" charset="0"/>
              </a:rPr>
              <a:t>Reason #2: Popularity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545" y="3200400"/>
            <a:ext cx="2293258" cy="229325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3200400"/>
            <a:ext cx="2286001" cy="228600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07658"/>
            <a:ext cx="2286000" cy="2286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914400" y="2133600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Also MSIE and Opera</a:t>
            </a:r>
            <a:endParaRPr lang="en-US" sz="5400" dirty="0"/>
          </a:p>
        </p:txBody>
      </p:sp>
      <p:sp>
        <p:nvSpPr>
          <p:cNvPr id="10" name="Rectangle 1"/>
          <p:cNvSpPr>
            <a:spLocks/>
          </p:cNvSpPr>
          <p:nvPr/>
        </p:nvSpPr>
        <p:spPr bwMode="auto">
          <a:xfrm>
            <a:off x="381000" y="228600"/>
            <a:ext cx="7358063" cy="98226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r>
              <a:rPr lang="en-US" sz="5900" dirty="0">
                <a:ea typeface="Gill Sans" pitchFamily="-110" charset="0"/>
                <a:cs typeface="Gill Sans" pitchFamily="-110" charset="0"/>
              </a:rPr>
              <a:t>Why</a:t>
            </a:r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457200" y="1295400"/>
            <a:ext cx="5715000" cy="51792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500" dirty="0">
                <a:ea typeface="Gill Sans" pitchFamily="-110" charset="0"/>
                <a:cs typeface="Gill Sans" pitchFamily="-110" charset="0"/>
              </a:rPr>
              <a:t>Reason </a:t>
            </a:r>
            <a:r>
              <a:rPr lang="en-US" sz="2500" dirty="0" smtClean="0">
                <a:ea typeface="Gill Sans" pitchFamily="-110" charset="0"/>
                <a:cs typeface="Gill Sans" pitchFamily="-110" charset="0"/>
              </a:rPr>
              <a:t>#3: Browser Support</a:t>
            </a:r>
            <a:endParaRPr lang="en-US" sz="2500" dirty="0">
              <a:ea typeface="Gill Sans" pitchFamily="-110" charset="0"/>
              <a:cs typeface="Gill San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72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 smtClean="0"/>
              <a:t>Concepts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057400"/>
            <a:ext cx="8042276" cy="43434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Responsive Design</a:t>
            </a:r>
          </a:p>
          <a:p>
            <a:r>
              <a:rPr lang="en-US" sz="5400" dirty="0" smtClean="0"/>
              <a:t>Frameworks</a:t>
            </a:r>
          </a:p>
          <a:p>
            <a:r>
              <a:rPr lang="en-US" sz="5400" dirty="0" smtClean="0"/>
              <a:t>Open Source</a:t>
            </a:r>
            <a:endParaRPr lang="en-US" sz="5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14600"/>
            <a:ext cx="7560100" cy="2563019"/>
          </a:xfrm>
        </p:spPr>
      </p:pic>
      <p:sp>
        <p:nvSpPr>
          <p:cNvPr id="7" name="Rectangle 1"/>
          <p:cNvSpPr>
            <a:spLocks/>
          </p:cNvSpPr>
          <p:nvPr/>
        </p:nvSpPr>
        <p:spPr bwMode="auto">
          <a:xfrm>
            <a:off x="381000" y="228600"/>
            <a:ext cx="7358063" cy="98226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r>
              <a:rPr lang="en-US" sz="5900" dirty="0">
                <a:ea typeface="Gill Sans" pitchFamily="-110" charset="0"/>
                <a:cs typeface="Gill Sans" pitchFamily="-110" charset="0"/>
              </a:rPr>
              <a:t>Why</a:t>
            </a: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457200" y="1295400"/>
            <a:ext cx="5715000" cy="51792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500" dirty="0">
                <a:ea typeface="Gill Sans" pitchFamily="-110" charset="0"/>
                <a:cs typeface="Gill Sans" pitchFamily="-110" charset="0"/>
              </a:rPr>
              <a:t>Reason </a:t>
            </a:r>
            <a:r>
              <a:rPr lang="en-US" sz="2500" dirty="0" smtClean="0">
                <a:ea typeface="Gill Sans" pitchFamily="-110" charset="0"/>
                <a:cs typeface="Gill Sans" pitchFamily="-110" charset="0"/>
              </a:rPr>
              <a:t>#4: Glyph Icon Set</a:t>
            </a:r>
            <a:endParaRPr lang="en-US" sz="2500" dirty="0">
              <a:ea typeface="Gill Sans" pitchFamily="-110" charset="0"/>
              <a:cs typeface="Gill San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57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4325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28775"/>
            <a:ext cx="8428037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1"/>
          <p:cNvSpPr>
            <a:spLocks/>
          </p:cNvSpPr>
          <p:nvPr/>
        </p:nvSpPr>
        <p:spPr bwMode="auto">
          <a:xfrm>
            <a:off x="381000" y="228600"/>
            <a:ext cx="7358063" cy="98226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r>
              <a:rPr lang="en-US" sz="5900" dirty="0">
                <a:ea typeface="Gill Sans" pitchFamily="-110" charset="0"/>
                <a:cs typeface="Gill Sans" pitchFamily="-110" charset="0"/>
              </a:rPr>
              <a:t>Why</a:t>
            </a: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457200" y="1295400"/>
            <a:ext cx="5715000" cy="51792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500" dirty="0">
                <a:ea typeface="Gill Sans" pitchFamily="-110" charset="0"/>
                <a:cs typeface="Gill Sans" pitchFamily="-110" charset="0"/>
              </a:rPr>
              <a:t>Reason </a:t>
            </a:r>
            <a:r>
              <a:rPr lang="en-US" sz="2500" dirty="0" smtClean="0">
                <a:ea typeface="Gill Sans" pitchFamily="-110" charset="0"/>
                <a:cs typeface="Gill Sans" pitchFamily="-110" charset="0"/>
              </a:rPr>
              <a:t>#5: Grid System</a:t>
            </a:r>
            <a:endParaRPr lang="en-US" sz="2500" dirty="0">
              <a:ea typeface="Gill Sans" pitchFamily="-110" charset="0"/>
              <a:cs typeface="Gill San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52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3400"/>
          </a:xfrm>
        </p:spPr>
        <p:txBody>
          <a:bodyPr/>
          <a:lstStyle/>
          <a:p>
            <a:pPr>
              <a:buSzPct val="76000"/>
              <a:buFont typeface="Wingdings" charset="2"/>
              <a:buChar char="Ø"/>
            </a:pPr>
            <a:r>
              <a:rPr lang="en-US" dirty="0" smtClean="0"/>
              <a:t>Buttons: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600200"/>
            <a:ext cx="58674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133600"/>
            <a:ext cx="20574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lang="en-US" dirty="0" smtClean="0"/>
              <a:t>Tabs: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133600"/>
            <a:ext cx="801846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456" y="2880122"/>
            <a:ext cx="234315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92457" y="2819400"/>
            <a:ext cx="66294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lang="en-US" dirty="0" smtClean="0"/>
              <a:t>Pagination:</a:t>
            </a:r>
            <a:endParaRPr lang="en-US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83" y="3843852"/>
            <a:ext cx="7999413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479947" y="3438099"/>
            <a:ext cx="82296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lang="en-US" dirty="0" smtClean="0"/>
              <a:t>Alerts: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4386084"/>
            <a:ext cx="82296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lang="en-US" dirty="0" smtClean="0"/>
              <a:t>Progress bar:</a:t>
            </a:r>
            <a:endParaRPr lang="en-US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875431"/>
            <a:ext cx="79994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"/>
          <p:cNvSpPr>
            <a:spLocks/>
          </p:cNvSpPr>
          <p:nvPr/>
        </p:nvSpPr>
        <p:spPr bwMode="auto">
          <a:xfrm>
            <a:off x="381000" y="0"/>
            <a:ext cx="7358063" cy="98226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r>
              <a:rPr lang="en-US" sz="5900" dirty="0">
                <a:ea typeface="Gill Sans" pitchFamily="-110" charset="0"/>
                <a:cs typeface="Gill Sans" pitchFamily="-110" charset="0"/>
              </a:rPr>
              <a:t>Why</a:t>
            </a:r>
          </a:p>
        </p:txBody>
      </p:sp>
      <p:sp>
        <p:nvSpPr>
          <p:cNvPr id="17" name="Rectangle 2"/>
          <p:cNvSpPr>
            <a:spLocks/>
          </p:cNvSpPr>
          <p:nvPr/>
        </p:nvSpPr>
        <p:spPr bwMode="auto">
          <a:xfrm>
            <a:off x="457200" y="1066800"/>
            <a:ext cx="5715000" cy="51792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500" dirty="0">
                <a:ea typeface="Gill Sans" pitchFamily="-110" charset="0"/>
                <a:cs typeface="Gill Sans" pitchFamily="-110" charset="0"/>
              </a:rPr>
              <a:t>Reason </a:t>
            </a:r>
            <a:r>
              <a:rPr lang="en-US" sz="2500" dirty="0" smtClean="0">
                <a:ea typeface="Gill Sans" pitchFamily="-110" charset="0"/>
                <a:cs typeface="Gill Sans" pitchFamily="-110" charset="0"/>
              </a:rPr>
              <a:t>#6: Components</a:t>
            </a:r>
            <a:endParaRPr lang="en-US" sz="2500" dirty="0">
              <a:ea typeface="Gill Sans" pitchFamily="-110" charset="0"/>
              <a:cs typeface="Gill San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478" y="762000"/>
            <a:ext cx="7939922" cy="4800599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892969" y="1"/>
            <a:ext cx="7358063" cy="838200"/>
          </a:xfrm>
          <a:ln/>
        </p:spPr>
        <p:txBody>
          <a:bodyPr/>
          <a:lstStyle/>
          <a:p>
            <a:r>
              <a:rPr lang="en-US" dirty="0" smtClean="0"/>
              <a:t>State of Today’s Web</a:t>
            </a:r>
            <a:endParaRPr lang="en-US" dirty="0"/>
          </a:p>
        </p:txBody>
      </p:sp>
      <p:sp>
        <p:nvSpPr>
          <p:cNvPr id="22531" name="Rectangle 3"/>
          <p:cNvSpPr>
            <a:spLocks/>
          </p:cNvSpPr>
          <p:nvPr/>
        </p:nvSpPr>
        <p:spPr bwMode="auto">
          <a:xfrm>
            <a:off x="184547" y="6553200"/>
            <a:ext cx="2482453" cy="25896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1300" dirty="0">
                <a:ea typeface="Gill Sans" pitchFamily="-110" charset="0"/>
                <a:cs typeface="Gill Sans" pitchFamily="-110" charset="0"/>
              </a:rPr>
              <a:t>Source: </a:t>
            </a:r>
            <a:r>
              <a:rPr lang="en-US" sz="1300" dirty="0">
                <a:ea typeface="Gill Sans" pitchFamily="-110" charset="0"/>
                <a:cs typeface="Gill Sans" pitchFamily="-110" charset="0"/>
                <a:hlinkClick r:id="rId4"/>
              </a:rPr>
              <a:t>http://bradfrostweb.com</a:t>
            </a:r>
            <a:r>
              <a:rPr lang="en-US" sz="1300" dirty="0">
                <a:ea typeface="Gill Sans" pitchFamily="-110" charset="0"/>
                <a:cs typeface="Gill Sans" pitchFamily="-110" charset="0"/>
              </a:rPr>
              <a:t>/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/>
          </p:cNvSpPr>
          <p:nvPr/>
        </p:nvSpPr>
        <p:spPr bwMode="auto">
          <a:xfrm>
            <a:off x="609600" y="5741789"/>
            <a:ext cx="7391400" cy="111621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endParaRPr lang="en-US" sz="1300" dirty="0">
              <a:ea typeface="Gill Sans" pitchFamily="-110" charset="0"/>
              <a:cs typeface="Gill Sans" pitchFamily="-110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4388224"/>
          </a:xfrm>
        </p:spPr>
        <p:txBody>
          <a:bodyPr/>
          <a:lstStyle/>
          <a:p>
            <a:pPr marL="214305" indent="-214305">
              <a:lnSpc>
                <a:spcPct val="110000"/>
              </a:lnSpc>
              <a:spcBef>
                <a:spcPts val="1828"/>
              </a:spcBef>
            </a:pPr>
            <a:r>
              <a:rPr lang="en-US" sz="7200" dirty="0" smtClean="0">
                <a:solidFill>
                  <a:srgbClr val="FF0000"/>
                </a:solidFill>
                <a:ea typeface="Gill Sans" pitchFamily="-110" charset="0"/>
                <a:cs typeface="Gill Sans" pitchFamily="-110" charset="0"/>
              </a:rPr>
              <a:t>51% of US mobile phones are </a:t>
            </a:r>
            <a:r>
              <a:rPr lang="en-US" sz="7200" dirty="0" err="1" smtClean="0">
                <a:solidFill>
                  <a:srgbClr val="FF0000"/>
                </a:solidFill>
                <a:ea typeface="Gill Sans" pitchFamily="-110" charset="0"/>
                <a:cs typeface="Gill Sans" pitchFamily="-110" charset="0"/>
              </a:rPr>
              <a:t>smartphones</a:t>
            </a:r>
            <a:endParaRPr lang="en-US" sz="7200" dirty="0">
              <a:solidFill>
                <a:srgbClr val="FF0000"/>
              </a:solidFill>
              <a:ea typeface="Gill Sans" pitchFamily="-110" charset="0"/>
              <a:cs typeface="Gill Sans" pitchFamily="-110" charset="0"/>
              <a:hlinkClick r:id="rId3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/>
          </p:cNvSpPr>
          <p:nvPr/>
        </p:nvSpPr>
        <p:spPr bwMode="auto">
          <a:xfrm>
            <a:off x="838200" y="2286000"/>
            <a:ext cx="7391400" cy="3429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>
              <a:lnSpc>
                <a:spcPct val="110000"/>
              </a:lnSpc>
            </a:pPr>
            <a:r>
              <a:rPr lang="en-US" sz="3500" dirty="0" smtClean="0">
                <a:ea typeface="Gill Sans" pitchFamily="-110" charset="0"/>
                <a:cs typeface="Gill Sans" pitchFamily="-110" charset="0"/>
              </a:rPr>
              <a:t>An </a:t>
            </a:r>
            <a:r>
              <a:rPr lang="en-US" sz="3500" dirty="0">
                <a:ea typeface="Gill Sans" pitchFamily="-110" charset="0"/>
                <a:cs typeface="Gill Sans" pitchFamily="-110" charset="0"/>
              </a:rPr>
              <a:t>approach to web design</a:t>
            </a:r>
            <a:r>
              <a:rPr lang="en-US" sz="3500" dirty="0" smtClean="0">
                <a:ea typeface="Gill Sans" pitchFamily="-110" charset="0"/>
                <a:cs typeface="Gill Sans" pitchFamily="-110" charset="0"/>
              </a:rPr>
              <a:t> that provides </a:t>
            </a:r>
            <a:r>
              <a:rPr lang="en-US" sz="3500" dirty="0">
                <a:ea typeface="Gill Sans" pitchFamily="-110" charset="0"/>
                <a:cs typeface="Gill Sans" pitchFamily="-110" charset="0"/>
              </a:rPr>
              <a:t>an optimal viewing experience across a wide range of devices.</a:t>
            </a:r>
          </a:p>
        </p:txBody>
      </p:sp>
      <p:sp>
        <p:nvSpPr>
          <p:cNvPr id="30722" name="Rectangle 2"/>
          <p:cNvSpPr>
            <a:spLocks/>
          </p:cNvSpPr>
          <p:nvPr/>
        </p:nvSpPr>
        <p:spPr bwMode="auto">
          <a:xfrm>
            <a:off x="892969" y="178594"/>
            <a:ext cx="7358063" cy="187880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5900" dirty="0">
                <a:ea typeface="Gill Sans" pitchFamily="-110" charset="0"/>
                <a:cs typeface="Gill Sans" pitchFamily="-110" charset="0"/>
              </a:rPr>
              <a:t>What is </a:t>
            </a:r>
            <a:r>
              <a:rPr lang="en-US" sz="5900" dirty="0" smtClean="0">
                <a:ea typeface="Gill Sans" pitchFamily="-110" charset="0"/>
                <a:cs typeface="Gill Sans" pitchFamily="-110" charset="0"/>
              </a:rPr>
              <a:t>Responsive Web Design?</a:t>
            </a:r>
            <a:endParaRPr lang="en-US" sz="5900" dirty="0">
              <a:ea typeface="Gill Sans" pitchFamily="-110" charset="0"/>
              <a:cs typeface="Gill Sans" pitchFamily="-110" charset="0"/>
            </a:endParaRPr>
          </a:p>
        </p:txBody>
      </p:sp>
      <p:sp>
        <p:nvSpPr>
          <p:cNvPr id="30728" name="Rectangle 8"/>
          <p:cNvSpPr>
            <a:spLocks/>
          </p:cNvSpPr>
          <p:nvPr/>
        </p:nvSpPr>
        <p:spPr bwMode="auto">
          <a:xfrm>
            <a:off x="187523" y="6420445"/>
            <a:ext cx="8956477" cy="43755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endParaRPr lang="en-US" sz="1400" dirty="0">
              <a:ea typeface="Gill Sans" pitchFamily="-110" charset="0"/>
              <a:cs typeface="Gill Sans" pitchFamily="-110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/>
          </p:cNvSpPr>
          <p:nvPr/>
        </p:nvSpPr>
        <p:spPr bwMode="auto">
          <a:xfrm>
            <a:off x="892969" y="178594"/>
            <a:ext cx="7358063" cy="102691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5900" dirty="0">
                <a:ea typeface="Gill Sans" pitchFamily="-110" charset="0"/>
                <a:cs typeface="Gill Sans" pitchFamily="-110" charset="0"/>
              </a:rPr>
              <a:t>Elements of RWD</a:t>
            </a:r>
          </a:p>
        </p:txBody>
      </p:sp>
      <p:sp>
        <p:nvSpPr>
          <p:cNvPr id="33798" name="Rectangle 6"/>
          <p:cNvSpPr>
            <a:spLocks/>
          </p:cNvSpPr>
          <p:nvPr/>
        </p:nvSpPr>
        <p:spPr bwMode="auto">
          <a:xfrm>
            <a:off x="762000" y="2005477"/>
            <a:ext cx="8905529" cy="242527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pPr marL="357175" indent="-357175">
              <a:lnSpc>
                <a:spcPct val="110000"/>
              </a:lnSpc>
              <a:buSzPct val="125000"/>
              <a:buFont typeface="Gill Sans" pitchFamily="-110" charset="0"/>
              <a:buChar char="•"/>
            </a:pPr>
            <a:r>
              <a:rPr lang="en-US" sz="4800" dirty="0">
                <a:ea typeface="Gill Sans" pitchFamily="-110" charset="0"/>
                <a:cs typeface="Gill Sans" pitchFamily="-110" charset="0"/>
              </a:rPr>
              <a:t>Fluid Grid</a:t>
            </a:r>
          </a:p>
          <a:p>
            <a:pPr marL="357175" indent="-357175">
              <a:lnSpc>
                <a:spcPct val="110000"/>
              </a:lnSpc>
              <a:buSzPct val="125000"/>
              <a:buFont typeface="Gill Sans" pitchFamily="-110" charset="0"/>
              <a:buChar char="•"/>
            </a:pPr>
            <a:r>
              <a:rPr lang="en-US" sz="4800" dirty="0">
                <a:ea typeface="Gill Sans" pitchFamily="-110" charset="0"/>
                <a:cs typeface="Gill Sans" pitchFamily="-110" charset="0"/>
              </a:rPr>
              <a:t>Resizable </a:t>
            </a:r>
            <a:r>
              <a:rPr lang="en-US" sz="4800" dirty="0" smtClean="0">
                <a:ea typeface="Gill Sans" pitchFamily="-110" charset="0"/>
                <a:cs typeface="Gill Sans" pitchFamily="-110" charset="0"/>
              </a:rPr>
              <a:t>Images</a:t>
            </a:r>
          </a:p>
          <a:p>
            <a:pPr marL="357175" indent="-357175">
              <a:lnSpc>
                <a:spcPct val="110000"/>
              </a:lnSpc>
              <a:buSzPct val="125000"/>
              <a:buFont typeface="Gill Sans" pitchFamily="-110" charset="0"/>
              <a:buChar char="•"/>
            </a:pPr>
            <a:r>
              <a:rPr lang="en-US" sz="4800" dirty="0">
                <a:ea typeface="Gill Sans" pitchFamily="-110" charset="0"/>
                <a:cs typeface="Gill Sans" pitchFamily="-110" charset="0"/>
              </a:rPr>
              <a:t>Media Queries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/>
          </p:cNvSpPr>
          <p:nvPr/>
        </p:nvSpPr>
        <p:spPr bwMode="auto">
          <a:xfrm>
            <a:off x="892969" y="178594"/>
            <a:ext cx="7358063" cy="105370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5900" dirty="0" smtClean="0">
                <a:ea typeface="Gill Sans" pitchFamily="-110" charset="0"/>
                <a:cs typeface="Gill Sans" pitchFamily="-110" charset="0"/>
              </a:rPr>
              <a:t>Grids</a:t>
            </a:r>
            <a:endParaRPr lang="en-US" sz="5900" dirty="0">
              <a:ea typeface="Gill Sans" pitchFamily="-110" charset="0"/>
              <a:cs typeface="Gill Sans" pitchFamily="-110" charset="0"/>
            </a:endParaRPr>
          </a:p>
        </p:txBody>
      </p:sp>
      <p:pic>
        <p:nvPicPr>
          <p:cNvPr id="3584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3" y="1666875"/>
            <a:ext cx="8706445" cy="3286125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43"/>
          <p:cNvSpPr>
            <a:spLocks noGrp="1"/>
          </p:cNvSpPr>
          <p:nvPr>
            <p:ph type="title"/>
          </p:nvPr>
        </p:nvSpPr>
        <p:spPr>
          <a:xfrm>
            <a:off x="609600" y="2362200"/>
            <a:ext cx="3254871" cy="1161976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solidFill>
                  <a:schemeClr val="tx1"/>
                </a:solidFill>
              </a:rPr>
              <a:t>Grids</a:t>
            </a:r>
            <a:r>
              <a:rPr lang="en-US" sz="3400" b="1" dirty="0" smtClean="0"/>
              <a:t> </a:t>
            </a:r>
            <a:r>
              <a:rPr lang="en-US" sz="3400" dirty="0" smtClean="0"/>
              <a:t>/ </a:t>
            </a:r>
            <a:br>
              <a:rPr lang="en-US" sz="3400" dirty="0" smtClean="0"/>
            </a:br>
            <a:endParaRPr lang="en-US" sz="3400" dirty="0" smtClean="0"/>
          </a:p>
        </p:txBody>
      </p:sp>
      <p:sp>
        <p:nvSpPr>
          <p:cNvPr id="111619" name="Text Placeholder 45"/>
          <p:cNvSpPr>
            <a:spLocks noGrp="1"/>
          </p:cNvSpPr>
          <p:nvPr>
            <p:ph type="body" sz="half" idx="2"/>
          </p:nvPr>
        </p:nvSpPr>
        <p:spPr>
          <a:xfrm>
            <a:off x="380629" y="3733726"/>
            <a:ext cx="3255987" cy="239204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1621" name="Picture 5" descr="wire-frame-gri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5128" y="228600"/>
            <a:ext cx="7280672" cy="6479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/>
          </p:cNvSpPr>
          <p:nvPr/>
        </p:nvSpPr>
        <p:spPr bwMode="auto">
          <a:xfrm flipV="1">
            <a:off x="0" y="6553200"/>
            <a:ext cx="7086600" cy="4571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1000" dirty="0">
                <a:ea typeface="Gill Sans" pitchFamily="-110" charset="0"/>
                <a:cs typeface="Gill Sans" pitchFamily="-110" charset="0"/>
              </a:rPr>
              <a:t>Example based on Foundation </a:t>
            </a:r>
            <a:r>
              <a:rPr lang="en-US" sz="1000" dirty="0" err="1">
                <a:ea typeface="Gill Sans" pitchFamily="-110" charset="0"/>
                <a:cs typeface="Gill Sans" pitchFamily="-110" charset="0"/>
              </a:rPr>
              <a:t>Zurb</a:t>
            </a:r>
            <a:r>
              <a:rPr lang="en-US" sz="1000" dirty="0">
                <a:ea typeface="Gill Sans" pitchFamily="-110" charset="0"/>
                <a:cs typeface="Gill Sans" pitchFamily="-110" charset="0"/>
              </a:rPr>
              <a:t> Framework (</a:t>
            </a:r>
            <a:r>
              <a:rPr lang="en-US" sz="1000" u="sng" dirty="0">
                <a:ea typeface="Gill Sans" pitchFamily="-110" charset="0"/>
                <a:cs typeface="Gill Sans" pitchFamily="-110" charset="0"/>
                <a:hlinkClick r:id="rId2"/>
              </a:rPr>
              <a:t>http://foundation.zurb.com</a:t>
            </a:r>
            <a:r>
              <a:rPr lang="en-US" sz="1000" dirty="0">
                <a:ea typeface="Gill Sans" pitchFamily="-110" charset="0"/>
                <a:cs typeface="Gill Sans" pitchFamily="-110" charset="0"/>
              </a:rPr>
              <a:t>).  A 12 column grid system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227" y="1321594"/>
            <a:ext cx="8938617" cy="5000625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35843" name="Rectangle 3"/>
          <p:cNvSpPr>
            <a:spLocks/>
          </p:cNvSpPr>
          <p:nvPr/>
        </p:nvSpPr>
        <p:spPr bwMode="auto">
          <a:xfrm>
            <a:off x="304800" y="178594"/>
            <a:ext cx="8892778" cy="98226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5400" dirty="0">
                <a:ea typeface="Gill Sans" pitchFamily="-110" charset="0"/>
                <a:cs typeface="Gill Sans" pitchFamily="-110" charset="0"/>
              </a:rPr>
              <a:t>How do grid systems work?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719</TotalTime>
  <Words>555</Words>
  <Application>Microsoft Office PowerPoint</Application>
  <PresentationFormat>On-screen Show (4:3)</PresentationFormat>
  <Paragraphs>92</Paragraphs>
  <Slides>23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Courier</vt:lpstr>
      <vt:lpstr>Gill Sans</vt:lpstr>
      <vt:lpstr>Lucida Grande</vt:lpstr>
      <vt:lpstr>News Gothic MT</vt:lpstr>
      <vt:lpstr>Wingdings</vt:lpstr>
      <vt:lpstr>Wingdings 2</vt:lpstr>
      <vt:lpstr>ヒラギノ角ゴ ProN W3</vt:lpstr>
      <vt:lpstr>Breeze</vt:lpstr>
      <vt:lpstr>Responsive Design and Bootstrap</vt:lpstr>
      <vt:lpstr>Concepts</vt:lpstr>
      <vt:lpstr>State of Today’s Web</vt:lpstr>
      <vt:lpstr>51% of US mobile phones are smartphones</vt:lpstr>
      <vt:lpstr>PowerPoint Presentation</vt:lpstr>
      <vt:lpstr>PowerPoint Presentation</vt:lpstr>
      <vt:lpstr>PowerPoint Presentation</vt:lpstr>
      <vt:lpstr>Grids /  </vt:lpstr>
      <vt:lpstr>PowerPoint Presentation</vt:lpstr>
      <vt:lpstr>12 column version</vt:lpstr>
      <vt:lpstr>PowerPoint Presentation</vt:lpstr>
      <vt:lpstr>PowerPoint Presentation</vt:lpstr>
      <vt:lpstr>PowerPoint Presentation</vt:lpstr>
      <vt:lpstr>PowerPoint Presentation</vt:lpstr>
      <vt:lpstr>Twitter Bootstrap</vt:lpstr>
      <vt:lpstr>Created By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Bootstrap 101</dc:title>
  <dc:creator>Vivek E Naik</dc:creator>
  <cp:lastModifiedBy>Jinto MD</cp:lastModifiedBy>
  <cp:revision>40</cp:revision>
  <dcterms:created xsi:type="dcterms:W3CDTF">2013-04-10T16:32:56Z</dcterms:created>
  <dcterms:modified xsi:type="dcterms:W3CDTF">2015-07-07T05:40:28Z</dcterms:modified>
</cp:coreProperties>
</file>