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" charset="1" panose="00000500000000000000"/>
      <p:regular r:id="rId20"/>
    </p:embeddedFont>
    <p:embeddedFont>
      <p:font typeface="Tlab 레트로라이프" charset="1" panose="02000600000000000000"/>
      <p:regular r:id="rId21"/>
    </p:embeddedFont>
    <p:embeddedFont>
      <p:font typeface="TDTD순고딕" charset="1" panose="02000603000000000000"/>
      <p:regular r:id="rId22"/>
    </p:embeddedFont>
    <p:embeddedFont>
      <p:font typeface="TDTD순고딕 Bold" charset="1" panose="02000803000000000000"/>
      <p:regular r:id="rId23"/>
    </p:embeddedFont>
    <p:embeddedFont>
      <p:font typeface="Tlab 레트로라이프 Bold" charset="1" panose="02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604504" y="2808143"/>
            <a:ext cx="1078992" cy="1078992"/>
          </a:xfrm>
          <a:custGeom>
            <a:avLst/>
            <a:gdLst/>
            <a:ahLst/>
            <a:cxnLst/>
            <a:rect r="r" b="b" t="t" l="l"/>
            <a:pathLst>
              <a:path h="1078992" w="1078992">
                <a:moveTo>
                  <a:pt x="0" y="0"/>
                </a:moveTo>
                <a:lnTo>
                  <a:pt x="1078992" y="0"/>
                </a:lnTo>
                <a:lnTo>
                  <a:pt x="107899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1031875"/>
            <a:ext cx="297537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-42">
                <a:solidFill>
                  <a:srgbClr val="485849"/>
                </a:solidFill>
                <a:latin typeface="Poppins"/>
                <a:ea typeface="Poppins"/>
                <a:cs typeface="Poppins"/>
                <a:sym typeface="Poppins"/>
              </a:rPr>
              <a:t>TEAM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006053" y="5598635"/>
            <a:ext cx="8275894" cy="145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5"/>
              </a:lnSpc>
            </a:pPr>
            <a:r>
              <a:rPr lang="en-US" sz="4196" spc="-8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산불 확산 범위 예측 모델을 활용한 위험도 시각화 시스템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47037" y="3668060"/>
            <a:ext cx="8993926" cy="200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40"/>
              </a:lnSpc>
            </a:pPr>
            <a:r>
              <a:rPr lang="en-US" sz="11743">
                <a:solidFill>
                  <a:srgbClr val="8CB791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결과 보고서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39145" y="8850757"/>
            <a:ext cx="284231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-42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4조. 송유진, 장희준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2092" y="838519"/>
            <a:ext cx="16828392" cy="9131105"/>
            <a:chOff x="0" y="0"/>
            <a:chExt cx="22437856" cy="1217480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32126" y="154827"/>
              <a:ext cx="22305730" cy="12019979"/>
              <a:chOff x="0" y="0"/>
              <a:chExt cx="4406070" cy="23743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406070" cy="2374317"/>
              </a:xfrm>
              <a:custGeom>
                <a:avLst/>
                <a:gdLst/>
                <a:ahLst/>
                <a:cxnLst/>
                <a:rect r="r" b="b" t="t" l="l"/>
                <a:pathLst>
                  <a:path h="2374317" w="4406070">
                    <a:moveTo>
                      <a:pt x="0" y="0"/>
                    </a:moveTo>
                    <a:lnTo>
                      <a:pt x="4406070" y="0"/>
                    </a:lnTo>
                    <a:lnTo>
                      <a:pt x="4406070" y="2374317"/>
                    </a:lnTo>
                    <a:lnTo>
                      <a:pt x="0" y="2374317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406070" cy="24219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2305730" cy="12019979"/>
              <a:chOff x="0" y="0"/>
              <a:chExt cx="4406070" cy="237431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406070" cy="2374317"/>
              </a:xfrm>
              <a:custGeom>
                <a:avLst/>
                <a:gdLst/>
                <a:ahLst/>
                <a:cxnLst/>
                <a:rect r="r" b="b" t="t" l="l"/>
                <a:pathLst>
                  <a:path h="2374317" w="4406070">
                    <a:moveTo>
                      <a:pt x="0" y="0"/>
                    </a:moveTo>
                    <a:lnTo>
                      <a:pt x="4406070" y="0"/>
                    </a:lnTo>
                    <a:lnTo>
                      <a:pt x="4406070" y="2374317"/>
                    </a:lnTo>
                    <a:lnTo>
                      <a:pt x="0" y="237431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406070" cy="24219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17970" y="3932464"/>
            <a:ext cx="6731635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XGBoost, RandomForest, GradientBoost, LightGBM, CatBoost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다양한 기후·지형·시간 변수를 결합</a:t>
            </a:r>
            <a:r>
              <a:rPr lang="en-US" sz="21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하여 피해 면적과 확산 양상을 예측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회귀와 분류 각각에 </a:t>
            </a:r>
            <a:r>
              <a:rPr lang="en-US" b="true" sz="21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적합한 트리 기반 알고리즘</a:t>
            </a:r>
            <a:r>
              <a:rPr lang="en-US" sz="21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을 선택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서로 </a:t>
            </a:r>
            <a:r>
              <a:rPr lang="en-US" b="true" sz="21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다른 모델 간 결과를 결합</a:t>
            </a:r>
            <a:r>
              <a:rPr lang="en-US" sz="21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하여 예측 안정성과 성능 향상 확보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744119" y="3557270"/>
            <a:ext cx="8328571" cy="593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1"/>
              </a:lnSpc>
              <a:spcBef>
                <a:spcPct val="0"/>
              </a:spcBef>
            </a:pP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AutoNum type="arabicPeriod" startAt="1"/>
            </a:pPr>
            <a:r>
              <a:rPr lang="en-US" b="true" sz="2094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피해 면적 예측</a:t>
            </a: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 (area_regressor 모델)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 목표: 산불 발생 시점 기준으로 피해 면적(ha)을 수치로 예측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알고리즘: </a:t>
            </a:r>
            <a:r>
              <a:rPr lang="en-US" b="true" sz="2094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RandomForest, XGBoost, GradientBoost</a:t>
            </a: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 → 앙상블 평균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특징: 다중 회귀 모델 조합으로 안정적이고 정확한 면적 예측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AutoNum type="arabicPeriod" startAt="1"/>
            </a:pPr>
            <a:r>
              <a:rPr lang="en-US" b="true" sz="2094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산불 확산 방향 예측</a:t>
            </a: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 (direction 모델)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목표: 산불이 8방위 중 어떤 방향으로 확산될지 분류 예측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알고리즘: </a:t>
            </a:r>
            <a:r>
              <a:rPr lang="en-US" b="true" sz="2094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XGBoost Classifier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특징: 클래스 불균형 상황에서도 우수한 분류 성능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AutoNum type="arabicPeriod" startAt="1"/>
            </a:pPr>
            <a:r>
              <a:rPr lang="en-US" b="true" sz="2094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산불 확산 속도 예측</a:t>
            </a: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 (speed 모델)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목표: 느림/보통/빠름의 3단계 속도 중 어느 범주에 해당하는지 예측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 알고리즘: </a:t>
            </a:r>
            <a:r>
              <a:rPr lang="en-US" b="true" sz="2094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XGBoost, LightGBM, CatBoost</a:t>
            </a: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 → 앙상블</a:t>
            </a:r>
          </a:p>
          <a:p>
            <a:pPr algn="l" marL="452116" indent="-226058" lvl="1">
              <a:lnSpc>
                <a:spcPts val="2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4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 특징: 서로 다른 Gradient Boost 계열 알고리즘을 조합하여 정밀도 향상</a:t>
            </a:r>
          </a:p>
          <a:p>
            <a:pPr algn="l">
              <a:lnSpc>
                <a:spcPts val="2931"/>
              </a:lnSpc>
              <a:spcBef>
                <a:spcPct val="0"/>
              </a:spcBef>
            </a:pPr>
          </a:p>
          <a:p>
            <a:pPr algn="l">
              <a:lnSpc>
                <a:spcPts val="2931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019834" y="3189605"/>
            <a:ext cx="404358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적용한 머신러닝 알고리즘 목록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39802" y="1410881"/>
            <a:ext cx="11056097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모델링 기법 및 이유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239802" y="2573715"/>
            <a:ext cx="7426544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9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적용한 머신러닝 알고리즘 목록 및 선택 이유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2092" y="838519"/>
            <a:ext cx="16828392" cy="9131105"/>
            <a:chOff x="0" y="0"/>
            <a:chExt cx="22437856" cy="1217480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32126" y="154827"/>
              <a:ext cx="22305730" cy="12019979"/>
              <a:chOff x="0" y="0"/>
              <a:chExt cx="4406070" cy="23743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406070" cy="2374317"/>
              </a:xfrm>
              <a:custGeom>
                <a:avLst/>
                <a:gdLst/>
                <a:ahLst/>
                <a:cxnLst/>
                <a:rect r="r" b="b" t="t" l="l"/>
                <a:pathLst>
                  <a:path h="2374317" w="4406070">
                    <a:moveTo>
                      <a:pt x="0" y="0"/>
                    </a:moveTo>
                    <a:lnTo>
                      <a:pt x="4406070" y="0"/>
                    </a:lnTo>
                    <a:lnTo>
                      <a:pt x="4406070" y="2374317"/>
                    </a:lnTo>
                    <a:lnTo>
                      <a:pt x="0" y="2374317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406070" cy="24219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2305730" cy="12019979"/>
              <a:chOff x="0" y="0"/>
              <a:chExt cx="4406070" cy="237431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406070" cy="2374317"/>
              </a:xfrm>
              <a:custGeom>
                <a:avLst/>
                <a:gdLst/>
                <a:ahLst/>
                <a:cxnLst/>
                <a:rect r="r" b="b" t="t" l="l"/>
                <a:pathLst>
                  <a:path h="2374317" w="4406070">
                    <a:moveTo>
                      <a:pt x="0" y="0"/>
                    </a:moveTo>
                    <a:lnTo>
                      <a:pt x="4406070" y="0"/>
                    </a:lnTo>
                    <a:lnTo>
                      <a:pt x="4406070" y="2374317"/>
                    </a:lnTo>
                    <a:lnTo>
                      <a:pt x="0" y="237431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406070" cy="24219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92823" y="4023960"/>
            <a:ext cx="12428562" cy="451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적용 방식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먼저 전체 데이터에서 20%를 최종 테스트용으로 떼어놓고, 남은 훈련 데이터(80%)를 가지고 시작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이 훈련 데이터를 무작위로 3개의 덩어</a:t>
            </a:r>
            <a:r>
              <a:rPr lang="en-US" b="true" sz="20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리(A, B, C)로 나눔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1차 검증</a:t>
            </a:r>
            <a:r>
              <a:rPr lang="en-US" b="true" sz="20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: </a:t>
            </a:r>
            <a:r>
              <a:rPr lang="en-US" sz="20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A와 B 로 모델을 훈련시킨 후, C 로 성능을 테스트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2차 검증: </a:t>
            </a:r>
            <a:r>
              <a:rPr lang="en-US" sz="20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A와 C 로 모델을 훈련시킨 후, B 로 성능을 테스트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3차 검증: </a:t>
            </a:r>
            <a:r>
              <a:rPr lang="en-US" sz="20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B와 C 로 모델을 훈련시킨 후, A 로 성능을 테스트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장</a:t>
            </a:r>
            <a:r>
              <a:rPr lang="en-US" b="true" sz="2299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점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훈련 데이터셋을 어떻게 나누더라도 모델이 꾸준히 좋은 성능을 내는지 검증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최적의 모델 튜닝</a:t>
            </a:r>
            <a:r>
              <a:rPr lang="en-US" b="true" sz="2100">
                <a:solidFill>
                  <a:srgbClr val="000000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: </a:t>
            </a:r>
            <a:r>
              <a:rPr lang="en-US" sz="2100">
                <a:solidFill>
                  <a:srgbClr val="000000"/>
                </a:solidFill>
                <a:latin typeface="TDTD순고딕"/>
                <a:ea typeface="TDTD순고딕"/>
                <a:cs typeface="TDTD순고딕"/>
                <a:sym typeface="TDTD순고딕"/>
              </a:rPr>
              <a:t>GridSearchCV는 이 검증을 반복 수행으로 n_estimators(나무의 개수), learning_rate(학습률) 등 수많은 설정값 조합 중 평균적으로 가장 성능이 좋았던 최적의 설정값을 찾아내 최종 모델을 완성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08588" y="3275353"/>
            <a:ext cx="679703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교차 검증</a:t>
            </a:r>
            <a:r>
              <a:rPr lang="en-US" sz="2400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 (K-Fold)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39802" y="1410881"/>
            <a:ext cx="11056097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모델링 기법 및 이유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39802" y="2573715"/>
            <a:ext cx="7426544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9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교차 검증(Cross-Validation) 방식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658C6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239802" y="1410881"/>
            <a:ext cx="11056097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모델 학습 결과 및 성능 평가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39802" y="2573715"/>
            <a:ext cx="7426544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9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평가 지표 선정 ( RMSE, R², Accuracy 등)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13802" y="3308469"/>
            <a:ext cx="4460304" cy="331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  <a:spcBef>
                <a:spcPct val="0"/>
              </a:spcBef>
            </a:pP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1. di</a:t>
            </a: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rection (확산 방향 예측)</a:t>
            </a:r>
          </a:p>
          <a:p>
            <a:pPr algn="l" marL="461478" indent="-230739" lvl="1">
              <a:lnSpc>
                <a:spcPts val="299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평균 정확도 (K</a:t>
            </a: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Fold):</a:t>
            </a:r>
          </a:p>
          <a:p>
            <a:pPr algn="l" marL="461478" indent="-230739" lvl="1">
              <a:lnSpc>
                <a:spcPts val="299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XGBoost: 0.9811, LGBM: 0.9788, C</a:t>
            </a: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atBoost: 0.9788</a:t>
            </a:r>
          </a:p>
          <a:p>
            <a:pPr algn="l" marL="461478" indent="-230739" lvl="1">
              <a:lnSpc>
                <a:spcPts val="299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8방위 중 올바른</a:t>
            </a: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방향을 97.9% 이상 정확도로 예측</a:t>
            </a:r>
          </a:p>
          <a:p>
            <a:pPr algn="l" marL="461478" indent="-230739" lvl="1">
              <a:lnSpc>
                <a:spcPts val="299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37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모든 예측 항목 중 가장 신뢰도 높은 모델, 실전 활용도 매우 높음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124428" y="3618723"/>
            <a:ext cx="5087893" cy="314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6"/>
              </a:lnSpc>
              <a:spcBef>
                <a:spcPct val="0"/>
              </a:spcBef>
            </a:pP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2.</a:t>
            </a: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speed (확산 속도 예측 - 분류)</a:t>
            </a:r>
          </a:p>
          <a:p>
            <a:pPr algn="l" marL="440558" indent="-220279" lvl="1">
              <a:lnSpc>
                <a:spcPts val="285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평균 정확도 (KFol</a:t>
            </a: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d):</a:t>
            </a:r>
          </a:p>
          <a:p>
            <a:pPr algn="l" marL="440558" indent="-220279" lvl="1">
              <a:lnSpc>
                <a:spcPts val="285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XGBoost: 0.5356, </a:t>
            </a: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L</a:t>
            </a: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GBM: 0.5222, 앙상블</a:t>
            </a: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: 0.5356</a:t>
            </a:r>
          </a:p>
          <a:p>
            <a:pPr algn="l" marL="440558" indent="-220279" lvl="1">
              <a:lnSpc>
                <a:spcPts val="285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3등급 중속도 분류 정확도는 다소 낮은 편,</a:t>
            </a:r>
          </a:p>
          <a:p>
            <a:pPr algn="l" marL="440558" indent="-220279" lvl="1">
              <a:lnSpc>
                <a:spcPts val="285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불균형</a:t>
            </a: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클래스 및 경계 모호성의 영향 있음</a:t>
            </a:r>
          </a:p>
          <a:p>
            <a:pPr algn="l" marL="440558" indent="-220279" lvl="1">
              <a:lnSpc>
                <a:spcPts val="285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40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SMOTE 및 앙상블 활용으로 성능 안정화 시도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1462643" y="3599673"/>
            <a:ext cx="5394431" cy="405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5"/>
              </a:lnSpc>
              <a:spcBef>
                <a:spcPct val="0"/>
              </a:spcBef>
            </a:pP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3. a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rea (피해 면적 예측 - 회귀)</a:t>
            </a:r>
          </a:p>
          <a:p>
            <a:pPr algn="l" marL="421795" indent="-210897" lvl="1">
              <a:lnSpc>
                <a:spcPts val="27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평균 R² (KFold):</a:t>
            </a:r>
          </a:p>
          <a:p>
            <a:pPr algn="l" marL="843590" indent="-281197" lvl="2">
              <a:lnSpc>
                <a:spcPts val="273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XGB: 0.9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759, RF: 0.9890, 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GB: 0.9400, Ensemble: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0.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9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802</a:t>
            </a:r>
          </a:p>
          <a:p>
            <a:pPr algn="l" marL="421795" indent="-210897" lvl="1">
              <a:lnSpc>
                <a:spcPts val="27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평균 RMSE:</a:t>
            </a:r>
          </a:p>
          <a:p>
            <a:pPr algn="l" marL="843590" indent="-281197" lvl="2">
              <a:lnSpc>
                <a:spcPts val="273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XGB: 44.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94, RF: 30.48, 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GB: 70.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97, En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semble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: 40.7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7</a:t>
            </a:r>
          </a:p>
          <a:p>
            <a:pPr algn="l" marL="421795" indent="-210897" lvl="1">
              <a:lnSpc>
                <a:spcPts val="27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피해 면적을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로그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스케일로 변환하여 안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정적인 예측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달성</a:t>
            </a:r>
          </a:p>
          <a:p>
            <a:pPr algn="l" marL="421795" indent="-210897" lvl="1">
              <a:lnSpc>
                <a:spcPts val="27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앙상블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모델이 전체적으로 우수한</a:t>
            </a:r>
            <a:r>
              <a:rPr lang="en-US" b="true" sz="1953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성능 확보</a:t>
            </a:r>
          </a:p>
          <a:p>
            <a:pPr algn="l">
              <a:lnSpc>
                <a:spcPts val="2735"/>
              </a:lnSpc>
              <a:spcBef>
                <a:spcPct val="0"/>
              </a:spcBef>
            </a:pPr>
          </a:p>
          <a:p>
            <a:pPr algn="l">
              <a:lnSpc>
                <a:spcPts val="227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413802" y="6721734"/>
            <a:ext cx="9045013" cy="253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  <a:spcBef>
                <a:spcPct val="0"/>
              </a:spcBef>
            </a:pP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4. fwi</a:t>
            </a: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(산불 기상 지수 예측)</a:t>
            </a:r>
          </a:p>
          <a:p>
            <a:pPr algn="l" marL="453037" indent="-226518" lvl="1">
              <a:lnSpc>
                <a:spcPts val="293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R²</a:t>
            </a: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: 0.9669</a:t>
            </a:r>
          </a:p>
          <a:p>
            <a:pPr algn="l" marL="453037" indent="-226518" lvl="1">
              <a:lnSpc>
                <a:spcPts val="293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학습 모델이 FWI의</a:t>
            </a: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입력 변수를 바탕으로</a:t>
            </a:r>
          </a:p>
          <a:p>
            <a:pPr algn="l" marL="453037" indent="-226518" lvl="1">
              <a:lnSpc>
                <a:spcPts val="293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96.7% 이상의 설명력을 달성,</a:t>
            </a:r>
          </a:p>
          <a:p>
            <a:pPr algn="l" marL="453037" indent="-226518" lvl="1">
              <a:lnSpc>
                <a:spcPts val="293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복잡한</a:t>
            </a: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기상 변수 간 관계를 잘 학습한 것 의미</a:t>
            </a:r>
          </a:p>
          <a:p>
            <a:pPr algn="l" marL="453037" indent="-226518" lvl="1">
              <a:lnSpc>
                <a:spcPts val="293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98">
                <a:solidFill>
                  <a:srgbClr val="3E4047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모델의 전처리 및 파생 변수 생성 품질을 입증</a:t>
            </a:r>
          </a:p>
          <a:p>
            <a:pPr algn="l">
              <a:lnSpc>
                <a:spcPts val="26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658C6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239802" y="1410881"/>
            <a:ext cx="11135673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예측 결과 및 향후 개선 방향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92503" y="2879773"/>
            <a:ext cx="4022477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실제값과 예측값 비교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03145" y="2879773"/>
            <a:ext cx="3176335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예측 결과의 해석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00380" y="3577003"/>
            <a:ext cx="7206724" cy="455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피해 면적 예측 (Regression)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→ R² ≈ 0.98, RMSE ≈ 40.8 (Ensemble 기준)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→ </a:t>
            </a: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평균적인 피해 면적을 매우 높은 설명력으로 예측함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설명력 저하 요인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발화 이후 현장 진행 과정 반영 불가 (소방 대응, 돌풍, 도로 등)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따라서 확산 거리</a:t>
            </a: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예측 (R² ≈ 0.05)처럼 낮은 설명력도 나타남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확산</a:t>
            </a:r>
            <a:r>
              <a:rPr lang="en-US" b="true" sz="20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속도 예측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Ensemble 평균 정확도 ≈</a:t>
            </a: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0.5356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실제 속도 class 0~2 구분은 모델 성능 중간 수준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확산 방향 예측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F1 또는 정확도 기준, 평균 정확도 ≈ 0.97 수준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신뢰도 가장 높음 → 실전 적용 가능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957401" y="3911648"/>
            <a:ext cx="6567346" cy="388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b="true" sz="20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예측의 본질적 한계 이해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산불 피해 면적과 확산 거리는 복잡한 환경과 인간 활동에 의해 좌우되어 완벽한 예측 불가능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소방 활동와 같은 변수는 </a:t>
            </a: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모델에 반영 어려움</a:t>
            </a:r>
          </a:p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b="true" sz="20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모델이 제공하는 신뢰도 높은 정보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확산 방향 예측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피해 면적 예측</a:t>
            </a:r>
          </a:p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b="true" sz="20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전략적 활용 방향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정확한 수치보다는 ‘위험 범위’와 ‘진행 방향’을 기반으로 의사결정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위험도가 높은 상황에 대비해 자원과 인력 집중 배치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658C6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239802" y="1410881"/>
            <a:ext cx="11135673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예측 결과 및 향후 개선 방향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38082" y="2880799"/>
            <a:ext cx="3411837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향후 개선 방향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3596" y="4041397"/>
            <a:ext cx="7278975" cy="428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소방 대응 데이터 통합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예측 정확도에 가장 큰 영향을 미치는 '인간의 개입' 정보가 부재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개선:</a:t>
            </a: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소방 헬기 투입 대수, 진화 인력 규모, 도착 시간 등의 데이터를 추가 학습시켜, 진화 노력을 변수로 포함한 더 현실적인 예측 수행</a:t>
            </a:r>
          </a:p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시계열 모델(LSTM, GRU) 도입: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현재 모델(XGBoost)은 발화 '시점'만 분석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개선:</a:t>
            </a: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시간에 따른 변화를 학습하는 시계열 모델을 도입하여, 확산 상태를 단계적으로 예측하는 동적 시뮬레이션 모델로 발전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04433" y="4041397"/>
            <a:ext cx="7452641" cy="428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</a:t>
            </a: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3. </a:t>
            </a: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데이터 개선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추가 변수 도입: 바람방향 변화, 고도·경사, 토양수분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GEE 위성 NDVI 변화량, 도로/하천 정보 추가 추천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 4. </a:t>
            </a: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모델 개선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피해 면적: Quantile Regression 도입 시 최악/최선 예측 가능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속도 예측: 다층 분류 or 회귀 앙상블로 세분화 시도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방향 예측: 현재 정확도 매우 높아, 추가 개선 여지 적음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 5.</a:t>
            </a: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시스템적 통합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실시간 기상 정보 반영 (NASA, GEE API)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예측결과 시각화 및 관리자 피드백 루프 구축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181596" y="4413888"/>
            <a:ext cx="818710" cy="703579"/>
            <a:chOff x="0" y="0"/>
            <a:chExt cx="812800" cy="698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485849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727070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01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181596" y="5550705"/>
            <a:ext cx="818710" cy="703579"/>
            <a:chOff x="0" y="0"/>
            <a:chExt cx="812800" cy="6985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628566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727070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02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181596" y="6683740"/>
            <a:ext cx="818710" cy="703579"/>
            <a:chOff x="0" y="0"/>
            <a:chExt cx="812800" cy="6985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628566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727070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03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181596" y="7816775"/>
            <a:ext cx="818710" cy="703579"/>
            <a:chOff x="0" y="0"/>
            <a:chExt cx="812800" cy="698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628566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727070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04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813034" y="5550705"/>
            <a:ext cx="4837099" cy="2000064"/>
            <a:chOff x="0" y="0"/>
            <a:chExt cx="6449465" cy="2666752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107972"/>
              <a:ext cx="1091613" cy="938105"/>
              <a:chOff x="0" y="0"/>
              <a:chExt cx="812800" cy="6985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628566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  <a:spcBef>
                    <a:spcPct val="0"/>
                  </a:spcBef>
                </a:pPr>
                <a:r>
                  <a:rPr lang="en-US" sz="2600">
                    <a:solidFill>
                      <a:srgbClr val="727070"/>
                    </a:solidFill>
                    <a:latin typeface="Tlab 레트로라이프"/>
                    <a:ea typeface="Tlab 레트로라이프"/>
                    <a:cs typeface="Tlab 레트로라이프"/>
                    <a:sym typeface="Tlab 레트로라이프"/>
                  </a:rPr>
                  <a:t>05</a:t>
                </a: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623727"/>
              <a:ext cx="1091613" cy="938105"/>
              <a:chOff x="0" y="0"/>
              <a:chExt cx="812800" cy="6985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628566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  <a:spcBef>
                    <a:spcPct val="0"/>
                  </a:spcBef>
                </a:pPr>
                <a:r>
                  <a:rPr lang="en-US" sz="2600">
                    <a:solidFill>
                      <a:srgbClr val="727070"/>
                    </a:solidFill>
                    <a:latin typeface="Tlab 레트로라이프"/>
                    <a:ea typeface="Tlab 레트로라이프"/>
                    <a:cs typeface="Tlab 레트로라이프"/>
                    <a:sym typeface="Tlab 레트로라이프"/>
                  </a:rPr>
                  <a:t>06</a:t>
                </a: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1383713" y="-57150"/>
              <a:ext cx="4657273" cy="1211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3"/>
                </a:lnSpc>
              </a:pPr>
              <a:r>
                <a:rPr lang="en-US" sz="2673">
                  <a:solidFill>
                    <a:srgbClr val="658C6A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모델 학습 결과 및 성능 평가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383713" y="1455552"/>
              <a:ext cx="5065752" cy="1211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3"/>
                </a:lnSpc>
              </a:pPr>
              <a:r>
                <a:rPr lang="en-US" sz="2673">
                  <a:solidFill>
                    <a:srgbClr val="658C6A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예측 결과 및 향후 개선 방향</a:t>
              </a:r>
            </a:p>
          </p:txBody>
        </p:sp>
      </p:grpSp>
      <p:graphicFrame>
        <p:nvGraphicFramePr>
          <p:cNvPr name="Table 40" id="40"/>
          <p:cNvGraphicFramePr>
            <a:graphicFrameLocks noGrp="true"/>
          </p:cNvGraphicFramePr>
          <p:nvPr/>
        </p:nvGraphicFramePr>
        <p:xfrm>
          <a:off x="8973442" y="1911733"/>
          <a:ext cx="7315200" cy="169833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8266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 b="true">
                          <a:solidFill>
                            <a:srgbClr val="485849"/>
                          </a:solidFill>
                          <a:latin typeface="TDTD순고딕 Bold"/>
                          <a:ea typeface="TDTD순고딕 Bold"/>
                          <a:cs typeface="TDTD순고딕 Bold"/>
                          <a:sym typeface="TDTD순고딕 Bold"/>
                        </a:rPr>
                        <a:t>순서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 b="true">
                          <a:solidFill>
                            <a:srgbClr val="485849"/>
                          </a:solidFill>
                          <a:latin typeface="TDTD순고딕 Bold"/>
                          <a:ea typeface="TDTD순고딕 Bold"/>
                          <a:cs typeface="TDTD순고딕 Bold"/>
                          <a:sym typeface="TDTD순고딕 Bold"/>
                        </a:rPr>
                        <a:t>변경 내용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 b="true">
                          <a:solidFill>
                            <a:srgbClr val="485849"/>
                          </a:solidFill>
                          <a:latin typeface="TDTD순고딕 Bold"/>
                          <a:ea typeface="TDTD순고딕 Bold"/>
                          <a:cs typeface="TDTD순고딕 Bold"/>
                          <a:sym typeface="TDTD순고딕 Bold"/>
                        </a:rPr>
                        <a:t>변경 날짜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6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485849"/>
                          </a:solidFill>
                          <a:latin typeface="TDTD순고딕"/>
                          <a:ea typeface="TDTD순고딕"/>
                          <a:cs typeface="TDTD순고딕"/>
                          <a:sym typeface="TDTD순고딕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485849"/>
                          </a:solidFill>
                          <a:latin typeface="TDTD순고딕"/>
                          <a:ea typeface="TDTD순고딕"/>
                          <a:cs typeface="TDTD순고딕"/>
                          <a:sym typeface="TDTD순고딕"/>
                        </a:rPr>
                        <a:t>초안 완성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485849"/>
                          </a:solidFill>
                          <a:latin typeface="TDTD순고딕"/>
                          <a:ea typeface="TDTD순고딕"/>
                          <a:cs typeface="TDTD순고딕"/>
                          <a:sym typeface="TDTD순고딕"/>
                        </a:rPr>
                        <a:t>25/08/04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1" id="41"/>
          <p:cNvSpPr txBox="true"/>
          <p:nvPr/>
        </p:nvSpPr>
        <p:spPr>
          <a:xfrm rot="0">
            <a:off x="2017519" y="1749808"/>
            <a:ext cx="3481325" cy="14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sz="8306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목차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221962" y="4509122"/>
            <a:ext cx="3870726" cy="4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673">
                <a:solidFill>
                  <a:srgbClr val="658C6A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주요 기능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221962" y="5645938"/>
            <a:ext cx="3870726" cy="4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673">
                <a:solidFill>
                  <a:srgbClr val="658C6A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데이터 설명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221962" y="6778175"/>
            <a:ext cx="3870726" cy="4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673">
                <a:solidFill>
                  <a:srgbClr val="658C6A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데이터 전처리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221962" y="7910412"/>
            <a:ext cx="3870726" cy="4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673">
                <a:solidFill>
                  <a:srgbClr val="658C6A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모델링 기법 및 이유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973442" y="1352550"/>
            <a:ext cx="1032272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History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658C6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870789" y="1414875"/>
            <a:ext cx="5718918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주요 기능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01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425261" y="2780244"/>
            <a:ext cx="7307487" cy="6344811"/>
            <a:chOff x="0" y="0"/>
            <a:chExt cx="1791346" cy="155535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91346" cy="1555357"/>
            </a:xfrm>
            <a:custGeom>
              <a:avLst/>
              <a:gdLst/>
              <a:ahLst/>
              <a:cxnLst/>
              <a:rect r="r" b="b" t="t" l="l"/>
              <a:pathLst>
                <a:path h="1555357" w="1791346">
                  <a:moveTo>
                    <a:pt x="21189" y="0"/>
                  </a:moveTo>
                  <a:lnTo>
                    <a:pt x="1770157" y="0"/>
                  </a:lnTo>
                  <a:cubicBezTo>
                    <a:pt x="1781859" y="0"/>
                    <a:pt x="1791346" y="9487"/>
                    <a:pt x="1791346" y="21189"/>
                  </a:cubicBezTo>
                  <a:lnTo>
                    <a:pt x="1791346" y="1534168"/>
                  </a:lnTo>
                  <a:cubicBezTo>
                    <a:pt x="1791346" y="1539788"/>
                    <a:pt x="1789114" y="1545177"/>
                    <a:pt x="1785140" y="1549151"/>
                  </a:cubicBezTo>
                  <a:cubicBezTo>
                    <a:pt x="1781166" y="1553125"/>
                    <a:pt x="1775777" y="1555357"/>
                    <a:pt x="1770157" y="1555357"/>
                  </a:cubicBezTo>
                  <a:lnTo>
                    <a:pt x="21189" y="1555357"/>
                  </a:lnTo>
                  <a:cubicBezTo>
                    <a:pt x="15569" y="1555357"/>
                    <a:pt x="10180" y="1553125"/>
                    <a:pt x="6206" y="1549151"/>
                  </a:cubicBezTo>
                  <a:cubicBezTo>
                    <a:pt x="2232" y="1545177"/>
                    <a:pt x="0" y="1539788"/>
                    <a:pt x="0" y="1534168"/>
                  </a:cubicBezTo>
                  <a:lnTo>
                    <a:pt x="0" y="21189"/>
                  </a:lnTo>
                  <a:cubicBezTo>
                    <a:pt x="0" y="15569"/>
                    <a:pt x="2232" y="10180"/>
                    <a:pt x="6206" y="6206"/>
                  </a:cubicBezTo>
                  <a:cubicBezTo>
                    <a:pt x="10180" y="2232"/>
                    <a:pt x="15569" y="0"/>
                    <a:pt x="211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85849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791346" cy="1593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241387" y="2780244"/>
            <a:ext cx="7526972" cy="6344811"/>
            <a:chOff x="0" y="0"/>
            <a:chExt cx="2211405" cy="186408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211405" cy="1864090"/>
            </a:xfrm>
            <a:custGeom>
              <a:avLst/>
              <a:gdLst/>
              <a:ahLst/>
              <a:cxnLst/>
              <a:rect r="r" b="b" t="t" l="l"/>
              <a:pathLst>
                <a:path h="1864090" w="2211405">
                  <a:moveTo>
                    <a:pt x="20571" y="0"/>
                  </a:moveTo>
                  <a:lnTo>
                    <a:pt x="2190834" y="0"/>
                  </a:lnTo>
                  <a:cubicBezTo>
                    <a:pt x="2202195" y="0"/>
                    <a:pt x="2211405" y="9210"/>
                    <a:pt x="2211405" y="20571"/>
                  </a:cubicBezTo>
                  <a:lnTo>
                    <a:pt x="2211405" y="1843518"/>
                  </a:lnTo>
                  <a:cubicBezTo>
                    <a:pt x="2211405" y="1854879"/>
                    <a:pt x="2202195" y="1864090"/>
                    <a:pt x="2190834" y="1864090"/>
                  </a:cubicBezTo>
                  <a:lnTo>
                    <a:pt x="20571" y="1864090"/>
                  </a:lnTo>
                  <a:cubicBezTo>
                    <a:pt x="15115" y="1864090"/>
                    <a:pt x="9883" y="1861922"/>
                    <a:pt x="6025" y="1858064"/>
                  </a:cubicBezTo>
                  <a:cubicBezTo>
                    <a:pt x="2167" y="1854207"/>
                    <a:pt x="0" y="1848974"/>
                    <a:pt x="0" y="1843518"/>
                  </a:cubicBezTo>
                  <a:lnTo>
                    <a:pt x="0" y="20571"/>
                  </a:lnTo>
                  <a:cubicBezTo>
                    <a:pt x="0" y="9210"/>
                    <a:pt x="9210" y="0"/>
                    <a:pt x="20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8584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211405" cy="190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241387" y="2780244"/>
            <a:ext cx="3763486" cy="711589"/>
            <a:chOff x="0" y="0"/>
            <a:chExt cx="733233" cy="1386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33233" cy="138638"/>
            </a:xfrm>
            <a:custGeom>
              <a:avLst/>
              <a:gdLst/>
              <a:ahLst/>
              <a:cxnLst/>
              <a:rect r="r" b="b" t="t" l="l"/>
              <a:pathLst>
                <a:path h="138638" w="733233">
                  <a:moveTo>
                    <a:pt x="26742" y="0"/>
                  </a:moveTo>
                  <a:lnTo>
                    <a:pt x="706491" y="0"/>
                  </a:lnTo>
                  <a:cubicBezTo>
                    <a:pt x="713583" y="0"/>
                    <a:pt x="720385" y="2818"/>
                    <a:pt x="725401" y="7833"/>
                  </a:cubicBezTo>
                  <a:cubicBezTo>
                    <a:pt x="730416" y="12848"/>
                    <a:pt x="733233" y="19650"/>
                    <a:pt x="733233" y="26742"/>
                  </a:cubicBezTo>
                  <a:lnTo>
                    <a:pt x="733233" y="111895"/>
                  </a:lnTo>
                  <a:cubicBezTo>
                    <a:pt x="733233" y="126665"/>
                    <a:pt x="721260" y="138638"/>
                    <a:pt x="706491" y="138638"/>
                  </a:cubicBezTo>
                  <a:lnTo>
                    <a:pt x="26742" y="138638"/>
                  </a:lnTo>
                  <a:cubicBezTo>
                    <a:pt x="19650" y="138638"/>
                    <a:pt x="12848" y="135820"/>
                    <a:pt x="7833" y="130805"/>
                  </a:cubicBezTo>
                  <a:cubicBezTo>
                    <a:pt x="2818" y="125790"/>
                    <a:pt x="0" y="118988"/>
                    <a:pt x="0" y="111895"/>
                  </a:cubicBezTo>
                  <a:lnTo>
                    <a:pt x="0" y="26742"/>
                  </a:lnTo>
                  <a:cubicBezTo>
                    <a:pt x="0" y="19650"/>
                    <a:pt x="2818" y="12848"/>
                    <a:pt x="7833" y="7833"/>
                  </a:cubicBezTo>
                  <a:cubicBezTo>
                    <a:pt x="12848" y="2818"/>
                    <a:pt x="19650" y="0"/>
                    <a:pt x="26742" y="0"/>
                  </a:cubicBezTo>
                  <a:close/>
                </a:path>
              </a:pathLst>
            </a:custGeom>
            <a:solidFill>
              <a:srgbClr val="A7BE8C"/>
            </a:solidFill>
            <a:ln w="19050" cap="sq">
              <a:solidFill>
                <a:srgbClr val="485849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733233" cy="195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기대 효과 및 활용 방안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638148" y="4017319"/>
            <a:ext cx="6733449" cy="4327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720" indent="-291860" lvl="1">
              <a:lnSpc>
                <a:spcPts val="3785"/>
              </a:lnSpc>
              <a:buFont typeface="Arial"/>
              <a:buChar char="•"/>
            </a:pPr>
            <a:r>
              <a:rPr lang="en-US" b="true" sz="2703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최적 자원 배분으로 대응 효율 극대화</a:t>
            </a:r>
          </a:p>
          <a:p>
            <a:pPr algn="l">
              <a:lnSpc>
                <a:spcPts val="3225"/>
              </a:lnSpc>
            </a:pPr>
            <a:r>
              <a:rPr lang="en-US" sz="2303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피해 가능성이 높은 지역과 시간대를 예측해 인력, 장비를 효율적으로 배치</a:t>
            </a:r>
          </a:p>
          <a:p>
            <a:pPr algn="l" marL="583720" indent="-291860" lvl="1">
              <a:lnSpc>
                <a:spcPts val="3785"/>
              </a:lnSpc>
              <a:buFont typeface="Arial"/>
              <a:buChar char="•"/>
            </a:pPr>
            <a:r>
              <a:rPr lang="en-US" b="true" sz="2703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위험도 기반 우선순위 설정으로 긴급 대응 속도 향상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신뢰 구간까지 반영한 예측 결과로, 위험 수준에 맞춰 대응 우선순위를 합리적으로 결정</a:t>
            </a:r>
          </a:p>
          <a:p>
            <a:pPr algn="l" marL="583720" indent="-291860" lvl="1">
              <a:lnSpc>
                <a:spcPts val="3785"/>
              </a:lnSpc>
              <a:buFont typeface="Arial"/>
              <a:buChar char="•"/>
            </a:pPr>
            <a:r>
              <a:rPr lang="en-US" b="true" sz="2703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기후 변화와 산불 패턴 분석에 기여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장기 데이터와 결합해 산불 발생 경향 변화를 분석, 미래 재난 대비 전략 수립에 활용 가능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425261" y="2780244"/>
            <a:ext cx="3457901" cy="711589"/>
            <a:chOff x="0" y="0"/>
            <a:chExt cx="562118" cy="11567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62118" cy="115676"/>
            </a:xfrm>
            <a:custGeom>
              <a:avLst/>
              <a:gdLst/>
              <a:ahLst/>
              <a:cxnLst/>
              <a:rect r="r" b="b" t="t" l="l"/>
              <a:pathLst>
                <a:path h="115676" w="562118">
                  <a:moveTo>
                    <a:pt x="29106" y="0"/>
                  </a:moveTo>
                  <a:lnTo>
                    <a:pt x="533013" y="0"/>
                  </a:lnTo>
                  <a:cubicBezTo>
                    <a:pt x="549087" y="0"/>
                    <a:pt x="562118" y="13031"/>
                    <a:pt x="562118" y="29106"/>
                  </a:cubicBezTo>
                  <a:lnTo>
                    <a:pt x="562118" y="86571"/>
                  </a:lnTo>
                  <a:cubicBezTo>
                    <a:pt x="562118" y="102645"/>
                    <a:pt x="549087" y="115676"/>
                    <a:pt x="533013" y="115676"/>
                  </a:cubicBezTo>
                  <a:lnTo>
                    <a:pt x="29106" y="115676"/>
                  </a:lnTo>
                  <a:cubicBezTo>
                    <a:pt x="13031" y="115676"/>
                    <a:pt x="0" y="102645"/>
                    <a:pt x="0" y="86571"/>
                  </a:cubicBezTo>
                  <a:lnTo>
                    <a:pt x="0" y="29106"/>
                  </a:lnTo>
                  <a:cubicBezTo>
                    <a:pt x="0" y="13031"/>
                    <a:pt x="13031" y="0"/>
                    <a:pt x="29106" y="0"/>
                  </a:cubicBezTo>
                  <a:close/>
                </a:path>
              </a:pathLst>
            </a:custGeom>
            <a:solidFill>
              <a:srgbClr val="8CB791"/>
            </a:solidFill>
            <a:ln w="19050" cap="sq">
              <a:solidFill>
                <a:srgbClr val="485849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562118" cy="17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머신 러닝 주요 기능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712280" y="4491619"/>
            <a:ext cx="6733449" cy="278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720" indent="-291860" lvl="1">
              <a:lnSpc>
                <a:spcPts val="4461"/>
              </a:lnSpc>
              <a:buFont typeface="Arial"/>
              <a:buChar char="•"/>
            </a:pPr>
            <a:r>
              <a:rPr lang="en-US" b="true" sz="2703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산불 피해 면적</a:t>
            </a:r>
            <a:r>
              <a:rPr lang="en-US" sz="2703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과 </a:t>
            </a:r>
            <a:r>
              <a:rPr lang="en-US" b="true" sz="2703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확산 방향</a:t>
            </a:r>
            <a:r>
              <a:rPr lang="en-US" sz="2703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을 예측</a:t>
            </a:r>
          </a:p>
          <a:p>
            <a:pPr algn="l" marL="583720" indent="-291860" lvl="1">
              <a:lnSpc>
                <a:spcPts val="4461"/>
              </a:lnSpc>
              <a:buFont typeface="Arial"/>
              <a:buChar char="•"/>
            </a:pPr>
            <a:r>
              <a:rPr lang="en-US" sz="2703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산불 </a:t>
            </a:r>
            <a:r>
              <a:rPr lang="en-US" b="true" sz="2703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위험도</a:t>
            </a:r>
            <a:r>
              <a:rPr lang="en-US" sz="2703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를 </a:t>
            </a:r>
            <a:r>
              <a:rPr lang="en-US" b="true" sz="2703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수치화</a:t>
            </a:r>
            <a:r>
              <a:rPr lang="en-US" sz="2703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해 실시간 평가 가능</a:t>
            </a:r>
          </a:p>
          <a:p>
            <a:pPr algn="l" marL="583720" indent="-291860" lvl="1">
              <a:lnSpc>
                <a:spcPts val="4461"/>
              </a:lnSpc>
              <a:buFont typeface="Arial"/>
              <a:buChar char="•"/>
            </a:pPr>
            <a:r>
              <a:rPr lang="en-US" sz="2703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복합 데이터 기반 중요한 변수 자동 분석</a:t>
            </a:r>
          </a:p>
          <a:p>
            <a:pPr algn="l" marL="583720" indent="-291860" lvl="1">
              <a:lnSpc>
                <a:spcPts val="4461"/>
              </a:lnSpc>
              <a:buFont typeface="Arial"/>
              <a:buChar char="•"/>
            </a:pPr>
            <a:r>
              <a:rPr lang="en-US" sz="2703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예측 불확실성(신뢰 구간) 제공으로 대응력 강화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30285" y="3201752"/>
            <a:ext cx="10528499" cy="6056548"/>
            <a:chOff x="0" y="0"/>
            <a:chExt cx="1000430" cy="575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00430" cy="575500"/>
            </a:xfrm>
            <a:custGeom>
              <a:avLst/>
              <a:gdLst/>
              <a:ahLst/>
              <a:cxnLst/>
              <a:rect r="r" b="b" t="t" l="l"/>
              <a:pathLst>
                <a:path h="575500" w="1000430">
                  <a:moveTo>
                    <a:pt x="26472" y="0"/>
                  </a:moveTo>
                  <a:lnTo>
                    <a:pt x="973959" y="0"/>
                  </a:lnTo>
                  <a:cubicBezTo>
                    <a:pt x="988579" y="0"/>
                    <a:pt x="1000430" y="11852"/>
                    <a:pt x="1000430" y="26472"/>
                  </a:cubicBezTo>
                  <a:lnTo>
                    <a:pt x="1000430" y="549028"/>
                  </a:lnTo>
                  <a:cubicBezTo>
                    <a:pt x="1000430" y="556049"/>
                    <a:pt x="997641" y="562782"/>
                    <a:pt x="992677" y="567747"/>
                  </a:cubicBezTo>
                  <a:cubicBezTo>
                    <a:pt x="987713" y="572711"/>
                    <a:pt x="980979" y="575500"/>
                    <a:pt x="973959" y="575500"/>
                  </a:cubicBezTo>
                  <a:lnTo>
                    <a:pt x="26472" y="575500"/>
                  </a:lnTo>
                  <a:cubicBezTo>
                    <a:pt x="11852" y="575500"/>
                    <a:pt x="0" y="563648"/>
                    <a:pt x="0" y="549028"/>
                  </a:cubicBezTo>
                  <a:lnTo>
                    <a:pt x="0" y="26472"/>
                  </a:lnTo>
                  <a:cubicBezTo>
                    <a:pt x="0" y="11852"/>
                    <a:pt x="11852" y="0"/>
                    <a:pt x="26472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E4047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00430" cy="623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962932" y="3621306"/>
            <a:ext cx="1811309" cy="1811309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2689" t="0" r="-2689" b="0"/>
              </a:stretch>
            </a:blipFill>
            <a:ln w="19050" cap="sq">
              <a:solidFill>
                <a:srgbClr val="485849"/>
              </a:solidFill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681166" y="5565384"/>
            <a:ext cx="4188073" cy="1076143"/>
            <a:chOff x="0" y="0"/>
            <a:chExt cx="1022810" cy="2628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2810" cy="262815"/>
            </a:xfrm>
            <a:custGeom>
              <a:avLst/>
              <a:gdLst/>
              <a:ahLst/>
              <a:cxnLst/>
              <a:rect r="r" b="b" t="t" l="l"/>
              <a:pathLst>
                <a:path h="262815" w="1022810">
                  <a:moveTo>
                    <a:pt x="24031" y="0"/>
                  </a:moveTo>
                  <a:lnTo>
                    <a:pt x="998779" y="0"/>
                  </a:lnTo>
                  <a:cubicBezTo>
                    <a:pt x="1012051" y="0"/>
                    <a:pt x="1022810" y="10759"/>
                    <a:pt x="1022810" y="24031"/>
                  </a:cubicBezTo>
                  <a:lnTo>
                    <a:pt x="1022810" y="238784"/>
                  </a:lnTo>
                  <a:cubicBezTo>
                    <a:pt x="1022810" y="245158"/>
                    <a:pt x="1020279" y="251270"/>
                    <a:pt x="1015772" y="255777"/>
                  </a:cubicBezTo>
                  <a:cubicBezTo>
                    <a:pt x="1011265" y="260284"/>
                    <a:pt x="1005153" y="262815"/>
                    <a:pt x="998779" y="262815"/>
                  </a:cubicBezTo>
                  <a:lnTo>
                    <a:pt x="24031" y="262815"/>
                  </a:lnTo>
                  <a:cubicBezTo>
                    <a:pt x="17658" y="262815"/>
                    <a:pt x="11545" y="260284"/>
                    <a:pt x="7039" y="255777"/>
                  </a:cubicBezTo>
                  <a:cubicBezTo>
                    <a:pt x="2532" y="251270"/>
                    <a:pt x="0" y="245158"/>
                    <a:pt x="0" y="238784"/>
                  </a:cubicBezTo>
                  <a:lnTo>
                    <a:pt x="0" y="24031"/>
                  </a:lnTo>
                  <a:cubicBezTo>
                    <a:pt x="0" y="17658"/>
                    <a:pt x="2532" y="11545"/>
                    <a:pt x="7039" y="7039"/>
                  </a:cubicBezTo>
                  <a:cubicBezTo>
                    <a:pt x="11545" y="2532"/>
                    <a:pt x="17658" y="0"/>
                    <a:pt x="24031" y="0"/>
                  </a:cubicBezTo>
                  <a:close/>
                </a:path>
              </a:pathLst>
            </a:custGeom>
            <a:solidFill>
              <a:srgbClr val="E3F0E5"/>
            </a:solidFill>
            <a:ln w="19050" cap="sq">
              <a:solidFill>
                <a:srgbClr val="628566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022810" cy="310440"/>
            </a:xfrm>
            <a:prstGeom prst="rect">
              <a:avLst/>
            </a:prstGeom>
          </p:spPr>
          <p:txBody>
            <a:bodyPr anchor="ctr" rtlCol="false" tIns="48088" lIns="48088" bIns="48088" rIns="48088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485849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GEE</a:t>
              </a:r>
            </a:p>
            <a:p>
              <a:pPr algn="ctr">
                <a:lnSpc>
                  <a:spcPts val="3640"/>
                </a:lnSpc>
              </a:pPr>
              <a:r>
                <a:rPr lang="en-US" b="true" sz="2600">
                  <a:solidFill>
                    <a:srgbClr val="485849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Google Earth Engine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449743" y="7295303"/>
            <a:ext cx="2837686" cy="291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NASA/NASADEM_HGT/001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00136" y="4315193"/>
            <a:ext cx="2751629" cy="291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MODIS/006/MCD12Q1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591153" y="6783357"/>
            <a:ext cx="2769597" cy="586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UMD/hansen/global_forest_change_2023_v1_11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34466" y="6359645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산림률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03967" y="6833491"/>
            <a:ext cx="3729238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고도, 경사, 방위각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965837" y="3895988"/>
            <a:ext cx="4020227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식생 (NVDI)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2705046" y="3642374"/>
            <a:ext cx="3015165" cy="630987"/>
            <a:chOff x="0" y="0"/>
            <a:chExt cx="736363" cy="1541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36363" cy="154100"/>
            </a:xfrm>
            <a:custGeom>
              <a:avLst/>
              <a:gdLst/>
              <a:ahLst/>
              <a:cxnLst/>
              <a:rect r="r" b="b" t="t" l="l"/>
              <a:pathLst>
                <a:path h="154100" w="736363">
                  <a:moveTo>
                    <a:pt x="33380" y="0"/>
                  </a:moveTo>
                  <a:lnTo>
                    <a:pt x="702983" y="0"/>
                  </a:lnTo>
                  <a:cubicBezTo>
                    <a:pt x="711836" y="0"/>
                    <a:pt x="720327" y="3517"/>
                    <a:pt x="726586" y="9777"/>
                  </a:cubicBezTo>
                  <a:cubicBezTo>
                    <a:pt x="732846" y="16037"/>
                    <a:pt x="736363" y="24527"/>
                    <a:pt x="736363" y="33380"/>
                  </a:cubicBezTo>
                  <a:lnTo>
                    <a:pt x="736363" y="120720"/>
                  </a:lnTo>
                  <a:cubicBezTo>
                    <a:pt x="736363" y="129573"/>
                    <a:pt x="732846" y="138063"/>
                    <a:pt x="726586" y="144323"/>
                  </a:cubicBezTo>
                  <a:cubicBezTo>
                    <a:pt x="720327" y="150583"/>
                    <a:pt x="711836" y="154100"/>
                    <a:pt x="702983" y="154100"/>
                  </a:cubicBezTo>
                  <a:lnTo>
                    <a:pt x="33380" y="154100"/>
                  </a:lnTo>
                  <a:cubicBezTo>
                    <a:pt x="24527" y="154100"/>
                    <a:pt x="16037" y="150583"/>
                    <a:pt x="9777" y="144323"/>
                  </a:cubicBezTo>
                  <a:cubicBezTo>
                    <a:pt x="3517" y="138063"/>
                    <a:pt x="0" y="129573"/>
                    <a:pt x="0" y="120720"/>
                  </a:cubicBezTo>
                  <a:lnTo>
                    <a:pt x="0" y="33380"/>
                  </a:lnTo>
                  <a:cubicBezTo>
                    <a:pt x="0" y="24527"/>
                    <a:pt x="3517" y="16037"/>
                    <a:pt x="9777" y="9777"/>
                  </a:cubicBezTo>
                  <a:cubicBezTo>
                    <a:pt x="16037" y="3517"/>
                    <a:pt x="24527" y="0"/>
                    <a:pt x="33380" y="0"/>
                  </a:cubicBezTo>
                  <a:close/>
                </a:path>
              </a:pathLst>
            </a:custGeom>
            <a:solidFill>
              <a:srgbClr val="E3F0E5"/>
            </a:solidFill>
            <a:ln w="19050" cap="sq">
              <a:solidFill>
                <a:srgbClr val="628566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736363" cy="201725"/>
            </a:xfrm>
            <a:prstGeom prst="rect">
              <a:avLst/>
            </a:prstGeom>
          </p:spPr>
          <p:txBody>
            <a:bodyPr anchor="ctr" rtlCol="false" tIns="48088" lIns="48088" bIns="48088" rIns="48088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485849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nasa power api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295199" y="1729756"/>
            <a:ext cx="1834859" cy="1820329"/>
            <a:chOff x="0" y="0"/>
            <a:chExt cx="806414" cy="80002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06414" cy="800028"/>
            </a:xfrm>
            <a:custGeom>
              <a:avLst/>
              <a:gdLst/>
              <a:ahLst/>
              <a:cxnLst/>
              <a:rect r="r" b="b" t="t" l="l"/>
              <a:pathLst>
                <a:path h="800028" w="806414">
                  <a:moveTo>
                    <a:pt x="403207" y="0"/>
                  </a:moveTo>
                  <a:cubicBezTo>
                    <a:pt x="180522" y="0"/>
                    <a:pt x="0" y="179092"/>
                    <a:pt x="0" y="400014"/>
                  </a:cubicBezTo>
                  <a:cubicBezTo>
                    <a:pt x="0" y="620936"/>
                    <a:pt x="180522" y="800028"/>
                    <a:pt x="403207" y="800028"/>
                  </a:cubicBezTo>
                  <a:cubicBezTo>
                    <a:pt x="625892" y="800028"/>
                    <a:pt x="806414" y="620936"/>
                    <a:pt x="806414" y="400014"/>
                  </a:cubicBezTo>
                  <a:cubicBezTo>
                    <a:pt x="806414" y="179092"/>
                    <a:pt x="625892" y="0"/>
                    <a:pt x="403207" y="0"/>
                  </a:cubicBezTo>
                  <a:close/>
                </a:path>
              </a:pathLst>
            </a:custGeom>
            <a:blipFill>
              <a:blip r:embed="rId7"/>
              <a:stretch>
                <a:fillRect l="-5424" t="-13320" r="-14813" b="0"/>
              </a:stretch>
            </a:blipFill>
            <a:ln w="19050" cap="sq">
              <a:solidFill>
                <a:srgbClr val="485849"/>
              </a:solidFill>
              <a:prstDash val="solid"/>
              <a:miter/>
            </a:ln>
          </p:spPr>
        </p:sp>
      </p:grpSp>
      <p:sp>
        <p:nvSpPr>
          <p:cNvPr name="TextBox 38" id="38"/>
          <p:cNvSpPr txBox="true"/>
          <p:nvPr/>
        </p:nvSpPr>
        <p:spPr>
          <a:xfrm rot="0">
            <a:off x="12905475" y="1286994"/>
            <a:ext cx="2614306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기후 데이터 수집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2705046" y="7779213"/>
            <a:ext cx="3015165" cy="630987"/>
            <a:chOff x="0" y="0"/>
            <a:chExt cx="736363" cy="1541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36363" cy="154100"/>
            </a:xfrm>
            <a:custGeom>
              <a:avLst/>
              <a:gdLst/>
              <a:ahLst/>
              <a:cxnLst/>
              <a:rect r="r" b="b" t="t" l="l"/>
              <a:pathLst>
                <a:path h="154100" w="736363">
                  <a:moveTo>
                    <a:pt x="33380" y="0"/>
                  </a:moveTo>
                  <a:lnTo>
                    <a:pt x="702983" y="0"/>
                  </a:lnTo>
                  <a:cubicBezTo>
                    <a:pt x="711836" y="0"/>
                    <a:pt x="720327" y="3517"/>
                    <a:pt x="726586" y="9777"/>
                  </a:cubicBezTo>
                  <a:cubicBezTo>
                    <a:pt x="732846" y="16037"/>
                    <a:pt x="736363" y="24527"/>
                    <a:pt x="736363" y="33380"/>
                  </a:cubicBezTo>
                  <a:lnTo>
                    <a:pt x="736363" y="120720"/>
                  </a:lnTo>
                  <a:cubicBezTo>
                    <a:pt x="736363" y="129573"/>
                    <a:pt x="732846" y="138063"/>
                    <a:pt x="726586" y="144323"/>
                  </a:cubicBezTo>
                  <a:cubicBezTo>
                    <a:pt x="720327" y="150583"/>
                    <a:pt x="711836" y="154100"/>
                    <a:pt x="702983" y="154100"/>
                  </a:cubicBezTo>
                  <a:lnTo>
                    <a:pt x="33380" y="154100"/>
                  </a:lnTo>
                  <a:cubicBezTo>
                    <a:pt x="24527" y="154100"/>
                    <a:pt x="16037" y="150583"/>
                    <a:pt x="9777" y="144323"/>
                  </a:cubicBezTo>
                  <a:cubicBezTo>
                    <a:pt x="3517" y="138063"/>
                    <a:pt x="0" y="129573"/>
                    <a:pt x="0" y="120720"/>
                  </a:cubicBezTo>
                  <a:lnTo>
                    <a:pt x="0" y="33380"/>
                  </a:lnTo>
                  <a:cubicBezTo>
                    <a:pt x="0" y="24527"/>
                    <a:pt x="3517" y="16037"/>
                    <a:pt x="9777" y="9777"/>
                  </a:cubicBezTo>
                  <a:cubicBezTo>
                    <a:pt x="16037" y="3517"/>
                    <a:pt x="24527" y="0"/>
                    <a:pt x="33380" y="0"/>
                  </a:cubicBezTo>
                  <a:close/>
                </a:path>
              </a:pathLst>
            </a:custGeom>
            <a:solidFill>
              <a:srgbClr val="E3F0E5"/>
            </a:solidFill>
            <a:ln w="19050" cap="sq">
              <a:solidFill>
                <a:srgbClr val="628566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736363" cy="201725"/>
            </a:xfrm>
            <a:prstGeom prst="rect">
              <a:avLst/>
            </a:prstGeom>
          </p:spPr>
          <p:txBody>
            <a:bodyPr anchor="ctr" rtlCol="false" tIns="48088" lIns="48088" bIns="48088" rIns="48088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485849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산림청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295199" y="5844584"/>
            <a:ext cx="1834859" cy="1820329"/>
            <a:chOff x="0" y="0"/>
            <a:chExt cx="806414" cy="80002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06414" cy="800028"/>
            </a:xfrm>
            <a:custGeom>
              <a:avLst/>
              <a:gdLst/>
              <a:ahLst/>
              <a:cxnLst/>
              <a:rect r="r" b="b" t="t" l="l"/>
              <a:pathLst>
                <a:path h="800028" w="806414">
                  <a:moveTo>
                    <a:pt x="403207" y="0"/>
                  </a:moveTo>
                  <a:cubicBezTo>
                    <a:pt x="180522" y="0"/>
                    <a:pt x="0" y="179092"/>
                    <a:pt x="0" y="400014"/>
                  </a:cubicBezTo>
                  <a:cubicBezTo>
                    <a:pt x="0" y="620936"/>
                    <a:pt x="180522" y="800028"/>
                    <a:pt x="403207" y="800028"/>
                  </a:cubicBezTo>
                  <a:cubicBezTo>
                    <a:pt x="625892" y="800028"/>
                    <a:pt x="806414" y="620936"/>
                    <a:pt x="806414" y="400014"/>
                  </a:cubicBezTo>
                  <a:cubicBezTo>
                    <a:pt x="806414" y="179092"/>
                    <a:pt x="625892" y="0"/>
                    <a:pt x="403207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399" r="0" b="-399"/>
              </a:stretch>
            </a:blipFill>
            <a:ln w="19050" cap="sq">
              <a:solidFill>
                <a:srgbClr val="485849"/>
              </a:solidFill>
              <a:prstDash val="solid"/>
              <a:miter/>
            </a:ln>
          </p:spPr>
        </p:sp>
      </p:grpSp>
      <p:sp>
        <p:nvSpPr>
          <p:cNvPr name="TextBox 44" id="44"/>
          <p:cNvSpPr txBox="true"/>
          <p:nvPr/>
        </p:nvSpPr>
        <p:spPr>
          <a:xfrm rot="0">
            <a:off x="12493674" y="5382772"/>
            <a:ext cx="3437908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과거 강원도 산불 데이터 수집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041627" y="1388861"/>
            <a:ext cx="503631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데이터 설명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041627" y="2572748"/>
            <a:ext cx="4643082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9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데이터 출처/수집 방식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721684" y="3428500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지형/산림 데이터 수집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391533" y="4369243"/>
            <a:ext cx="3642190" cy="6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2"/>
              </a:lnSpc>
            </a:pPr>
            <a:r>
              <a:rPr lang="en-US" sz="178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산불 발생날 기준 하루 전, 후로 72시간 기후 데이터 추출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43689" y="7672212"/>
            <a:ext cx="4381551" cy="91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1754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입력받은 위도/경도 좌표를 중심으로 5x5 픽셀 크기의 정사각형 영역의 고도, 경사, 방위각 데이터를 추출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531125" y="4682576"/>
            <a:ext cx="4546801" cy="1250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2"/>
              </a:lnSpc>
            </a:pPr>
            <a:r>
              <a:rPr lang="en-US" sz="178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입력한 날짜를 기준으로 전후 기간동안의 평균 NDVI 값을 계산, 후 데이터를 바탕으로 이미지를 생성한 후, 해당 이미지에서 입력된 좌표의 NDVI 값을 추출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494534" y="7446016"/>
            <a:ext cx="4748508" cy="1250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2"/>
              </a:lnSpc>
            </a:pPr>
            <a:r>
              <a:rPr lang="en-US" sz="178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기준 연도인 2000년의 수목 피복률 데이터를 확보하고, 이후 매년 산림이 감소한 위치를 기록한 데이터를 추출하여 </a:t>
            </a:r>
            <a:r>
              <a:rPr lang="en-US" sz="178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입력된 좌표 주변 영역의 평균 산림률</a:t>
            </a:r>
            <a:r>
              <a:rPr lang="en-US" sz="178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을 계산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209912" y="8505450"/>
            <a:ext cx="4005432" cy="6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2"/>
              </a:lnSpc>
            </a:pPr>
            <a:r>
              <a:rPr lang="en-US" sz="178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2011년부터 2024년까지의 강원도 모든 개별 산불 데이터 수집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041627" y="1388861"/>
            <a:ext cx="685735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주요 데이터 피처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41627" y="2572748"/>
            <a:ext cx="5263525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9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데이터 설명 / 데이터의 시간 범위, 단위. 크기등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63364" y="3174512"/>
            <a:ext cx="5000115" cy="561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880">
                <a:solidFill>
                  <a:srgbClr val="231F20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복합 지수 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potential_spread_index: 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잠재 확산 지수 </a:t>
            </a:r>
          </a:p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(건조-바람, 연료량 종합)</a:t>
            </a:r>
          </a:p>
          <a:p>
            <a:pPr algn="l" marL="604521" indent="-201507" lvl="2">
              <a:lnSpc>
                <a:spcPts val="1960"/>
              </a:lnSpc>
              <a:buFont typeface="Arial"/>
              <a:buChar char="⚬"/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 범위: 발화 시점 및 과거 30일 데이터 종합 (건조일, 풍속, 임목 피복률, NDVI)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fuel_combo: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연료 조합 </a:t>
            </a:r>
          </a:p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(임목 피복률 * NDVI)</a:t>
            </a:r>
          </a:p>
          <a:p>
            <a:pPr algn="l" marL="604521" indent="-201507" lvl="2">
              <a:lnSpc>
                <a:spcPts val="1960"/>
              </a:lnSpc>
              <a:buFont typeface="Arial"/>
              <a:buChar char="⚬"/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 범위: 발화 전 (산림 및 식생 데이터 기준)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dry_windy_combo: 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건조-바람 조합 </a:t>
            </a:r>
          </a:p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(건조일수 * 풍속)</a:t>
            </a:r>
          </a:p>
          <a:p>
            <a:pPr algn="l" marL="604521" indent="-201507" lvl="2">
              <a:lnSpc>
                <a:spcPts val="1960"/>
              </a:lnSpc>
              <a:buFont typeface="Arial"/>
              <a:buChar char="⚬"/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 범위: 발화 시점(풍속) 및 과거 30일(건조일)</a:t>
            </a:r>
          </a:p>
          <a:p>
            <a:pPr algn="l" marL="604521" indent="-201507" lvl="2">
              <a:lnSpc>
                <a:spcPts val="1960"/>
              </a:lnSpc>
              <a:buFont typeface="Arial"/>
              <a:buChar char="⚬"/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단위: 일 * m/s</a:t>
            </a:r>
          </a:p>
          <a:p>
            <a:pPr algn="l">
              <a:lnSpc>
                <a:spcPts val="2632"/>
              </a:lnSpc>
            </a:pPr>
            <a:r>
              <a:rPr lang="en-US" sz="1880">
                <a:solidFill>
                  <a:srgbClr val="231F20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FWI System (산불 기상 지수)</a:t>
            </a:r>
          </a:p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모두 캐나다 FWI 시스템의 구성 요소로, 발화 시점(_0h)의 기상 데이터를 기반으로 계산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FWI_0h: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산불 기상 지수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DC_0h: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가뭄 코드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BUI_0h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축적 지수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FFMC_0h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부후물 연료 수분 코드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ISI_0h: 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초기 확산 지수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DMC_0h: </a:t>
            </a: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부식층 연료 수분 코드</a:t>
            </a:r>
          </a:p>
          <a:p>
            <a:pPr algn="l" marL="604521" indent="-201507" lvl="2">
              <a:lnSpc>
                <a:spcPts val="1960"/>
              </a:lnSpc>
              <a:buFont typeface="Arial"/>
              <a:buChar char="⚬"/>
            </a:pPr>
            <a:r>
              <a:rPr lang="en-US" sz="1400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 범위: 모두 발화 시점(Ignition Hour)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63479" y="3523224"/>
            <a:ext cx="5040810" cy="5136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1879">
                <a:solidFill>
                  <a:srgbClr val="231F20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기상 및 기후 지수</a:t>
            </a:r>
          </a:p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직접 측정되거나 특정 기간에 대해 집계된 기상 관련 피처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t2m_max_past_24h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과거 24시간 최고 기온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 범위: 발화 전 24시간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단위: 섭씨 (°C)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rh2m_min_past_24h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과거 24시간 최저 상대습도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 범위: 발화 전 24시간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단위: 백분율 (%)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dry_days_90d_start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과거 90일간 건조일 수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 범위: 발화 전 90일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단위: 일 (days)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WS10M_0h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발화 시점 풍속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 범위: 발화 시점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단위: m/s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consecutive_dry_days_start: 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연속 건조일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시간 범위: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발화일까지 최대 90일 이전부터 집계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단위: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일 (days)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ws10m_max_past_24h: 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과거 24시간 최대 풍속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시간 범위: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발화 전 24시간</a:t>
            </a:r>
          </a:p>
          <a:p>
            <a:pPr algn="l">
              <a:lnSpc>
                <a:spcPts val="2351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824232" y="3639462"/>
            <a:ext cx="4579904" cy="1962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ndv</a:t>
            </a: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i_before: 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발화 전 NDVI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시간 범위: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발화 전 (보통 1개월치 합성 영상 기준)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단위: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없음 (Unitless Index, -1 ~ +1)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크기/규모: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1km 해상도 위성 데이터의 단일 지점 값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treecover</a:t>
            </a: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_pre_fire_5x5: 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발화 전 산림률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시간 범위: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발화 연도 기준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단위: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백분율 (%)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크기/규모: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발화 지점 중심 150m x 150m 영역의 평균값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24232" y="5856175"/>
            <a:ext cx="5331404" cy="19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1879">
                <a:solidFill>
                  <a:srgbClr val="231F20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지형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slope</a:t>
            </a: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_max: 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최대 경사도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elevation_std: 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고도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표준편차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slope_mean: 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평균 경사도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시간 범위: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시간에 따라 변하지 않음 (Static)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단위: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sl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ope은 도(°), elevation은 미터(m)</a:t>
            </a:r>
          </a:p>
          <a:p>
            <a:pPr algn="l" marL="561339" indent="-187113" lvl="2">
              <a:lnSpc>
                <a:spcPts val="1819"/>
              </a:lnSpc>
              <a:buFont typeface="Arial"/>
              <a:buChar char="⚬"/>
            </a:pP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크기/규모</a:t>
            </a:r>
            <a:r>
              <a:rPr lang="en-US" b="true" sz="12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: </a:t>
            </a:r>
            <a:r>
              <a:rPr lang="en-US" sz="12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발화 지점 중심 150m x 150m 영역의 통계치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24232" y="8016064"/>
            <a:ext cx="5331404" cy="6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187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시간</a:t>
            </a:r>
          </a:p>
          <a:p>
            <a:pPr algn="l" marL="362712" indent="-181356" lvl="1">
              <a:lnSpc>
                <a:spcPts val="2351"/>
              </a:lnSpc>
              <a:buFont typeface="Arial"/>
              <a:buChar char="•"/>
            </a:pPr>
            <a:r>
              <a:rPr lang="en-US" b="true" sz="167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duration_hours: </a:t>
            </a:r>
            <a:r>
              <a:rPr lang="en-US" sz="167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산불 시작에서 진화까지 걸린 시간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70122" y="4626075"/>
            <a:ext cx="1811309" cy="181130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2689" t="0" r="-2689" b="0"/>
              </a:stretch>
            </a:blipFill>
            <a:ln w="19050" cap="sq">
              <a:solidFill>
                <a:srgbClr val="485849"/>
              </a:solidFill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517575" y="6842367"/>
            <a:ext cx="4188073" cy="1076143"/>
            <a:chOff x="0" y="0"/>
            <a:chExt cx="1022810" cy="2628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2810" cy="262815"/>
            </a:xfrm>
            <a:custGeom>
              <a:avLst/>
              <a:gdLst/>
              <a:ahLst/>
              <a:cxnLst/>
              <a:rect r="r" b="b" t="t" l="l"/>
              <a:pathLst>
                <a:path h="262815" w="1022810">
                  <a:moveTo>
                    <a:pt x="24031" y="0"/>
                  </a:moveTo>
                  <a:lnTo>
                    <a:pt x="998779" y="0"/>
                  </a:lnTo>
                  <a:cubicBezTo>
                    <a:pt x="1012051" y="0"/>
                    <a:pt x="1022810" y="10759"/>
                    <a:pt x="1022810" y="24031"/>
                  </a:cubicBezTo>
                  <a:lnTo>
                    <a:pt x="1022810" y="238784"/>
                  </a:lnTo>
                  <a:cubicBezTo>
                    <a:pt x="1022810" y="245158"/>
                    <a:pt x="1020279" y="251270"/>
                    <a:pt x="1015772" y="255777"/>
                  </a:cubicBezTo>
                  <a:cubicBezTo>
                    <a:pt x="1011265" y="260284"/>
                    <a:pt x="1005153" y="262815"/>
                    <a:pt x="998779" y="262815"/>
                  </a:cubicBezTo>
                  <a:lnTo>
                    <a:pt x="24031" y="262815"/>
                  </a:lnTo>
                  <a:cubicBezTo>
                    <a:pt x="17658" y="262815"/>
                    <a:pt x="11545" y="260284"/>
                    <a:pt x="7039" y="255777"/>
                  </a:cubicBezTo>
                  <a:cubicBezTo>
                    <a:pt x="2532" y="251270"/>
                    <a:pt x="0" y="245158"/>
                    <a:pt x="0" y="238784"/>
                  </a:cubicBezTo>
                  <a:lnTo>
                    <a:pt x="0" y="24031"/>
                  </a:lnTo>
                  <a:cubicBezTo>
                    <a:pt x="0" y="17658"/>
                    <a:pt x="2532" y="11545"/>
                    <a:pt x="7039" y="7039"/>
                  </a:cubicBezTo>
                  <a:cubicBezTo>
                    <a:pt x="11545" y="2532"/>
                    <a:pt x="17658" y="0"/>
                    <a:pt x="24031" y="0"/>
                  </a:cubicBezTo>
                  <a:close/>
                </a:path>
              </a:pathLst>
            </a:custGeom>
            <a:solidFill>
              <a:srgbClr val="E3F0E5"/>
            </a:solidFill>
            <a:ln w="19050" cap="sq">
              <a:solidFill>
                <a:srgbClr val="628566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022810" cy="310440"/>
            </a:xfrm>
            <a:prstGeom prst="rect">
              <a:avLst/>
            </a:prstGeom>
          </p:spPr>
          <p:txBody>
            <a:bodyPr anchor="ctr" rtlCol="false" tIns="48088" lIns="48088" bIns="48088" rIns="48088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485849"/>
                  </a:solidFill>
                  <a:latin typeface="Tlab 레트로라이프"/>
                  <a:ea typeface="Tlab 레트로라이프"/>
                  <a:cs typeface="Tlab 레트로라이프"/>
                  <a:sym typeface="Tlab 레트로라이프"/>
                </a:rPr>
                <a:t>GEE / NASA POWER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718242" y="4626075"/>
            <a:ext cx="1834859" cy="1820329"/>
            <a:chOff x="0" y="0"/>
            <a:chExt cx="806414" cy="80002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06414" cy="800028"/>
            </a:xfrm>
            <a:custGeom>
              <a:avLst/>
              <a:gdLst/>
              <a:ahLst/>
              <a:cxnLst/>
              <a:rect r="r" b="b" t="t" l="l"/>
              <a:pathLst>
                <a:path h="800028" w="806414">
                  <a:moveTo>
                    <a:pt x="403207" y="0"/>
                  </a:moveTo>
                  <a:cubicBezTo>
                    <a:pt x="180522" y="0"/>
                    <a:pt x="0" y="179092"/>
                    <a:pt x="0" y="400014"/>
                  </a:cubicBezTo>
                  <a:cubicBezTo>
                    <a:pt x="0" y="620936"/>
                    <a:pt x="180522" y="800028"/>
                    <a:pt x="403207" y="800028"/>
                  </a:cubicBezTo>
                  <a:cubicBezTo>
                    <a:pt x="625892" y="800028"/>
                    <a:pt x="806414" y="620936"/>
                    <a:pt x="806414" y="400014"/>
                  </a:cubicBezTo>
                  <a:cubicBezTo>
                    <a:pt x="806414" y="179092"/>
                    <a:pt x="625892" y="0"/>
                    <a:pt x="403207" y="0"/>
                  </a:cubicBezTo>
                  <a:close/>
                </a:path>
              </a:pathLst>
            </a:custGeom>
            <a:blipFill>
              <a:blip r:embed="rId7"/>
              <a:stretch>
                <a:fillRect l="-5424" t="-13320" r="-14813" b="0"/>
              </a:stretch>
            </a:blipFill>
            <a:ln w="19050" cap="sq">
              <a:solidFill>
                <a:srgbClr val="485849"/>
              </a:solidFill>
              <a:prstDash val="solid"/>
              <a:miter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4041627" y="1388861"/>
            <a:ext cx="598074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데이터 전처리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51152" y="2572748"/>
            <a:ext cx="5674690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9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결측치 처리 / 범주형, 변수의 분포 / 데이터 분할 전략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70127" y="3935803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지형/산림 데이터 수집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044901" y="3723880"/>
            <a:ext cx="4546801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데이터 수집 과정(API, GEE)에서 </a:t>
            </a:r>
            <a:r>
              <a:rPr lang="en-US" sz="15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일부 데이터가 누락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되어 결측치(NaN)가 발생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32079" y="4992777"/>
            <a:ext cx="4401504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모든 결측치를 이상치의 영향을 덜 받는 각 피처의 </a:t>
            </a:r>
            <a:r>
              <a:rPr lang="en-US" sz="15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중앙값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(median)으로 대체하는 방식 사용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676816" y="3237407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결측치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676816" y="4502390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해결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676816" y="6032376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이상치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077592" y="6417988"/>
            <a:ext cx="4573533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다수의 중요 피처에 오른쪽으로 </a:t>
            </a:r>
            <a:r>
              <a:rPr lang="en-US" sz="15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꼬리가 긴 분포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표현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(변수 분포 및 시각화 페이지 참조)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   * 실제 </a:t>
            </a:r>
            <a:r>
              <a:rPr lang="en-US" sz="15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극단적인 산불 위험 상황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을 나타내는 데이터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/ </a:t>
            </a:r>
            <a:r>
              <a:rPr lang="en-US" sz="15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단위 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- 풍속(W)의 단위를 </a:t>
            </a:r>
            <a:r>
              <a:rPr lang="en-US" sz="15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m/s에서 `km/h`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로 변환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014536" y="8344110"/>
            <a:ext cx="4636589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평균/표준편차 대신 중앙값/사분위수 범위를 사용으로 극단적인 이상치가 스케일링 과정에 미치는 영향을 최소화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76816" y="7853723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해결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73410" y="4578450"/>
            <a:ext cx="4546801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주요 범주형 변수인 산림 유형은 </a:t>
            </a:r>
            <a:r>
              <a:rPr lang="en-US" sz="15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원-핫 인코딩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방식으로 수치형 데이터로 변환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805326" y="3989310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범주형 변수 분포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962208" y="6524458"/>
            <a:ext cx="5731831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분할 비율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훈련 데이터</a:t>
            </a:r>
            <a:r>
              <a:rPr lang="en-US" b="true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80% / 테스트 데이터 20%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분할 방식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데이터를 무작위로 섞어서 분할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재현성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random_state=42로 설정하여, 코드를 몇 번을 실행하더라도 항상 동일한 훈련/테스트 셋으로 나뉘도록 고정, 이는 모델 성능 평가의 일관성 표현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11805326" y="6065355"/>
            <a:ext cx="3282969" cy="34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68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데이터 분할 전략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67682" y="-62745"/>
            <a:ext cx="20897917" cy="10455849"/>
            <a:chOff x="0" y="0"/>
            <a:chExt cx="27863889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874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024426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952786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81146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4166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3952786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881146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970043" y="694166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99427" y="2901342"/>
            <a:ext cx="5816617" cy="6356958"/>
          </a:xfrm>
          <a:custGeom>
            <a:avLst/>
            <a:gdLst/>
            <a:ahLst/>
            <a:cxnLst/>
            <a:rect r="r" b="b" t="t" l="l"/>
            <a:pathLst>
              <a:path h="6356958" w="5816617">
                <a:moveTo>
                  <a:pt x="0" y="0"/>
                </a:moveTo>
                <a:lnTo>
                  <a:pt x="5816616" y="0"/>
                </a:lnTo>
                <a:lnTo>
                  <a:pt x="581661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834032" y="2585863"/>
            <a:ext cx="8977095" cy="623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</a:p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₩</a:t>
            </a:r>
            <a:r>
              <a:rPr lang="en-US" sz="17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오른쪽으로 꼬리가 긴 분포 (Right-Skewed)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해당 피처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potential_spread_index, dry_windy_combo, FWI_0h, DC_0h, BUI_0h, ws10m_max_past_24h, consecutive_dry_days_start, DMC_0h, elevation_std, dry_days_90d_start, WS10M_0h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의미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대부분 낮은 값이나 드물게 극단적으로 높은 값이 나타남 → 대형 산불 발생 가능성을 내포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519"/>
              </a:lnSpc>
            </a:pPr>
            <a:r>
              <a:rPr lang="en-US" sz="17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정규분포와 유사한 대칭적 분포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해당 피처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fuel_combo, ISI_0h, slope_max, slope_mean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의미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평균값 중심으로 고르게 분포 → 안정적 학습에 유리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519"/>
              </a:lnSpc>
            </a:pPr>
            <a:r>
              <a:rPr lang="en-US" sz="17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왼쪽으로</a:t>
            </a:r>
            <a:r>
              <a:rPr lang="en-US" sz="17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꼬리가 긴 분포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해당 피처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FFMC_0h, treecover_pre_fire_5x5, rh2m_min_past_24h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의미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데이터가 높은 값에 집중, 이는 대부분의 산불이 매우 건조한 지표면 연료(FFMC) 조건과 나무가 빽빽한 곳에서 발생했음을 의미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519"/>
              </a:lnSpc>
            </a:pPr>
            <a:r>
              <a:rPr lang="en-US" sz="17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이중 봉우리 분포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해당 피처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t2m_max_past_24h, ndvi_before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의미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데이터셋 내에 서로 다른 두 개의 그룹이 존재함을 암시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t2m_max_past_24h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서늘한 계절(봄/가을)과 더운 계절(여름)의 산불 데이터가 혼재할 가능성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b="true" sz="15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ndvi_before</a:t>
            </a:r>
            <a:r>
              <a:rPr lang="en-US" sz="15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: 상대적으로 건조/듬성한 식생 환경과 매우 건강하고 빽빽한 식생 환경, 두 종류의 산림에서 산불이 발생했음을 시사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70789" y="1401775"/>
            <a:ext cx="7926486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변수 분포 및 시각화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51152" y="2572748"/>
            <a:ext cx="5674690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9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피처 분포 히스토그램 시각화 및 분석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107093" y="2594120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53674" y="2310781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03522" y="2320145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599679" y="2300313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599679" y="3568327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207735" y="3568327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731480" y="3568327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731480" y="4824113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31480" y="6080145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03522" y="6080145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6388" y="7339522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783009" y="4275860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4AAD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31480" y="2320145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4AAD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6388" y="4824113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4AAD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203522" y="4824236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4AAD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731480" y="7339522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4AAD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144319" y="5441121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DE59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599679" y="6080145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DE59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441345" y="6878977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BF63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599679" y="4824113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BF63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207735" y="7339522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0BF63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599679" y="7336177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DE59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57609" y="3567447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3131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57609" y="6081817"/>
            <a:ext cx="568996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DE59"/>
                </a:solidFill>
                <a:latin typeface="TDTD순고딕"/>
                <a:ea typeface="TDTD순고딕"/>
                <a:cs typeface="TDTD순고딕"/>
                <a:sym typeface="TDTD순고딕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06982" y="3035570"/>
            <a:ext cx="7281970" cy="6335314"/>
          </a:xfrm>
          <a:custGeom>
            <a:avLst/>
            <a:gdLst/>
            <a:ahLst/>
            <a:cxnLst/>
            <a:rect r="r" b="b" t="t" l="l"/>
            <a:pathLst>
              <a:path h="6335314" w="7281970">
                <a:moveTo>
                  <a:pt x="0" y="0"/>
                </a:moveTo>
                <a:lnTo>
                  <a:pt x="7281970" y="0"/>
                </a:lnTo>
                <a:lnTo>
                  <a:pt x="7281970" y="6335314"/>
                </a:lnTo>
                <a:lnTo>
                  <a:pt x="0" y="63353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870789" y="1401775"/>
            <a:ext cx="7926486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변수 분포 및 시각화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51152" y="2572748"/>
            <a:ext cx="6680235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961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수치형 변수 분포 (히스토그램 분석) 및 상관관계 히트맵 시각화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06678" y="3267622"/>
            <a:ext cx="8000635" cy="582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수치형 변수 분포 (히스토그램 분석)</a:t>
            </a:r>
          </a:p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위험 지수 (`</a:t>
            </a: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potential_spread_index`</a:t>
            </a: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, `FWI_0h` 등): 대부분의 값은 낮지만, 가끔 나타나는 극단적으로 높은 값들이 대형 산불의 위험을 나타냄</a:t>
            </a:r>
          </a:p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지형/식생 (`</a:t>
            </a: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slope_mean`, `ndvi_before` 등)</a:t>
            </a:r>
          </a:p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비교적 대칭적인 정규분포 형태로, 다양한 환경의 데이터가 고르게 포함되어 있음을 보여줌</a:t>
            </a:r>
          </a:p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기온 (`t2m_max_past_24h`)</a:t>
            </a:r>
          </a:p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두 개의 봉우리를 가진 분포로,</a:t>
            </a:r>
            <a:r>
              <a:rPr lang="en-US" b="true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</a:t>
            </a: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데이터셋에</a:t>
            </a:r>
            <a:r>
              <a:rPr lang="en-US" b="true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</a:t>
            </a: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봄/가을철과</a:t>
            </a:r>
            <a:r>
              <a:rPr lang="en-US" b="true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 </a:t>
            </a: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여름철 같은 서로 다른 계절의 산불 데이터가 혼재할 가능성을 시사</a:t>
            </a:r>
          </a:p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F</a:t>
            </a: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WI 시스템 내부의 강한 상관관계</a:t>
            </a:r>
          </a:p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연료의 건조 상태와 기상 위험'이라는 하나의 큰 개념을 여러 측면에서 표현</a:t>
            </a:r>
          </a:p>
          <a:p>
            <a:pPr algn="just">
              <a:lnSpc>
                <a:spcPts val="3079"/>
              </a:lnSpc>
            </a:pPr>
            <a:r>
              <a:rPr lang="en-US" sz="2199" b="true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상관관계가 낮은 피처들</a:t>
            </a:r>
          </a:p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지형과 기상이 </a:t>
            </a:r>
            <a:r>
              <a:rPr lang="en-US" b="true" sz="19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서로 독립적인 정보</a:t>
            </a:r>
            <a:r>
              <a:rPr lang="en-US" sz="19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를 제공하고 있음을 의미</a:t>
            </a:r>
          </a:p>
          <a:p>
            <a:pPr algn="just"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5555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88391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12271" y="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5555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88391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12271" y="6958390"/>
              <a:ext cx="6982743" cy="6982743"/>
            </a:xfrm>
            <a:custGeom>
              <a:avLst/>
              <a:gdLst/>
              <a:ahLst/>
              <a:cxnLst/>
              <a:rect r="r" b="b" t="t" l="l"/>
              <a:pathLst>
                <a:path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74726" cy="2257511"/>
              </a:xfrm>
              <a:custGeom>
                <a:avLst/>
                <a:gdLst/>
                <a:ahLst/>
                <a:cxnLst/>
                <a:rect r="r" b="b" t="t" l="l"/>
                <a:pathLst>
                  <a:path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658C6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2013943" y="3316282"/>
            <a:ext cx="14575797" cy="5557476"/>
            <a:chOff x="0" y="0"/>
            <a:chExt cx="3979605" cy="15173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979605" cy="1517348"/>
            </a:xfrm>
            <a:custGeom>
              <a:avLst/>
              <a:gdLst/>
              <a:ahLst/>
              <a:cxnLst/>
              <a:rect r="r" b="b" t="t" l="l"/>
              <a:pathLst>
                <a:path h="1517348" w="3979605">
                  <a:moveTo>
                    <a:pt x="53115" y="0"/>
                  </a:moveTo>
                  <a:lnTo>
                    <a:pt x="3926490" y="0"/>
                  </a:lnTo>
                  <a:cubicBezTo>
                    <a:pt x="3940577" y="0"/>
                    <a:pt x="3954087" y="5596"/>
                    <a:pt x="3964048" y="15557"/>
                  </a:cubicBezTo>
                  <a:cubicBezTo>
                    <a:pt x="3974009" y="25518"/>
                    <a:pt x="3979605" y="39028"/>
                    <a:pt x="3979605" y="53115"/>
                  </a:cubicBezTo>
                  <a:lnTo>
                    <a:pt x="3979605" y="1464233"/>
                  </a:lnTo>
                  <a:cubicBezTo>
                    <a:pt x="3979605" y="1478320"/>
                    <a:pt x="3974009" y="1491830"/>
                    <a:pt x="3964048" y="1501791"/>
                  </a:cubicBezTo>
                  <a:cubicBezTo>
                    <a:pt x="3954087" y="1511752"/>
                    <a:pt x="3940577" y="1517348"/>
                    <a:pt x="3926490" y="1517348"/>
                  </a:cubicBezTo>
                  <a:lnTo>
                    <a:pt x="53115" y="1517348"/>
                  </a:lnTo>
                  <a:cubicBezTo>
                    <a:pt x="23780" y="1517348"/>
                    <a:pt x="0" y="1493568"/>
                    <a:pt x="0" y="1464233"/>
                  </a:cubicBezTo>
                  <a:lnTo>
                    <a:pt x="0" y="53115"/>
                  </a:lnTo>
                  <a:cubicBezTo>
                    <a:pt x="0" y="23780"/>
                    <a:pt x="23780" y="0"/>
                    <a:pt x="53115" y="0"/>
                  </a:cubicBezTo>
                  <a:close/>
                </a:path>
              </a:pathLst>
            </a:custGeom>
            <a:solidFill>
              <a:srgbClr val="E3F0E5">
                <a:alpha val="30980"/>
              </a:srgbClr>
            </a:solidFill>
            <a:ln w="19050" cap="rnd">
              <a:solidFill>
                <a:srgbClr val="3E4047">
                  <a:alpha val="30980"/>
                </a:srgbClr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3979605" cy="15840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5720211" y="231437"/>
            <a:ext cx="1136863" cy="1168738"/>
          </a:xfrm>
          <a:custGeom>
            <a:avLst/>
            <a:gdLst/>
            <a:ahLst/>
            <a:cxnLst/>
            <a:rect r="r" b="b" t="t" l="l"/>
            <a:pathLst>
              <a:path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239802" y="1410881"/>
            <a:ext cx="1065391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485849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변수 간 상관관계 분석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22669" y="989012"/>
            <a:ext cx="2048120" cy="17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1"/>
              </a:lnSpc>
            </a:pPr>
            <a:r>
              <a:rPr lang="en-US" sz="10350" b="true">
                <a:solidFill>
                  <a:srgbClr val="8CB791">
                    <a:alpha val="73725"/>
                  </a:srgbClr>
                </a:solidFill>
                <a:latin typeface="Tlab 레트로라이프 Bold"/>
                <a:ea typeface="Tlab 레트로라이프 Bold"/>
                <a:cs typeface="Tlab 레트로라이프 Bold"/>
                <a:sym typeface="Tlab 레트로라이프 Bold"/>
              </a:rPr>
              <a:t>03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992100" y="4038379"/>
            <a:ext cx="3775779" cy="973127"/>
            <a:chOff x="0" y="0"/>
            <a:chExt cx="5034372" cy="1297502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140471"/>
              <a:ext cx="4919290" cy="1157031"/>
              <a:chOff x="0" y="0"/>
              <a:chExt cx="971712" cy="22854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71712" cy="228549"/>
              </a:xfrm>
              <a:custGeom>
                <a:avLst/>
                <a:gdLst/>
                <a:ahLst/>
                <a:cxnLst/>
                <a:rect r="r" b="b" t="t" l="l"/>
                <a:pathLst>
                  <a:path h="228549" w="971712">
                    <a:moveTo>
                      <a:pt x="16787" y="0"/>
                    </a:moveTo>
                    <a:lnTo>
                      <a:pt x="954925" y="0"/>
                    </a:lnTo>
                    <a:cubicBezTo>
                      <a:pt x="964196" y="0"/>
                      <a:pt x="971712" y="7516"/>
                      <a:pt x="971712" y="16787"/>
                    </a:cubicBezTo>
                    <a:lnTo>
                      <a:pt x="971712" y="211762"/>
                    </a:lnTo>
                    <a:cubicBezTo>
                      <a:pt x="971712" y="216215"/>
                      <a:pt x="969943" y="220484"/>
                      <a:pt x="966795" y="223633"/>
                    </a:cubicBezTo>
                    <a:cubicBezTo>
                      <a:pt x="963647" y="226781"/>
                      <a:pt x="959377" y="228549"/>
                      <a:pt x="954925" y="228549"/>
                    </a:cubicBezTo>
                    <a:lnTo>
                      <a:pt x="16787" y="228549"/>
                    </a:lnTo>
                    <a:cubicBezTo>
                      <a:pt x="7516" y="228549"/>
                      <a:pt x="0" y="221034"/>
                      <a:pt x="0" y="211762"/>
                    </a:cubicBezTo>
                    <a:lnTo>
                      <a:pt x="0" y="16787"/>
                    </a:lnTo>
                    <a:cubicBezTo>
                      <a:pt x="0" y="7516"/>
                      <a:pt x="7516" y="0"/>
                      <a:pt x="16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971712" cy="2761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15082" y="0"/>
              <a:ext cx="4919290" cy="1157031"/>
              <a:chOff x="0" y="0"/>
              <a:chExt cx="971712" cy="228549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71712" cy="228549"/>
              </a:xfrm>
              <a:custGeom>
                <a:avLst/>
                <a:gdLst/>
                <a:ahLst/>
                <a:cxnLst/>
                <a:rect r="r" b="b" t="t" l="l"/>
                <a:pathLst>
                  <a:path h="228549" w="971712">
                    <a:moveTo>
                      <a:pt x="16787" y="0"/>
                    </a:moveTo>
                    <a:lnTo>
                      <a:pt x="954925" y="0"/>
                    </a:lnTo>
                    <a:cubicBezTo>
                      <a:pt x="964196" y="0"/>
                      <a:pt x="971712" y="7516"/>
                      <a:pt x="971712" y="16787"/>
                    </a:cubicBezTo>
                    <a:lnTo>
                      <a:pt x="971712" y="211762"/>
                    </a:lnTo>
                    <a:cubicBezTo>
                      <a:pt x="971712" y="216215"/>
                      <a:pt x="969943" y="220484"/>
                      <a:pt x="966795" y="223633"/>
                    </a:cubicBezTo>
                    <a:cubicBezTo>
                      <a:pt x="963647" y="226781"/>
                      <a:pt x="959377" y="228549"/>
                      <a:pt x="954925" y="228549"/>
                    </a:cubicBezTo>
                    <a:lnTo>
                      <a:pt x="16787" y="228549"/>
                    </a:lnTo>
                    <a:cubicBezTo>
                      <a:pt x="7516" y="228549"/>
                      <a:pt x="0" y="221034"/>
                      <a:pt x="0" y="211762"/>
                    </a:cubicBezTo>
                    <a:lnTo>
                      <a:pt x="0" y="16787"/>
                    </a:lnTo>
                    <a:cubicBezTo>
                      <a:pt x="0" y="7516"/>
                      <a:pt x="7516" y="0"/>
                      <a:pt x="16787" y="0"/>
                    </a:cubicBezTo>
                    <a:close/>
                  </a:path>
                </a:pathLst>
              </a:custGeom>
              <a:solidFill>
                <a:srgbClr val="B1CCB4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971712" cy="2761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3015536" y="7292705"/>
            <a:ext cx="3775779" cy="973127"/>
            <a:chOff x="0" y="0"/>
            <a:chExt cx="5034372" cy="1297502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140471"/>
              <a:ext cx="4919290" cy="1157031"/>
              <a:chOff x="0" y="0"/>
              <a:chExt cx="971712" cy="22854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971712" cy="228549"/>
              </a:xfrm>
              <a:custGeom>
                <a:avLst/>
                <a:gdLst/>
                <a:ahLst/>
                <a:cxnLst/>
                <a:rect r="r" b="b" t="t" l="l"/>
                <a:pathLst>
                  <a:path h="228549" w="971712">
                    <a:moveTo>
                      <a:pt x="16787" y="0"/>
                    </a:moveTo>
                    <a:lnTo>
                      <a:pt x="954925" y="0"/>
                    </a:lnTo>
                    <a:cubicBezTo>
                      <a:pt x="964196" y="0"/>
                      <a:pt x="971712" y="7516"/>
                      <a:pt x="971712" y="16787"/>
                    </a:cubicBezTo>
                    <a:lnTo>
                      <a:pt x="971712" y="211762"/>
                    </a:lnTo>
                    <a:cubicBezTo>
                      <a:pt x="971712" y="216215"/>
                      <a:pt x="969943" y="220484"/>
                      <a:pt x="966795" y="223633"/>
                    </a:cubicBezTo>
                    <a:cubicBezTo>
                      <a:pt x="963647" y="226781"/>
                      <a:pt x="959377" y="228549"/>
                      <a:pt x="954925" y="228549"/>
                    </a:cubicBezTo>
                    <a:lnTo>
                      <a:pt x="16787" y="228549"/>
                    </a:lnTo>
                    <a:cubicBezTo>
                      <a:pt x="7516" y="228549"/>
                      <a:pt x="0" y="221034"/>
                      <a:pt x="0" y="211762"/>
                    </a:cubicBezTo>
                    <a:lnTo>
                      <a:pt x="0" y="16787"/>
                    </a:lnTo>
                    <a:cubicBezTo>
                      <a:pt x="0" y="7516"/>
                      <a:pt x="7516" y="0"/>
                      <a:pt x="16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47625"/>
                <a:ext cx="971712" cy="2761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15082" y="0"/>
              <a:ext cx="4919290" cy="1157031"/>
              <a:chOff x="0" y="0"/>
              <a:chExt cx="971712" cy="228549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971712" cy="228549"/>
              </a:xfrm>
              <a:custGeom>
                <a:avLst/>
                <a:gdLst/>
                <a:ahLst/>
                <a:cxnLst/>
                <a:rect r="r" b="b" t="t" l="l"/>
                <a:pathLst>
                  <a:path h="228549" w="971712">
                    <a:moveTo>
                      <a:pt x="16787" y="0"/>
                    </a:moveTo>
                    <a:lnTo>
                      <a:pt x="954925" y="0"/>
                    </a:lnTo>
                    <a:cubicBezTo>
                      <a:pt x="964196" y="0"/>
                      <a:pt x="971712" y="7516"/>
                      <a:pt x="971712" y="16787"/>
                    </a:cubicBezTo>
                    <a:lnTo>
                      <a:pt x="971712" y="211762"/>
                    </a:lnTo>
                    <a:cubicBezTo>
                      <a:pt x="971712" y="216215"/>
                      <a:pt x="969943" y="220484"/>
                      <a:pt x="966795" y="223633"/>
                    </a:cubicBezTo>
                    <a:cubicBezTo>
                      <a:pt x="963647" y="226781"/>
                      <a:pt x="959377" y="228549"/>
                      <a:pt x="954925" y="228549"/>
                    </a:cubicBezTo>
                    <a:lnTo>
                      <a:pt x="16787" y="228549"/>
                    </a:lnTo>
                    <a:cubicBezTo>
                      <a:pt x="7516" y="228549"/>
                      <a:pt x="0" y="221034"/>
                      <a:pt x="0" y="211762"/>
                    </a:cubicBezTo>
                    <a:lnTo>
                      <a:pt x="0" y="16787"/>
                    </a:lnTo>
                    <a:cubicBezTo>
                      <a:pt x="0" y="7516"/>
                      <a:pt x="7516" y="0"/>
                      <a:pt x="16787" y="0"/>
                    </a:cubicBezTo>
                    <a:close/>
                  </a:path>
                </a:pathLst>
              </a:custGeom>
              <a:solidFill>
                <a:srgbClr val="658C6A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47625"/>
                <a:ext cx="971712" cy="2761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2992100" y="5710556"/>
            <a:ext cx="3689468" cy="867774"/>
            <a:chOff x="0" y="0"/>
            <a:chExt cx="971712" cy="22854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71712" cy="228549"/>
            </a:xfrm>
            <a:custGeom>
              <a:avLst/>
              <a:gdLst/>
              <a:ahLst/>
              <a:cxnLst/>
              <a:rect r="r" b="b" t="t" l="l"/>
              <a:pathLst>
                <a:path h="228549" w="971712">
                  <a:moveTo>
                    <a:pt x="16787" y="0"/>
                  </a:moveTo>
                  <a:lnTo>
                    <a:pt x="954925" y="0"/>
                  </a:lnTo>
                  <a:cubicBezTo>
                    <a:pt x="964196" y="0"/>
                    <a:pt x="971712" y="7516"/>
                    <a:pt x="971712" y="16787"/>
                  </a:cubicBezTo>
                  <a:lnTo>
                    <a:pt x="971712" y="211762"/>
                  </a:lnTo>
                  <a:cubicBezTo>
                    <a:pt x="971712" y="216215"/>
                    <a:pt x="969943" y="220484"/>
                    <a:pt x="966795" y="223633"/>
                  </a:cubicBezTo>
                  <a:cubicBezTo>
                    <a:pt x="963647" y="226781"/>
                    <a:pt x="959377" y="228549"/>
                    <a:pt x="954925" y="228549"/>
                  </a:cubicBezTo>
                  <a:lnTo>
                    <a:pt x="16787" y="228549"/>
                  </a:lnTo>
                  <a:cubicBezTo>
                    <a:pt x="7516" y="228549"/>
                    <a:pt x="0" y="221034"/>
                    <a:pt x="0" y="211762"/>
                  </a:cubicBezTo>
                  <a:lnTo>
                    <a:pt x="0" y="16787"/>
                  </a:lnTo>
                  <a:cubicBezTo>
                    <a:pt x="0" y="7516"/>
                    <a:pt x="7516" y="0"/>
                    <a:pt x="16787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485849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971712" cy="276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078411" y="5605203"/>
            <a:ext cx="3689468" cy="867774"/>
            <a:chOff x="0" y="0"/>
            <a:chExt cx="971712" cy="22854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71712" cy="228549"/>
            </a:xfrm>
            <a:custGeom>
              <a:avLst/>
              <a:gdLst/>
              <a:ahLst/>
              <a:cxnLst/>
              <a:rect r="r" b="b" t="t" l="l"/>
              <a:pathLst>
                <a:path h="228549" w="971712">
                  <a:moveTo>
                    <a:pt x="16787" y="0"/>
                  </a:moveTo>
                  <a:lnTo>
                    <a:pt x="954925" y="0"/>
                  </a:lnTo>
                  <a:cubicBezTo>
                    <a:pt x="964196" y="0"/>
                    <a:pt x="971712" y="7516"/>
                    <a:pt x="971712" y="16787"/>
                  </a:cubicBezTo>
                  <a:lnTo>
                    <a:pt x="971712" y="211762"/>
                  </a:lnTo>
                  <a:cubicBezTo>
                    <a:pt x="971712" y="216215"/>
                    <a:pt x="969943" y="220484"/>
                    <a:pt x="966795" y="223633"/>
                  </a:cubicBezTo>
                  <a:cubicBezTo>
                    <a:pt x="963647" y="226781"/>
                    <a:pt x="959377" y="228549"/>
                    <a:pt x="954925" y="228549"/>
                  </a:cubicBezTo>
                  <a:lnTo>
                    <a:pt x="16787" y="228549"/>
                  </a:lnTo>
                  <a:cubicBezTo>
                    <a:pt x="7516" y="228549"/>
                    <a:pt x="0" y="221034"/>
                    <a:pt x="0" y="211762"/>
                  </a:cubicBezTo>
                  <a:lnTo>
                    <a:pt x="0" y="16787"/>
                  </a:lnTo>
                  <a:cubicBezTo>
                    <a:pt x="0" y="7516"/>
                    <a:pt x="7516" y="0"/>
                    <a:pt x="16787" y="0"/>
                  </a:cubicBezTo>
                  <a:close/>
                </a:path>
              </a:pathLst>
            </a:custGeom>
            <a:solidFill>
              <a:srgbClr val="85B38B"/>
            </a:solidFill>
            <a:ln w="19050" cap="sq">
              <a:solidFill>
                <a:srgbClr val="485849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971712" cy="276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3351588" y="4185470"/>
            <a:ext cx="309746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강한 내부 상관관계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241841" y="5769850"/>
            <a:ext cx="343972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독립적인 정보 제공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715417" y="3849238"/>
            <a:ext cx="8215929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지수들이 '연료의 건조도'라는 공통된 개념을 기반으로 계산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FWI 시스템을 구성하는 지수들 사이에는 매우 강한 양의 상관관계로 나타남 (붉은색)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307836" y="7457518"/>
            <a:ext cx="330773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물리적 현상 반영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715417" y="5433617"/>
            <a:ext cx="7725654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지형 피처와 기상 피처 간의 상관관계는 매우 낮음(옅은 색).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이는 두 그룹의 피처가 서로 </a:t>
            </a: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독립적인 정보를 모델에 제공함을 의미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47414" y="7173795"/>
            <a:ext cx="8641229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과거 최대 풍속</a:t>
            </a: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과</a:t>
            </a: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 건조-바람 지수</a:t>
            </a: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처럼 </a:t>
            </a: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물리적으로 연관된 피처들 간에 높은 상관관계가 나타남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데이터와 가공 피처가 </a:t>
            </a:r>
            <a:r>
              <a:rPr lang="en-US" sz="2199">
                <a:solidFill>
                  <a:srgbClr val="485849"/>
                </a:solidFill>
                <a:latin typeface="TDTD순고딕"/>
                <a:ea typeface="TDTD순고딕"/>
                <a:cs typeface="TDTD순고딕"/>
                <a:sym typeface="TDTD순고딕"/>
              </a:rPr>
              <a:t>현실을 잘 반영하고 있음을 </a:t>
            </a:r>
            <a:r>
              <a:rPr lang="en-US" b="true" sz="2199">
                <a:solidFill>
                  <a:srgbClr val="485849"/>
                </a:solidFill>
                <a:latin typeface="TDTD순고딕 Bold"/>
                <a:ea typeface="TDTD순고딕 Bold"/>
                <a:cs typeface="TDTD순고딕 Bold"/>
                <a:sym typeface="TDTD순고딕 Bold"/>
              </a:rPr>
              <a:t>표현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DAGub7uok58</dc:identifier>
  <dcterms:modified xsi:type="dcterms:W3CDTF">2011-08-01T06:04:30Z</dcterms:modified>
  <cp:revision>1</cp:revision>
  <dc:title>머신러닝 결과 보고서_4조_ver1.0</dc:title>
</cp:coreProperties>
</file>