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FC6BF-5720-4692-BC6E-339B7C49B101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22B6-192B-4D8B-B7CC-49E0E057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4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5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16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14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3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7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2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23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4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regulated by terms</a:t>
            </a:r>
            <a:r>
              <a:rPr lang="en-US" baseline="0" dirty="0" smtClean="0"/>
              <a:t> between straight brackets and with question mark have unknown locations but are shown by gene expression analysis. Not sure which technique was used, may be false positive due redundancy?</a:t>
            </a:r>
          </a:p>
          <a:p>
            <a:r>
              <a:rPr lang="en-US" baseline="0" dirty="0" smtClean="0"/>
              <a:t>Between round brackets means predicted regulation.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2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51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regulated by terms</a:t>
            </a:r>
            <a:r>
              <a:rPr lang="en-US" baseline="0" dirty="0" smtClean="0"/>
              <a:t> between straight brackets and with question mark have unknown locations but are shown by gene expression analysis. Not sure which technique was used, may be false positive due redundancy?</a:t>
            </a:r>
          </a:p>
          <a:p>
            <a:r>
              <a:rPr lang="en-US" baseline="0" dirty="0" smtClean="0"/>
              <a:t>Between round brackets means predicted regulation.</a:t>
            </a:r>
          </a:p>
          <a:p>
            <a:r>
              <a:rPr lang="en-US" baseline="0" dirty="0" smtClean="0"/>
              <a:t>Circles indicate presence of additional plasmid: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p15A,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aadA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strR,SpcR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trpT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thrV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ileU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alaU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gltT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[spec confirmed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unclear, see excel sheet strains.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rrnB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5479bp,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approx. 5296. (Compare to 711bp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mCherry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632bp of CRP.)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61DEC-3A7C-4A06-A6D9-63D7EB7350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6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7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8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5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4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2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9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5F3-B30E-4BD6-BB49-53429873F9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60A5-1CE7-4FD4-938D-3A34A7DA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75F3-B30E-4BD6-BB49-53429873F92D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60A5-1CE7-4FD4-938D-3A34A7DA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6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rRNA</a:t>
            </a:r>
            <a:r>
              <a:rPr lang="en-US" b="1" dirty="0" smtClean="0"/>
              <a:t> knockouts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2715348"/>
              </p:ext>
            </p:extLst>
          </p:nvPr>
        </p:nvGraphicFramePr>
        <p:xfrm>
          <a:off x="179512" y="819976"/>
          <a:ext cx="8640960" cy="4460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103"/>
                <a:gridCol w="2952289"/>
                <a:gridCol w="360040"/>
                <a:gridCol w="4752528"/>
              </a:tblGrid>
              <a:tr h="53267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Ribosomal parts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Regulated by</a:t>
                      </a:r>
                      <a:endParaRPr lang="en-US" sz="1400" dirty="0"/>
                    </a:p>
                  </a:txBody>
                  <a:tcPr/>
                </a:tc>
              </a:tr>
              <a:tr h="5326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rrnA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rrsA-ileT-alaT-rrlA-rrfA</a:t>
                      </a:r>
                      <a:r>
                        <a:rPr lang="en-US" sz="1400" dirty="0" smtClean="0"/>
                        <a:t>:</a:t>
                      </a:r>
                    </a:p>
                    <a:p>
                      <a:r>
                        <a:rPr lang="en-US" sz="1400" dirty="0" smtClean="0"/>
                        <a:t>16S,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tRNA</a:t>
                      </a:r>
                      <a:r>
                        <a:rPr lang="en-US" sz="1400" baseline="0" dirty="0" smtClean="0"/>
                        <a:t>-Ile, </a:t>
                      </a:r>
                      <a:r>
                        <a:rPr lang="en-US" sz="1400" baseline="0" dirty="0" err="1" smtClean="0"/>
                        <a:t>tRNA</a:t>
                      </a:r>
                      <a:r>
                        <a:rPr lang="en-US" sz="1400" baseline="0" dirty="0" smtClean="0"/>
                        <a:t>-Ala, 23S, 5S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‡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ppGpp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DksA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Lrp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Fis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Sigma70, sigma32</a:t>
                      </a:r>
                      <a:endParaRPr lang="en-US" sz="1400" dirty="0"/>
                    </a:p>
                  </a:txBody>
                  <a:tcPr/>
                </a:tc>
              </a:tr>
              <a:tr h="5326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rrnB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rrsB-gltT-rrlB-rrfB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16S, </a:t>
                      </a:r>
                      <a:r>
                        <a:rPr lang="en-US" sz="1400" dirty="0" err="1" smtClean="0"/>
                        <a:t>tRNA-glu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23S, 5S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ppGpp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DksA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Lrp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Fis</a:t>
                      </a:r>
                      <a:r>
                        <a:rPr lang="en-US" sz="1400" dirty="0" smtClean="0"/>
                        <a:t>, HNS</a:t>
                      </a:r>
                    </a:p>
                    <a:p>
                      <a:r>
                        <a:rPr lang="en-US" sz="1400" dirty="0" smtClean="0"/>
                        <a:t>Sigma70,</a:t>
                      </a:r>
                      <a:r>
                        <a:rPr lang="en-US" sz="1400" baseline="0" dirty="0" smtClean="0"/>
                        <a:t> sigma32</a:t>
                      </a:r>
                      <a:endParaRPr lang="en-US" sz="1400" dirty="0"/>
                    </a:p>
                  </a:txBody>
                  <a:tcPr/>
                </a:tc>
              </a:tr>
              <a:tr h="53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rrnC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rrsC-gltU-rrlC-rrfC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16S, </a:t>
                      </a:r>
                      <a:r>
                        <a:rPr lang="en-US" sz="1400" dirty="0" err="1" smtClean="0"/>
                        <a:t>tRNA-glu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23S, 5S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ppGpp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DksA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Lrp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Fis</a:t>
                      </a:r>
                      <a:r>
                        <a:rPr lang="en-US" sz="1400" baseline="0" dirty="0" smtClean="0"/>
                        <a:t>, [H-NS?]</a:t>
                      </a:r>
                    </a:p>
                    <a:p>
                      <a:r>
                        <a:rPr lang="en-US" sz="1400" baseline="0" dirty="0" smtClean="0"/>
                        <a:t>Sigma70, sigma32</a:t>
                      </a:r>
                      <a:endParaRPr lang="en-US" sz="1400" dirty="0"/>
                    </a:p>
                  </a:txBody>
                  <a:tcPr/>
                </a:tc>
              </a:tr>
              <a:tr h="692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rrnD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rrsD-ileU-alaU-rrlD-rrfD-thrV-rrfF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16S, </a:t>
                      </a:r>
                      <a:r>
                        <a:rPr lang="en-US" sz="1400" dirty="0" err="1" smtClean="0"/>
                        <a:t>tRNA-ile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tRNA</a:t>
                      </a:r>
                      <a:r>
                        <a:rPr lang="en-US" sz="1400" dirty="0" smtClean="0"/>
                        <a:t>-ala,</a:t>
                      </a:r>
                      <a:r>
                        <a:rPr lang="en-US" sz="1400" baseline="0" dirty="0" smtClean="0"/>
                        <a:t> 23S, 5S, </a:t>
                      </a:r>
                      <a:r>
                        <a:rPr lang="en-US" sz="1400" baseline="0" dirty="0" err="1" smtClean="0"/>
                        <a:t>tRNA-thr</a:t>
                      </a:r>
                      <a:r>
                        <a:rPr lang="en-US" sz="1400" baseline="0" dirty="0" smtClean="0"/>
                        <a:t>, 5S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ppGpp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DksA</a:t>
                      </a:r>
                      <a:r>
                        <a:rPr lang="en-US" sz="1400" baseline="0" dirty="0" smtClean="0"/>
                        <a:t>, [</a:t>
                      </a:r>
                      <a:r>
                        <a:rPr lang="en-US" sz="1400" baseline="0" dirty="0" err="1" smtClean="0"/>
                        <a:t>Lrp</a:t>
                      </a:r>
                      <a:r>
                        <a:rPr lang="en-US" sz="1400" baseline="0" dirty="0" smtClean="0"/>
                        <a:t>?], </a:t>
                      </a:r>
                      <a:r>
                        <a:rPr lang="en-US" sz="1400" baseline="0" dirty="0" err="1" smtClean="0"/>
                        <a:t>Fis</a:t>
                      </a:r>
                      <a:r>
                        <a:rPr lang="en-US" sz="1400" baseline="0" dirty="0" smtClean="0"/>
                        <a:t>, [H-NS?]</a:t>
                      </a:r>
                    </a:p>
                    <a:p>
                      <a:r>
                        <a:rPr lang="en-US" sz="1400" baseline="0" dirty="0" smtClean="0"/>
                        <a:t>Sigma70, sigma32</a:t>
                      </a:r>
                      <a:endParaRPr lang="en-US" sz="1400" dirty="0"/>
                    </a:p>
                  </a:txBody>
                  <a:tcPr/>
                </a:tc>
              </a:tr>
              <a:tr h="53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rrnE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rrsE-gltV-rrlE-rrfE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16S, </a:t>
                      </a:r>
                      <a:r>
                        <a:rPr lang="en-US" sz="1400" dirty="0" err="1" smtClean="0"/>
                        <a:t>tRNA-glu</a:t>
                      </a:r>
                      <a:r>
                        <a:rPr lang="en-US" sz="1400" dirty="0" smtClean="0"/>
                        <a:t>, 23S, 5S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ppGpp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DksA</a:t>
                      </a:r>
                      <a:r>
                        <a:rPr lang="en-US" sz="1400" baseline="0" dirty="0" smtClean="0"/>
                        <a:t>, [</a:t>
                      </a:r>
                      <a:r>
                        <a:rPr lang="en-US" sz="1400" baseline="0" dirty="0" err="1" smtClean="0"/>
                        <a:t>Lrp</a:t>
                      </a:r>
                      <a:r>
                        <a:rPr lang="en-US" sz="1400" baseline="0" dirty="0" smtClean="0"/>
                        <a:t>?], </a:t>
                      </a:r>
                      <a:r>
                        <a:rPr lang="en-US" sz="1400" baseline="0" dirty="0" err="1" smtClean="0"/>
                        <a:t>Fis</a:t>
                      </a:r>
                      <a:r>
                        <a:rPr lang="en-US" sz="1400" baseline="0" dirty="0" smtClean="0"/>
                        <a:t>, (</a:t>
                      </a:r>
                      <a:r>
                        <a:rPr lang="en-US" sz="1400" baseline="0" dirty="0" err="1" smtClean="0"/>
                        <a:t>PhoP</a:t>
                      </a:r>
                      <a:r>
                        <a:rPr lang="en-US" sz="1400" baseline="0" dirty="0" smtClean="0"/>
                        <a:t>)</a:t>
                      </a:r>
                    </a:p>
                    <a:p>
                      <a:r>
                        <a:rPr lang="en-US" sz="1400" baseline="0" dirty="0" smtClean="0"/>
                        <a:t>Sigma70, sigma32</a:t>
                      </a:r>
                      <a:endParaRPr lang="en-US" sz="1400" dirty="0" smtClean="0"/>
                    </a:p>
                  </a:txBody>
                  <a:tcPr/>
                </a:tc>
              </a:tr>
              <a:tr h="53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rrnG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rrsG-gltW-rrlG-rrfG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16S, </a:t>
                      </a:r>
                      <a:r>
                        <a:rPr lang="en-US" sz="1400" dirty="0" err="1" smtClean="0"/>
                        <a:t>tRNA-glu</a:t>
                      </a:r>
                      <a:r>
                        <a:rPr lang="en-US" sz="1400" dirty="0" smtClean="0"/>
                        <a:t>, 23S, 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ppGpp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DksA</a:t>
                      </a:r>
                      <a:r>
                        <a:rPr lang="en-US" sz="1400" baseline="0" dirty="0" smtClean="0"/>
                        <a:t>, [</a:t>
                      </a:r>
                      <a:r>
                        <a:rPr lang="en-US" sz="1400" baseline="0" dirty="0" err="1" smtClean="0"/>
                        <a:t>Lrp</a:t>
                      </a:r>
                      <a:r>
                        <a:rPr lang="en-US" sz="1400" baseline="0" dirty="0" smtClean="0"/>
                        <a:t>?], </a:t>
                      </a:r>
                      <a:r>
                        <a:rPr lang="en-US" sz="1400" baseline="0" dirty="0" err="1" smtClean="0"/>
                        <a:t>Fis</a:t>
                      </a:r>
                      <a:r>
                        <a:rPr lang="en-US" sz="1400" baseline="0" dirty="0" smtClean="0"/>
                        <a:t>, [H-NS?]</a:t>
                      </a:r>
                    </a:p>
                    <a:p>
                      <a:r>
                        <a:rPr lang="en-US" sz="1400" baseline="0" dirty="0" smtClean="0"/>
                        <a:t>Sigma70, sigma32</a:t>
                      </a:r>
                      <a:endParaRPr lang="en-US" sz="1400" dirty="0" smtClean="0"/>
                    </a:p>
                  </a:txBody>
                  <a:tcPr/>
                </a:tc>
              </a:tr>
              <a:tr h="532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rrnH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rrsH-ileV-alaV-rrlH-rrfH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16S,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tRNA-ile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tRNA</a:t>
                      </a:r>
                      <a:r>
                        <a:rPr lang="en-US" sz="1400" baseline="0" dirty="0" smtClean="0"/>
                        <a:t>-ala, 23S, 5S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‡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ppGpp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DksA</a:t>
                      </a:r>
                      <a:r>
                        <a:rPr lang="en-US" sz="1400" baseline="0" dirty="0" smtClean="0"/>
                        <a:t>, [</a:t>
                      </a:r>
                      <a:r>
                        <a:rPr lang="en-US" sz="1400" baseline="0" dirty="0" err="1" smtClean="0"/>
                        <a:t>Lrp</a:t>
                      </a:r>
                      <a:r>
                        <a:rPr lang="en-US" sz="1400" baseline="0" dirty="0" smtClean="0"/>
                        <a:t>?], </a:t>
                      </a:r>
                      <a:r>
                        <a:rPr lang="en-US" sz="1400" baseline="0" dirty="0" err="1" smtClean="0"/>
                        <a:t>Fis</a:t>
                      </a:r>
                      <a:r>
                        <a:rPr lang="en-US" sz="1400" baseline="0" dirty="0" smtClean="0"/>
                        <a:t>, [H-NS?]</a:t>
                      </a:r>
                    </a:p>
                    <a:p>
                      <a:r>
                        <a:rPr lang="en-US" sz="1400" baseline="0" dirty="0" smtClean="0"/>
                        <a:t>Sigma70, sigma32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ross 2"/>
          <p:cNvSpPr/>
          <p:nvPr/>
        </p:nvSpPr>
        <p:spPr>
          <a:xfrm rot="2700000">
            <a:off x="6524951" y="3737631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4"/>
          <p:cNvSpPr/>
          <p:nvPr/>
        </p:nvSpPr>
        <p:spPr>
          <a:xfrm rot="2700000">
            <a:off x="6935421" y="4288987"/>
            <a:ext cx="389867" cy="389867"/>
          </a:xfrm>
          <a:prstGeom prst="plus">
            <a:avLst>
              <a:gd name="adj" fmla="val 3654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00000">
            <a:off x="6935420" y="3737630"/>
            <a:ext cx="389867" cy="389867"/>
          </a:xfrm>
          <a:prstGeom prst="plus">
            <a:avLst>
              <a:gd name="adj" fmla="val 3654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00000">
            <a:off x="7322737" y="1433376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 rot="2700000">
            <a:off x="7322739" y="1984731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 rot="2700000">
            <a:off x="7322735" y="4279244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 rot="2700000">
            <a:off x="7764863" y="1433375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 rot="2700000">
            <a:off x="7764865" y="1984730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 rot="2700000">
            <a:off x="7764861" y="4279243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 rot="2700000">
            <a:off x="7764866" y="3089559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 rot="2700000">
            <a:off x="8183604" y="1433373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 rot="2700000">
            <a:off x="8183606" y="3727886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 rot="2700000">
            <a:off x="8183602" y="4279241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 rot="2700000">
            <a:off x="8183607" y="3089557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 rot="2700000">
            <a:off x="8183601" y="4830596"/>
            <a:ext cx="389867" cy="389867"/>
          </a:xfrm>
          <a:prstGeom prst="plus">
            <a:avLst>
              <a:gd name="adj" fmla="val 365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 rot="2700000">
            <a:off x="8588826" y="1433372"/>
            <a:ext cx="389867" cy="389867"/>
          </a:xfrm>
          <a:prstGeom prst="plus">
            <a:avLst>
              <a:gd name="adj" fmla="val 3654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00000">
            <a:off x="8588828" y="3727885"/>
            <a:ext cx="389867" cy="389867"/>
          </a:xfrm>
          <a:prstGeom prst="plus">
            <a:avLst>
              <a:gd name="adj" fmla="val 3654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00000">
            <a:off x="8588824" y="4279240"/>
            <a:ext cx="389867" cy="389867"/>
          </a:xfrm>
          <a:prstGeom prst="plus">
            <a:avLst>
              <a:gd name="adj" fmla="val 3654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00000">
            <a:off x="8588829" y="3089556"/>
            <a:ext cx="389867" cy="389867"/>
          </a:xfrm>
          <a:prstGeom prst="plus">
            <a:avLst>
              <a:gd name="adj" fmla="val 3654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 rot="2700000">
            <a:off x="8588823" y="4830595"/>
            <a:ext cx="389867" cy="389867"/>
          </a:xfrm>
          <a:prstGeom prst="plus">
            <a:avLst>
              <a:gd name="adj" fmla="val 3654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00000">
            <a:off x="8588829" y="1970663"/>
            <a:ext cx="389867" cy="389867"/>
          </a:xfrm>
          <a:prstGeom prst="plus">
            <a:avLst>
              <a:gd name="adj" fmla="val 3654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445224"/>
            <a:ext cx="8291264" cy="115212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Note that </a:t>
            </a:r>
            <a:r>
              <a:rPr lang="en-US" dirty="0" err="1" smtClean="0"/>
              <a:t>tRNA</a:t>
            </a:r>
            <a:r>
              <a:rPr lang="en-US" dirty="0" smtClean="0"/>
              <a:t> molecules are also produced elsewhere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tRNA-ile</a:t>
            </a:r>
            <a:r>
              <a:rPr lang="en-US" dirty="0" smtClean="0"/>
              <a:t> has 5 </a:t>
            </a:r>
            <a:r>
              <a:rPr lang="en-US" dirty="0" err="1" smtClean="0"/>
              <a:t>locs</a:t>
            </a:r>
            <a:r>
              <a:rPr lang="en-US" dirty="0" smtClean="0"/>
              <a:t>, 3 in </a:t>
            </a:r>
            <a:r>
              <a:rPr lang="en-US" dirty="0" err="1" smtClean="0"/>
              <a:t>rRNA</a:t>
            </a:r>
            <a:r>
              <a:rPr lang="en-US" dirty="0" smtClean="0"/>
              <a:t> operons.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8630799" y="908720"/>
            <a:ext cx="294244" cy="27869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193060" y="908720"/>
            <a:ext cx="294244" cy="278698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130354" y="188640"/>
            <a:ext cx="0" cy="85942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9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 rot="1651433">
            <a:off x="8066321" y="2198477"/>
            <a:ext cx="504056" cy="147151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Desired plasmid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55576" y="2070140"/>
            <a:ext cx="5904656" cy="1728192"/>
          </a:xfrm>
          <a:prstGeom prst="roundRect">
            <a:avLst>
              <a:gd name="adj" fmla="val 2649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1440" y="1672089"/>
            <a:ext cx="93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mVenus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3808" y="2739887"/>
            <a:ext cx="2105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Low copy </a:t>
            </a:r>
            <a:r>
              <a:rPr lang="en-US" dirty="0" err="1" smtClean="0"/>
              <a:t>nr</a:t>
            </a:r>
            <a:r>
              <a:rPr lang="en-US" dirty="0" smtClean="0"/>
              <a:t> plasmid</a:t>
            </a:r>
          </a:p>
          <a:p>
            <a:r>
              <a:rPr lang="en-US" dirty="0" smtClean="0"/>
              <a:t>1-5?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1440" y="1640731"/>
            <a:ext cx="95218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75656" y="1638092"/>
            <a:ext cx="1793311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79262" y="846004"/>
            <a:ext cx="777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P_rrsE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331640" y="1350060"/>
            <a:ext cx="0" cy="720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31640" y="1350060"/>
            <a:ext cx="57606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96757" y="846004"/>
            <a:ext cx="66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PrrsE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049135" y="1350060"/>
            <a:ext cx="0" cy="720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049135" y="1350060"/>
            <a:ext cx="57606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59382" y="846004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P_rrlE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411760" y="1350060"/>
            <a:ext cx="0" cy="72008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11760" y="1350060"/>
            <a:ext cx="57606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75656" y="1638092"/>
            <a:ext cx="179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rrsE-gltV-rrlE-rrfE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29694"/>
            <a:ext cx="9036496" cy="235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4100907" y="166597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RBS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100907" y="1634618"/>
            <a:ext cx="540533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rot="16200000">
            <a:off x="2300303" y="1380216"/>
            <a:ext cx="144016" cy="1793311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68713" y="2276872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rrnE</a:t>
            </a:r>
            <a:r>
              <a:rPr lang="en-US" dirty="0" smtClean="0">
                <a:solidFill>
                  <a:srgbClr val="0070C0"/>
                </a:solidFill>
              </a:rPr>
              <a:t>, ~5500bp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2280" y="1530950"/>
            <a:ext cx="18293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be added to</a:t>
            </a:r>
          </a:p>
          <a:p>
            <a:r>
              <a:rPr lang="en-US" dirty="0" smtClean="0"/>
              <a:t>Strain ∆</a:t>
            </a:r>
            <a:r>
              <a:rPr lang="en-US" dirty="0" err="1" smtClean="0"/>
              <a:t>rrnEG</a:t>
            </a:r>
            <a:endParaRPr lang="en-US" dirty="0" smtClean="0"/>
          </a:p>
          <a:p>
            <a:r>
              <a:rPr lang="en-US" dirty="0"/>
              <a:t>(SQ40 or #</a:t>
            </a:r>
            <a:r>
              <a:rPr lang="en-US" dirty="0" smtClean="0"/>
              <a:t>12340)</a:t>
            </a:r>
            <a:endParaRPr lang="en-US" dirty="0"/>
          </a:p>
        </p:txBody>
      </p:sp>
      <p:sp>
        <p:nvSpPr>
          <p:cNvPr id="36" name="Curved Down Arrow 35"/>
          <p:cNvSpPr/>
          <p:nvPr/>
        </p:nvSpPr>
        <p:spPr>
          <a:xfrm>
            <a:off x="7452320" y="2852936"/>
            <a:ext cx="648072" cy="288032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0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208"/>
            <a:ext cx="8856984" cy="131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9036496" cy="166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91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>
            <a:normAutofit/>
          </a:bodyPr>
          <a:lstStyle/>
          <a:p>
            <a:r>
              <a:rPr lang="en-US" dirty="0" smtClean="0"/>
              <a:t>RNA transcripts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80728"/>
            <a:ext cx="540942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" y="2852936"/>
            <a:ext cx="8951268" cy="180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1570" y="1052736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rrnA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2268161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rrnA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12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R-protein regulation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488365"/>
              </p:ext>
            </p:extLst>
          </p:nvPr>
        </p:nvGraphicFramePr>
        <p:xfrm>
          <a:off x="467544" y="1556792"/>
          <a:ext cx="8229601" cy="2619196"/>
        </p:xfrm>
        <a:graphic>
          <a:graphicData uri="http://schemas.openxmlformats.org/drawingml/2006/table">
            <a:tbl>
              <a:tblPr/>
              <a:tblGrid>
                <a:gridCol w="323821"/>
                <a:gridCol w="394657"/>
                <a:gridCol w="556567"/>
                <a:gridCol w="842440"/>
                <a:gridCol w="252985"/>
                <a:gridCol w="435134"/>
                <a:gridCol w="1740536"/>
                <a:gridCol w="374418"/>
                <a:gridCol w="252985"/>
                <a:gridCol w="485731"/>
                <a:gridCol w="556567"/>
                <a:gridCol w="445253"/>
                <a:gridCol w="252985"/>
                <a:gridCol w="485731"/>
                <a:gridCol w="495851"/>
                <a:gridCol w="333940"/>
              </a:tblGrid>
              <a:tr h="24294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9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rplK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rplU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mlrA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7592" marR="7592" marT="75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rpmE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s32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rplB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*,ArcA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rplL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rplV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*,ArcA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rpmF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53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rplC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*,ArcA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rplM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*+cAMP.CRP+Fis+FNR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rplW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*,ArcA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rpmG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rplD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*,ArcA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rplN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rplX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rpmH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rplE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rplO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rplY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rpmI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*,NsR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rplF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rplP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*,ArcA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rpmJ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rplL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rplQ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MlrA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9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rplN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rpmB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94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92" marR="7592" marT="75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rplI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CRP.cAMP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592" marR="7592" marT="75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rplS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 FNR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7592" marR="7592" marT="759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rpmC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*,ArcA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34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rplJ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rplT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*,FNR,NsrR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rpmD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92" marR="7592" marT="75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9"/>
          <a:stretch/>
        </p:blipFill>
        <p:spPr bwMode="auto">
          <a:xfrm>
            <a:off x="6804248" y="4725144"/>
            <a:ext cx="2154064" cy="194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7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Ribosomes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4005064"/>
            <a:ext cx="4040188" cy="639762"/>
          </a:xfrm>
        </p:spPr>
        <p:txBody>
          <a:bodyPr/>
          <a:lstStyle/>
          <a:p>
            <a:r>
              <a:rPr lang="en-US" dirty="0" smtClean="0"/>
              <a:t>Minimal medium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2141166"/>
            <a:ext cx="4041775" cy="639762"/>
          </a:xfrm>
        </p:spPr>
        <p:txBody>
          <a:bodyPr/>
          <a:lstStyle/>
          <a:p>
            <a:r>
              <a:rPr lang="en-US" dirty="0" smtClean="0"/>
              <a:t>Rich medium</a:t>
            </a:r>
            <a:endParaRPr lang="en-US" dirty="0"/>
          </a:p>
        </p:txBody>
      </p:sp>
      <p:pic>
        <p:nvPicPr>
          <p:cNvPr id="5122" name="Picture 2" descr="https://media.ed.edmunds-media.com/honda/civic/2002/oem/2002_honda_civic_coupe_lx_fq_oem_1_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3744416" cy="23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japanesesportcars.com/galleries/data/media/75/honda-civic-0920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27388"/>
            <a:ext cx="4133240" cy="277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5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Ribosomal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Reconstitution experiments</a:t>
            </a:r>
          </a:p>
          <a:p>
            <a:r>
              <a:rPr lang="en-US" dirty="0" smtClean="0"/>
              <a:t>Quantitative mass spec experiments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6837" r="9468" b="3668"/>
          <a:stretch/>
        </p:blipFill>
        <p:spPr>
          <a:xfrm>
            <a:off x="4499992" y="1412776"/>
            <a:ext cx="4478826" cy="5067536"/>
          </a:xfrm>
        </p:spPr>
      </p:pic>
    </p:spTree>
    <p:extLst>
      <p:ext uri="{BB962C8B-B14F-4D97-AF65-F5344CB8AC3E}">
        <p14:creationId xmlns:p14="http://schemas.microsoft.com/office/powerpoint/2010/main" val="17099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Ribosomes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845022"/>
            <a:ext cx="4040188" cy="639762"/>
          </a:xfrm>
        </p:spPr>
        <p:txBody>
          <a:bodyPr/>
          <a:lstStyle/>
          <a:p>
            <a:r>
              <a:rPr lang="en-US" dirty="0" smtClean="0"/>
              <a:t>Reconstitution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845022"/>
            <a:ext cx="4041775" cy="639762"/>
          </a:xfrm>
        </p:spPr>
        <p:txBody>
          <a:bodyPr/>
          <a:lstStyle/>
          <a:p>
            <a:r>
              <a:rPr lang="en-US" dirty="0" smtClean="0"/>
              <a:t>Mass spec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6" t="18137"/>
          <a:stretch/>
        </p:blipFill>
        <p:spPr bwMode="auto">
          <a:xfrm>
            <a:off x="4788024" y="1916832"/>
            <a:ext cx="3992499" cy="403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5" y="1602490"/>
            <a:ext cx="4597143" cy="453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8136904" y="5337720"/>
            <a:ext cx="467544" cy="467544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07904" y="5609126"/>
            <a:ext cx="467544" cy="467544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9"/>
          <a:stretch/>
        </p:blipFill>
        <p:spPr bwMode="auto">
          <a:xfrm>
            <a:off x="4461079" y="1628800"/>
            <a:ext cx="471325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6976"/>
            <a:ext cx="4328867" cy="320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8676456" y="5301208"/>
            <a:ext cx="467544" cy="467544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3848" y="4986238"/>
            <a:ext cx="467544" cy="467544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92080" y="3683332"/>
            <a:ext cx="467544" cy="467544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7544" y="5049688"/>
            <a:ext cx="467544" cy="467544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16416" y="4272850"/>
            <a:ext cx="467544" cy="467544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36304" y="2924944"/>
            <a:ext cx="467544" cy="467544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9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 mass spec – part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20072" y="4653136"/>
            <a:ext cx="3744416" cy="1872208"/>
          </a:xfrm>
        </p:spPr>
        <p:txBody>
          <a:bodyPr/>
          <a:lstStyle/>
          <a:p>
            <a:r>
              <a:rPr lang="en-US" dirty="0" smtClean="0"/>
              <a:t>We need information about timing.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326631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4784"/>
            <a:ext cx="3815052" cy="285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3611962" cy="270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77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[TODO] Look at timing stuff.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77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rRNA</a:t>
            </a:r>
            <a:r>
              <a:rPr lang="en-US" b="1" dirty="0" smtClean="0"/>
              <a:t> organization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5874964"/>
              </p:ext>
            </p:extLst>
          </p:nvPr>
        </p:nvGraphicFramePr>
        <p:xfrm>
          <a:off x="179512" y="1600200"/>
          <a:ext cx="8640960" cy="4956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103"/>
                <a:gridCol w="3154530"/>
                <a:gridCol w="446393"/>
                <a:gridCol w="4463934"/>
              </a:tblGrid>
              <a:tr h="5904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Ribosomal parts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Regulated by</a:t>
                      </a:r>
                      <a:endParaRPr lang="en-US" sz="1600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rrnA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rrsA-ileT-alaT-rrlA-rrfA</a:t>
                      </a:r>
                      <a:r>
                        <a:rPr lang="en-US" sz="1600" dirty="0" smtClean="0"/>
                        <a:t>:</a:t>
                      </a:r>
                    </a:p>
                    <a:p>
                      <a:r>
                        <a:rPr lang="en-US" sz="1600" dirty="0" smtClean="0"/>
                        <a:t>16S,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tRNA</a:t>
                      </a:r>
                      <a:r>
                        <a:rPr lang="en-US" sz="1600" baseline="0" dirty="0" smtClean="0"/>
                        <a:t>-Ile, </a:t>
                      </a:r>
                      <a:r>
                        <a:rPr lang="en-US" sz="1600" baseline="0" dirty="0" err="1" smtClean="0"/>
                        <a:t>tRNA</a:t>
                      </a:r>
                      <a:r>
                        <a:rPr lang="en-US" sz="1600" baseline="0" dirty="0" smtClean="0"/>
                        <a:t>-Ala, 23S, 5S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‡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ppGpp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DksA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Lrp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Fis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Sigma70, sigma32</a:t>
                      </a:r>
                      <a:endParaRPr lang="en-US" sz="1600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rrnB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rrsB-gltT-rrlB-rrfB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16S, </a:t>
                      </a:r>
                      <a:r>
                        <a:rPr lang="en-US" sz="1600" dirty="0" err="1" smtClean="0"/>
                        <a:t>tRNA-glu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23S, 5S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ppGpp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DksA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Lrp</a:t>
                      </a:r>
                      <a:r>
                        <a:rPr lang="en-US" sz="1600" baseline="0" dirty="0" smtClean="0"/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Fis</a:t>
                      </a:r>
                      <a:r>
                        <a:rPr lang="en-US" sz="1600" dirty="0" smtClean="0"/>
                        <a:t>, HNS</a:t>
                      </a:r>
                    </a:p>
                    <a:p>
                      <a:r>
                        <a:rPr lang="en-US" sz="1600" dirty="0" smtClean="0"/>
                        <a:t>Sigma70,</a:t>
                      </a:r>
                      <a:r>
                        <a:rPr lang="en-US" sz="1600" baseline="0" dirty="0" smtClean="0"/>
                        <a:t> sigma32</a:t>
                      </a:r>
                      <a:endParaRPr lang="en-US" sz="1600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rrnC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rrsC-gltU-rrlC-rrfC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16S, </a:t>
                      </a:r>
                      <a:r>
                        <a:rPr lang="en-US" sz="1600" dirty="0" err="1" smtClean="0"/>
                        <a:t>tRNA-glu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23S, 5S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ppGpp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DksA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Lrp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Fis</a:t>
                      </a:r>
                      <a:r>
                        <a:rPr lang="en-US" sz="1600" baseline="0" dirty="0" smtClean="0"/>
                        <a:t>, [H-NS?]</a:t>
                      </a:r>
                    </a:p>
                    <a:p>
                      <a:r>
                        <a:rPr lang="en-US" sz="1600" baseline="0" dirty="0" smtClean="0"/>
                        <a:t>Sigma70, sigma32</a:t>
                      </a:r>
                      <a:endParaRPr lang="en-US" sz="1600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rrnD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rrsD-ileU-alaU-rrlD-rrfD-thrV-rrfF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16S, </a:t>
                      </a:r>
                      <a:r>
                        <a:rPr lang="en-US" sz="1600" dirty="0" err="1" smtClean="0"/>
                        <a:t>tRNA-ile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tRNA</a:t>
                      </a:r>
                      <a:r>
                        <a:rPr lang="en-US" sz="1600" dirty="0" smtClean="0"/>
                        <a:t>-ala,</a:t>
                      </a:r>
                      <a:r>
                        <a:rPr lang="en-US" sz="1600" baseline="0" dirty="0" smtClean="0"/>
                        <a:t> 23S, 5S, </a:t>
                      </a:r>
                      <a:r>
                        <a:rPr lang="en-US" sz="1600" baseline="0" dirty="0" err="1" smtClean="0"/>
                        <a:t>tRNA-thr</a:t>
                      </a:r>
                      <a:r>
                        <a:rPr lang="en-US" sz="1600" baseline="0" dirty="0" smtClean="0"/>
                        <a:t>, 5S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ppGpp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DksA</a:t>
                      </a:r>
                      <a:r>
                        <a:rPr lang="en-US" sz="1600" baseline="0" dirty="0" smtClean="0"/>
                        <a:t>, [</a:t>
                      </a:r>
                      <a:r>
                        <a:rPr lang="en-US" sz="1600" baseline="0" dirty="0" err="1" smtClean="0"/>
                        <a:t>Lrp</a:t>
                      </a:r>
                      <a:r>
                        <a:rPr lang="en-US" sz="1600" baseline="0" dirty="0" smtClean="0"/>
                        <a:t>?], </a:t>
                      </a:r>
                      <a:r>
                        <a:rPr lang="en-US" sz="1600" baseline="0" dirty="0" err="1" smtClean="0"/>
                        <a:t>Fis</a:t>
                      </a:r>
                      <a:r>
                        <a:rPr lang="en-US" sz="1600" baseline="0" dirty="0" smtClean="0"/>
                        <a:t>, [H-NS?]</a:t>
                      </a:r>
                    </a:p>
                    <a:p>
                      <a:r>
                        <a:rPr lang="en-US" sz="1600" baseline="0" dirty="0" smtClean="0"/>
                        <a:t>Sigma70, sigma32</a:t>
                      </a:r>
                      <a:endParaRPr lang="en-US" sz="1600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rrnE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rrsE-gltV-rrlE-rrfE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16S, </a:t>
                      </a:r>
                      <a:r>
                        <a:rPr lang="en-US" sz="1600" dirty="0" err="1" smtClean="0"/>
                        <a:t>tRNA-glu</a:t>
                      </a:r>
                      <a:r>
                        <a:rPr lang="en-US" sz="1600" dirty="0" smtClean="0"/>
                        <a:t>, 23S, 5S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ppGpp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DksA</a:t>
                      </a:r>
                      <a:r>
                        <a:rPr lang="en-US" sz="1600" baseline="0" dirty="0" smtClean="0"/>
                        <a:t>, [</a:t>
                      </a:r>
                      <a:r>
                        <a:rPr lang="en-US" sz="1600" baseline="0" dirty="0" err="1" smtClean="0"/>
                        <a:t>Lrp</a:t>
                      </a:r>
                      <a:r>
                        <a:rPr lang="en-US" sz="1600" baseline="0" dirty="0" smtClean="0"/>
                        <a:t>?], </a:t>
                      </a:r>
                      <a:r>
                        <a:rPr lang="en-US" sz="1600" baseline="0" dirty="0" err="1" smtClean="0"/>
                        <a:t>Fis</a:t>
                      </a:r>
                      <a:r>
                        <a:rPr lang="en-US" sz="1600" baseline="0" dirty="0" smtClean="0"/>
                        <a:t>, (</a:t>
                      </a:r>
                      <a:r>
                        <a:rPr lang="en-US" sz="1600" baseline="0" dirty="0" err="1" smtClean="0"/>
                        <a:t>PhoP</a:t>
                      </a:r>
                      <a:r>
                        <a:rPr lang="en-US" sz="1600" baseline="0" dirty="0" smtClean="0"/>
                        <a:t>)</a:t>
                      </a:r>
                    </a:p>
                    <a:p>
                      <a:r>
                        <a:rPr lang="en-US" sz="1600" baseline="0" dirty="0" smtClean="0"/>
                        <a:t>Sigma70, sigma32</a:t>
                      </a:r>
                      <a:endParaRPr lang="en-US" sz="1600" dirty="0" smtClean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rrnG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rrsG-gltW-rrlG-rrfG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16S, </a:t>
                      </a:r>
                      <a:r>
                        <a:rPr lang="en-US" sz="1600" dirty="0" err="1" smtClean="0"/>
                        <a:t>tRNA-glu</a:t>
                      </a:r>
                      <a:r>
                        <a:rPr lang="en-US" sz="1600" dirty="0" smtClean="0"/>
                        <a:t>, 23S, 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*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ppGpp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DksA</a:t>
                      </a:r>
                      <a:r>
                        <a:rPr lang="en-US" sz="1600" baseline="0" dirty="0" smtClean="0"/>
                        <a:t>, [</a:t>
                      </a:r>
                      <a:r>
                        <a:rPr lang="en-US" sz="1600" baseline="0" dirty="0" err="1" smtClean="0"/>
                        <a:t>Lrp</a:t>
                      </a:r>
                      <a:r>
                        <a:rPr lang="en-US" sz="1600" baseline="0" dirty="0" smtClean="0"/>
                        <a:t>?], </a:t>
                      </a:r>
                      <a:r>
                        <a:rPr lang="en-US" sz="1600" baseline="0" dirty="0" err="1" smtClean="0"/>
                        <a:t>Fis</a:t>
                      </a:r>
                      <a:r>
                        <a:rPr lang="en-US" sz="1600" baseline="0" dirty="0" smtClean="0"/>
                        <a:t>, [H-NS?]</a:t>
                      </a:r>
                    </a:p>
                    <a:p>
                      <a:r>
                        <a:rPr lang="en-US" sz="1600" baseline="0" dirty="0" smtClean="0"/>
                        <a:t>Sigma70, sigma32</a:t>
                      </a:r>
                      <a:endParaRPr lang="en-US" sz="1600" dirty="0" smtClean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rrnH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rrsH-ileV-alaV-rrlH-rrfH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16S,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tRNA-ile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tRNA</a:t>
                      </a:r>
                      <a:r>
                        <a:rPr lang="en-US" sz="1600" baseline="0" dirty="0" smtClean="0"/>
                        <a:t>-ala, 23S, 5S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‡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ppGpp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DksA</a:t>
                      </a:r>
                      <a:r>
                        <a:rPr lang="en-US" sz="1600" baseline="0" dirty="0" smtClean="0"/>
                        <a:t>, [</a:t>
                      </a:r>
                      <a:r>
                        <a:rPr lang="en-US" sz="1600" baseline="0" dirty="0" err="1" smtClean="0"/>
                        <a:t>Lrp</a:t>
                      </a:r>
                      <a:r>
                        <a:rPr lang="en-US" sz="1600" baseline="0" dirty="0" smtClean="0"/>
                        <a:t>?], </a:t>
                      </a:r>
                      <a:r>
                        <a:rPr lang="en-US" sz="1600" baseline="0" dirty="0" err="1" smtClean="0"/>
                        <a:t>Fis</a:t>
                      </a:r>
                      <a:r>
                        <a:rPr lang="en-US" sz="1600" baseline="0" dirty="0" smtClean="0"/>
                        <a:t>, [H-NS?]</a:t>
                      </a:r>
                    </a:p>
                    <a:p>
                      <a:r>
                        <a:rPr lang="en-US" sz="1600" baseline="0" dirty="0" smtClean="0"/>
                        <a:t>Sigma70, sigma32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42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</a:t>
            </a:r>
            <a:r>
              <a:rPr lang="en-US" dirty="0" err="1" smtClean="0"/>
              <a:t>rRNA</a:t>
            </a:r>
            <a:r>
              <a:rPr lang="en-US" dirty="0" smtClean="0"/>
              <a:t> regulators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ppGpp</a:t>
            </a:r>
            <a:r>
              <a:rPr lang="en-US" dirty="0" smtClean="0"/>
              <a:t>: </a:t>
            </a:r>
            <a:r>
              <a:rPr lang="en-US" dirty="0" err="1" smtClean="0"/>
              <a:t>alarmone</a:t>
            </a:r>
            <a:r>
              <a:rPr lang="en-US" dirty="0" smtClean="0"/>
              <a:t>, stress response</a:t>
            </a:r>
          </a:p>
          <a:p>
            <a:r>
              <a:rPr lang="en-US" dirty="0" err="1" smtClean="0"/>
              <a:t>DksA</a:t>
            </a:r>
            <a:r>
              <a:rPr lang="en-US" dirty="0" smtClean="0"/>
              <a:t>: inhibits RNA-pol, augments </a:t>
            </a:r>
            <a:r>
              <a:rPr lang="en-US" dirty="0" err="1" smtClean="0"/>
              <a:t>ppGpp</a:t>
            </a:r>
            <a:r>
              <a:rPr lang="en-US" dirty="0" smtClean="0"/>
              <a:t> effect.</a:t>
            </a:r>
          </a:p>
          <a:p>
            <a:r>
              <a:rPr lang="en-US" dirty="0" err="1" smtClean="0"/>
              <a:t>Lrp</a:t>
            </a:r>
            <a:r>
              <a:rPr lang="en-US" dirty="0" smtClean="0"/>
              <a:t>: affects 10-75% genes. Senses richness medium ↔ leucine, “famine” genes (+), “feast” genes (-).</a:t>
            </a:r>
          </a:p>
          <a:p>
            <a:r>
              <a:rPr lang="en-US" dirty="0" err="1" smtClean="0"/>
              <a:t>Fis</a:t>
            </a:r>
            <a:r>
              <a:rPr lang="en-US" dirty="0" smtClean="0"/>
              <a:t>: broad regulator (21% genes), organizes DNA</a:t>
            </a:r>
          </a:p>
          <a:p>
            <a:r>
              <a:rPr lang="en-US" dirty="0" smtClean="0"/>
              <a:t>H-NS</a:t>
            </a:r>
            <a:r>
              <a:rPr lang="en-US" dirty="0"/>
              <a:t>: </a:t>
            </a:r>
            <a:r>
              <a:rPr lang="en-US" dirty="0" smtClean="0"/>
              <a:t>broad effect (5</a:t>
            </a:r>
            <a:r>
              <a:rPr lang="en-US" dirty="0"/>
              <a:t>% </a:t>
            </a:r>
            <a:r>
              <a:rPr lang="en-US" dirty="0" smtClean="0"/>
              <a:t>genes affected), </a:t>
            </a:r>
            <a:r>
              <a:rPr lang="en-US" dirty="0"/>
              <a:t>adaptation to </a:t>
            </a:r>
            <a:r>
              <a:rPr lang="en-US" dirty="0" smtClean="0"/>
              <a:t>stress, histone like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PhoP</a:t>
            </a:r>
            <a:r>
              <a:rPr lang="en-US" dirty="0"/>
              <a:t>: adaptation to low Mg</a:t>
            </a:r>
            <a:r>
              <a:rPr lang="en-US" baseline="30000" dirty="0"/>
              <a:t>2+</a:t>
            </a:r>
            <a:r>
              <a:rPr lang="en-US" dirty="0"/>
              <a:t> </a:t>
            </a:r>
            <a:r>
              <a:rPr lang="en-US" dirty="0" smtClean="0"/>
              <a:t>environments.)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Microsoft Office PowerPoint</Application>
  <PresentationFormat>On-screen Show (4:3)</PresentationFormat>
  <Paragraphs>270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Ribosomes</vt:lpstr>
      <vt:lpstr>Ribosomal assembly</vt:lpstr>
      <vt:lpstr>Ribosomes</vt:lpstr>
      <vt:lpstr>PowerPoint Presentation</vt:lpstr>
      <vt:lpstr>Quant mass spec – part 1</vt:lpstr>
      <vt:lpstr>PowerPoint Presentation</vt:lpstr>
      <vt:lpstr>rRNA organization</vt:lpstr>
      <vt:lpstr>Type of rRNA regulators</vt:lpstr>
      <vt:lpstr>rRNA knockouts</vt:lpstr>
      <vt:lpstr>Desired plasmid</vt:lpstr>
      <vt:lpstr>PowerPoint Presentation</vt:lpstr>
      <vt:lpstr>RNA transcripts</vt:lpstr>
      <vt:lpstr>R-protein regulation</vt:lpstr>
    </vt:vector>
  </TitlesOfParts>
  <Company>AMOLF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wehrens</dc:creator>
  <cp:lastModifiedBy>wehrens</cp:lastModifiedBy>
  <cp:revision>1</cp:revision>
  <dcterms:created xsi:type="dcterms:W3CDTF">2017-07-06T11:04:10Z</dcterms:created>
  <dcterms:modified xsi:type="dcterms:W3CDTF">2017-07-06T11:04:32Z</dcterms:modified>
</cp:coreProperties>
</file>