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709" autoAdjust="0"/>
  </p:normalViewPr>
  <p:slideViewPr>
    <p:cSldViewPr>
      <p:cViewPr varScale="1">
        <p:scale>
          <a:sx n="77" d="100"/>
          <a:sy n="77" d="100"/>
        </p:scale>
        <p:origin x="98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3FC6BF-5720-4692-BC6E-339B7C49B101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0822B6-192B-4D8B-B7CC-49E0E057E5B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7486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61DEC-3A7C-4A06-A6D9-63D7EB73500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5535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61DEC-3A7C-4A06-A6D9-63D7EB73500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6165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61DEC-3A7C-4A06-A6D9-63D7EB73500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6141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61DEC-3A7C-4A06-A6D9-63D7EB73500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0352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61DEC-3A7C-4A06-A6D9-63D7EB73500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1772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61DEC-3A7C-4A06-A6D9-63D7EB73500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9304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61DEC-3A7C-4A06-A6D9-63D7EB73500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1278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61DEC-3A7C-4A06-A6D9-63D7EB73500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0239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61DEC-3A7C-4A06-A6D9-63D7EB73500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4149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61DEC-3A7C-4A06-A6D9-63D7EB73500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8323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regulated by terms</a:t>
            </a:r>
            <a:r>
              <a:rPr lang="en-US" baseline="0" dirty="0" smtClean="0"/>
              <a:t> between straight brackets and with question mark have unknown locations but are shown by gene expression analysis. Not sure which technique was used, may be false positive due redundancy?</a:t>
            </a:r>
          </a:p>
          <a:p>
            <a:r>
              <a:rPr lang="en-US" baseline="0" dirty="0" smtClean="0"/>
              <a:t>Between round brackets means predicted regulation.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61DEC-3A7C-4A06-A6D9-63D7EB73500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7820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61DEC-3A7C-4A06-A6D9-63D7EB73500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3510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regulated by terms</a:t>
            </a:r>
            <a:r>
              <a:rPr lang="en-US" baseline="0" dirty="0" smtClean="0"/>
              <a:t> between straight brackets and with question mark have unknown locations but are shown by gene expression analysis. Not sure which technique was used, may be false positive due redundancy?</a:t>
            </a:r>
          </a:p>
          <a:p>
            <a:r>
              <a:rPr lang="en-US" baseline="0" dirty="0" smtClean="0"/>
              <a:t>Between round brackets means predicted regulation.</a:t>
            </a:r>
          </a:p>
          <a:p>
            <a:r>
              <a:rPr lang="en-US" baseline="0" dirty="0" smtClean="0"/>
              <a:t>Circles indicate presence of additional plasmid: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ori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p15A,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aadA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strR,SpcR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trpT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thrV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ileU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aspT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alaU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gltT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[spec confirmed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noreen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unclear, see excel sheet strains.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Length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the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rrnB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gene is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approx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5479bp,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rrnE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approx. 5296. (Compare to 711bp of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mCherry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or 632bp of CRP.)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61DEC-3A7C-4A06-A6D9-63D7EB73500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7820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875F3-B30E-4BD6-BB49-53429873F92D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160A5-1CE7-4FD4-938D-3A34A7DAE53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947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875F3-B30E-4BD6-BB49-53429873F92D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160A5-1CE7-4FD4-938D-3A34A7DAE53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267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875F3-B30E-4BD6-BB49-53429873F92D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160A5-1CE7-4FD4-938D-3A34A7DAE53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576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875F3-B30E-4BD6-BB49-53429873F92D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160A5-1CE7-4FD4-938D-3A34A7DAE53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383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875F3-B30E-4BD6-BB49-53429873F92D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160A5-1CE7-4FD4-938D-3A34A7DAE53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454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875F3-B30E-4BD6-BB49-53429873F92D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160A5-1CE7-4FD4-938D-3A34A7DAE53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345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875F3-B30E-4BD6-BB49-53429873F92D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160A5-1CE7-4FD4-938D-3A34A7DAE53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823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875F3-B30E-4BD6-BB49-53429873F92D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160A5-1CE7-4FD4-938D-3A34A7DAE53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027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875F3-B30E-4BD6-BB49-53429873F92D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160A5-1CE7-4FD4-938D-3A34A7DAE53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40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875F3-B30E-4BD6-BB49-53429873F92D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160A5-1CE7-4FD4-938D-3A34A7DAE53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495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875F3-B30E-4BD6-BB49-53429873F92D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160A5-1CE7-4FD4-938D-3A34A7DAE53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221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3875F3-B30E-4BD6-BB49-53429873F92D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3160A5-1CE7-4FD4-938D-3A34A7DAE53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162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3014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0622"/>
            <a:ext cx="8229600" cy="418058"/>
          </a:xfrm>
        </p:spPr>
        <p:txBody>
          <a:bodyPr>
            <a:normAutofit fontScale="90000"/>
          </a:bodyPr>
          <a:lstStyle/>
          <a:p>
            <a:r>
              <a:rPr lang="en-US" b="1" dirty="0" err="1" smtClean="0"/>
              <a:t>rRNA</a:t>
            </a:r>
            <a:r>
              <a:rPr lang="en-US" b="1" dirty="0" smtClean="0"/>
              <a:t> knockouts</a:t>
            </a:r>
            <a:endParaRPr lang="en-US" b="1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472715348"/>
              </p:ext>
            </p:extLst>
          </p:nvPr>
        </p:nvGraphicFramePr>
        <p:xfrm>
          <a:off x="179512" y="819976"/>
          <a:ext cx="8640960" cy="44602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103"/>
                <a:gridCol w="2952289"/>
                <a:gridCol w="360040"/>
                <a:gridCol w="4752528"/>
              </a:tblGrid>
              <a:tr h="53267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Ribosomal parts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Regulated by</a:t>
                      </a:r>
                      <a:endParaRPr lang="en-US" sz="1400" dirty="0"/>
                    </a:p>
                  </a:txBody>
                  <a:tcPr/>
                </a:tc>
              </a:tr>
              <a:tr h="532679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rrnA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rrsA-ileT-alaT-rrlA-rrfA</a:t>
                      </a:r>
                      <a:r>
                        <a:rPr lang="en-US" sz="1400" dirty="0" smtClean="0"/>
                        <a:t>:</a:t>
                      </a:r>
                    </a:p>
                    <a:p>
                      <a:r>
                        <a:rPr lang="en-US" sz="1400" dirty="0" smtClean="0"/>
                        <a:t>16S,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tRNA</a:t>
                      </a:r>
                      <a:r>
                        <a:rPr lang="en-US" sz="1400" baseline="0" dirty="0" smtClean="0"/>
                        <a:t>-Ile, </a:t>
                      </a:r>
                      <a:r>
                        <a:rPr lang="en-US" sz="1400" baseline="0" dirty="0" err="1" smtClean="0"/>
                        <a:t>tRNA</a:t>
                      </a:r>
                      <a:r>
                        <a:rPr lang="en-US" sz="1400" baseline="0" dirty="0" smtClean="0"/>
                        <a:t>-Ala, 23S, 5S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‡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ppGpp</a:t>
                      </a:r>
                      <a:r>
                        <a:rPr lang="en-US" sz="1400" dirty="0" smtClean="0"/>
                        <a:t>, </a:t>
                      </a:r>
                      <a:r>
                        <a:rPr lang="en-US" sz="1400" dirty="0" err="1" smtClean="0"/>
                        <a:t>DksA</a:t>
                      </a:r>
                      <a:r>
                        <a:rPr lang="en-US" sz="1400" dirty="0" smtClean="0"/>
                        <a:t>, </a:t>
                      </a:r>
                      <a:r>
                        <a:rPr lang="en-US" sz="1400" dirty="0" err="1" smtClean="0"/>
                        <a:t>Lrp</a:t>
                      </a:r>
                      <a:r>
                        <a:rPr lang="en-US" sz="1400" dirty="0" smtClean="0"/>
                        <a:t>,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Fis</a:t>
                      </a:r>
                      <a:endParaRPr lang="en-US" sz="1400" dirty="0" smtClean="0"/>
                    </a:p>
                    <a:p>
                      <a:r>
                        <a:rPr lang="en-US" sz="1400" dirty="0" smtClean="0"/>
                        <a:t>Sigma70, sigma32</a:t>
                      </a:r>
                      <a:endParaRPr lang="en-US" sz="1400" dirty="0"/>
                    </a:p>
                  </a:txBody>
                  <a:tcPr/>
                </a:tc>
              </a:tr>
              <a:tr h="532679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rrnB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rrsB-gltT-rrlB-rrfB</a:t>
                      </a:r>
                      <a:endParaRPr lang="en-US" sz="1400" dirty="0" smtClean="0"/>
                    </a:p>
                    <a:p>
                      <a:r>
                        <a:rPr lang="en-US" sz="1400" dirty="0" smtClean="0"/>
                        <a:t>16S, </a:t>
                      </a:r>
                      <a:r>
                        <a:rPr lang="en-US" sz="1400" dirty="0" err="1" smtClean="0"/>
                        <a:t>tRNA-glu</a:t>
                      </a:r>
                      <a:r>
                        <a:rPr lang="en-US" sz="1400" dirty="0" smtClean="0"/>
                        <a:t>,</a:t>
                      </a:r>
                      <a:r>
                        <a:rPr lang="en-US" sz="1400" baseline="0" dirty="0" smtClean="0"/>
                        <a:t> 23S, 5S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*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ppGpp</a:t>
                      </a:r>
                      <a:r>
                        <a:rPr lang="en-US" sz="1400" baseline="0" dirty="0" smtClean="0"/>
                        <a:t>, </a:t>
                      </a:r>
                      <a:r>
                        <a:rPr lang="en-US" sz="1400" baseline="0" dirty="0" err="1" smtClean="0"/>
                        <a:t>DksA</a:t>
                      </a:r>
                      <a:r>
                        <a:rPr lang="en-US" sz="1400" baseline="0" dirty="0" smtClean="0"/>
                        <a:t>, </a:t>
                      </a:r>
                      <a:r>
                        <a:rPr lang="en-US" sz="1400" baseline="0" dirty="0" err="1" smtClean="0"/>
                        <a:t>Lrp</a:t>
                      </a:r>
                      <a:r>
                        <a:rPr lang="en-US" sz="1400" baseline="0" dirty="0" smtClean="0"/>
                        <a:t>,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Fis</a:t>
                      </a:r>
                      <a:r>
                        <a:rPr lang="en-US" sz="1400" dirty="0" smtClean="0"/>
                        <a:t>, HNS</a:t>
                      </a:r>
                    </a:p>
                    <a:p>
                      <a:r>
                        <a:rPr lang="en-US" sz="1400" dirty="0" smtClean="0"/>
                        <a:t>Sigma70,</a:t>
                      </a:r>
                      <a:r>
                        <a:rPr lang="en-US" sz="1400" baseline="0" dirty="0" smtClean="0"/>
                        <a:t> sigma32</a:t>
                      </a:r>
                      <a:endParaRPr lang="en-US" sz="1400" dirty="0"/>
                    </a:p>
                  </a:txBody>
                  <a:tcPr/>
                </a:tc>
              </a:tr>
              <a:tr h="5326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/>
                        <a:t>rrnC</a:t>
                      </a:r>
                      <a:endParaRPr lang="en-US" sz="1400" dirty="0" smtClean="0"/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rrsC-gltU-rrlC-rrfC</a:t>
                      </a:r>
                      <a:endParaRPr lang="en-US" sz="1400" dirty="0" smtClean="0"/>
                    </a:p>
                    <a:p>
                      <a:r>
                        <a:rPr lang="en-US" sz="1400" dirty="0" smtClean="0"/>
                        <a:t>16S, </a:t>
                      </a:r>
                      <a:r>
                        <a:rPr lang="en-US" sz="1400" dirty="0" err="1" smtClean="0"/>
                        <a:t>tRNA-glu</a:t>
                      </a:r>
                      <a:r>
                        <a:rPr lang="en-US" sz="1400" dirty="0" smtClean="0"/>
                        <a:t>,</a:t>
                      </a:r>
                      <a:r>
                        <a:rPr lang="en-US" sz="1400" baseline="0" dirty="0" smtClean="0"/>
                        <a:t> 23S, 5S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*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ppGpp</a:t>
                      </a:r>
                      <a:r>
                        <a:rPr lang="en-US" sz="1400" dirty="0" smtClean="0"/>
                        <a:t>,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DksA</a:t>
                      </a:r>
                      <a:r>
                        <a:rPr lang="en-US" sz="1400" baseline="0" dirty="0" smtClean="0"/>
                        <a:t>, </a:t>
                      </a:r>
                      <a:r>
                        <a:rPr lang="en-US" sz="1400" baseline="0" dirty="0" err="1" smtClean="0"/>
                        <a:t>Lrp</a:t>
                      </a:r>
                      <a:r>
                        <a:rPr lang="en-US" sz="1400" baseline="0" dirty="0" smtClean="0"/>
                        <a:t>, </a:t>
                      </a:r>
                      <a:r>
                        <a:rPr lang="en-US" sz="1400" baseline="0" dirty="0" err="1" smtClean="0"/>
                        <a:t>Fis</a:t>
                      </a:r>
                      <a:r>
                        <a:rPr lang="en-US" sz="1400" baseline="0" dirty="0" smtClean="0"/>
                        <a:t>, [H-NS?]</a:t>
                      </a:r>
                    </a:p>
                    <a:p>
                      <a:r>
                        <a:rPr lang="en-US" sz="1400" baseline="0" dirty="0" smtClean="0"/>
                        <a:t>Sigma70, sigma32</a:t>
                      </a:r>
                      <a:endParaRPr lang="en-US" sz="1400" dirty="0"/>
                    </a:p>
                  </a:txBody>
                  <a:tcPr/>
                </a:tc>
              </a:tr>
              <a:tr h="69233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/>
                        <a:t>rrnD</a:t>
                      </a:r>
                      <a:endParaRPr lang="en-US" sz="1400" dirty="0" smtClean="0"/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rrsD-ileU-alaU-rrlD-rrfD-thrV-rrfF</a:t>
                      </a:r>
                      <a:endParaRPr lang="en-US" sz="1400" dirty="0" smtClean="0"/>
                    </a:p>
                    <a:p>
                      <a:r>
                        <a:rPr lang="en-US" sz="1400" dirty="0" smtClean="0"/>
                        <a:t>16S, </a:t>
                      </a:r>
                      <a:r>
                        <a:rPr lang="en-US" sz="1400" dirty="0" err="1" smtClean="0"/>
                        <a:t>tRNA-ile</a:t>
                      </a:r>
                      <a:r>
                        <a:rPr lang="en-US" sz="1400" dirty="0" smtClean="0"/>
                        <a:t>, </a:t>
                      </a:r>
                      <a:r>
                        <a:rPr lang="en-US" sz="1400" dirty="0" err="1" smtClean="0"/>
                        <a:t>tRNA</a:t>
                      </a:r>
                      <a:r>
                        <a:rPr lang="en-US" sz="1400" dirty="0" smtClean="0"/>
                        <a:t>-ala,</a:t>
                      </a:r>
                      <a:r>
                        <a:rPr lang="en-US" sz="1400" baseline="0" dirty="0" smtClean="0"/>
                        <a:t> 23S, 5S, </a:t>
                      </a:r>
                      <a:r>
                        <a:rPr lang="en-US" sz="1400" baseline="0" dirty="0" err="1" smtClean="0"/>
                        <a:t>tRNA-thr</a:t>
                      </a:r>
                      <a:r>
                        <a:rPr lang="en-US" sz="1400" baseline="0" dirty="0" smtClean="0"/>
                        <a:t>, 5S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ppGpp</a:t>
                      </a:r>
                      <a:r>
                        <a:rPr lang="en-US" sz="1400" dirty="0" smtClean="0"/>
                        <a:t>,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DksA</a:t>
                      </a:r>
                      <a:r>
                        <a:rPr lang="en-US" sz="1400" baseline="0" dirty="0" smtClean="0"/>
                        <a:t>, [</a:t>
                      </a:r>
                      <a:r>
                        <a:rPr lang="en-US" sz="1400" baseline="0" dirty="0" err="1" smtClean="0"/>
                        <a:t>Lrp</a:t>
                      </a:r>
                      <a:r>
                        <a:rPr lang="en-US" sz="1400" baseline="0" dirty="0" smtClean="0"/>
                        <a:t>?], </a:t>
                      </a:r>
                      <a:r>
                        <a:rPr lang="en-US" sz="1400" baseline="0" dirty="0" err="1" smtClean="0"/>
                        <a:t>Fis</a:t>
                      </a:r>
                      <a:r>
                        <a:rPr lang="en-US" sz="1400" baseline="0" dirty="0" smtClean="0"/>
                        <a:t>, [H-NS?]</a:t>
                      </a:r>
                    </a:p>
                    <a:p>
                      <a:r>
                        <a:rPr lang="en-US" sz="1400" baseline="0" dirty="0" smtClean="0"/>
                        <a:t>Sigma70, sigma32</a:t>
                      </a:r>
                      <a:endParaRPr lang="en-US" sz="1400" dirty="0"/>
                    </a:p>
                  </a:txBody>
                  <a:tcPr/>
                </a:tc>
              </a:tr>
              <a:tr h="5326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/>
                        <a:t>rrnE</a:t>
                      </a:r>
                      <a:endParaRPr lang="en-US" sz="1400" dirty="0" smtClean="0"/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rrsE-gltV-rrlE-rrfE</a:t>
                      </a:r>
                      <a:endParaRPr lang="en-US" sz="1400" dirty="0" smtClean="0"/>
                    </a:p>
                    <a:p>
                      <a:r>
                        <a:rPr lang="en-US" sz="1400" dirty="0" smtClean="0"/>
                        <a:t>16S, </a:t>
                      </a:r>
                      <a:r>
                        <a:rPr lang="en-US" sz="1400" dirty="0" err="1" smtClean="0"/>
                        <a:t>tRNA-glu</a:t>
                      </a:r>
                      <a:r>
                        <a:rPr lang="en-US" sz="1400" dirty="0" smtClean="0"/>
                        <a:t>, 23S, 5S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*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ppGpp</a:t>
                      </a:r>
                      <a:r>
                        <a:rPr lang="en-US" sz="1400" dirty="0" smtClean="0"/>
                        <a:t>,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DksA</a:t>
                      </a:r>
                      <a:r>
                        <a:rPr lang="en-US" sz="1400" baseline="0" dirty="0" smtClean="0"/>
                        <a:t>, [</a:t>
                      </a:r>
                      <a:r>
                        <a:rPr lang="en-US" sz="1400" baseline="0" dirty="0" err="1" smtClean="0"/>
                        <a:t>Lrp</a:t>
                      </a:r>
                      <a:r>
                        <a:rPr lang="en-US" sz="1400" baseline="0" dirty="0" smtClean="0"/>
                        <a:t>?], </a:t>
                      </a:r>
                      <a:r>
                        <a:rPr lang="en-US" sz="1400" baseline="0" dirty="0" err="1" smtClean="0"/>
                        <a:t>Fis</a:t>
                      </a:r>
                      <a:r>
                        <a:rPr lang="en-US" sz="1400" baseline="0" dirty="0" smtClean="0"/>
                        <a:t>, (</a:t>
                      </a:r>
                      <a:r>
                        <a:rPr lang="en-US" sz="1400" baseline="0" dirty="0" err="1" smtClean="0"/>
                        <a:t>PhoP</a:t>
                      </a:r>
                      <a:r>
                        <a:rPr lang="en-US" sz="1400" baseline="0" dirty="0" smtClean="0"/>
                        <a:t>)</a:t>
                      </a:r>
                    </a:p>
                    <a:p>
                      <a:r>
                        <a:rPr lang="en-US" sz="1400" baseline="0" dirty="0" smtClean="0"/>
                        <a:t>Sigma70, sigma32</a:t>
                      </a:r>
                      <a:endParaRPr lang="en-US" sz="1400" dirty="0" smtClean="0"/>
                    </a:p>
                  </a:txBody>
                  <a:tcPr/>
                </a:tc>
              </a:tr>
              <a:tr h="5326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/>
                        <a:t>rrnG</a:t>
                      </a:r>
                      <a:endParaRPr lang="en-US" sz="1400" dirty="0" smtClean="0"/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rrsG-gltW-rrlG-rrfG</a:t>
                      </a:r>
                      <a:endParaRPr lang="en-US" sz="14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16S, </a:t>
                      </a:r>
                      <a:r>
                        <a:rPr lang="en-US" sz="1400" dirty="0" err="1" smtClean="0"/>
                        <a:t>tRNA-glu</a:t>
                      </a:r>
                      <a:r>
                        <a:rPr lang="en-US" sz="1400" dirty="0" smtClean="0"/>
                        <a:t>, 23S, 5S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*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ppGpp</a:t>
                      </a:r>
                      <a:r>
                        <a:rPr lang="en-US" sz="1400" dirty="0" smtClean="0"/>
                        <a:t>,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DksA</a:t>
                      </a:r>
                      <a:r>
                        <a:rPr lang="en-US" sz="1400" baseline="0" dirty="0" smtClean="0"/>
                        <a:t>, [</a:t>
                      </a:r>
                      <a:r>
                        <a:rPr lang="en-US" sz="1400" baseline="0" dirty="0" err="1" smtClean="0"/>
                        <a:t>Lrp</a:t>
                      </a:r>
                      <a:r>
                        <a:rPr lang="en-US" sz="1400" baseline="0" dirty="0" smtClean="0"/>
                        <a:t>?], </a:t>
                      </a:r>
                      <a:r>
                        <a:rPr lang="en-US" sz="1400" baseline="0" dirty="0" err="1" smtClean="0"/>
                        <a:t>Fis</a:t>
                      </a:r>
                      <a:r>
                        <a:rPr lang="en-US" sz="1400" baseline="0" dirty="0" smtClean="0"/>
                        <a:t>, [H-NS?]</a:t>
                      </a:r>
                    </a:p>
                    <a:p>
                      <a:r>
                        <a:rPr lang="en-US" sz="1400" baseline="0" dirty="0" smtClean="0"/>
                        <a:t>Sigma70, sigma32</a:t>
                      </a:r>
                      <a:endParaRPr lang="en-US" sz="1400" dirty="0" smtClean="0"/>
                    </a:p>
                  </a:txBody>
                  <a:tcPr/>
                </a:tc>
              </a:tr>
              <a:tr h="5326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/>
                        <a:t>rrnH</a:t>
                      </a:r>
                      <a:endParaRPr lang="en-US" sz="1400" dirty="0" smtClean="0"/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rrsH-ileV-alaV-rrlH-rrfH</a:t>
                      </a:r>
                      <a:endParaRPr lang="en-US" sz="1400" dirty="0" smtClean="0"/>
                    </a:p>
                    <a:p>
                      <a:r>
                        <a:rPr lang="en-US" sz="1400" dirty="0" smtClean="0"/>
                        <a:t>16S,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tRNA-ile</a:t>
                      </a:r>
                      <a:r>
                        <a:rPr lang="en-US" sz="1400" baseline="0" dirty="0" smtClean="0"/>
                        <a:t>, </a:t>
                      </a:r>
                      <a:r>
                        <a:rPr lang="en-US" sz="1400" baseline="0" dirty="0" err="1" smtClean="0"/>
                        <a:t>tRNA</a:t>
                      </a:r>
                      <a:r>
                        <a:rPr lang="en-US" sz="1400" baseline="0" dirty="0" smtClean="0"/>
                        <a:t>-ala, 23S, 5S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‡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ppGpp</a:t>
                      </a:r>
                      <a:r>
                        <a:rPr lang="en-US" sz="1400" dirty="0" smtClean="0"/>
                        <a:t>,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DksA</a:t>
                      </a:r>
                      <a:r>
                        <a:rPr lang="en-US" sz="1400" baseline="0" dirty="0" smtClean="0"/>
                        <a:t>, [</a:t>
                      </a:r>
                      <a:r>
                        <a:rPr lang="en-US" sz="1400" baseline="0" dirty="0" err="1" smtClean="0"/>
                        <a:t>Lrp</a:t>
                      </a:r>
                      <a:r>
                        <a:rPr lang="en-US" sz="1400" baseline="0" dirty="0" smtClean="0"/>
                        <a:t>?], </a:t>
                      </a:r>
                      <a:r>
                        <a:rPr lang="en-US" sz="1400" baseline="0" dirty="0" err="1" smtClean="0"/>
                        <a:t>Fis</a:t>
                      </a:r>
                      <a:r>
                        <a:rPr lang="en-US" sz="1400" baseline="0" dirty="0" smtClean="0"/>
                        <a:t>, [H-NS?]</a:t>
                      </a:r>
                    </a:p>
                    <a:p>
                      <a:r>
                        <a:rPr lang="en-US" sz="1400" baseline="0" dirty="0" smtClean="0"/>
                        <a:t>Sigma70, sigma32</a:t>
                      </a:r>
                      <a:endParaRPr lang="en-US" sz="14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Cross 2"/>
          <p:cNvSpPr/>
          <p:nvPr/>
        </p:nvSpPr>
        <p:spPr>
          <a:xfrm rot="2700000">
            <a:off x="6524951" y="3737631"/>
            <a:ext cx="389867" cy="389867"/>
          </a:xfrm>
          <a:prstGeom prst="plus">
            <a:avLst>
              <a:gd name="adj" fmla="val 3654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ross 4"/>
          <p:cNvSpPr/>
          <p:nvPr/>
        </p:nvSpPr>
        <p:spPr>
          <a:xfrm rot="2700000">
            <a:off x="6935421" y="4288987"/>
            <a:ext cx="389867" cy="389867"/>
          </a:xfrm>
          <a:prstGeom prst="plus">
            <a:avLst>
              <a:gd name="adj" fmla="val 36544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ross 6"/>
          <p:cNvSpPr/>
          <p:nvPr/>
        </p:nvSpPr>
        <p:spPr>
          <a:xfrm rot="2700000">
            <a:off x="6935420" y="3737630"/>
            <a:ext cx="389867" cy="389867"/>
          </a:xfrm>
          <a:prstGeom prst="plus">
            <a:avLst>
              <a:gd name="adj" fmla="val 36544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ross 7"/>
          <p:cNvSpPr/>
          <p:nvPr/>
        </p:nvSpPr>
        <p:spPr>
          <a:xfrm rot="2700000">
            <a:off x="7322737" y="1433376"/>
            <a:ext cx="389867" cy="389867"/>
          </a:xfrm>
          <a:prstGeom prst="plus">
            <a:avLst>
              <a:gd name="adj" fmla="val 3654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ross 8"/>
          <p:cNvSpPr/>
          <p:nvPr/>
        </p:nvSpPr>
        <p:spPr>
          <a:xfrm rot="2700000">
            <a:off x="7322739" y="1984731"/>
            <a:ext cx="389867" cy="389867"/>
          </a:xfrm>
          <a:prstGeom prst="plus">
            <a:avLst>
              <a:gd name="adj" fmla="val 3654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ross 9"/>
          <p:cNvSpPr/>
          <p:nvPr/>
        </p:nvSpPr>
        <p:spPr>
          <a:xfrm rot="2700000">
            <a:off x="7322735" y="4279244"/>
            <a:ext cx="389867" cy="389867"/>
          </a:xfrm>
          <a:prstGeom prst="plus">
            <a:avLst>
              <a:gd name="adj" fmla="val 3654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/>
          <p:cNvSpPr/>
          <p:nvPr/>
        </p:nvSpPr>
        <p:spPr>
          <a:xfrm rot="2700000">
            <a:off x="7764863" y="1433375"/>
            <a:ext cx="389867" cy="389867"/>
          </a:xfrm>
          <a:prstGeom prst="plus">
            <a:avLst>
              <a:gd name="adj" fmla="val 36544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ross 11"/>
          <p:cNvSpPr/>
          <p:nvPr/>
        </p:nvSpPr>
        <p:spPr>
          <a:xfrm rot="2700000">
            <a:off x="7764865" y="1984730"/>
            <a:ext cx="389867" cy="389867"/>
          </a:xfrm>
          <a:prstGeom prst="plus">
            <a:avLst>
              <a:gd name="adj" fmla="val 36544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ross 12"/>
          <p:cNvSpPr/>
          <p:nvPr/>
        </p:nvSpPr>
        <p:spPr>
          <a:xfrm rot="2700000">
            <a:off x="7764861" y="4279243"/>
            <a:ext cx="389867" cy="389867"/>
          </a:xfrm>
          <a:prstGeom prst="plus">
            <a:avLst>
              <a:gd name="adj" fmla="val 36544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ross 13"/>
          <p:cNvSpPr/>
          <p:nvPr/>
        </p:nvSpPr>
        <p:spPr>
          <a:xfrm rot="2700000">
            <a:off x="7764866" y="3089559"/>
            <a:ext cx="389867" cy="389867"/>
          </a:xfrm>
          <a:prstGeom prst="plus">
            <a:avLst>
              <a:gd name="adj" fmla="val 36544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ross 14"/>
          <p:cNvSpPr/>
          <p:nvPr/>
        </p:nvSpPr>
        <p:spPr>
          <a:xfrm rot="2700000">
            <a:off x="8183604" y="1433373"/>
            <a:ext cx="389867" cy="389867"/>
          </a:xfrm>
          <a:prstGeom prst="plus">
            <a:avLst>
              <a:gd name="adj" fmla="val 36544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ross 15"/>
          <p:cNvSpPr/>
          <p:nvPr/>
        </p:nvSpPr>
        <p:spPr>
          <a:xfrm rot="2700000">
            <a:off x="8183606" y="3727886"/>
            <a:ext cx="389867" cy="389867"/>
          </a:xfrm>
          <a:prstGeom prst="plus">
            <a:avLst>
              <a:gd name="adj" fmla="val 36544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ross 16"/>
          <p:cNvSpPr/>
          <p:nvPr/>
        </p:nvSpPr>
        <p:spPr>
          <a:xfrm rot="2700000">
            <a:off x="8183602" y="4279241"/>
            <a:ext cx="389867" cy="389867"/>
          </a:xfrm>
          <a:prstGeom prst="plus">
            <a:avLst>
              <a:gd name="adj" fmla="val 36544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ross 17"/>
          <p:cNvSpPr/>
          <p:nvPr/>
        </p:nvSpPr>
        <p:spPr>
          <a:xfrm rot="2700000">
            <a:off x="8183607" y="3089557"/>
            <a:ext cx="389867" cy="389867"/>
          </a:xfrm>
          <a:prstGeom prst="plus">
            <a:avLst>
              <a:gd name="adj" fmla="val 36544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ross 18"/>
          <p:cNvSpPr/>
          <p:nvPr/>
        </p:nvSpPr>
        <p:spPr>
          <a:xfrm rot="2700000">
            <a:off x="8183601" y="4830596"/>
            <a:ext cx="389867" cy="389867"/>
          </a:xfrm>
          <a:prstGeom prst="plus">
            <a:avLst>
              <a:gd name="adj" fmla="val 36544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ross 19"/>
          <p:cNvSpPr/>
          <p:nvPr/>
        </p:nvSpPr>
        <p:spPr>
          <a:xfrm rot="2700000">
            <a:off x="8588826" y="1433372"/>
            <a:ext cx="389867" cy="389867"/>
          </a:xfrm>
          <a:prstGeom prst="plus">
            <a:avLst>
              <a:gd name="adj" fmla="val 36544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ross 20"/>
          <p:cNvSpPr/>
          <p:nvPr/>
        </p:nvSpPr>
        <p:spPr>
          <a:xfrm rot="2700000">
            <a:off x="8588828" y="3727885"/>
            <a:ext cx="389867" cy="389867"/>
          </a:xfrm>
          <a:prstGeom prst="plus">
            <a:avLst>
              <a:gd name="adj" fmla="val 36544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ross 21"/>
          <p:cNvSpPr/>
          <p:nvPr/>
        </p:nvSpPr>
        <p:spPr>
          <a:xfrm rot="2700000">
            <a:off x="8588824" y="4279240"/>
            <a:ext cx="389867" cy="389867"/>
          </a:xfrm>
          <a:prstGeom prst="plus">
            <a:avLst>
              <a:gd name="adj" fmla="val 36544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ross 22"/>
          <p:cNvSpPr/>
          <p:nvPr/>
        </p:nvSpPr>
        <p:spPr>
          <a:xfrm rot="2700000">
            <a:off x="8588829" y="3089556"/>
            <a:ext cx="389867" cy="389867"/>
          </a:xfrm>
          <a:prstGeom prst="plus">
            <a:avLst>
              <a:gd name="adj" fmla="val 36544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ross 23"/>
          <p:cNvSpPr/>
          <p:nvPr/>
        </p:nvSpPr>
        <p:spPr>
          <a:xfrm rot="2700000">
            <a:off x="8588823" y="4830595"/>
            <a:ext cx="389867" cy="389867"/>
          </a:xfrm>
          <a:prstGeom prst="plus">
            <a:avLst>
              <a:gd name="adj" fmla="val 36544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ross 24"/>
          <p:cNvSpPr/>
          <p:nvPr/>
        </p:nvSpPr>
        <p:spPr>
          <a:xfrm rot="2700000">
            <a:off x="8588829" y="1970663"/>
            <a:ext cx="389867" cy="389867"/>
          </a:xfrm>
          <a:prstGeom prst="plus">
            <a:avLst>
              <a:gd name="adj" fmla="val 36544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ontent Placeholder 2"/>
          <p:cNvSpPr>
            <a:spLocks noGrp="1"/>
          </p:cNvSpPr>
          <p:nvPr>
            <p:ph sz="half" idx="1"/>
          </p:nvPr>
        </p:nvSpPr>
        <p:spPr>
          <a:xfrm>
            <a:off x="457200" y="5445224"/>
            <a:ext cx="8291264" cy="1152128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Note that </a:t>
            </a:r>
            <a:r>
              <a:rPr lang="en-US" dirty="0" err="1" smtClean="0"/>
              <a:t>tRNA</a:t>
            </a:r>
            <a:r>
              <a:rPr lang="en-US" dirty="0" smtClean="0"/>
              <a:t> molecules are also produced elsewhere</a:t>
            </a:r>
          </a:p>
          <a:p>
            <a:pPr lvl="1"/>
            <a:r>
              <a:rPr lang="en-US" dirty="0" smtClean="0"/>
              <a:t>E.g. </a:t>
            </a:r>
            <a:r>
              <a:rPr lang="en-US" dirty="0" err="1" smtClean="0"/>
              <a:t>tRNA-ile</a:t>
            </a:r>
            <a:r>
              <a:rPr lang="en-US" dirty="0" smtClean="0"/>
              <a:t> has 5 </a:t>
            </a:r>
            <a:r>
              <a:rPr lang="en-US" dirty="0" err="1" smtClean="0"/>
              <a:t>locs</a:t>
            </a:r>
            <a:r>
              <a:rPr lang="en-US" dirty="0" smtClean="0"/>
              <a:t>, 3 in </a:t>
            </a:r>
            <a:r>
              <a:rPr lang="en-US" dirty="0" err="1" smtClean="0"/>
              <a:t>rRNA</a:t>
            </a:r>
            <a:r>
              <a:rPr lang="en-US" dirty="0" smtClean="0"/>
              <a:t> operons.</a:t>
            </a:r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8630799" y="908720"/>
            <a:ext cx="294244" cy="278698"/>
          </a:xfrm>
          <a:prstGeom prst="ellipse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8193060" y="908720"/>
            <a:ext cx="294244" cy="278698"/>
          </a:xfrm>
          <a:prstGeom prst="ellipse">
            <a:avLst/>
          </a:prstGeom>
          <a:noFill/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7130354" y="-171400"/>
            <a:ext cx="0" cy="859429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32957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ounded Rectangle 32"/>
          <p:cNvSpPr/>
          <p:nvPr/>
        </p:nvSpPr>
        <p:spPr>
          <a:xfrm rot="1651433">
            <a:off x="8066321" y="2198477"/>
            <a:ext cx="504056" cy="1471518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2068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Desired plasmid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755576" y="2070140"/>
            <a:ext cx="5904656" cy="1728192"/>
          </a:xfrm>
          <a:prstGeom prst="roundRect">
            <a:avLst>
              <a:gd name="adj" fmla="val 26493"/>
            </a:avLst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641440" y="1672089"/>
            <a:ext cx="9378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mVenus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843808" y="2739887"/>
            <a:ext cx="210589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Low copy </a:t>
            </a:r>
            <a:r>
              <a:rPr lang="en-US" dirty="0" err="1" smtClean="0"/>
              <a:t>nr</a:t>
            </a:r>
            <a:r>
              <a:rPr lang="en-US" dirty="0" smtClean="0"/>
              <a:t> plasmid</a:t>
            </a:r>
          </a:p>
          <a:p>
            <a:r>
              <a:rPr lang="en-US" dirty="0" smtClean="0"/>
              <a:t>1-5?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641440" y="1640731"/>
            <a:ext cx="952182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475656" y="1638092"/>
            <a:ext cx="1793311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79262" y="846004"/>
            <a:ext cx="7770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P_rrsE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1331640" y="1350060"/>
            <a:ext cx="0" cy="72008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331640" y="1350060"/>
            <a:ext cx="576064" cy="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3896757" y="846004"/>
            <a:ext cx="6615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PrrsE</a:t>
            </a:r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 flipV="1">
            <a:off x="4049135" y="1350060"/>
            <a:ext cx="0" cy="72008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4049135" y="1350060"/>
            <a:ext cx="576064" cy="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2259382" y="846004"/>
            <a:ext cx="74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P_rrlE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 flipV="1">
            <a:off x="2411760" y="1350060"/>
            <a:ext cx="0" cy="72008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2411760" y="1350060"/>
            <a:ext cx="576064" cy="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475656" y="1638092"/>
            <a:ext cx="17933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rrsE-gltV-rrlE-rrfE</a:t>
            </a:r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129694"/>
            <a:ext cx="9036496" cy="2351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Rectangle 30"/>
          <p:cNvSpPr/>
          <p:nvPr/>
        </p:nvSpPr>
        <p:spPr>
          <a:xfrm>
            <a:off x="4100907" y="1665976"/>
            <a:ext cx="5405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RBS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4100907" y="1634618"/>
            <a:ext cx="540533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Left Brace 29"/>
          <p:cNvSpPr/>
          <p:nvPr/>
        </p:nvSpPr>
        <p:spPr>
          <a:xfrm rot="16200000">
            <a:off x="2300303" y="1380216"/>
            <a:ext cx="144016" cy="1793311"/>
          </a:xfrm>
          <a:prstGeom prst="leftBrac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1668713" y="2276872"/>
            <a:ext cx="15167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rrnE</a:t>
            </a:r>
            <a:r>
              <a:rPr lang="en-US" dirty="0" smtClean="0">
                <a:solidFill>
                  <a:srgbClr val="0070C0"/>
                </a:solidFill>
              </a:rPr>
              <a:t>, ~5500bp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7092280" y="1530950"/>
            <a:ext cx="182934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To be added to</a:t>
            </a:r>
          </a:p>
          <a:p>
            <a:r>
              <a:rPr lang="en-US" dirty="0" smtClean="0"/>
              <a:t>Strain ∆</a:t>
            </a:r>
            <a:r>
              <a:rPr lang="en-US" dirty="0" err="1" smtClean="0"/>
              <a:t>rrnEG</a:t>
            </a:r>
            <a:endParaRPr lang="en-US" dirty="0" smtClean="0"/>
          </a:p>
          <a:p>
            <a:r>
              <a:rPr lang="en-US" dirty="0"/>
              <a:t>(SQ40 or #</a:t>
            </a:r>
            <a:r>
              <a:rPr lang="en-US" dirty="0" smtClean="0"/>
              <a:t>12340)</a:t>
            </a:r>
            <a:endParaRPr lang="en-US" dirty="0"/>
          </a:p>
        </p:txBody>
      </p:sp>
      <p:sp>
        <p:nvSpPr>
          <p:cNvPr id="36" name="Curved Down Arrow 35"/>
          <p:cNvSpPr/>
          <p:nvPr/>
        </p:nvSpPr>
        <p:spPr>
          <a:xfrm>
            <a:off x="7452320" y="2852936"/>
            <a:ext cx="648072" cy="288032"/>
          </a:xfrm>
          <a:prstGeom prst="curved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82036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83208"/>
            <a:ext cx="8856984" cy="13176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700808"/>
            <a:ext cx="9036496" cy="16646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649145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864096"/>
          </a:xfrm>
        </p:spPr>
        <p:txBody>
          <a:bodyPr>
            <a:normAutofit/>
          </a:bodyPr>
          <a:lstStyle/>
          <a:p>
            <a:r>
              <a:rPr lang="en-US" dirty="0" smtClean="0"/>
              <a:t>RNA transcripts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980728"/>
            <a:ext cx="5409425" cy="18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30" y="2852936"/>
            <a:ext cx="8951268" cy="18057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491570" y="1052736"/>
            <a:ext cx="9236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/>
              <a:t>rrnA</a:t>
            </a:r>
            <a:endParaRPr 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107504" y="2268161"/>
            <a:ext cx="9236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/>
              <a:t>rrnA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0491260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R-protein regulation</a:t>
            </a:r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5488365"/>
              </p:ext>
            </p:extLst>
          </p:nvPr>
        </p:nvGraphicFramePr>
        <p:xfrm>
          <a:off x="467544" y="1556792"/>
          <a:ext cx="8229601" cy="2619196"/>
        </p:xfrm>
        <a:graphic>
          <a:graphicData uri="http://schemas.openxmlformats.org/drawingml/2006/table">
            <a:tbl>
              <a:tblPr/>
              <a:tblGrid>
                <a:gridCol w="323821"/>
                <a:gridCol w="394657"/>
                <a:gridCol w="556567"/>
                <a:gridCol w="842440"/>
                <a:gridCol w="252985"/>
                <a:gridCol w="435134"/>
                <a:gridCol w="1740536"/>
                <a:gridCol w="374418"/>
                <a:gridCol w="252985"/>
                <a:gridCol w="485731"/>
                <a:gridCol w="556567"/>
                <a:gridCol w="445253"/>
                <a:gridCol w="252985"/>
                <a:gridCol w="485731"/>
                <a:gridCol w="495851"/>
                <a:gridCol w="333940"/>
              </a:tblGrid>
              <a:tr h="242940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92" marR="7592" marT="75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92" marR="7592" marT="75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neg</a:t>
                      </a:r>
                    </a:p>
                  </a:txBody>
                  <a:tcPr marL="7592" marR="7592" marT="75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pos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92" marR="7592" marT="75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92" marR="7592" marT="75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92" marR="7592" marT="75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neg</a:t>
                      </a:r>
                    </a:p>
                  </a:txBody>
                  <a:tcPr marL="7592" marR="7592" marT="75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pos</a:t>
                      </a:r>
                    </a:p>
                  </a:txBody>
                  <a:tcPr marL="7592" marR="7592" marT="75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92" marR="7592" marT="75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92" marR="7592" marT="75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neg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92" marR="7592" marT="75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pos</a:t>
                      </a:r>
                    </a:p>
                  </a:txBody>
                  <a:tcPr marL="7592" marR="7592" marT="75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92" marR="7592" marT="75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92" marR="7592" marT="75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neg</a:t>
                      </a:r>
                    </a:p>
                  </a:txBody>
                  <a:tcPr marL="7592" marR="7592" marT="75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pos</a:t>
                      </a:r>
                    </a:p>
                  </a:txBody>
                  <a:tcPr marL="7592" marR="7592" marT="75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2940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7592" marR="7592" marT="75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rplA</a:t>
                      </a:r>
                    </a:p>
                  </a:txBody>
                  <a:tcPr marL="7592" marR="7592" marT="75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</a:p>
                  </a:txBody>
                  <a:tcPr marL="7592" marR="7592" marT="75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92" marR="7592" marT="75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</a:p>
                  </a:txBody>
                  <a:tcPr marL="7592" marR="7592" marT="75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rplK</a:t>
                      </a:r>
                    </a:p>
                  </a:txBody>
                  <a:tcPr marL="7592" marR="7592" marT="75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</a:p>
                  </a:txBody>
                  <a:tcPr marL="7592" marR="7592" marT="75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92" marR="7592" marT="75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</a:t>
                      </a:r>
                    </a:p>
                  </a:txBody>
                  <a:tcPr marL="7592" marR="7592" marT="75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rplU</a:t>
                      </a:r>
                    </a:p>
                  </a:txBody>
                  <a:tcPr marL="7592" marR="7592" marT="75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</a:p>
                  </a:txBody>
                  <a:tcPr marL="7592" marR="7592" marT="75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mlrA</a:t>
                      </a:r>
                    </a:p>
                  </a:txBody>
                  <a:tcPr marL="7592" marR="7592" marT="759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31</a:t>
                      </a:r>
                    </a:p>
                  </a:txBody>
                  <a:tcPr marL="7592" marR="7592" marT="759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rpmE</a:t>
                      </a:r>
                    </a:p>
                  </a:txBody>
                  <a:tcPr marL="7592" marR="7592" marT="759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592" marR="7592" marT="759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70C0"/>
                          </a:solidFill>
                          <a:effectLst/>
                          <a:latin typeface="Calibri"/>
                        </a:rPr>
                        <a:t>s32</a:t>
                      </a:r>
                    </a:p>
                  </a:txBody>
                  <a:tcPr marL="7592" marR="7592" marT="759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5348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7592" marR="7592" marT="75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rplB</a:t>
                      </a:r>
                    </a:p>
                  </a:txBody>
                  <a:tcPr marL="7592" marR="7592" marT="75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*,ArcA</a:t>
                      </a:r>
                    </a:p>
                  </a:txBody>
                  <a:tcPr marL="7592" marR="7592" marT="75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FNR</a:t>
                      </a:r>
                    </a:p>
                  </a:txBody>
                  <a:tcPr marL="7592" marR="7592" marT="75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7592" marR="7592" marT="75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rplL</a:t>
                      </a:r>
                    </a:p>
                  </a:txBody>
                  <a:tcPr marL="7592" marR="7592" marT="75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</a:p>
                  </a:txBody>
                  <a:tcPr marL="7592" marR="7592" marT="75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92" marR="7592" marT="75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</a:t>
                      </a:r>
                    </a:p>
                  </a:txBody>
                  <a:tcPr marL="7592" marR="7592" marT="75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rplV</a:t>
                      </a:r>
                    </a:p>
                  </a:txBody>
                  <a:tcPr marL="7592" marR="7592" marT="75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*,ArcA</a:t>
                      </a:r>
                    </a:p>
                  </a:txBody>
                  <a:tcPr marL="7592" marR="7592" marT="75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FNR</a:t>
                      </a:r>
                    </a:p>
                  </a:txBody>
                  <a:tcPr marL="7592" marR="7592" marT="75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32</a:t>
                      </a:r>
                    </a:p>
                  </a:txBody>
                  <a:tcPr marL="7592" marR="7592" marT="759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rpmF</a:t>
                      </a:r>
                    </a:p>
                  </a:txBody>
                  <a:tcPr marL="7592" marR="7592" marT="759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92" marR="7592" marT="759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92" marR="7592" marT="759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35348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7592" marR="7592" marT="75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rplC</a:t>
                      </a:r>
                    </a:p>
                  </a:txBody>
                  <a:tcPr marL="7592" marR="7592" marT="75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*,ArcA</a:t>
                      </a:r>
                    </a:p>
                  </a:txBody>
                  <a:tcPr marL="7592" marR="7592" marT="75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FNR</a:t>
                      </a:r>
                    </a:p>
                  </a:txBody>
                  <a:tcPr marL="7592" marR="7592" marT="75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</a:t>
                      </a:r>
                    </a:p>
                  </a:txBody>
                  <a:tcPr marL="7592" marR="7592" marT="75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rebuchet MS"/>
                        </a:rPr>
                        <a:t>rplM</a:t>
                      </a:r>
                    </a:p>
                  </a:txBody>
                  <a:tcPr marL="7592" marR="7592" marT="75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*+cAMP.CRP+Fis+FNR</a:t>
                      </a:r>
                    </a:p>
                  </a:txBody>
                  <a:tcPr marL="7592" marR="7592" marT="75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92" marR="7592" marT="75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</a:t>
                      </a:r>
                    </a:p>
                  </a:txBody>
                  <a:tcPr marL="7592" marR="7592" marT="75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rplW</a:t>
                      </a:r>
                    </a:p>
                  </a:txBody>
                  <a:tcPr marL="7592" marR="7592" marT="75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*,ArcA</a:t>
                      </a:r>
                    </a:p>
                  </a:txBody>
                  <a:tcPr marL="7592" marR="7592" marT="75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FNR</a:t>
                      </a:r>
                    </a:p>
                  </a:txBody>
                  <a:tcPr marL="7592" marR="7592" marT="75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33</a:t>
                      </a:r>
                    </a:p>
                  </a:txBody>
                  <a:tcPr marL="7592" marR="7592" marT="75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rpmG</a:t>
                      </a:r>
                    </a:p>
                  </a:txBody>
                  <a:tcPr marL="7592" marR="7592" marT="75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</a:p>
                  </a:txBody>
                  <a:tcPr marL="7592" marR="7592" marT="75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92" marR="7592" marT="75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5348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7592" marR="7592" marT="75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rplD</a:t>
                      </a:r>
                    </a:p>
                  </a:txBody>
                  <a:tcPr marL="7592" marR="7592" marT="75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*,ArcA</a:t>
                      </a:r>
                    </a:p>
                  </a:txBody>
                  <a:tcPr marL="7592" marR="7592" marT="75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FNR</a:t>
                      </a:r>
                    </a:p>
                  </a:txBody>
                  <a:tcPr marL="7592" marR="7592" marT="75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</a:t>
                      </a:r>
                    </a:p>
                  </a:txBody>
                  <a:tcPr marL="7592" marR="7592" marT="75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rplN</a:t>
                      </a:r>
                    </a:p>
                  </a:txBody>
                  <a:tcPr marL="7592" marR="7592" marT="75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</a:p>
                  </a:txBody>
                  <a:tcPr marL="7592" marR="7592" marT="75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92" marR="7592" marT="75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</a:t>
                      </a:r>
                    </a:p>
                  </a:txBody>
                  <a:tcPr marL="7592" marR="7592" marT="75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rplX</a:t>
                      </a:r>
                    </a:p>
                  </a:txBody>
                  <a:tcPr marL="7592" marR="7592" marT="75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</a:p>
                  </a:txBody>
                  <a:tcPr marL="7592" marR="7592" marT="75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92" marR="7592" marT="75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34</a:t>
                      </a:r>
                    </a:p>
                  </a:txBody>
                  <a:tcPr marL="7592" marR="7592" marT="75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rpmH</a:t>
                      </a:r>
                    </a:p>
                  </a:txBody>
                  <a:tcPr marL="7592" marR="7592" marT="75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92" marR="7592" marT="75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92" marR="7592" marT="75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5348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7592" marR="7592" marT="75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rplE</a:t>
                      </a:r>
                    </a:p>
                  </a:txBody>
                  <a:tcPr marL="7592" marR="7592" marT="75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</a:p>
                  </a:txBody>
                  <a:tcPr marL="7592" marR="7592" marT="75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92" marR="7592" marT="75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</a:t>
                      </a:r>
                    </a:p>
                  </a:txBody>
                  <a:tcPr marL="7592" marR="7592" marT="75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rplO</a:t>
                      </a:r>
                    </a:p>
                  </a:txBody>
                  <a:tcPr marL="7592" marR="7592" marT="75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</a:p>
                  </a:txBody>
                  <a:tcPr marL="7592" marR="7592" marT="75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92" marR="7592" marT="75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</a:t>
                      </a:r>
                    </a:p>
                  </a:txBody>
                  <a:tcPr marL="7592" marR="7592" marT="75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rplY</a:t>
                      </a:r>
                    </a:p>
                  </a:txBody>
                  <a:tcPr marL="7592" marR="7592" marT="75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</a:p>
                  </a:txBody>
                  <a:tcPr marL="7592" marR="7592" marT="75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92" marR="7592" marT="75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35</a:t>
                      </a:r>
                    </a:p>
                  </a:txBody>
                  <a:tcPr marL="7592" marR="7592" marT="75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rpmI</a:t>
                      </a:r>
                    </a:p>
                  </a:txBody>
                  <a:tcPr marL="7592" marR="7592" marT="75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*,NsR</a:t>
                      </a:r>
                    </a:p>
                  </a:txBody>
                  <a:tcPr marL="7592" marR="7592" marT="75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92" marR="7592" marT="75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5348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7592" marR="7592" marT="75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rplF</a:t>
                      </a:r>
                    </a:p>
                  </a:txBody>
                  <a:tcPr marL="7592" marR="7592" marT="75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</a:p>
                  </a:txBody>
                  <a:tcPr marL="7592" marR="7592" marT="75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92" marR="7592" marT="75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</a:t>
                      </a:r>
                    </a:p>
                  </a:txBody>
                  <a:tcPr marL="7592" marR="7592" marT="75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rplP</a:t>
                      </a:r>
                    </a:p>
                  </a:txBody>
                  <a:tcPr marL="7592" marR="7592" marT="75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*,ArcA</a:t>
                      </a:r>
                    </a:p>
                  </a:txBody>
                  <a:tcPr marL="7592" marR="7592" marT="75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FNR</a:t>
                      </a:r>
                    </a:p>
                  </a:txBody>
                  <a:tcPr marL="7592" marR="7592" marT="75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26</a:t>
                      </a:r>
                    </a:p>
                  </a:txBody>
                  <a:tcPr marL="7592" marR="7592" marT="75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--</a:t>
                      </a:r>
                    </a:p>
                  </a:txBody>
                  <a:tcPr marL="7592" marR="7592" marT="75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92" marR="7592" marT="75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92" marR="7592" marT="75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36</a:t>
                      </a:r>
                    </a:p>
                  </a:txBody>
                  <a:tcPr marL="7592" marR="7592" marT="75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rpmJ</a:t>
                      </a:r>
                    </a:p>
                  </a:txBody>
                  <a:tcPr marL="7592" marR="7592" marT="75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</a:p>
                  </a:txBody>
                  <a:tcPr marL="7592" marR="7592" marT="75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92" marR="7592" marT="75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5348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7592" marR="7592" marT="75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rplL</a:t>
                      </a:r>
                    </a:p>
                  </a:txBody>
                  <a:tcPr marL="7592" marR="7592" marT="75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</a:p>
                  </a:txBody>
                  <a:tcPr marL="7592" marR="7592" marT="75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92" marR="7592" marT="75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</a:t>
                      </a:r>
                    </a:p>
                  </a:txBody>
                  <a:tcPr marL="7592" marR="7592" marT="75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rplQ</a:t>
                      </a:r>
                    </a:p>
                  </a:txBody>
                  <a:tcPr marL="7592" marR="7592" marT="75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</a:p>
                  </a:txBody>
                  <a:tcPr marL="7592" marR="7592" marT="75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92" marR="7592" marT="75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</a:t>
                      </a:r>
                    </a:p>
                  </a:txBody>
                  <a:tcPr marL="7592" marR="7592" marT="75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rpmA</a:t>
                      </a:r>
                    </a:p>
                  </a:txBody>
                  <a:tcPr marL="7592" marR="7592" marT="75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</a:p>
                  </a:txBody>
                  <a:tcPr marL="7592" marR="7592" marT="75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MlrA</a:t>
                      </a:r>
                    </a:p>
                  </a:txBody>
                  <a:tcPr marL="7592" marR="7592" marT="75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92" marR="7592" marT="75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92" marR="7592" marT="75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92" marR="7592" marT="75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92" marR="7592" marT="75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2940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7592" marR="7592" marT="75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rplN</a:t>
                      </a:r>
                    </a:p>
                  </a:txBody>
                  <a:tcPr marL="7592" marR="7592" marT="75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</a:p>
                  </a:txBody>
                  <a:tcPr marL="7592" marR="7592" marT="75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92" marR="7592" marT="75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</a:t>
                      </a:r>
                    </a:p>
                  </a:txBody>
                  <a:tcPr marL="7592" marR="7592" marT="75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rplR</a:t>
                      </a:r>
                    </a:p>
                  </a:txBody>
                  <a:tcPr marL="7592" marR="7592" marT="75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</a:p>
                  </a:txBody>
                  <a:tcPr marL="7592" marR="7592" marT="75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92" marR="7592" marT="75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28</a:t>
                      </a:r>
                    </a:p>
                  </a:txBody>
                  <a:tcPr marL="7592" marR="7592" marT="75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rpmB</a:t>
                      </a:r>
                    </a:p>
                  </a:txBody>
                  <a:tcPr marL="7592" marR="7592" marT="75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</a:p>
                  </a:txBody>
                  <a:tcPr marL="7592" marR="7592" marT="75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92" marR="7592" marT="75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92" marR="7592" marT="75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92" marR="7592" marT="75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92" marR="7592" marT="75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92" marR="7592" marT="75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2940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7592" marR="7592" marT="759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rplI</a:t>
                      </a:r>
                    </a:p>
                  </a:txBody>
                  <a:tcPr marL="7592" marR="7592" marT="759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592" marR="7592" marT="759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CRP.cAMP</a:t>
                      </a:r>
                    </a:p>
                  </a:txBody>
                  <a:tcPr marL="7592" marR="7592" marT="759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</a:t>
                      </a:r>
                    </a:p>
                  </a:txBody>
                  <a:tcPr marL="7592" marR="7592" marT="759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rplS</a:t>
                      </a:r>
                    </a:p>
                  </a:txBody>
                  <a:tcPr marL="7592" marR="7592" marT="759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*, FNR</a:t>
                      </a:r>
                    </a:p>
                  </a:txBody>
                  <a:tcPr marL="7592" marR="7592" marT="759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592" marR="7592" marT="759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</a:t>
                      </a:r>
                    </a:p>
                  </a:txBody>
                  <a:tcPr marL="7592" marR="7592" marT="759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rpmC</a:t>
                      </a:r>
                    </a:p>
                  </a:txBody>
                  <a:tcPr marL="7592" marR="7592" marT="75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*,ArcA</a:t>
                      </a:r>
                    </a:p>
                  </a:txBody>
                  <a:tcPr marL="7592" marR="7592" marT="75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FNR</a:t>
                      </a:r>
                    </a:p>
                  </a:txBody>
                  <a:tcPr marL="7592" marR="7592" marT="75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92" marR="7592" marT="75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92" marR="7592" marT="75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92" marR="7592" marT="75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92" marR="7592" marT="75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5348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7592" marR="7592" marT="759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rebuchet MS"/>
                        </a:rPr>
                        <a:t>rplJ</a:t>
                      </a:r>
                    </a:p>
                  </a:txBody>
                  <a:tcPr marL="7592" marR="7592" marT="759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</a:p>
                  </a:txBody>
                  <a:tcPr marL="7592" marR="7592" marT="759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92" marR="7592" marT="759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</a:t>
                      </a:r>
                    </a:p>
                  </a:txBody>
                  <a:tcPr marL="7592" marR="7592" marT="759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rplT</a:t>
                      </a:r>
                    </a:p>
                  </a:txBody>
                  <a:tcPr marL="7592" marR="7592" marT="759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*,FNR,NsrR</a:t>
                      </a:r>
                    </a:p>
                  </a:txBody>
                  <a:tcPr marL="7592" marR="7592" marT="759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92" marR="7592" marT="759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</a:t>
                      </a:r>
                    </a:p>
                  </a:txBody>
                  <a:tcPr marL="7592" marR="7592" marT="75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rpmD</a:t>
                      </a:r>
                    </a:p>
                  </a:txBody>
                  <a:tcPr marL="7592" marR="7592" marT="75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</a:p>
                  </a:txBody>
                  <a:tcPr marL="7592" marR="7592" marT="75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92" marR="7592" marT="75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92" marR="7592" marT="75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92" marR="7592" marT="75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92" marR="7592" marT="75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92" marR="7592" marT="75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pic>
        <p:nvPicPr>
          <p:cNvPr id="12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79"/>
          <a:stretch/>
        </p:blipFill>
        <p:spPr bwMode="auto">
          <a:xfrm>
            <a:off x="6804248" y="4725144"/>
            <a:ext cx="2154064" cy="1941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2570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Ribosomes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457200" y="4005064"/>
            <a:ext cx="4040188" cy="639762"/>
          </a:xfrm>
        </p:spPr>
        <p:txBody>
          <a:bodyPr/>
          <a:lstStyle/>
          <a:p>
            <a:r>
              <a:rPr lang="en-US" dirty="0" smtClean="0"/>
              <a:t>Minimal medium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4645025" y="2141166"/>
            <a:ext cx="4041775" cy="639762"/>
          </a:xfrm>
        </p:spPr>
        <p:txBody>
          <a:bodyPr/>
          <a:lstStyle/>
          <a:p>
            <a:r>
              <a:rPr lang="en-US" dirty="0" smtClean="0"/>
              <a:t>Rich medium</a:t>
            </a:r>
            <a:endParaRPr lang="en-US" dirty="0"/>
          </a:p>
        </p:txBody>
      </p:sp>
      <p:pic>
        <p:nvPicPr>
          <p:cNvPr id="5122" name="Picture 2" descr="https://media.ed.edmunds-media.com/honda/civic/2002/oem/2002_honda_civic_coupe_lx_fq_oem_1_50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772816"/>
            <a:ext cx="3744416" cy="2358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://japanesesportcars.com/galleries/data/media/75/honda-civic-09201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827388"/>
            <a:ext cx="4133240" cy="2774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6542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Ribosomal assembly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Reconstitution experiments</a:t>
            </a:r>
          </a:p>
          <a:p>
            <a:r>
              <a:rPr lang="en-US" dirty="0" smtClean="0"/>
              <a:t>Quantitative mass spec experiments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69" t="6837" r="9468" b="3668"/>
          <a:stretch/>
        </p:blipFill>
        <p:spPr>
          <a:xfrm>
            <a:off x="4499992" y="1412776"/>
            <a:ext cx="4478826" cy="5067536"/>
          </a:xfrm>
        </p:spPr>
      </p:pic>
    </p:spTree>
    <p:extLst>
      <p:ext uri="{BB962C8B-B14F-4D97-AF65-F5344CB8AC3E}">
        <p14:creationId xmlns:p14="http://schemas.microsoft.com/office/powerpoint/2010/main" val="1709932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2008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Ribosomes</a:t>
            </a:r>
            <a:endParaRPr lang="en-US" b="1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457200" y="845022"/>
            <a:ext cx="4040188" cy="639762"/>
          </a:xfrm>
        </p:spPr>
        <p:txBody>
          <a:bodyPr/>
          <a:lstStyle/>
          <a:p>
            <a:r>
              <a:rPr lang="en-US" dirty="0" smtClean="0"/>
              <a:t>Reconstitution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>
          <a:xfrm>
            <a:off x="4645025" y="845022"/>
            <a:ext cx="4041775" cy="639762"/>
          </a:xfrm>
        </p:spPr>
        <p:txBody>
          <a:bodyPr/>
          <a:lstStyle/>
          <a:p>
            <a:r>
              <a:rPr lang="en-US" dirty="0" smtClean="0"/>
              <a:t>Mass spec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726" t="18137"/>
          <a:stretch/>
        </p:blipFill>
        <p:spPr bwMode="auto">
          <a:xfrm>
            <a:off x="4788024" y="1916832"/>
            <a:ext cx="3992499" cy="4031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65" y="1602490"/>
            <a:ext cx="4597143" cy="4531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Oval 7"/>
          <p:cNvSpPr/>
          <p:nvPr/>
        </p:nvSpPr>
        <p:spPr>
          <a:xfrm>
            <a:off x="8136904" y="5337720"/>
            <a:ext cx="467544" cy="467544"/>
          </a:xfrm>
          <a:prstGeom prst="ellipse">
            <a:avLst/>
          </a:prstGeom>
          <a:noFill/>
          <a:ln w="762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707904" y="5609126"/>
            <a:ext cx="467544" cy="467544"/>
          </a:xfrm>
          <a:prstGeom prst="ellipse">
            <a:avLst/>
          </a:prstGeom>
          <a:noFill/>
          <a:ln w="762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681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79"/>
          <a:stretch/>
        </p:blipFill>
        <p:spPr bwMode="auto">
          <a:xfrm>
            <a:off x="4461079" y="1628800"/>
            <a:ext cx="4713257" cy="4248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16976"/>
            <a:ext cx="4328867" cy="3200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Oval 4"/>
          <p:cNvSpPr/>
          <p:nvPr/>
        </p:nvSpPr>
        <p:spPr>
          <a:xfrm>
            <a:off x="8676456" y="5301208"/>
            <a:ext cx="467544" cy="467544"/>
          </a:xfrm>
          <a:prstGeom prst="ellipse">
            <a:avLst/>
          </a:prstGeom>
          <a:noFill/>
          <a:ln w="762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203848" y="4986238"/>
            <a:ext cx="467544" cy="467544"/>
          </a:xfrm>
          <a:prstGeom prst="ellipse">
            <a:avLst/>
          </a:prstGeom>
          <a:noFill/>
          <a:ln w="762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292080" y="3683332"/>
            <a:ext cx="467544" cy="467544"/>
          </a:xfrm>
          <a:prstGeom prst="ellipse">
            <a:avLst/>
          </a:prstGeom>
          <a:noFill/>
          <a:ln w="762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67544" y="5049688"/>
            <a:ext cx="467544" cy="467544"/>
          </a:xfrm>
          <a:prstGeom prst="ellipse">
            <a:avLst/>
          </a:prstGeom>
          <a:noFill/>
          <a:ln w="762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8316416" y="4272850"/>
            <a:ext cx="467544" cy="467544"/>
          </a:xfrm>
          <a:prstGeom prst="ellipse">
            <a:avLst/>
          </a:prstGeom>
          <a:noFill/>
          <a:ln w="762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736304" y="2924944"/>
            <a:ext cx="467544" cy="467544"/>
          </a:xfrm>
          <a:prstGeom prst="ellipse">
            <a:avLst/>
          </a:prstGeom>
          <a:noFill/>
          <a:ln w="762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492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Quant mass spec – part 1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220072" y="4653136"/>
            <a:ext cx="3744416" cy="1872208"/>
          </a:xfrm>
        </p:spPr>
        <p:txBody>
          <a:bodyPr/>
          <a:lstStyle/>
          <a:p>
            <a:r>
              <a:rPr lang="en-US" dirty="0" smtClean="0"/>
              <a:t>We need information about timing.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908720"/>
            <a:ext cx="3266310" cy="2448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484784"/>
            <a:ext cx="3815052" cy="28595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3789040"/>
            <a:ext cx="3611962" cy="27073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23771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[TODO] Look at timing stuff.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7777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rRNA</a:t>
            </a:r>
            <a:r>
              <a:rPr lang="en-US" b="1" dirty="0" smtClean="0"/>
              <a:t> organization</a:t>
            </a:r>
            <a:endParaRPr lang="en-US" b="1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855874964"/>
              </p:ext>
            </p:extLst>
          </p:nvPr>
        </p:nvGraphicFramePr>
        <p:xfrm>
          <a:off x="179512" y="1600200"/>
          <a:ext cx="8640960" cy="49560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103"/>
                <a:gridCol w="3154530"/>
                <a:gridCol w="446393"/>
                <a:gridCol w="4463934"/>
              </a:tblGrid>
              <a:tr h="590437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Ribosomal parts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Regulated by</a:t>
                      </a:r>
                      <a:endParaRPr lang="en-US" sz="1600" dirty="0"/>
                    </a:p>
                  </a:txBody>
                  <a:tcPr/>
                </a:tc>
              </a:tr>
              <a:tr h="590437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rrnA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rrsA-ileT-alaT-rrlA-rrfA</a:t>
                      </a:r>
                      <a:r>
                        <a:rPr lang="en-US" sz="1600" dirty="0" smtClean="0"/>
                        <a:t>:</a:t>
                      </a:r>
                    </a:p>
                    <a:p>
                      <a:r>
                        <a:rPr lang="en-US" sz="1600" dirty="0" smtClean="0"/>
                        <a:t>16S,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tRNA</a:t>
                      </a:r>
                      <a:r>
                        <a:rPr lang="en-US" sz="1600" baseline="0" dirty="0" smtClean="0"/>
                        <a:t>-Ile, </a:t>
                      </a:r>
                      <a:r>
                        <a:rPr lang="en-US" sz="1600" baseline="0" dirty="0" err="1" smtClean="0"/>
                        <a:t>tRNA</a:t>
                      </a:r>
                      <a:r>
                        <a:rPr lang="en-US" sz="1600" baseline="0" dirty="0" smtClean="0"/>
                        <a:t>-Ala, 23S, 5S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‡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ppGpp</a:t>
                      </a:r>
                      <a:r>
                        <a:rPr lang="en-US" sz="1600" dirty="0" smtClean="0"/>
                        <a:t>, </a:t>
                      </a:r>
                      <a:r>
                        <a:rPr lang="en-US" sz="1600" dirty="0" err="1" smtClean="0"/>
                        <a:t>DksA</a:t>
                      </a:r>
                      <a:r>
                        <a:rPr lang="en-US" sz="1600" dirty="0" smtClean="0"/>
                        <a:t>, </a:t>
                      </a:r>
                      <a:r>
                        <a:rPr lang="en-US" sz="1600" dirty="0" err="1" smtClean="0"/>
                        <a:t>Lrp</a:t>
                      </a:r>
                      <a:r>
                        <a:rPr lang="en-US" sz="1600" dirty="0" smtClean="0"/>
                        <a:t>,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Fis</a:t>
                      </a:r>
                      <a:endParaRPr lang="en-US" sz="1600" dirty="0" smtClean="0"/>
                    </a:p>
                    <a:p>
                      <a:r>
                        <a:rPr lang="en-US" sz="1600" dirty="0" smtClean="0"/>
                        <a:t>Sigma70, sigma32</a:t>
                      </a:r>
                      <a:endParaRPr lang="en-US" sz="1600" dirty="0"/>
                    </a:p>
                  </a:txBody>
                  <a:tcPr/>
                </a:tc>
              </a:tr>
              <a:tr h="590437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rrnB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rrsB-gltT-rrlB-rrfB</a:t>
                      </a:r>
                      <a:endParaRPr lang="en-US" sz="1600" dirty="0" smtClean="0"/>
                    </a:p>
                    <a:p>
                      <a:r>
                        <a:rPr lang="en-US" sz="1600" dirty="0" smtClean="0"/>
                        <a:t>16S, </a:t>
                      </a:r>
                      <a:r>
                        <a:rPr lang="en-US" sz="1600" dirty="0" err="1" smtClean="0"/>
                        <a:t>tRNA-glu</a:t>
                      </a:r>
                      <a:r>
                        <a:rPr lang="en-US" sz="1600" dirty="0" smtClean="0"/>
                        <a:t>,</a:t>
                      </a:r>
                      <a:r>
                        <a:rPr lang="en-US" sz="1600" baseline="0" dirty="0" smtClean="0"/>
                        <a:t> 23S, 5S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*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ppGpp</a:t>
                      </a:r>
                      <a:r>
                        <a:rPr lang="en-US" sz="1600" baseline="0" dirty="0" smtClean="0"/>
                        <a:t>, </a:t>
                      </a:r>
                      <a:r>
                        <a:rPr lang="en-US" sz="1600" baseline="0" dirty="0" err="1" smtClean="0"/>
                        <a:t>DksA</a:t>
                      </a:r>
                      <a:r>
                        <a:rPr lang="en-US" sz="1600" baseline="0" dirty="0" smtClean="0"/>
                        <a:t>, </a:t>
                      </a:r>
                      <a:r>
                        <a:rPr lang="en-US" sz="1600" baseline="0" dirty="0" err="1" smtClean="0"/>
                        <a:t>Lrp</a:t>
                      </a:r>
                      <a:r>
                        <a:rPr lang="en-US" sz="1600" baseline="0" dirty="0" smtClean="0"/>
                        <a:t>,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Fis</a:t>
                      </a:r>
                      <a:r>
                        <a:rPr lang="en-US" sz="1600" dirty="0" smtClean="0"/>
                        <a:t>, HNS</a:t>
                      </a:r>
                    </a:p>
                    <a:p>
                      <a:r>
                        <a:rPr lang="en-US" sz="1600" dirty="0" smtClean="0"/>
                        <a:t>Sigma70,</a:t>
                      </a:r>
                      <a:r>
                        <a:rPr lang="en-US" sz="1600" baseline="0" dirty="0" smtClean="0"/>
                        <a:t> sigma32</a:t>
                      </a:r>
                      <a:endParaRPr lang="en-US" sz="1600" dirty="0"/>
                    </a:p>
                  </a:txBody>
                  <a:tcPr/>
                </a:tc>
              </a:tr>
              <a:tr h="59043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/>
                        <a:t>rrnC</a:t>
                      </a:r>
                      <a:endParaRPr lang="en-US" sz="1600" dirty="0" smtClean="0"/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rrsC-gltU-rrlC-rrfC</a:t>
                      </a:r>
                      <a:endParaRPr lang="en-US" sz="1600" dirty="0" smtClean="0"/>
                    </a:p>
                    <a:p>
                      <a:r>
                        <a:rPr lang="en-US" sz="1600" dirty="0" smtClean="0"/>
                        <a:t>16S, </a:t>
                      </a:r>
                      <a:r>
                        <a:rPr lang="en-US" sz="1600" dirty="0" err="1" smtClean="0"/>
                        <a:t>tRNA-glu</a:t>
                      </a:r>
                      <a:r>
                        <a:rPr lang="en-US" sz="1600" dirty="0" smtClean="0"/>
                        <a:t>,</a:t>
                      </a:r>
                      <a:r>
                        <a:rPr lang="en-US" sz="1600" baseline="0" dirty="0" smtClean="0"/>
                        <a:t> 23S, 5S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*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ppGpp</a:t>
                      </a:r>
                      <a:r>
                        <a:rPr lang="en-US" sz="1600" dirty="0" smtClean="0"/>
                        <a:t>,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DksA</a:t>
                      </a:r>
                      <a:r>
                        <a:rPr lang="en-US" sz="1600" baseline="0" dirty="0" smtClean="0"/>
                        <a:t>, </a:t>
                      </a:r>
                      <a:r>
                        <a:rPr lang="en-US" sz="1600" baseline="0" dirty="0" err="1" smtClean="0"/>
                        <a:t>Lrp</a:t>
                      </a:r>
                      <a:r>
                        <a:rPr lang="en-US" sz="1600" baseline="0" dirty="0" smtClean="0"/>
                        <a:t>, </a:t>
                      </a:r>
                      <a:r>
                        <a:rPr lang="en-US" sz="1600" baseline="0" dirty="0" err="1" smtClean="0"/>
                        <a:t>Fis</a:t>
                      </a:r>
                      <a:r>
                        <a:rPr lang="en-US" sz="1600" baseline="0" dirty="0" smtClean="0"/>
                        <a:t>, [H-NS?]</a:t>
                      </a:r>
                    </a:p>
                    <a:p>
                      <a:r>
                        <a:rPr lang="en-US" sz="1600" baseline="0" dirty="0" smtClean="0"/>
                        <a:t>Sigma70, sigma32</a:t>
                      </a:r>
                      <a:endParaRPr lang="en-US" sz="1600" dirty="0"/>
                    </a:p>
                  </a:txBody>
                  <a:tcPr/>
                </a:tc>
              </a:tr>
              <a:tr h="59043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/>
                        <a:t>rrnD</a:t>
                      </a:r>
                      <a:endParaRPr lang="en-US" sz="1600" dirty="0" smtClean="0"/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rrsD-ileU-alaU-rrlD-rrfD-thrV-rrfF</a:t>
                      </a:r>
                      <a:endParaRPr lang="en-US" sz="1600" dirty="0" smtClean="0"/>
                    </a:p>
                    <a:p>
                      <a:r>
                        <a:rPr lang="en-US" sz="1600" dirty="0" smtClean="0"/>
                        <a:t>16S, </a:t>
                      </a:r>
                      <a:r>
                        <a:rPr lang="en-US" sz="1600" dirty="0" err="1" smtClean="0"/>
                        <a:t>tRNA-ile</a:t>
                      </a:r>
                      <a:r>
                        <a:rPr lang="en-US" sz="1600" dirty="0" smtClean="0"/>
                        <a:t>, </a:t>
                      </a:r>
                      <a:r>
                        <a:rPr lang="en-US" sz="1600" dirty="0" err="1" smtClean="0"/>
                        <a:t>tRNA</a:t>
                      </a:r>
                      <a:r>
                        <a:rPr lang="en-US" sz="1600" dirty="0" smtClean="0"/>
                        <a:t>-ala,</a:t>
                      </a:r>
                      <a:r>
                        <a:rPr lang="en-US" sz="1600" baseline="0" dirty="0" smtClean="0"/>
                        <a:t> 23S, 5S, </a:t>
                      </a:r>
                      <a:r>
                        <a:rPr lang="en-US" sz="1600" baseline="0" dirty="0" err="1" smtClean="0"/>
                        <a:t>tRNA-thr</a:t>
                      </a:r>
                      <a:r>
                        <a:rPr lang="en-US" sz="1600" baseline="0" dirty="0" smtClean="0"/>
                        <a:t>, 5S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ppGpp</a:t>
                      </a:r>
                      <a:r>
                        <a:rPr lang="en-US" sz="1600" dirty="0" smtClean="0"/>
                        <a:t>,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DksA</a:t>
                      </a:r>
                      <a:r>
                        <a:rPr lang="en-US" sz="1600" baseline="0" dirty="0" smtClean="0"/>
                        <a:t>, [</a:t>
                      </a:r>
                      <a:r>
                        <a:rPr lang="en-US" sz="1600" baseline="0" dirty="0" err="1" smtClean="0"/>
                        <a:t>Lrp</a:t>
                      </a:r>
                      <a:r>
                        <a:rPr lang="en-US" sz="1600" baseline="0" dirty="0" smtClean="0"/>
                        <a:t>?], </a:t>
                      </a:r>
                      <a:r>
                        <a:rPr lang="en-US" sz="1600" baseline="0" dirty="0" err="1" smtClean="0"/>
                        <a:t>Fis</a:t>
                      </a:r>
                      <a:r>
                        <a:rPr lang="en-US" sz="1600" baseline="0" dirty="0" smtClean="0"/>
                        <a:t>, [H-NS?]</a:t>
                      </a:r>
                    </a:p>
                    <a:p>
                      <a:r>
                        <a:rPr lang="en-US" sz="1600" baseline="0" dirty="0" smtClean="0"/>
                        <a:t>Sigma70, sigma32</a:t>
                      </a:r>
                      <a:endParaRPr lang="en-US" sz="1600" dirty="0"/>
                    </a:p>
                  </a:txBody>
                  <a:tcPr/>
                </a:tc>
              </a:tr>
              <a:tr h="59043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/>
                        <a:t>rrnE</a:t>
                      </a:r>
                      <a:endParaRPr lang="en-US" sz="1600" dirty="0" smtClean="0"/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rrsE-gltV-rrlE-rrfE</a:t>
                      </a:r>
                      <a:endParaRPr lang="en-US" sz="1600" dirty="0" smtClean="0"/>
                    </a:p>
                    <a:p>
                      <a:r>
                        <a:rPr lang="en-US" sz="1600" dirty="0" smtClean="0"/>
                        <a:t>16S, </a:t>
                      </a:r>
                      <a:r>
                        <a:rPr lang="en-US" sz="1600" dirty="0" err="1" smtClean="0"/>
                        <a:t>tRNA-glu</a:t>
                      </a:r>
                      <a:r>
                        <a:rPr lang="en-US" sz="1600" dirty="0" smtClean="0"/>
                        <a:t>, 23S, 5S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*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ppGpp</a:t>
                      </a:r>
                      <a:r>
                        <a:rPr lang="en-US" sz="1600" dirty="0" smtClean="0"/>
                        <a:t>,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DksA</a:t>
                      </a:r>
                      <a:r>
                        <a:rPr lang="en-US" sz="1600" baseline="0" dirty="0" smtClean="0"/>
                        <a:t>, [</a:t>
                      </a:r>
                      <a:r>
                        <a:rPr lang="en-US" sz="1600" baseline="0" dirty="0" err="1" smtClean="0"/>
                        <a:t>Lrp</a:t>
                      </a:r>
                      <a:r>
                        <a:rPr lang="en-US" sz="1600" baseline="0" dirty="0" smtClean="0"/>
                        <a:t>?], </a:t>
                      </a:r>
                      <a:r>
                        <a:rPr lang="en-US" sz="1600" baseline="0" dirty="0" err="1" smtClean="0"/>
                        <a:t>Fis</a:t>
                      </a:r>
                      <a:r>
                        <a:rPr lang="en-US" sz="1600" baseline="0" dirty="0" smtClean="0"/>
                        <a:t>, (</a:t>
                      </a:r>
                      <a:r>
                        <a:rPr lang="en-US" sz="1600" baseline="0" dirty="0" err="1" smtClean="0"/>
                        <a:t>PhoP</a:t>
                      </a:r>
                      <a:r>
                        <a:rPr lang="en-US" sz="1600" baseline="0" dirty="0" smtClean="0"/>
                        <a:t>)</a:t>
                      </a:r>
                    </a:p>
                    <a:p>
                      <a:r>
                        <a:rPr lang="en-US" sz="1600" baseline="0" dirty="0" smtClean="0"/>
                        <a:t>Sigma70, sigma32</a:t>
                      </a:r>
                      <a:endParaRPr lang="en-US" sz="1600" dirty="0" smtClean="0"/>
                    </a:p>
                  </a:txBody>
                  <a:tcPr/>
                </a:tc>
              </a:tr>
              <a:tr h="59043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/>
                        <a:t>rrnG</a:t>
                      </a:r>
                      <a:endParaRPr lang="en-US" sz="1600" dirty="0" smtClean="0"/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rrsG-gltW-rrlG-rrfG</a:t>
                      </a:r>
                      <a:endParaRPr lang="en-US" sz="16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16S, </a:t>
                      </a:r>
                      <a:r>
                        <a:rPr lang="en-US" sz="1600" dirty="0" err="1" smtClean="0"/>
                        <a:t>tRNA-glu</a:t>
                      </a:r>
                      <a:r>
                        <a:rPr lang="en-US" sz="1600" dirty="0" smtClean="0"/>
                        <a:t>, 23S, 5S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*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ppGpp</a:t>
                      </a:r>
                      <a:r>
                        <a:rPr lang="en-US" sz="1600" dirty="0" smtClean="0"/>
                        <a:t>,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DksA</a:t>
                      </a:r>
                      <a:r>
                        <a:rPr lang="en-US" sz="1600" baseline="0" dirty="0" smtClean="0"/>
                        <a:t>, [</a:t>
                      </a:r>
                      <a:r>
                        <a:rPr lang="en-US" sz="1600" baseline="0" dirty="0" err="1" smtClean="0"/>
                        <a:t>Lrp</a:t>
                      </a:r>
                      <a:r>
                        <a:rPr lang="en-US" sz="1600" baseline="0" dirty="0" smtClean="0"/>
                        <a:t>?], </a:t>
                      </a:r>
                      <a:r>
                        <a:rPr lang="en-US" sz="1600" baseline="0" dirty="0" err="1" smtClean="0"/>
                        <a:t>Fis</a:t>
                      </a:r>
                      <a:r>
                        <a:rPr lang="en-US" sz="1600" baseline="0" dirty="0" smtClean="0"/>
                        <a:t>, [H-NS?]</a:t>
                      </a:r>
                    </a:p>
                    <a:p>
                      <a:r>
                        <a:rPr lang="en-US" sz="1600" baseline="0" dirty="0" smtClean="0"/>
                        <a:t>Sigma70, sigma32</a:t>
                      </a:r>
                      <a:endParaRPr lang="en-US" sz="1600" dirty="0" smtClean="0"/>
                    </a:p>
                  </a:txBody>
                  <a:tcPr/>
                </a:tc>
              </a:tr>
              <a:tr h="59043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/>
                        <a:t>rrnH</a:t>
                      </a:r>
                      <a:endParaRPr lang="en-US" sz="1600" dirty="0" smtClean="0"/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rrsH-ileV-alaV-rrlH-rrfH</a:t>
                      </a:r>
                      <a:endParaRPr lang="en-US" sz="1600" dirty="0" smtClean="0"/>
                    </a:p>
                    <a:p>
                      <a:r>
                        <a:rPr lang="en-US" sz="1600" dirty="0" smtClean="0"/>
                        <a:t>16S,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tRNA-ile</a:t>
                      </a:r>
                      <a:r>
                        <a:rPr lang="en-US" sz="1600" baseline="0" dirty="0" smtClean="0"/>
                        <a:t>, </a:t>
                      </a:r>
                      <a:r>
                        <a:rPr lang="en-US" sz="1600" baseline="0" dirty="0" err="1" smtClean="0"/>
                        <a:t>tRNA</a:t>
                      </a:r>
                      <a:r>
                        <a:rPr lang="en-US" sz="1600" baseline="0" dirty="0" smtClean="0"/>
                        <a:t>-ala, 23S, 5S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‡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ppGpp</a:t>
                      </a:r>
                      <a:r>
                        <a:rPr lang="en-US" sz="1600" dirty="0" smtClean="0"/>
                        <a:t>,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DksA</a:t>
                      </a:r>
                      <a:r>
                        <a:rPr lang="en-US" sz="1600" baseline="0" dirty="0" smtClean="0"/>
                        <a:t>, [</a:t>
                      </a:r>
                      <a:r>
                        <a:rPr lang="en-US" sz="1600" baseline="0" dirty="0" err="1" smtClean="0"/>
                        <a:t>Lrp</a:t>
                      </a:r>
                      <a:r>
                        <a:rPr lang="en-US" sz="1600" baseline="0" dirty="0" smtClean="0"/>
                        <a:t>?], </a:t>
                      </a:r>
                      <a:r>
                        <a:rPr lang="en-US" sz="1600" baseline="0" dirty="0" err="1" smtClean="0"/>
                        <a:t>Fis</a:t>
                      </a:r>
                      <a:r>
                        <a:rPr lang="en-US" sz="1600" baseline="0" dirty="0" smtClean="0"/>
                        <a:t>, [H-NS?]</a:t>
                      </a:r>
                    </a:p>
                    <a:p>
                      <a:r>
                        <a:rPr lang="en-US" sz="1600" baseline="0" dirty="0" smtClean="0"/>
                        <a:t>Sigma70, sigma32</a:t>
                      </a:r>
                      <a:endParaRPr lang="en-US" sz="16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64246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of </a:t>
            </a:r>
            <a:r>
              <a:rPr lang="en-US" dirty="0" err="1" smtClean="0"/>
              <a:t>rRNA</a:t>
            </a:r>
            <a:r>
              <a:rPr lang="en-US" dirty="0" smtClean="0"/>
              <a:t> regulators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 smtClean="0"/>
              <a:t>ppGpp</a:t>
            </a:r>
            <a:r>
              <a:rPr lang="en-US" dirty="0" smtClean="0"/>
              <a:t>: </a:t>
            </a:r>
            <a:r>
              <a:rPr lang="en-US" dirty="0" err="1" smtClean="0"/>
              <a:t>alarmone</a:t>
            </a:r>
            <a:r>
              <a:rPr lang="en-US" dirty="0" smtClean="0"/>
              <a:t>, stress response</a:t>
            </a:r>
          </a:p>
          <a:p>
            <a:r>
              <a:rPr lang="en-US" dirty="0" err="1" smtClean="0"/>
              <a:t>DksA</a:t>
            </a:r>
            <a:r>
              <a:rPr lang="en-US" dirty="0" smtClean="0"/>
              <a:t>: inhibits RNA-pol, augments </a:t>
            </a:r>
            <a:r>
              <a:rPr lang="en-US" dirty="0" err="1" smtClean="0"/>
              <a:t>ppGpp</a:t>
            </a:r>
            <a:r>
              <a:rPr lang="en-US" dirty="0" smtClean="0"/>
              <a:t> effect.</a:t>
            </a:r>
          </a:p>
          <a:p>
            <a:r>
              <a:rPr lang="en-US" dirty="0" err="1" smtClean="0"/>
              <a:t>Lrp</a:t>
            </a:r>
            <a:r>
              <a:rPr lang="en-US" dirty="0" smtClean="0"/>
              <a:t>: affects 10-75% genes. Senses richness medium ↔ leucine, “famine” genes (+), “feast” genes (-).</a:t>
            </a:r>
          </a:p>
          <a:p>
            <a:r>
              <a:rPr lang="en-US" dirty="0" err="1" smtClean="0"/>
              <a:t>Fis</a:t>
            </a:r>
            <a:r>
              <a:rPr lang="en-US" dirty="0" smtClean="0"/>
              <a:t>: broad regulator (21% genes), organizes DNA</a:t>
            </a:r>
          </a:p>
          <a:p>
            <a:r>
              <a:rPr lang="en-US" dirty="0" smtClean="0"/>
              <a:t>H-NS</a:t>
            </a:r>
            <a:r>
              <a:rPr lang="en-US" dirty="0"/>
              <a:t>: </a:t>
            </a:r>
            <a:r>
              <a:rPr lang="en-US" dirty="0" smtClean="0"/>
              <a:t>broad effect (5</a:t>
            </a:r>
            <a:r>
              <a:rPr lang="en-US" dirty="0"/>
              <a:t>% </a:t>
            </a:r>
            <a:r>
              <a:rPr lang="en-US" dirty="0" smtClean="0"/>
              <a:t>genes affected), </a:t>
            </a:r>
            <a:r>
              <a:rPr lang="en-US" dirty="0"/>
              <a:t>adaptation to </a:t>
            </a:r>
            <a:r>
              <a:rPr lang="en-US" dirty="0" smtClean="0"/>
              <a:t>stress, histone like</a:t>
            </a:r>
          </a:p>
          <a:p>
            <a:r>
              <a:rPr lang="en-US" dirty="0" smtClean="0"/>
              <a:t>(</a:t>
            </a:r>
            <a:r>
              <a:rPr lang="en-US" dirty="0" err="1" smtClean="0"/>
              <a:t>PhoP</a:t>
            </a:r>
            <a:r>
              <a:rPr lang="en-US" dirty="0"/>
              <a:t>: adaptation to low Mg</a:t>
            </a:r>
            <a:r>
              <a:rPr lang="en-US" baseline="30000" dirty="0"/>
              <a:t>2+</a:t>
            </a:r>
            <a:r>
              <a:rPr lang="en-US" dirty="0"/>
              <a:t> </a:t>
            </a:r>
            <a:r>
              <a:rPr lang="en-US" dirty="0" smtClean="0"/>
              <a:t>environments.)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5023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831</Words>
  <Application>Microsoft Office PowerPoint</Application>
  <PresentationFormat>Diavoorstelling (4:3)</PresentationFormat>
  <Paragraphs>270</Paragraphs>
  <Slides>14</Slides>
  <Notes>13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14</vt:i4>
      </vt:variant>
    </vt:vector>
  </HeadingPairs>
  <TitlesOfParts>
    <vt:vector size="18" baseType="lpstr">
      <vt:lpstr>Arial</vt:lpstr>
      <vt:lpstr>Calibri</vt:lpstr>
      <vt:lpstr>Trebuchet MS</vt:lpstr>
      <vt:lpstr>Office Theme</vt:lpstr>
      <vt:lpstr>PowerPoint-presentatie</vt:lpstr>
      <vt:lpstr>Ribosomes</vt:lpstr>
      <vt:lpstr>Ribosomal assembly</vt:lpstr>
      <vt:lpstr>Ribosomes</vt:lpstr>
      <vt:lpstr>PowerPoint-presentatie</vt:lpstr>
      <vt:lpstr>Quant mass spec – part 1</vt:lpstr>
      <vt:lpstr>PowerPoint-presentatie</vt:lpstr>
      <vt:lpstr>rRNA organization</vt:lpstr>
      <vt:lpstr>Type of rRNA regulators</vt:lpstr>
      <vt:lpstr>rRNA knockouts</vt:lpstr>
      <vt:lpstr>Desired plasmid</vt:lpstr>
      <vt:lpstr>PowerPoint-presentatie</vt:lpstr>
      <vt:lpstr>RNA transcripts</vt:lpstr>
      <vt:lpstr>R-protein regulation</vt:lpstr>
    </vt:vector>
  </TitlesOfParts>
  <Company>AMOLF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wehrens</dc:creator>
  <cp:lastModifiedBy>Jintram</cp:lastModifiedBy>
  <cp:revision>3</cp:revision>
  <dcterms:created xsi:type="dcterms:W3CDTF">2017-07-06T11:04:10Z</dcterms:created>
  <dcterms:modified xsi:type="dcterms:W3CDTF">2018-05-07T20:52:05Z</dcterms:modified>
</cp:coreProperties>
</file>