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L8t5IMWqqIhw6F4Wn581mP6jYCF08KMDvo5pB4rJjH4/edit?usp=sharing" TargetMode="External"/><Relationship Id="rId3" Type="http://schemas.openxmlformats.org/officeDocument/2006/relationships/hyperlink" Target="https://docs.google.com/document/d/1RkjW-dHBL9GMgqPOwmPuAUoBVumlAlkB1a7YszekN10/edit?usp=sharin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e.rit.edu/~tabeec/RIT_441/Resources_files/How%20To%20Write%20Unmaintainable%20Code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11b4b3ca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11b4b3ca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Console → type single commands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Editor, multiple commands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Interaction between the two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Maybe quickly open Rstudio to talk about the menus on the right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11b4b3ca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11b4b3ca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11b4b3ca_0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11b4b3ca_0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11b4b3ca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11b4b3ca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11b4b3ca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11b4b3ca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11b4b3ca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11b4b3ca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e11b4b3ca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e11b4b3ca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e11b4b3ca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e11b4b3ca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11b4b3ca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11b4b3ca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e11b4b3ca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e11b4b3ca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e11b4b3c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e11b4b3c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02751f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02751f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e11b4b3ca_0_2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e11b4b3ca_0_2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e11b4b3ca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e11b4b3ca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11b4b3ca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11b4b3ca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https://docs.google.com/presentation/d/1L8t5IMWqqIhw6F4Wn581mP6jYCF08KMDvo5pB4rJjH4/edit?usp=sharing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exercises: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https://docs.google.com/document/d/1RkjW-dHBL9GMgqPOwmPuAUoBVumlAlkB1a7YszekN10/edit?usp=sharing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e75fb3c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e75fb3c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e1208124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e120812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things going on; this is editor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Protected words (“recognized” by R)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“For” will do sth multiple times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Curly brackets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it expects → Vector, parameter name, keyword “in”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4cccea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4cccea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things going on here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e1208124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e120812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loop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02751f8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02751f8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de7585d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de7585d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11b4b3ca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11b4b3ca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de7585d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de7585d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e11b4b3ca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e11b4b3ca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e11b4b3ca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e11b4b3ca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e11b4b3ca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e11b4b3ca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e059396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e059396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https://www.se.rit.edu/~tabeec/RIT_441/Resources_files/How%20To%20Write%20Unmaintainable%20Code.pdf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120812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120812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e11b4b3ca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e11b4b3ca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RkjW-dHBL9GMgqPOwmPuAUoBVumlAlkB1a7YszekN10/edit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Course for Hubrecht Postdocs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Martijn Wehrens &amp; Anna Alemany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00" y="0"/>
            <a:ext cx="83973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>
            <p:ph type="title"/>
          </p:nvPr>
        </p:nvSpPr>
        <p:spPr>
          <a:xfrm rot="-5400000">
            <a:off x="-235162" y="2285400"/>
            <a:ext cx="12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RStudio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899000" y="3328850"/>
            <a:ext cx="7133100" cy="9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a[1]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"hola"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Character strings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899000" y="1253875"/>
            <a:ext cx="7133100" cy="5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 &lt;- "hola"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899000" y="1702000"/>
            <a:ext cx="7133100" cy="86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"hola"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99000" y="2495550"/>
            <a:ext cx="7133100" cy="91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mode(a)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"character"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99000" y="4139825"/>
            <a:ext cx="7133100" cy="64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?character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String manipulation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899000" y="1253875"/>
            <a:ext cx="3371400" cy="34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a &lt;- "gene"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b &lt;- "sample"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635650" y="1330075"/>
            <a:ext cx="3869700" cy="3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date &lt;- "18-02-2020"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strsplit(date, split = '-')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[[1]]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"18"   "02"   "2020"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899000" y="2012400"/>
            <a:ext cx="3371400" cy="9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nchar(a)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4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899000" y="2848075"/>
            <a:ext cx="3371400" cy="10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paste(a, b, sep = '-')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"gene-sample"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99000" y="3690700"/>
            <a:ext cx="3371400" cy="9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substr(b, 2, 4)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"amp"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635650" y="3115250"/>
            <a:ext cx="3869700" cy="131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gregexpr('e', a)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[[1]]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 4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Numeric variables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899000" y="1253875"/>
            <a:ext cx="7133100" cy="3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&lt;- 3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899000" y="1635750"/>
            <a:ext cx="7133100" cy="8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899000" y="2495550"/>
            <a:ext cx="7133100" cy="90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mode(x)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"numeric"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899000" y="3309600"/>
            <a:ext cx="7133100" cy="85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x[1]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99000" y="4169400"/>
            <a:ext cx="7133100" cy="4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?"numeric"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Numeric operations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899000" y="1253875"/>
            <a:ext cx="3371400" cy="32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&lt;- 3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&lt;- 5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635650" y="1253875"/>
            <a:ext cx="3869700" cy="32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sqrt(4*x)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3.464102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x**y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243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x+y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8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899000" y="2116000"/>
            <a:ext cx="3371400" cy="238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x+6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9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x*2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6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x**3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27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Logical variables: TRUE/FALSE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899000" y="1253875"/>
            <a:ext cx="2413200" cy="33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&lt;-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401750" y="1253875"/>
            <a:ext cx="1574700" cy="33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t*t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t*f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0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f*f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0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069625" y="1253875"/>
            <a:ext cx="1574700" cy="33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&amp;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&amp;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 &amp;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899000" y="1666500"/>
            <a:ext cx="2413200" cy="9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899000" y="2500775"/>
            <a:ext cx="2413200" cy="12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 &lt;-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899000" y="3654475"/>
            <a:ext cx="2413200" cy="9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!f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Logical variables: TRUE/FALSE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6587450" y="1253875"/>
            <a:ext cx="1574700" cy="3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t+t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t+f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f+f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0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162475" y="1253875"/>
            <a:ext cx="1574700" cy="315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||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||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 ||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899000" y="1253875"/>
            <a:ext cx="2413200" cy="33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 &lt;-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899000" y="1666500"/>
            <a:ext cx="2413200" cy="9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t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899000" y="2500775"/>
            <a:ext cx="2413200" cy="125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 &lt;-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899000" y="3654475"/>
            <a:ext cx="2413200" cy="9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!f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TRUE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VECTORS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422775" y="340400"/>
            <a:ext cx="51888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Fundamental data type in 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All elements in a vector must have the same </a:t>
            </a:r>
            <a:r>
              <a:rPr b="1" lang="en">
                <a:solidFill>
                  <a:schemeClr val="lt1"/>
                </a:solidFill>
              </a:rPr>
              <a:t>mode</a:t>
            </a:r>
            <a:r>
              <a:rPr lang="en">
                <a:solidFill>
                  <a:schemeClr val="lt1"/>
                </a:solidFill>
              </a:rPr>
              <a:t>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2001900" y="1590800"/>
            <a:ext cx="15141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1C00"/>
                </a:solidFill>
                <a:latin typeface="Average"/>
                <a:ea typeface="Average"/>
                <a:cs typeface="Average"/>
                <a:sym typeface="Average"/>
              </a:rPr>
              <a:t>concatenate</a:t>
            </a:r>
            <a:endParaRPr sz="1800">
              <a:solidFill>
                <a:srgbClr val="A61C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594200" y="2099300"/>
            <a:ext cx="3974700" cy="302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&lt;- c(88, 5, 12, 13)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4673900" y="2099300"/>
            <a:ext cx="3974700" cy="302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 &lt;- c('wie','ben','je','?')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30"/>
          <p:cNvGrpSpPr/>
          <p:nvPr/>
        </p:nvGrpSpPr>
        <p:grpSpPr>
          <a:xfrm>
            <a:off x="594200" y="2561125"/>
            <a:ext cx="8054400" cy="894600"/>
            <a:chOff x="777900" y="224125"/>
            <a:chExt cx="8054400" cy="894600"/>
          </a:xfrm>
        </p:grpSpPr>
        <p:sp>
          <p:nvSpPr>
            <p:cNvPr id="194" name="Google Shape;194;p30"/>
            <p:cNvSpPr txBox="1"/>
            <p:nvPr/>
          </p:nvSpPr>
          <p:spPr>
            <a:xfrm>
              <a:off x="777900" y="224125"/>
              <a:ext cx="3974700" cy="89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mode(x)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"numeric"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30"/>
            <p:cNvSpPr txBox="1"/>
            <p:nvPr/>
          </p:nvSpPr>
          <p:spPr>
            <a:xfrm>
              <a:off x="4857600" y="224125"/>
              <a:ext cx="3974700" cy="89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mode(s)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"character"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6" name="Google Shape;196;p30"/>
          <p:cNvGrpSpPr/>
          <p:nvPr/>
        </p:nvGrpSpPr>
        <p:grpSpPr>
          <a:xfrm>
            <a:off x="594200" y="3379525"/>
            <a:ext cx="8054400" cy="572700"/>
            <a:chOff x="212900" y="-348575"/>
            <a:chExt cx="8054400" cy="572700"/>
          </a:xfrm>
        </p:grpSpPr>
        <p:sp>
          <p:nvSpPr>
            <p:cNvPr id="197" name="Google Shape;197;p30"/>
            <p:cNvSpPr txBox="1"/>
            <p:nvPr/>
          </p:nvSpPr>
          <p:spPr>
            <a:xfrm>
              <a:off x="212900" y="-348575"/>
              <a:ext cx="39747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x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88  5 12 13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4292600" y="-348575"/>
              <a:ext cx="39747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s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"wie" "ben" "je"  "?"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9" name="Google Shape;199;p30"/>
          <p:cNvGrpSpPr/>
          <p:nvPr/>
        </p:nvGrpSpPr>
        <p:grpSpPr>
          <a:xfrm>
            <a:off x="594200" y="4231675"/>
            <a:ext cx="8054400" cy="894600"/>
            <a:chOff x="2655975" y="1107500"/>
            <a:chExt cx="8054400" cy="894600"/>
          </a:xfrm>
        </p:grpSpPr>
        <p:sp>
          <p:nvSpPr>
            <p:cNvPr id="200" name="Google Shape;200;p30"/>
            <p:cNvSpPr txBox="1"/>
            <p:nvPr/>
          </p:nvSpPr>
          <p:spPr>
            <a:xfrm>
              <a:off x="2655975" y="1107500"/>
              <a:ext cx="3974700" cy="89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length(x)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4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30"/>
            <p:cNvSpPr txBox="1"/>
            <p:nvPr/>
          </p:nvSpPr>
          <p:spPr>
            <a:xfrm>
              <a:off x="6735675" y="1107500"/>
              <a:ext cx="3974700" cy="894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&gt; length(s)</a:t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4A86E8"/>
                  </a:solidFill>
                  <a:highlight>
                    <a:srgbClr val="FFFFFF"/>
                  </a:highlight>
                  <a:latin typeface="Open Sans"/>
                  <a:ea typeface="Open Sans"/>
                  <a:cs typeface="Open Sans"/>
                  <a:sym typeface="Open Sans"/>
                </a:rPr>
                <a:t>[1] 4</a:t>
              </a:r>
              <a:endParaRPr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202" name="Google Shape;202;p30"/>
          <p:cNvCxnSpPr>
            <a:stCxn id="190" idx="1"/>
          </p:cNvCxnSpPr>
          <p:nvPr/>
        </p:nvCxnSpPr>
        <p:spPr>
          <a:xfrm flipH="1">
            <a:off x="1682400" y="1845050"/>
            <a:ext cx="319500" cy="384300"/>
          </a:xfrm>
          <a:prstGeom prst="straightConnector1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Long vectors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934450" y="1219875"/>
            <a:ext cx="7673100" cy="261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v &lt;- seq(1,100,1)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v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 [1]   1   2   3   4   5   6   7   8   9  10  11  12  13  14  15  16  17  18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[19]  19  20  21  22  23  24  25  26  27  28  29  30  31  32  33  34  35  36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[37]  37  38  39  40  41  42  43  44  45  46  47  48  49  50  51  52  53  54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[55]  55  56  57  58  59  60  61  62  63  64  65  66  67  68  69  70  71  72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[73]  73  74  75  76  77  78  79  80  81  82  83  84  85  86  87  88  89  90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[91]  91  92  93  94  95  96  97  98  99 100</a:t>
            </a:r>
            <a:endParaRPr sz="18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18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Summary of the course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311700" y="1289375"/>
            <a:ext cx="8520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S1: Data types and loops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S2: Matrices and functions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S3: Data Frames, import/export data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S4: Plots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S5: “</a:t>
            </a:r>
            <a:r>
              <a:rPr lang="en">
                <a:solidFill>
                  <a:schemeClr val="lt1"/>
                </a:solidFill>
              </a:rPr>
              <a:t>Sophisticated</a:t>
            </a:r>
            <a:r>
              <a:rPr lang="en">
                <a:solidFill>
                  <a:schemeClr val="lt1"/>
                </a:solidFill>
              </a:rPr>
              <a:t>” applications of our knowledge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S6: Fitting/Clustering/Modeling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Vector indexing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941600" y="1070975"/>
            <a:ext cx="3767700" cy="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Numbers/Strings are considered one-element vectors.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287650" y="1829675"/>
            <a:ext cx="3075600" cy="2996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&lt;- 3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y[1]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y[2]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NA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61325" y="918575"/>
            <a:ext cx="3974700" cy="40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&lt;- c(88, 5, 12, 13)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461325" y="1298800"/>
            <a:ext cx="3974700" cy="66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x[1]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88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61325" y="2040000"/>
            <a:ext cx="3974700" cy="75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x[2:4]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5 12 13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61325" y="2802800"/>
            <a:ext cx="3974700" cy="81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x[c(2,4)]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5 13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461325" y="3540200"/>
            <a:ext cx="3974700" cy="75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x[-2]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88 12 13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461325" y="4298900"/>
            <a:ext cx="3974700" cy="75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x[c(T,F,T)]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 4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Common vector operations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899000" y="890000"/>
            <a:ext cx="3406800" cy="417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&lt;- c(1,2,4)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&lt;- c(5,0,-1)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801250" y="890000"/>
            <a:ext cx="3406800" cy="417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&gt; y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  TRUE  TRUE</a:t>
            </a:r>
            <a:endParaRPr sz="22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899000" y="1701000"/>
            <a:ext cx="34068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+ 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6 2 3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899000" y="2502625"/>
            <a:ext cx="3406800" cy="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- 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-4  2  5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899000" y="3332425"/>
            <a:ext cx="3406800" cy="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* 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5  0 -4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899000" y="4162225"/>
            <a:ext cx="3406800" cy="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/ y</a:t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0.2  Inf -4.0</a:t>
            </a:r>
            <a:endParaRPr sz="24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4801250" y="1624800"/>
            <a:ext cx="34068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 == y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FALSE FALSE FALSE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4788350" y="2412075"/>
            <a:ext cx="34068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x[x &gt; y]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 4</a:t>
            </a:r>
            <a:endParaRPr sz="22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4801250" y="3193275"/>
            <a:ext cx="3406800" cy="8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y &gt;= 0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TRUE  TRUE FALSE</a:t>
            </a:r>
            <a:endParaRPr sz="22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801250" y="3999375"/>
            <a:ext cx="3406800" cy="80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c(x,y)</a:t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 1  2  4  5  0 -1</a:t>
            </a:r>
            <a:endParaRPr sz="22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Generation of useful vectors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311700" y="1667925"/>
            <a:ext cx="4199400" cy="3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5:8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10:1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seq(from=12, to=30, by=3)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seq(from=1.1,to=2,length=10)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152475"/>
            <a:ext cx="85206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Explore the output of the following instructions: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19850" y="1667925"/>
            <a:ext cx="4199400" cy="32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rep(8, 4)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rep(1:3, 2)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rep(c(15,12,3), each = 2)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0" y="4587300"/>
            <a:ext cx="8680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https://docs.google.com/document/d/1RkjW-dHBL9GMgqPOwmPuAUoBVumlAlkB1a7YszekN10/edit?usp=sharing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loops &amp; IF statements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loop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881" y="1775225"/>
            <a:ext cx="4715925" cy="2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FOR-loop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11700" y="1225675"/>
            <a:ext cx="4199400" cy="30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for (i in 1:5)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+ print(i)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+ 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2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3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4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5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4719850" y="1225675"/>
            <a:ext cx="4199400" cy="30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v &lt;- c('hola','hoi','hello','hallo')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for (s in v)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+ print(s)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+ 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"hola"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"hoi"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"hello"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"hallo"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statement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5950"/>
            <a:ext cx="41148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475" y="2571750"/>
            <a:ext cx="41529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311700" y="1225675"/>
            <a:ext cx="4199400" cy="305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i &lt;- 10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if (i==1)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&lt;- 30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 else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&lt;- 5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4719850" y="1073275"/>
            <a:ext cx="4199400" cy="346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i = 2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if (i &lt; 1)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= 3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 </a:t>
            </a:r>
            <a:r>
              <a:rPr lang="en" sz="2100">
                <a:solidFill>
                  <a:srgbClr val="FF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else if</a:t>
            </a: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(i==2)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= 10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 else {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x = -1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311700" y="3400875"/>
            <a:ext cx="4199400" cy="7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5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4719850" y="3744250"/>
            <a:ext cx="4199400" cy="7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&gt; x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86E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[1] 10</a:t>
            </a:r>
            <a:endParaRPr sz="2100">
              <a:solidFill>
                <a:srgbClr val="4A86E8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100"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Upcoming two hours...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Data types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DIY examples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Loops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DIY examples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 :)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Stuff we tell today might not immediately 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relate to your own problems. </a:t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We’ll work towards that ASAP!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Disclaimer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note in advance: </a:t>
            </a:r>
            <a:r>
              <a:rPr lang="en">
                <a:solidFill>
                  <a:srgbClr val="3C78D8"/>
                </a:solidFill>
              </a:rPr>
              <a:t>what is an algorithm?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Sequence of instructions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When looking at a problem: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Try to divide it up in multiple smaller problems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note in advance: </a:t>
            </a:r>
            <a:r>
              <a:rPr lang="en">
                <a:solidFill>
                  <a:srgbClr val="3C78D8"/>
                </a:solidFill>
              </a:rPr>
              <a:t>programming is precise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The computer is not human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It won’t understand simple mistakes</a:t>
            </a:r>
            <a:endParaRPr>
              <a:solidFill>
                <a:schemeClr val="lt1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800"/>
              <a:buChar char="-"/>
            </a:pPr>
            <a:r>
              <a:rPr lang="en" sz="1800">
                <a:solidFill>
                  <a:srgbClr val="A61C00"/>
                </a:solidFill>
              </a:rPr>
              <a:t>Variable = "bla'</a:t>
            </a:r>
            <a:endParaRPr sz="1800">
              <a:solidFill>
                <a:srgbClr val="A61C00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 sz="1800">
                <a:solidFill>
                  <a:srgbClr val="38761D"/>
                </a:solidFill>
              </a:rPr>
              <a:t>Variable = 'bla'</a:t>
            </a:r>
            <a:endParaRPr sz="1800">
              <a:solidFill>
                <a:srgbClr val="38761D"/>
              </a:solidFill>
            </a:endParaRPr>
          </a:p>
          <a:p>
            <a:pPr indent="-3429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-"/>
            </a:pPr>
            <a:r>
              <a:rPr lang="en" sz="1800">
                <a:solidFill>
                  <a:srgbClr val="38761D"/>
                </a:solidFill>
              </a:rPr>
              <a:t>Variable = "bla"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4371900" y="4752600"/>
            <a:ext cx="47721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Average"/>
                <a:ea typeface="Average"/>
                <a:cs typeface="Average"/>
                <a:sym typeface="Average"/>
              </a:rPr>
              <a:t>Source: “How To Write Unmaintainable Code”, Roedy Green.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advance: </a:t>
            </a:r>
            <a:r>
              <a:rPr lang="en">
                <a:solidFill>
                  <a:srgbClr val="3D85C6"/>
                </a:solidFill>
              </a:rPr>
              <a:t>pro tips to make your code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hard to understand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772100" cy="37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parameters unclear one-letter names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“g” for a parameter that lists gene names instead of “gene_names”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use comments, particularly not to state the general purpose of your code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don’t say “in the section below we’ll normalize our gene expression”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25" y="1668245"/>
            <a:ext cx="2977075" cy="22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(sarcasm)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note in advance: </a:t>
            </a:r>
            <a:r>
              <a:rPr lang="en">
                <a:solidFill>
                  <a:srgbClr val="3C78D8"/>
                </a:solidFill>
              </a:rPr>
              <a:t>interactive versus batch mode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Interactive mode</a:t>
            </a:r>
            <a:endParaRPr b="1" u="sng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Execution of R commands in the R console.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	Batch mode</a:t>
            </a:r>
            <a:endParaRPr b="1" u="sng"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Run an R script without needing to manually launch R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Prepare a file with a sequence of R commands and save it as script.R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Go the the terminal and type: 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389500" y="3655225"/>
            <a:ext cx="44358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R CMD BATCH script.R</a:t>
            </a: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1"/>
          <p:cNvSpPr/>
          <p:nvPr/>
        </p:nvSpPr>
        <p:spPr>
          <a:xfrm flipH="1">
            <a:off x="5725200" y="1727075"/>
            <a:ext cx="1100100" cy="29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