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dv-r.hadley.nz/vectors-chap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1f3237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1f3237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1f323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1f323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11b4b3ca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11b4b3ca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also: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https://adv-r.hadley.nz/vectors-chap.html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767a4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767a4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767a4d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767a4d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767a4d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767a4d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767a4d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e767a4d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1f32379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1f32379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d3bd0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d3bd0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dd3bd05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dd3bd05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dd3bd05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dd3bd05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d3bd05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d3bd05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dd3bd05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dd3bd05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1f323796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1f32379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11b4b3ca_0_1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11b4b3ca_0_1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e1f3237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e1f3237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11b4b3c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11b4b3c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11b4b3ca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11b4b3ca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1f32379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1f32379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e788bd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e788bd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e788b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e788b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e788bd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e788bd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11b4b3ca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11b4b3ca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orms.gle/9JQrqy3GyCgNkU9W9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Send around e-mail and ask everyone to prepare for discussing exercises efficiently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https://forms.gle/9JQrqy3GyCgNkU9W9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Also again send around exercises and this powerpoint.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Todo afterwards: send around solutions to exercises.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the matrix?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19" y="1652475"/>
            <a:ext cx="3753756" cy="21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180375" y="1652475"/>
            <a:ext cx="4514700" cy="22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 R, a matrix is a vector with two attributes: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rows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columns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Elements {a_ij} can be of any basic mode (e.g. logical, numeric, string, ..).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matrices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899000" y="1253875"/>
            <a:ext cx="7133100" cy="2442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 &lt;- matrix(c(1,2,3,4), nrow = 2, ncol = 2)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m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3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4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matrices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5400" y="1131403"/>
            <a:ext cx="4704000" cy="2267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 &lt;- matrix(seq(1,10), nrow = 2)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m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 [,3] [,4] [,5]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3    5    7    9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4    6    8   10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572000" y="1131400"/>
            <a:ext cx="4478400" cy="3930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 &lt;- matrix(seq(1,10), ncol = 2)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m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6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7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3    8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[4,]    4    9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[5,]    5   10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 &lt;- matrix(seq(1:10), nrow =5)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matrices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572000" y="1131400"/>
            <a:ext cx="4478400" cy="3909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 &lt;- matrix(seq(1:10), ncol = 2)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m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6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7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3    8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[4,]    4    9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[5,]    5   10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m &lt;- matrix(seq(1:10), nrow =5)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93750" y="1131400"/>
            <a:ext cx="4378200" cy="3602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 &lt;- matrix(seq(1:10), ncol = 2, </a:t>
            </a:r>
            <a:r>
              <a:rPr b="1" lang="en" sz="2200">
                <a:solidFill>
                  <a:srgbClr val="98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byrow</a:t>
            </a: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= T)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2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3    4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5    6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[4,]    7    8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[5,]    9   10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Operations with matrices: linear algebra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899000" y="1253875"/>
            <a:ext cx="7133100" cy="2959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 %*% y # mathematical matrix multiplication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3*y # multiplication of matrix by scalar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y+y # matrix addition (element-wise)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t(y) # matrix transpose 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reference: Matrix multiplication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Elements i,j of result</a:t>
            </a:r>
            <a:r>
              <a:rPr lang="en">
                <a:solidFill>
                  <a:srgbClr val="000000"/>
                </a:solidFill>
              </a:rPr>
              <a:t> matrix gets filled taking row i of first input “times” column j of second input matrix.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Note that this put some constraints on the dimensions of input matrices.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775" y="1272725"/>
            <a:ext cx="4010725" cy="3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Matrix indexing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888050" y="1648250"/>
            <a:ext cx="7133100" cy="3364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z &lt;- matrix(c(1,2,3,4,1,1,0,0,1,0,1,0), ncol = 3)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z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 [,3]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1    1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1    0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3    0    1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[4,]    4    0    0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z[,2:3]</a:t>
            </a:r>
            <a:endParaRPr sz="2400">
              <a:solidFill>
                <a:srgbClr val="FF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z[2:3, 1:2]</a:t>
            </a:r>
            <a:endParaRPr sz="2400">
              <a:solidFill>
                <a:srgbClr val="0000FF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952700" y="1105325"/>
            <a:ext cx="7003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same operations that we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discussed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for vectors apply to matrices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2112125" y="2352875"/>
            <a:ext cx="1017600" cy="211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1596950" y="3174025"/>
            <a:ext cx="951300" cy="735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Matrix indexing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888050" y="1495850"/>
            <a:ext cx="7133100" cy="3467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 &lt;- matrix(1:6, ncol = 2)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4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5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3    6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y[-2,]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4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3    6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952700" y="1105325"/>
            <a:ext cx="70038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Negative subscripts also work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Assign values to submatrices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888050" y="1017725"/>
            <a:ext cx="7133100" cy="404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 &lt;- matrix(1:6, nrow = 3)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4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5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3    6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y[c(1,3),] &lt;- matrix(c(1,1,8,12), nrow = 2)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8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5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1   12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Course for Hubrecht Postdocs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Martijn Wehrens &amp; Anna Alemany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Filtering on matrices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888050" y="1017725"/>
            <a:ext cx="7133100" cy="40443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 &lt;- matrix(c(1:3,2:4), ncol = 2)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 [,1] [,2]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[1,]    1    2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[2,]    2    3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[3,]    3    4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x[x&gt;=3]  # What is going on here?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x[x[,2]&gt;=3,] # and here?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Applying functions to matrix rows and columns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511800" y="1108925"/>
            <a:ext cx="4242900" cy="38058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apply(m, dim, f, fargs)</a:t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the matrix</a:t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dim should equal 1 or 2, and sets if the function is applied to rows or columns, respectively</a:t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 is the function to be applied</a:t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Fargs are set or arguments to be supplied to the function</a:t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apply(m, 2, mean)</a:t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apply(m, 1, your_function)</a:t>
            </a:r>
            <a:endParaRPr sz="20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100" y="1170125"/>
            <a:ext cx="4084500" cy="307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6008750" y="1865250"/>
            <a:ext cx="353400" cy="168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6685600" y="1865063"/>
            <a:ext cx="353400" cy="168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7408075" y="1865238"/>
            <a:ext cx="353400" cy="168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00" y="1178575"/>
            <a:ext cx="5274876" cy="36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300" y="582050"/>
            <a:ext cx="4238575" cy="3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PRACTICE!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See you in two weeks ;)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Summary of the course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311700" y="1289375"/>
            <a:ext cx="85206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S1: Data types and loops ✅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S2: Matrices and functions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S3: Data Frames, import/export data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S4: Plots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S5: “</a:t>
            </a:r>
            <a:r>
              <a:rPr lang="en">
                <a:solidFill>
                  <a:schemeClr val="lt1"/>
                </a:solidFill>
              </a:rPr>
              <a:t>Sophisticated</a:t>
            </a:r>
            <a:r>
              <a:rPr lang="en">
                <a:solidFill>
                  <a:schemeClr val="lt1"/>
                </a:solidFill>
              </a:rPr>
              <a:t>” applications of our knowledge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S6: Fitting/Clustering/Modeling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Upcoming two hours...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Fast recap		15 mins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Discuss exercises 	15 mins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Functions		20 mins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DIY examples  	25 mins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Matrices			20 mins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DIY examples		25 mins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Recap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80375" y="1163525"/>
            <a:ext cx="43437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Numbers, strings, logicals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Vectors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Loops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If-statements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Giving R instructions in a prescribed way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Specific words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Specific symbols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Specific order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3136275" y="218225"/>
            <a:ext cx="5912525" cy="2029897"/>
            <a:chOff x="3136275" y="218225"/>
            <a:chExt cx="5912525" cy="2029897"/>
          </a:xfrm>
        </p:grpSpPr>
        <p:pic>
          <p:nvPicPr>
            <p:cNvPr id="86" name="Google Shape;86;p17"/>
            <p:cNvPicPr preferRelativeResize="0"/>
            <p:nvPr/>
          </p:nvPicPr>
          <p:blipFill rotWithShape="1">
            <a:blip r:embed="rId3">
              <a:alphaModFix/>
            </a:blip>
            <a:srcRect b="0" l="0" r="0" t="28729"/>
            <a:stretch/>
          </p:blipFill>
          <p:spPr>
            <a:xfrm>
              <a:off x="4524050" y="963072"/>
              <a:ext cx="4137225" cy="1285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17"/>
            <p:cNvCxnSpPr/>
            <p:nvPr/>
          </p:nvCxnSpPr>
          <p:spPr>
            <a:xfrm>
              <a:off x="4891425" y="1335175"/>
              <a:ext cx="456000" cy="0"/>
            </a:xfrm>
            <a:prstGeom prst="straightConnector1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7"/>
            <p:cNvCxnSpPr/>
            <p:nvPr/>
          </p:nvCxnSpPr>
          <p:spPr>
            <a:xfrm>
              <a:off x="6305775" y="134657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>
              <a:off x="5432050" y="134657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7180650" y="134657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7"/>
            <p:cNvCxnSpPr/>
            <p:nvPr/>
          </p:nvCxnSpPr>
          <p:spPr>
            <a:xfrm>
              <a:off x="7675100" y="133517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7933100" y="170420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7"/>
            <p:cNvCxnSpPr/>
            <p:nvPr/>
          </p:nvCxnSpPr>
          <p:spPr>
            <a:xfrm>
              <a:off x="5656925" y="170420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7"/>
            <p:cNvCxnSpPr/>
            <p:nvPr/>
          </p:nvCxnSpPr>
          <p:spPr>
            <a:xfrm>
              <a:off x="4827775" y="208462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7"/>
            <p:cNvSpPr txBox="1"/>
            <p:nvPr/>
          </p:nvSpPr>
          <p:spPr>
            <a:xfrm>
              <a:off x="3136275" y="339450"/>
              <a:ext cx="31695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Average"/>
                  <a:ea typeface="Average"/>
                  <a:cs typeface="Average"/>
                  <a:sym typeface="Average"/>
                </a:rPr>
                <a:t>Place to define parameter name</a:t>
              </a:r>
              <a:endParaRPr sz="1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5400000">
              <a:off x="5712325" y="669875"/>
              <a:ext cx="239400" cy="456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6616400" y="218225"/>
              <a:ext cx="24324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Average"/>
                  <a:ea typeface="Average"/>
                  <a:cs typeface="Average"/>
                  <a:sym typeface="Average"/>
                </a:rPr>
                <a:t>Place to give a vector</a:t>
              </a:r>
              <a:endParaRPr sz="1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rot="5400000">
              <a:off x="6936675" y="511425"/>
              <a:ext cx="239400" cy="6639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4284650" y="1346580"/>
              <a:ext cx="239400" cy="3180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 rot="-5399168">
              <a:off x="3294350" y="1234950"/>
              <a:ext cx="12390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Average"/>
                  <a:ea typeface="Average"/>
                  <a:cs typeface="Average"/>
                  <a:sym typeface="Average"/>
                </a:rPr>
                <a:t>Place for </a:t>
              </a:r>
              <a:endParaRPr sz="1700"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Average"/>
                  <a:ea typeface="Average"/>
                  <a:cs typeface="Average"/>
                  <a:sym typeface="Average"/>
                </a:rPr>
                <a:t>code-block</a:t>
              </a:r>
              <a:endParaRPr sz="17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3543050" y="2425275"/>
            <a:ext cx="5348650" cy="2428450"/>
            <a:chOff x="3543050" y="2425275"/>
            <a:chExt cx="5348650" cy="2428450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4051" y="3050625"/>
              <a:ext cx="4367509" cy="1803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3" name="Google Shape;103;p17"/>
            <p:cNvCxnSpPr/>
            <p:nvPr/>
          </p:nvCxnSpPr>
          <p:spPr>
            <a:xfrm>
              <a:off x="4779825" y="344862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7"/>
            <p:cNvCxnSpPr/>
            <p:nvPr/>
          </p:nvCxnSpPr>
          <p:spPr>
            <a:xfrm>
              <a:off x="5094825" y="4018700"/>
              <a:ext cx="456000" cy="0"/>
            </a:xfrm>
            <a:prstGeom prst="straightConnector1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7"/>
            <p:cNvCxnSpPr/>
            <p:nvPr/>
          </p:nvCxnSpPr>
          <p:spPr>
            <a:xfrm>
              <a:off x="5094825" y="343235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7"/>
            <p:cNvCxnSpPr/>
            <p:nvPr/>
          </p:nvCxnSpPr>
          <p:spPr>
            <a:xfrm>
              <a:off x="5699100" y="344862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6014100" y="3448625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5835850" y="372645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8200150" y="372645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4692675" y="401870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7"/>
            <p:cNvCxnSpPr/>
            <p:nvPr/>
          </p:nvCxnSpPr>
          <p:spPr>
            <a:xfrm>
              <a:off x="5608975" y="401870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4692675" y="462715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5835850" y="434630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8359750" y="4346300"/>
              <a:ext cx="3150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" name="Google Shape;115;p17"/>
            <p:cNvSpPr/>
            <p:nvPr/>
          </p:nvSpPr>
          <p:spPr>
            <a:xfrm>
              <a:off x="4284650" y="3411105"/>
              <a:ext cx="239400" cy="3180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 rot="-5399168">
              <a:off x="3294350" y="3456875"/>
              <a:ext cx="12390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Average"/>
                  <a:ea typeface="Average"/>
                  <a:cs typeface="Average"/>
                  <a:sym typeface="Average"/>
                </a:rPr>
                <a:t>Place for </a:t>
              </a:r>
              <a:endParaRPr sz="1700"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Average"/>
                  <a:ea typeface="Average"/>
                  <a:cs typeface="Average"/>
                  <a:sym typeface="Average"/>
                </a:rPr>
                <a:t>code-block</a:t>
              </a:r>
              <a:endParaRPr sz="1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284650" y="4018705"/>
              <a:ext cx="239400" cy="3180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5400000">
              <a:off x="5469850" y="2783325"/>
              <a:ext cx="239400" cy="456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572000" y="2425275"/>
              <a:ext cx="4319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Average"/>
                  <a:ea typeface="Average"/>
                  <a:cs typeface="Average"/>
                  <a:sym typeface="Average"/>
                </a:rPr>
                <a:t>Place for “test” resulting in TRUE or FALSE</a:t>
              </a:r>
              <a:endParaRPr sz="17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Concept of a function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2377125"/>
            <a:ext cx="4199400" cy="1792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name &lt;- function(input)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instructions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	return(result)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}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11700" y="1152475"/>
            <a:ext cx="41994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Group of instructions that takes inputs, uses them to compute other values, and returns a result</a:t>
            </a: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719850" y="1667925"/>
            <a:ext cx="4199400" cy="2803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x_plus_y &lt;- function(x, y) </a:t>
            </a: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  		</a:t>
            </a: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z=x+y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return(z)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x_plus_y(3,10)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13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Default arguments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152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11700" y="1675500"/>
            <a:ext cx="5346000" cy="1005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 &lt;- function(x, y = 2, z = TRUE) { ... }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11700" y="1152475"/>
            <a:ext cx="419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Consider a function definition like: </a:t>
            </a: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2869825"/>
            <a:ext cx="8432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Here, y will be initialized to 2 and z will be set to TRUE unless the user specifies otherwise</a:t>
            </a:r>
            <a:endParaRPr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