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E7D"/>
    <a:srgbClr val="FF822F"/>
    <a:srgbClr val="FFE9A8"/>
    <a:srgbClr val="FFCD99"/>
    <a:srgbClr val="7D5CFF"/>
    <a:srgbClr val="231944"/>
    <a:srgbClr val="D8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C6985-9980-4D2F-BFE6-0F22F16A98A5}" v="23" dt="2020-03-10T21:55:11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33"/>
    <p:restoredTop sz="89363" autoAdjust="0"/>
  </p:normalViewPr>
  <p:slideViewPr>
    <p:cSldViewPr snapToGrid="0">
      <p:cViewPr varScale="1">
        <p:scale>
          <a:sx n="137" d="100"/>
          <a:sy n="137" d="100"/>
        </p:scale>
        <p:origin x="1472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85.png"/><Relationship Id="rId3" Type="http://schemas.openxmlformats.org/officeDocument/2006/relationships/image" Target="../media/image15.png"/><Relationship Id="rId7" Type="http://schemas.openxmlformats.org/officeDocument/2006/relationships/image" Target="../media/image79.png"/><Relationship Id="rId12" Type="http://schemas.openxmlformats.org/officeDocument/2006/relationships/image" Target="../media/image8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5" Type="http://schemas.openxmlformats.org/officeDocument/2006/relationships/image" Target="../media/image87.png"/><Relationship Id="rId10" Type="http://schemas.openxmlformats.org/officeDocument/2006/relationships/image" Target="../media/image82.svg"/><Relationship Id="rId4" Type="http://schemas.openxmlformats.org/officeDocument/2006/relationships/image" Target="../media/image57.sv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svg"/><Relationship Id="rId3" Type="http://schemas.openxmlformats.org/officeDocument/2006/relationships/image" Target="../media/image89.svg"/><Relationship Id="rId7" Type="http://schemas.openxmlformats.org/officeDocument/2006/relationships/image" Target="../media/image93.sv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svg"/><Relationship Id="rId5" Type="http://schemas.openxmlformats.org/officeDocument/2006/relationships/image" Target="../media/image91.sv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emf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9.jpeg"/><Relationship Id="rId7" Type="http://schemas.openxmlformats.org/officeDocument/2006/relationships/image" Target="../media/image2.sv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40.jpe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svg"/><Relationship Id="rId7" Type="http://schemas.openxmlformats.org/officeDocument/2006/relationships/image" Target="../media/image2.svg"/><Relationship Id="rId12" Type="http://schemas.openxmlformats.org/officeDocument/2006/relationships/image" Target="../media/image76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75.png"/><Relationship Id="rId5" Type="http://schemas.openxmlformats.org/officeDocument/2006/relationships/image" Target="../media/image71.svg"/><Relationship Id="rId10" Type="http://schemas.openxmlformats.org/officeDocument/2006/relationships/image" Target="../media/image74.sv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2771" y="2660699"/>
            <a:ext cx="6266458" cy="15366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4235841" y="4484094"/>
            <a:ext cx="4163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rgbClr val="FF822F"/>
                </a:solidFill>
              </a:rPr>
              <a:t>IT KPI</a:t>
            </a:r>
          </a:p>
        </p:txBody>
      </p:sp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_Com10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91" y="1810864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3101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_PW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454122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_BO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C79BFDD-9F08-7045-A4F7-E5E98F8036FB}"/>
              </a:ext>
            </a:extLst>
          </p:cNvPr>
          <p:cNvGrpSpPr/>
          <p:nvPr/>
        </p:nvGrpSpPr>
        <p:grpSpPr>
          <a:xfrm>
            <a:off x="6711951" y="2170640"/>
            <a:ext cx="4595388" cy="861774"/>
            <a:chOff x="645834" y="3866874"/>
            <a:chExt cx="4595388" cy="861774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793F8A5-D36E-F84C-A57F-708A3C678B98}"/>
                </a:ext>
              </a:extLst>
            </p:cNvPr>
            <p:cNvSpPr txBox="1"/>
            <p:nvPr/>
          </p:nvSpPr>
          <p:spPr>
            <a:xfrm>
              <a:off x="1532449" y="3866874"/>
              <a:ext cx="15295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_@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4817A38-A307-2B42-9DB5-8B6357FDD668}"/>
                </a:ext>
              </a:extLst>
            </p:cNvPr>
            <p:cNvSpPr txBox="1"/>
            <p:nvPr/>
          </p:nvSpPr>
          <p:spPr>
            <a:xfrm>
              <a:off x="3171422" y="4099634"/>
              <a:ext cx="206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Marketing Cloud : </a:t>
              </a:r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number</a:t>
              </a:r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emails sent</a:t>
              </a:r>
            </a:p>
          </p:txBody>
        </p:sp>
        <p:pic>
          <p:nvPicPr>
            <p:cNvPr id="7" name="Graphique 6" descr="Cloud Computing">
              <a:extLst>
                <a:ext uri="{FF2B5EF4-FFF2-40B4-BE49-F238E27FC236}">
                  <a16:creationId xmlns:a16="http://schemas.microsoft.com/office/drawing/2014/main" id="{02E65841-733A-284F-AC0D-54E3E771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834" y="3950241"/>
              <a:ext cx="617685" cy="617685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400E1AD-35F6-E44B-8C17-5E841E8171F2}"/>
              </a:ext>
            </a:extLst>
          </p:cNvPr>
          <p:cNvGrpSpPr/>
          <p:nvPr/>
        </p:nvGrpSpPr>
        <p:grpSpPr>
          <a:xfrm>
            <a:off x="7598566" y="876733"/>
            <a:ext cx="3089231" cy="861774"/>
            <a:chOff x="1393145" y="5319019"/>
            <a:chExt cx="3089231" cy="861774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D219A73-42AB-E14F-9A10-8C3210530837}"/>
                </a:ext>
              </a:extLst>
            </p:cNvPr>
            <p:cNvSpPr txBox="1"/>
            <p:nvPr/>
          </p:nvSpPr>
          <p:spPr>
            <a:xfrm>
              <a:off x="1393145" y="5319019"/>
              <a:ext cx="15260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_SFA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4F5F706-93A8-F746-AE51-5E4C4CACC79D}"/>
                </a:ext>
              </a:extLst>
            </p:cNvPr>
            <p:cNvSpPr txBox="1"/>
            <p:nvPr/>
          </p:nvSpPr>
          <p:spPr>
            <a:xfrm>
              <a:off x="3032118" y="5475262"/>
              <a:ext cx="1450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Salesforce</a:t>
              </a:r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adoptions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_B2C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1801640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_B2B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1793001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_TRFO</a:t>
              </a:r>
            </a:p>
          </p:txBody>
        </p:sp>
      </p:grpSp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333" y="2472864"/>
            <a:ext cx="707886" cy="707886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E9CBDB76-B562-5B4F-B01E-F6989A64C7D4}"/>
              </a:ext>
            </a:extLst>
          </p:cNvPr>
          <p:cNvGrpSpPr/>
          <p:nvPr/>
        </p:nvGrpSpPr>
        <p:grpSpPr>
          <a:xfrm>
            <a:off x="6711949" y="3464547"/>
            <a:ext cx="3936457" cy="861774"/>
            <a:chOff x="796332" y="2816700"/>
            <a:chExt cx="3936457" cy="861774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731944B-1A07-A049-847C-7B96CF8364CA}"/>
                </a:ext>
              </a:extLst>
            </p:cNvPr>
            <p:cNvSpPr txBox="1"/>
            <p:nvPr/>
          </p:nvSpPr>
          <p:spPr>
            <a:xfrm>
              <a:off x="1531111" y="2816700"/>
              <a:ext cx="18262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_CRM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88DFF7E-B13B-DA41-B426-BC7627482166}"/>
                </a:ext>
              </a:extLst>
            </p:cNvPr>
            <p:cNvSpPr txBox="1"/>
            <p:nvPr/>
          </p:nvSpPr>
          <p:spPr>
            <a:xfrm>
              <a:off x="3321922" y="2985977"/>
              <a:ext cx="1410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Active CRM </a:t>
              </a:r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Graphique 3" descr="Utilisateur">
              <a:extLst>
                <a:ext uri="{FF2B5EF4-FFF2-40B4-BE49-F238E27FC236}">
                  <a16:creationId xmlns:a16="http://schemas.microsoft.com/office/drawing/2014/main" id="{22A40F78-490D-5F4A-97C9-0229AD708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6332" y="2938745"/>
              <a:ext cx="617685" cy="617685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951239D-116A-824D-9BFA-86D64761070D}"/>
              </a:ext>
            </a:extLst>
          </p:cNvPr>
          <p:cNvGrpSpPr/>
          <p:nvPr/>
        </p:nvGrpSpPr>
        <p:grpSpPr>
          <a:xfrm>
            <a:off x="7263775" y="4758454"/>
            <a:ext cx="3725082" cy="861774"/>
            <a:chOff x="7571219" y="4758454"/>
            <a:chExt cx="3725082" cy="861774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DD78920-065F-2544-9F56-6179D9880D90}"/>
                </a:ext>
              </a:extLst>
            </p:cNvPr>
            <p:cNvSpPr txBox="1"/>
            <p:nvPr/>
          </p:nvSpPr>
          <p:spPr>
            <a:xfrm>
              <a:off x="7571219" y="4758454"/>
              <a:ext cx="22066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_COV%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F95431D-C3ED-5E40-A173-69ABBD8011C7}"/>
                </a:ext>
              </a:extLst>
            </p:cNvPr>
            <p:cNvSpPr txBox="1"/>
            <p:nvPr/>
          </p:nvSpPr>
          <p:spPr>
            <a:xfrm>
              <a:off x="9580410" y="4927731"/>
              <a:ext cx="1715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business </a:t>
              </a:r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covered</a:t>
              </a:r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by the CRM</a:t>
              </a:r>
            </a:p>
          </p:txBody>
        </p:sp>
      </p:grpSp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333" y="3759065"/>
            <a:ext cx="707886" cy="707886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5375" y="895121"/>
            <a:ext cx="970280" cy="9702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662548" y="4995300"/>
            <a:ext cx="914400" cy="87720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</a:blip>
          <a:srcRect l="4969" r="5733" b="13053"/>
          <a:stretch/>
        </p:blipFill>
        <p:spPr>
          <a:xfrm>
            <a:off x="6771423" y="4859792"/>
            <a:ext cx="617684" cy="6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_Com12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1208420" y="3651650"/>
            <a:ext cx="1911206" cy="1076509"/>
            <a:chOff x="3854209" y="3949398"/>
            <a:chExt cx="1911206" cy="107650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_SME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0" y="4718130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499592" y="3651650"/>
            <a:ext cx="1754126" cy="1291952"/>
            <a:chOff x="6028908" y="3949398"/>
            <a:chExt cx="1754126" cy="1291952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_SI%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718130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3684" y="3651650"/>
            <a:ext cx="1510315" cy="1076509"/>
            <a:chOff x="8193626" y="3949398"/>
            <a:chExt cx="1510315" cy="107650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_YA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718130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304517" y="3651650"/>
            <a:ext cx="1949212" cy="1291952"/>
            <a:chOff x="10070102" y="3949398"/>
            <a:chExt cx="1949212" cy="129195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_OD%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718130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414245" y="3651650"/>
            <a:ext cx="1510315" cy="1076509"/>
            <a:chOff x="10289550" y="3949398"/>
            <a:chExt cx="1510315" cy="107650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718130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756" y="2652442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656" y="2625543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5037" y="2652442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4475" y="2652442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3302" y="2652657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56353" y="2625543"/>
            <a:ext cx="435008" cy="43500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647959" y="268975"/>
            <a:ext cx="17983099" cy="11999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A4085A-44A3-6845-A62B-CAE20ABF4076}"/>
              </a:ext>
            </a:extLst>
          </p:cNvPr>
          <p:cNvSpPr txBox="1"/>
          <p:nvPr/>
        </p:nvSpPr>
        <p:spPr>
          <a:xfrm>
            <a:off x="482703" y="111283"/>
            <a:ext cx="4807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948263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_EIW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6669381" y="1755597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6870047" y="1821818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_IAW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6749562" y="2758551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_Com2</a:t>
            </a:r>
          </a:p>
        </p:txBody>
      </p:sp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265532" y="3850305"/>
            <a:ext cx="2421006" cy="1847882"/>
            <a:chOff x="1906069" y="3652738"/>
            <a:chExt cx="2421006" cy="1847882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847882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_Fr%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664024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4294956" y="1714603"/>
            <a:ext cx="1816155" cy="1572550"/>
            <a:chOff x="4657872" y="1642855"/>
            <a:chExt cx="1816155" cy="1572550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57872" y="1696558"/>
              <a:ext cx="1816155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4882737" y="1800209"/>
              <a:ext cx="1207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_In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4882737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B07C487-869B-784F-8A74-050F5B7AF9A8}"/>
              </a:ext>
            </a:extLst>
          </p:cNvPr>
          <p:cNvGrpSpPr/>
          <p:nvPr/>
        </p:nvGrpSpPr>
        <p:grpSpPr>
          <a:xfrm>
            <a:off x="4449774" y="3890574"/>
            <a:ext cx="4108978" cy="1600438"/>
            <a:chOff x="4848410" y="3643918"/>
            <a:chExt cx="4108978" cy="1600438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EA2BB66-F1D8-40C8-A73F-2D725365C058}"/>
                </a:ext>
              </a:extLst>
            </p:cNvPr>
            <p:cNvSpPr txBox="1"/>
            <p:nvPr/>
          </p:nvSpPr>
          <p:spPr>
            <a:xfrm>
              <a:off x="4848410" y="3643918"/>
              <a:ext cx="4108978" cy="1600438"/>
            </a:xfrm>
            <a:prstGeom prst="roundRect">
              <a:avLst/>
            </a:prstGeom>
            <a:noFill/>
            <a:ln w="82550">
              <a:solidFill>
                <a:srgbClr val="402E7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rgbClr val="402E7D"/>
                  </a:solidFill>
                </a:rPr>
                <a:t>_Ex</a:t>
              </a:r>
              <a:r>
                <a:rPr lang="fr-FR" sz="2000" dirty="0">
                  <a:solidFill>
                    <a:srgbClr val="402E7D"/>
                  </a:solidFill>
                </a:rPr>
                <a:t> people are </a:t>
              </a:r>
              <a:r>
                <a:rPr lang="fr-FR" sz="2000" dirty="0" err="1">
                  <a:solidFill>
                    <a:srgbClr val="402E7D"/>
                  </a:solidFill>
                </a:rPr>
                <a:t>external</a:t>
              </a:r>
              <a:r>
                <a:rPr lang="fr-FR" sz="2000" dirty="0">
                  <a:solidFill>
                    <a:srgbClr val="402E7D"/>
                  </a:solidFill>
                </a:rPr>
                <a:t> </a:t>
              </a:r>
            </a:p>
          </p:txBody>
        </p:sp>
        <p:pic>
          <p:nvPicPr>
            <p:cNvPr id="49" name="Graphique 48" descr="Homme">
              <a:extLst>
                <a:ext uri="{FF2B5EF4-FFF2-40B4-BE49-F238E27FC236}">
                  <a16:creationId xmlns:a16="http://schemas.microsoft.com/office/drawing/2014/main" id="{CDBCBB9D-CF93-489A-A208-27991E4BC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62316" y="3828722"/>
              <a:ext cx="751068" cy="751069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1D6F13D-E887-CC42-99B3-684993ADC434}"/>
              </a:ext>
            </a:extLst>
          </p:cNvPr>
          <p:cNvGrpSpPr/>
          <p:nvPr/>
        </p:nvGrpSpPr>
        <p:grpSpPr>
          <a:xfrm>
            <a:off x="9437921" y="3769098"/>
            <a:ext cx="2010296" cy="2010296"/>
            <a:chOff x="9437921" y="3769098"/>
            <a:chExt cx="2010296" cy="2010296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B6C06A2-3171-40B4-95D7-51B54CF44BC6}"/>
                </a:ext>
              </a:extLst>
            </p:cNvPr>
            <p:cNvSpPr/>
            <p:nvPr/>
          </p:nvSpPr>
          <p:spPr>
            <a:xfrm>
              <a:off x="9437921" y="3769098"/>
              <a:ext cx="2010296" cy="2010296"/>
            </a:xfrm>
            <a:prstGeom prst="ellipse">
              <a:avLst/>
            </a:prstGeom>
            <a:solidFill>
              <a:srgbClr val="FF82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4E26CEB-F529-4B8F-B5B3-B315C46731BF}"/>
                </a:ext>
              </a:extLst>
            </p:cNvPr>
            <p:cNvSpPr txBox="1"/>
            <p:nvPr/>
          </p:nvSpPr>
          <p:spPr>
            <a:xfrm>
              <a:off x="9762496" y="5103003"/>
              <a:ext cx="1369850" cy="26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</a:rPr>
                <a:t>Recrutment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</a:rPr>
                <a:t>done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36FCF97-B8F9-B84A-A247-F4251AA9BF62}"/>
                </a:ext>
              </a:extLst>
            </p:cNvPr>
            <p:cNvSpPr txBox="1"/>
            <p:nvPr/>
          </p:nvSpPr>
          <p:spPr>
            <a:xfrm>
              <a:off x="9499732" y="4513394"/>
              <a:ext cx="1886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_RCD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A299D5E-12F8-5F47-903A-2E8FCEFA8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025604" y="3850305"/>
              <a:ext cx="834930" cy="83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081291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_Is2%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181020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_Is3%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24914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_Is5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_Com3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88468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_Is1%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382631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_Is4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2825227" y="3612946"/>
            <a:ext cx="1510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_El%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293354" y="3751446"/>
            <a:ext cx="151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3770453"/>
            <a:ext cx="546760" cy="54676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598914"/>
            <a:ext cx="4014685" cy="861774"/>
            <a:chOff x="7538477" y="4642966"/>
            <a:chExt cx="4014685" cy="86177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22577" y="4642966"/>
              <a:ext cx="3330585" cy="861774"/>
              <a:chOff x="8193627" y="3949398"/>
              <a:chExt cx="3330585" cy="861774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193627" y="3949398"/>
                <a:ext cx="130530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_Al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9498931" y="4103286"/>
                <a:ext cx="2025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607986" cy="861774"/>
            <a:chOff x="7454327" y="1784147"/>
            <a:chExt cx="3607986" cy="861774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7962455" y="1784147"/>
              <a:ext cx="3099858" cy="861774"/>
              <a:chOff x="8554104" y="3949398"/>
              <a:chExt cx="3099858" cy="861774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554104" y="3949398"/>
                <a:ext cx="12031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_Fa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9757268" y="4087898"/>
                <a:ext cx="18966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_Com4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637329" y="2479933"/>
            <a:ext cx="3348355" cy="861774"/>
            <a:chOff x="1637329" y="2479933"/>
            <a:chExt cx="3348355" cy="861774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2889674" y="2479933"/>
              <a:ext cx="16492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_Ph%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1637329" y="2618433"/>
              <a:ext cx="116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316374" y="-58486"/>
            <a:ext cx="11994344" cy="69749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05064" y="4402401"/>
            <a:ext cx="3827691" cy="1015663"/>
            <a:chOff x="4087495" y="2905113"/>
            <a:chExt cx="3827691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087495" y="2905113"/>
              <a:ext cx="20049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_Mes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783185" y="4267134"/>
            <a:ext cx="3296119" cy="1015663"/>
            <a:chOff x="5002442" y="4244761"/>
            <a:chExt cx="3296119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002442" y="4244761"/>
              <a:ext cx="19446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_EDI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6858042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_Com5</a:t>
            </a:r>
          </a:p>
        </p:txBody>
      </p:sp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199" y="4357237"/>
            <a:ext cx="942065" cy="942065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459247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725588" cy="1015663"/>
            <a:chOff x="5715446" y="2002143"/>
            <a:chExt cx="4725588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6799232" y="2002143"/>
              <a:ext cx="2252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_Vol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9000515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05064" y="2469085"/>
            <a:ext cx="2180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_CPR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BE736A1-B26B-CE4B-821B-E9A65274BB75}"/>
              </a:ext>
            </a:extLst>
          </p:cNvPr>
          <p:cNvGrpSpPr/>
          <p:nvPr/>
        </p:nvGrpSpPr>
        <p:grpSpPr>
          <a:xfrm>
            <a:off x="7147554" y="3355343"/>
            <a:ext cx="2773686" cy="1815882"/>
            <a:chOff x="3422969" y="4503488"/>
            <a:chExt cx="2773686" cy="1815882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ECDC42A-4DC0-964F-8A80-1BEC4A014AA5}"/>
                </a:ext>
              </a:extLst>
            </p:cNvPr>
            <p:cNvSpPr txBox="1"/>
            <p:nvPr/>
          </p:nvSpPr>
          <p:spPr>
            <a:xfrm>
              <a:off x="3422969" y="4503488"/>
              <a:ext cx="2773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_TIME%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0D188A6-BD98-334B-82E5-201E8947783F}"/>
                </a:ext>
              </a:extLst>
            </p:cNvPr>
            <p:cNvSpPr txBox="1"/>
            <p:nvPr/>
          </p:nvSpPr>
          <p:spPr>
            <a:xfrm>
              <a:off x="3665785" y="5519151"/>
              <a:ext cx="22768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Ratio time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spent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RUN/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Projects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SoOne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_BAAN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26" name="Graphique 25" descr="Sablier">
            <a:extLst>
              <a:ext uri="{FF2B5EF4-FFF2-40B4-BE49-F238E27FC236}">
                <a16:creationId xmlns:a16="http://schemas.microsoft.com/office/drawing/2014/main" id="{0F7A83C9-5A50-4C76-8C05-7F0DAFF68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2890" y="2514513"/>
            <a:ext cx="691838" cy="691838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1482945" y="2463435"/>
            <a:ext cx="2331522" cy="2694208"/>
            <a:chOff x="1482945" y="3100249"/>
            <a:chExt cx="2331522" cy="269420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482945" y="3100249"/>
              <a:ext cx="2331522" cy="1222498"/>
              <a:chOff x="3644051" y="3949398"/>
              <a:chExt cx="2331522" cy="1222498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644051" y="3949398"/>
                <a:ext cx="23315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_PORT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8" y="4802564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66756" y="4529582"/>
              <a:ext cx="1264875" cy="126487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6421829" y="2463435"/>
            <a:ext cx="1788254" cy="2592513"/>
            <a:chOff x="6421829" y="3100249"/>
            <a:chExt cx="1788254" cy="259251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421829" y="3100249"/>
              <a:ext cx="1788254" cy="1200329"/>
              <a:chOff x="3915685" y="3949398"/>
              <a:chExt cx="1788254" cy="1200329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3915685" y="3949398"/>
                <a:ext cx="178825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_DEL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112735" y="4780395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92992" y="4515312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4019233" y="2463435"/>
            <a:ext cx="1926196" cy="2606783"/>
            <a:chOff x="4019233" y="3100249"/>
            <a:chExt cx="1926196" cy="260678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019233" y="3100249"/>
              <a:ext cx="19261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_STA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171660" y="3953415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5" y="4529582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8590105" y="2463435"/>
            <a:ext cx="2118950" cy="2592513"/>
            <a:chOff x="8590105" y="3100249"/>
            <a:chExt cx="2118950" cy="259251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590105" y="3100249"/>
              <a:ext cx="2118950" cy="1499497"/>
              <a:chOff x="3750337" y="3949398"/>
              <a:chExt cx="2118950" cy="14994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750337" y="3949398"/>
                <a:ext cx="21189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_BUD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8238" y="4802564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192379" y="4515312"/>
              <a:ext cx="1177450" cy="1177450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_Com7</a:t>
            </a:r>
          </a:p>
        </p:txBody>
      </p: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76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_PROOF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_Com8</a:t>
            </a:r>
          </a:p>
        </p:txBody>
      </p:sp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_AD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_Com9</a:t>
            </a:r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_SAP%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2581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5762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9399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_SAT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eate a new document." ma:contentTypeScope="" ma:versionID="dccef7f3f8f580501bab1a1a1ef748d4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597fb8c4d401dc7c9e33718fc7c07019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7C7207-80B4-4DAA-AECC-B3CE67D5E137}">
  <ds:schemaRefs>
    <ds:schemaRef ds:uri="http://purl.org/dc/terms/"/>
    <ds:schemaRef ds:uri="http://schemas.openxmlformats.org/package/2006/metadata/core-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873D06-2987-4931-8962-B6D6370AB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327</Words>
  <Application>Microsoft Macintosh PowerPoint</Application>
  <PresentationFormat>Grand écran</PresentationFormat>
  <Paragraphs>124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37</cp:revision>
  <dcterms:created xsi:type="dcterms:W3CDTF">2020-02-20T08:47:04Z</dcterms:created>
  <dcterms:modified xsi:type="dcterms:W3CDTF">2020-03-11T23:05:46Z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