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359" r:id="rId2"/>
    <p:sldId id="306" r:id="rId3"/>
    <p:sldId id="536" r:id="rId4"/>
    <p:sldId id="535" r:id="rId5"/>
    <p:sldId id="534" r:id="rId6"/>
    <p:sldId id="537" r:id="rId7"/>
    <p:sldId id="508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10" r:id="rId17"/>
    <p:sldId id="546" r:id="rId18"/>
    <p:sldId id="547" r:id="rId19"/>
    <p:sldId id="492" r:id="rId20"/>
    <p:sldId id="494" r:id="rId21"/>
    <p:sldId id="26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伶琳" initials="吴" lastIdx="1" clrIdx="0">
    <p:extLst>
      <p:ext uri="{19B8F6BF-5375-455C-9EA6-DF929625EA0E}">
        <p15:presenceInfo xmlns:p15="http://schemas.microsoft.com/office/powerpoint/2012/main" userId="e9a3e07de91a5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8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6EDB-2315-4EB4-A58C-9DEC00098EC4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F4A-84C0-49B1-9E8F-C57F8E958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4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6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4211DE9-290F-4412-8FA2-915E26380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00180EB-DF0D-4332-87AB-8430CCA4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C518A7E-FE54-49C7-B4A0-472866AED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405836-92F8-4F87-9209-B4C1B725D905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注意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单下划线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双下划线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头尾双下划线说明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:</a:t>
            </a:r>
            <a:br>
              <a:rPr lang="en-US" altLang="zh-CN" dirty="0" smtClean="0">
                <a:solidFill>
                  <a:srgbClr val="000000"/>
                </a:solidFill>
                <a:latin typeface="E-BZ"/>
              </a:rPr>
            </a:b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①__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方法名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__: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头尾双下划线定义的是特殊方法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一般是系统定义名字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类似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__</a:t>
            </a:r>
            <a:r>
              <a:rPr lang="en-US" altLang="zh-CN" dirty="0" err="1" smtClean="0">
                <a:solidFill>
                  <a:srgbClr val="000000"/>
                </a:solidFill>
                <a:latin typeface="E-BZ"/>
              </a:rPr>
              <a:t>init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__()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之类的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。</a:t>
            </a:r>
            <a:br>
              <a:rPr lang="zh-CN" altLang="en-US" dirty="0" smtClean="0">
                <a:solidFill>
                  <a:srgbClr val="000000"/>
                </a:solidFill>
                <a:latin typeface="E-BZ"/>
              </a:rPr>
            </a:b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②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方法名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以单下划线开头的表示的是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protected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类型的变量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即保护类型只能允许其本身与子类进行访问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不能用于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from module import *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。</a:t>
            </a:r>
            <a:br>
              <a:rPr lang="zh-CN" altLang="en-US" dirty="0" smtClean="0">
                <a:solidFill>
                  <a:srgbClr val="000000"/>
                </a:solidFill>
                <a:latin typeface="E-BZ"/>
              </a:rPr>
            </a:b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③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__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方法名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双下划线表示的是私有类型 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(private) 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的变量</a:t>
            </a:r>
            <a:r>
              <a:rPr lang="en-US" altLang="zh-CN" dirty="0" smtClean="0">
                <a:solidFill>
                  <a:srgbClr val="000000"/>
                </a:solidFill>
                <a:latin typeface="E-BZ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只允许这个类本身进行访问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。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9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8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6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7515-D9ED-4043-B49F-87C7B14FD68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3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7886700" cy="9944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1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ABEF6743-504C-488F-99A1-773658E3C73E}" type="datetime1">
              <a:rPr lang="zh-CN" altLang="en-US"/>
              <a:pPr/>
              <a:t>2020/2/11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740"/>
            <a:ext cx="30861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4FAC8254-B9AD-46B7-B387-47BFF986DEFD}" type="slidenum">
              <a:rPr lang="zh-CN" altLang="en-US"/>
              <a:pPr/>
              <a:t>‹#›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D46-4292-42F7-BA67-62797649967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2020/2/11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7E8-6A7F-4291-9AE6-14749C7EA9C0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6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3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7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-859190" y="3507854"/>
            <a:ext cx="6743047" cy="124817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712788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0" y="2156128"/>
            <a:ext cx="9144000" cy="1548457"/>
          </a:xfrm>
          <a:prstGeom prst="rect">
            <a:avLst/>
          </a:prstGeom>
          <a:solidFill>
            <a:srgbClr val="298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 dirty="0">
              <a:solidFill>
                <a:srgbClr val="993527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48" y="2094226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3" y="3747617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01" y="1347614"/>
            <a:ext cx="5537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《Python</a:t>
            </a:r>
            <a:r>
              <a:rPr lang="zh-CN" altLang="en-US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应用程序设计</a:t>
            </a:r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endParaRPr lang="zh-CN" altLang="en-US" sz="3600" b="1" dirty="0">
              <a:solidFill>
                <a:srgbClr val="2987C3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376777" y="2670290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5.2 </a:t>
            </a:r>
            <a:r>
              <a:rPr lang="zh-CN" altLang="en-US" sz="3600" b="1" dirty="0" smtClean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类的三大特性</a:t>
            </a:r>
            <a:endParaRPr lang="en-US" altLang="zh-CN" sz="3600" b="1" dirty="0">
              <a:solidFill>
                <a:srgbClr val="FFFFF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EsAY0DASIAAhEBAxEB/8QAHAAAAQUBAQEAAAAAAAAAAAAABQECAwQGAAcI/8QAQRAAAgEEAQIFAgQFAgMIAAcAAQIDAAQFESESMQYTIkFRBzIUFWGRIzNCcYEWUiU1NhckJkNiobHBCCc0RGRygv/EABoBAQADAQEBAAAAAAAAAAAAAAABAgMEBQb/xAAqEQEAAgEEAQMDAwUAAAAAAAAAAQIRAwQhMRIFE0EiUWEGFDIVM0Jxgf/aAAwDAQACEQMRAD8A9xllcSnmoxM43z/7V0x/itTD7UAu+sZJbtbpD61rrGyeCWSZj63ok7qvJIFcHVl3sa+aAXjbKa0v5ZmPDGkubKaXLpc79IomsqE6DAn2rmkRfSWFAOurKR7v8Qh51T7Oye38yQn1vV8uoXZIAFKsisuwQd0AuwspoJZ/MPokqE42VeuJT6Go0GVjoODruK4yIrdJYbNAOlsnGMFuh5qa0hmhx3kkjevirTOqgdRApQyk8NsUA3EWs1k0vWfvOxTEsZ1zBut8UUV0YkBgTSGVFPT1AE0A7LWc95dRMp+3ntS3di8/lSA+uOiTSKAOogD5rg6tyG4+RQB2xLXEkkkh5I1Tfy2V4UgJ9CmjCOrcBgdGlMidWuodXxQBxjJIJXMR4YaO6sQ2UkFhLGp9T0QZ0U6ZgPilLqB1E6AoKOKgms7d1YjZPxUFrZzRZCSZvtaiiurDSndd5ihtbBPxQB5MbLHNKYj6ZO9R/kjIqOhPWDujjSKpCsQKXrC8k6FAMtLCSO6/ESH1a4plvYzplnuSeG/SiyyI3IOxSGVD6Qw3QCpMfKl1JIh3196lhsnt8fLED6pKIM6g6LAf3pzuq7JI17GgFWFhLFZSQOeGqAYyXyfIJ9O90aDK46gw0KQTIzaDCgHZCxmltYoYzwmqszxzSY3yAeenXarLSomgWG6UMut70vzQU8ZBNa2TRMRs/pVfF2U9peTSsRpzuigZW5DcCkEitrpYHXcUAu4sppcutyD6RTruwka8FxGfV70S8xQ+iRv4rmdU+4gboB9jZPbtLID63qPHWEtvJcGQ8Sbor5i9PUCNCmiRGY6bdAHGNljEkQPpc1YnsX/LPw8Z/vRAyordJYb3TiyINlgBQVLKGa3xxgJ51rtVawspYFmVzw9FAysvUG4+a5XR9lSDqgCHGSrG0Kn0sa4YhrdxJEfUBrmjXmJ1a6huuZkUdRYAe1APsbB7cyOT6nFJirOa0uZXY8Md0S616e/+aQSox0GB1QDHspjmRcg8U7L2k98Yuk/Yd9qIl1DAFgCewpWkVRsnWu9AOvLF7hITv1R0seIkuV8yTXVvXar4kV+QRqrdrcxCIgsOGNBDL/Nam+xp0v8ANam69qDNX168uXFopIWhdzm5rS4kteo99CjF9YOmVW6Rdgd6HTYF7uaS5K8k7FAt5fSY+3gnDH1DmltL2W+tZrksfTzUlzjpb9IYWXQQapYMfLZQTWyrxJ2oKttl5b25it+ogdjRKyvHjyUlqWJHtVKLDPZyxTqvK8mr9jYu2Qe6Ze/ag7GPJ+cTKzkr8V1+7pmYlDHpJ7V2Phkjy0zsvpJpb+KR8xE4X0g0EV7evLlktAdLqlsLxlyE9qWJAFLfWDpk0ulHtTrCxcXc1yy8mgixlxIt1dFm2F3qq0N7JdJcz9R3FvVW8baSC5uQ68PuoI8fLaR3MIX+Z2oJEv3u8C8myGU96v4l3lxHqOzo8mqqY57bBNEF9TCreJV4sWEddHRoKeAlklublHY6VjTJJZF8RqvUegjtUuEgkiu52ddBmOqSaCVs+snT6RQPzzOkkBRiOfaocnfuklrbg66wN1ZzsTymDy12AQTUORxzStbzheU1QMivJLfKx23V6WFOikkGeZS56K6CxknyS3LLrpFPSGUZwv0+igbnJHjv4OhzommZO/dby3twdKwG9VLmreSa7gZF3o03I455J7e5QcoOaAZfZl8bdNCGOiOKme+lisYrrqO2PNJcYRslcvM6644p7Y+aWzitOnhTQSZa5leC1mRtdWt6ojkC/wCTBg5DdPJqnlbN1gtoo130a3V++R2w4QL6taoBiX0lvgQ/VtydbqC4u5LS0hueo7Y81ajx7z4PymX1g7FQy2Et3BFAy6C96Blpey363EvUfSKs217Jc4ebbaKHvUVvj5LHzowvpkGqtQ49rfEyqF9TGgsYZmkxrl2JPsaq4SZ5MhcqzHSnirWHSSLHurL6qrYiCSLI3BZfSxoI7qSRPEMahz0n2pLm+abMC0BPSBupLq3kOcSQL6B70l1YPDlRdqu1K0AifOywXD2wY/dqrV7fyY0QuGJLjdRy4B55Xuun1E7FWLnGS5FoY2XiMaNAy3u5bmymuix9NWXunucCZQx6xUUNjNbWstqF+41alsHgwZhRdufagtY5mkwu2b1dNUcbdPFBcOzE9O6IY5HjxIRl9Wqo420do7pHX7t6oKkd1JNZy3XWeoNU13eST4SOUMQQfao0sJorN7QL9zbqxd2Lw4RYEXb72aBL3IyW2HhIPqbQ3UMt29pPakMSJAN1Yusc93iYk1611UTWEt3LbgrxFoGgdezyfm9uQxCn2pby9kmyq2oOl1zS39tKcrbsi+hODT7ywaPJJdIuxqgEXGaktLiS2DHYOhR2yDPaI7OdtyaES4GS6mknK8sdijFok6WyoI/t4oDkv81qbT5h/FamUDSoY6IpfSB0gcUOzVzJbWZkjPIrrS4klxRlY+rp3QEOhV5ABriqFuVoLg76W7eVX/pPFMjyExzZt3O1oDzKD7VwVVHpGqC5W9mtruFFPDmnX+TMUkMIPqcUBYRrvq0KXoVjvpBNBbXJMt4bZzz7V1rfzHKSROfSvNAaIVuCP3pAoHAFAWyjXNxMsZ15fNSw5U3GNldT/EjoDIVRyF5964qrHZA3QWyyr/l0s8h5Aqt+auIVui38Mmg0jAMmtcfrXdKgaC8UCyeUkS1hmiPDHmpLvKG3trfZ9UlAYAQfatKVTrBK80Ciybw3qQSE7kGxXPfzx5pYXPTGefUaA4yq3cDXxS6BGungUBuc1C160C3MSaHcuKdZZqG5ilRbmHrQf7xzQGwqryBSlU6tjVBMZkZJIZpXYMEP9JqAZOR45LgbCIfeg0RVG7jZFdpWXkbHxQO8ybnGR3MJ0TVxLiRsSJgdOV3QEFCqPSNVwVd8LzQnCXsl5DI0p2VOhUFrkJjl5YGPoXtQHSqMeR+9cUBGiOKAvlJJ7qVIzoR96rp4iEgWJSfMJ0aDTKqAEAVwVRyABWdkzJspTHKx3rYpPzWX8Kt0ft32oNGVVjsrXdKkaYcUEyORlFpDLE2g2qt3FxImL80H1dO6AgqqOAtd0qrbC0Ft8oyYlriU8jiqxy0iQJOx9DGg0ZRO/Tya4qpHK0CyWTkj/DvEfS+qkyGVNusMYPrkAoDIUAcLxXAKNkDVBLfKNHkFtpWO2HFMjv5jnDbk+gc0B3pXeyBul6N9wNUCmybT3rQxEjo7mq3+oh0mEH+J1dNBpgFAIArgqL2UAms9JmTZTBJSdFd7pBlZGtjdAnp3QaEom9hea4ordxxQW+yMn5fHPEdE96dc5T8PYRMT6n4oDKhQOnQ/SkCAH06BoEmTe3uIkk2S/anS38ozCwg+huaA4UUnZAJrmVSNEf2oPm7yS1WJojyTzVm6uHTF+cDtundAQA6RrVXLRE8j7R3NZe0yjjEtcSnmp8fd3M9qJVYgMTqgMzfzWplPm/mtTKAT4hP/AAxhrmm44k4Mjsemik0KTIUkGwa6OCOOPoUaX4oM/wCHN+bPvjmmIwHiMnX+a0ENrFB1GNQN0i2cInMvSOr5oA2dJN3bH/1VBkrdje20+jpa0EtpDM6s42VPFSSQxyKAyjQ7UGbigafNiccKBTrYdWcmXtsVoI7eKHel5PvTEtYkmMoX1mgzNtayWl5eF+z71UuNtHhxl2zg+vZ1Wke2jc7Kj9aUwIYvL6QF9/1oMxZQvcYK4RR6viqxtpHwq2mj1BtmtfFaxQxlY1AB7ihOezGI8NWD32SmVF7qoPqY/AFAOykRgxVsj8BSNk+1ZXxd4+wOKFugufxNzEOY4jwD+tYbO+OPEn1GyYxmEtnjtd9Kog5I+Watd4V+iNlaqt54jmNxcNz5Kn0g/qaDGZP6nZ/N3Qmw9kYhGNdQXqqa08L/AFI8VIt7JcyRrJ9rO3SB/ivcrbwrhbKPotbFIkPPSvb/ADRdFEUYRPSgGgAKD5x/7MfER8SR4a6zaC6kTr6vNJAohk/o74nxOPlvIs0shiGysbHZHzXtreHsc+UGSaEm71oS9XYUSOirKda1rkb2KD5zXw14/wAPiRk7TI+bbMvUwD7/APalt/H/AIrwdp+HzOJklt5OeooRx/evfDhbBUC+U3l9XV09XG/7VauLW3urcwXFvFJGRoqVB4oPL8L9QcDm8OlpHMYLoEfwpTr9q9EgYHBDWiOjuKw3ib6L4PLB7jElrC67jpPpJ/X4rF2niPxd9MLxcdnYWvcUToPrqGv0NB7H4a4gm2Ncmq9rs5+bjW6teFs9h/EFgLnFyJphyhPqU0WWzhScydI6/dvmgzUEDW19d9QPrB1QuDFzQXa3JB6erZFbp7aJ36ioB+aVoIygTQ/agx2Uspb+98yIEKFqVo5GxC2wHrDVrEt44ydKDum/hIh6io331QZ/IxGDF26NvYIolcsDg/8A/NX5baKdQHXge1ONtGYvLI9I9qDMJbPd+HnjUHe96qvLbySYuC3APUG5rWx28cUZRV4PtXC0iBBVRugzmViaK2tU19uq7K2jSTWk42VQDdaOa0inZfMG9U9oI2QIV2BQZkW0lxnY51HpVaVNnxIfSdEaJrRpbpGdqBum/g4lm83Q6vmgziQPa5a4dx6ZAdUIXFTC8/EkHp691vHt45W6mXn5rjbx+UEIHH6UGOy1pJkLhfL3oLUixuuHFro9YNa6O1iQkhQd/pTPwkW99I70AC9jeHCxIRs7FR5K0e4x9syg6Ug1pJbaOaMKy8D2pwgjEfl9O0/+KDM3EMl3kLVlHCAbqS49Ofi44A71oFto4zsD1e1I9pE8wlKjrFAG8S8xwaG+RVy4YHB61/RV6a2jn0JFB6e1OMKNF5TD00GYgge48PvGo026JYeTyMckbd1JB4opFbRQxmNV9Jq1a2UJiOkH3GgSb+a1MPcVJN/OaoiOTQD7vJpBOsQ5c11tkkmLr/WvtQO7Rx4kRnHopMdHI2dncfy9UBiyywup5YiNBK45hSzlRtUPJoRjQfx16FHJ3UVoCtlfK49ZPFBoZcmox5nTkCn2l8bqx8/p5AoDarIvh6TzPjiiWF/5N/g0FnH5H8ZJImtdNRjKf8S/DFdVTwGvxlz7c1HJr/UO+/FASuMmqT+UnqYdxToMms8MjLosncfFZ+BZEz85k+0g63Udpcx461yV7dP0W8YLEn/4oLGY8dWGCw82QuSC67WKI93NeKWNj4g+r/idp7iRksUbl+yovwKpNFlPqd4va0syRb9RIPsi17p9PXsosC+Ns4FimspDDP0j7iPegK+G/C2L8LY1bTHW4AA1JNr1Mf70Y3rXt8VivEeQy1h4ywsCXY/A3LkPEBWqy+RhxGNub+U/w4FJ0fegtFen3PP9Oq7XuOCPms3jvzHI+H2yTTst5MplhQdgPYVFa+L4W8G3Gak15lqTHKv/AK+2qDVhSRoKTv33SE7IO+RxWbT8wm8MHJNMy3bR+dGo7Ad9UQ8PZhc5hYr0aEpHTKB7MKAprnr+eK4aGxoj4/Wsfb32TX6iS42e5Eln5PWqAa1WudWaMojdL9lbvqgUqwIBGiaq5HG2WXs3sr+2WaBgQUYbP9xWa8E5LIX99m4MhceeLe4KoQNaFXfFGebHTWGOgOr29k6FP+1fmg8k8Q+FMz9LcsM3gJZJsV1bdO/QPg16b4Z8fWviLFpcxFfNAHWm+xqbxTJ+RWFvLdMbmxlYQ3Mb8g7968i8R4a5+nHiWK/sixwd+Q6kdl37Gg91OZjdljj02xvdTQ5JZ4ZGB9SdxWL8K3Md034hX64pE2p+KMYeOTz7xjvy+dUBvG5L8cXGtdNRrlt5E2pXke9UvDgJefX+41ESP9RnQ9qArPlAs7RRjZXvTDm4BH3HX21Qm2BXL3BkHBB1QLypvzAPo9HmUGzXLoral9J1uk/OBoyj7N96zecSSS5j8nf2c6p8QceHWQ/zN0GiOYjdgkR6m7mprfJrNE7LyV7isfg45Ysgxm2B0+9E8Qrie9b/AMvnVAbxmS/HCQ65Q6qOPLdWTNoVql4a/wD3Ovdqhi/6obj2oCuQyhsp44iN9R4qS6yawdA/rYcChniIf98tj3PVVfJq35lavz08boCozMalllPSR7U1cuvpdhpCdA1mc3HLJkWMIPTrnVW5wThrdFHr3zQH7zKC3eLQ2H96mucilvEmz6m7CguRUra2fV93FR5dJDc2jc9A1QGYcosk/lMNORxSR5XzMkbXp5HvQd1Z8/CY/tA5qSP/AKifXfVAVmyii4MUfJXvTosks9tJIp2ydxWftVdMxdeZ7g6Jp2GjlWO9L/bzqgOWGUW6t5JW4CVYssx1wEoNr1Gs5YKzYi66Rzs8Vf8AD/QmLUSfd1HvQaKb+a1M3phT5v5rVGRoUFW6sY7iRXI0w9663sYoCSB6j3NPnvI4dKT6j2FJFdxzKdN6h7UENtjooJpJFHLHmmvi4mckcBu9S29/DcytGh5XvSPkIlcgEEDvQOexja1MAHppbayS3t/KX7TXSXkUcHn9XppY7yKa387q0lBFbY9LWV3X+quOOQ3gufelTIwuwXq0D2NOmvYoZFRm+7tQNmxyTSlgNE968X+s/iNbRU8O2L6bXVcFT3PsK9myeVgxWPmu5WAEaFua+cvCePbx99T5bi9BktVdpJP1HsKD1v6Q+G7XB+FYLzSvdXw63cf0j4pPp0jHL+J5CdR/jDofNaDHYm7wdjPjrPpaGQnyGJ/lA+1WsJhYsLYmJNGWRi0rj+o0Gb8YEL4y8M8ekyniiH1JV38EZNUGwNcD43T8/gb3KeIcVkIZEjism6mBH3Ufu7WG/tZ7edSYZl6WG6ImcKXh9k/0tj2B9Iths/HFeTNFJJ9Mc68YIQZAkj59Vel22Mv8fhJMRC4ZGBWOb/apqxB4bsYfDrYYqGhdPWflvk1OE9Yj5TWbKvhO2ZyNCzBbf/8AWs59LlYeGbh+lgr3Tkb9xuiqYzIrgDhOodJHQJ//AEUVxeNgxOMhsrflIhrfyfmomCcwzR5+qZIA5txWyUac/wB6zX5Jff62/Og6fhjF5fla5381o/kAAmmCfwxPgQf8X8Rj/wDlGqPi1GH1S8PSSA/h+jpBP+6tB4awN7hcllZ55I3jvJjIuu4q74gwYzMdvJGwjvLdxJC5/wDepwAX1Y23gmZFPrkmRUP67q/f+G4vEfgGDE3iKXa1HQx7q4Hep8lirjPvax36hLWBgzx+8jD3o6dxppVG1XQGv2qB4J9MMy+Kz9x4bvn2YpCiEmvd4rKKGJkQcOOTXzt438KZHwXn4PEDzCT8TcFyVH27PY17v4bzcWXwtrMHHWyAH+9Bfs7BLQsU46qaMbGLz8R/VT/zCD8T5Bb106a9iibpJ23xQRzY+OSUyDQJrvyyEx9AUb77qQX8Bh8zqGh3FJFfxySBAdE9qCOPGRBizjZ7U38qi3069O96qZ8hCtyICdOadcXiQN0kgt8UEMmMidlZR08aqWGxjhidF16qdFdxyxlw329xTbe9inZgjfbQMsselmzFT9x5pgxsQvTc/wBVPfIxBunY4PJp8t7FDD5pYdJoI7vHx3bq7HlTT57GOZFBA2vvUiXMbwecp9IFMtr2K7Rug7KmiEYxsSkl12TTRiogw39o5AqUZGJrowA+qumv4oW6Sdn3/SiTbrHx3XRvgJ2p01kk0aqw+3tXfmEHk+Z1Dprob+GVunej7UDYrCKGTzNbbVNTGxi9Nz7mn/j4fxPk/wBXxT5r6KBtE7PxQQy46KSbzANE1JHYxRwNGB93enxXcMkZlDdu4ptteRXHUVYaFBHa46O3R4xyG71ZtcTF5R1sDqNVzkolYqDsfNF7OeM24IbezQV5j/FamE8U+YfxWpoHPPagyd3NJJ4jWI76NcUmOmk/O54f6BRe9xgluROnD0tnjBA7zEbdhQCMWSl7fFfYmoLRmltL13PqUnVGrDFtBdyuftk7io2xDI8ix8I55FBRtXebw7IX51TDK6eHh0GjLYwJjTbR+/emwYoDHG2fv7UAS6YxWFo6cMSN1ayW3lsyfbVW1xDOUR+UQ8VJf4555YWj7JQYD6u5SWz8PtECV85QOKq/QTE+Rh77KMAGnfSsfiqf17l8iyx1uDyw2a2H05Ftg/plaXNywji11E/NBuRv+3/3XD+9B3z6RQwXFzbSQ20xCpK3bntRYsojLg7GtjXvQzg2WVbeCSaQkIikk1kz9SsCGIMjaU6PFWl8R22bssvawJIj2yFX6/evCT0tMUIAHmaJ/wA1y6+tNH0Ho/punu62m/w9wj+o3h95An4hh1HuRxWltL22vLX8RbzLJEeepa8M8U4C3wqWTwEn8RGGKmtV9KruQ2+QgZi0aA9I3vVU09e3nNbNt36ToV28a2lM4aWb6j4GGaSJ5ZNo3Sw18VfuPF2KtsRFlJJD+Gl4UgV4Nktfmd7rt5zf/NbLN6/7NbABdaaq03Mzn8N9b0Tb09rGfq7b/G+OsPlb2K0tpHMjdtj2oplczj8LB5t9cKg7gb5NeKeAzvxbaFvarP1EvHufFcqEnoiGlXdTG4tGn5Szt6JpRvfZrM4bv/tRwYlA6Zek8g+1aHD+JMZm0Jsp1ZvdGPNeO4/C21x4KvMo6E3MUmlI9hVHwtdSWniKxkiJBdgG1UV3F/mO2ut6NtZ0tT28xNH0Ps+9J3O/iuLAqGPA6eok+1CPz1ZIp5bW2kntojp5U7H+1d8PkZjAJ9U8QuX8AXq9J8y3/iqKxP0rys1xibaMElkbpb+1eqX89tmPDN28MgeKSBufjjsa8c+ijKcxfWbHYWU9I/zQeoyj/wARx/27UiO8ublDngCicuLdsutz8e1OucWfxRmThmHNBkZbqYXUkIJ6Oui12zQZCyEZ+4DeqInBJ5JLAeYTvdSQ4lmnR5Rvo7UFK5XebhP9RG6heR5fELRvvpAorcY55Mik68BaW7xhe58+IaY96AZi5H/H3ad0G+KXHMU/Fuvdd8UVs8X+HEkg+9+9R2OOaCWUvyH3ugA2btNjbqVz6gTqp1lefw31SDkHjdX2xHR1xpxGx2anuMaGxv4aPik8dkcnY3/kZDf7apeGd9c4A9zV23VLPHmF5F3rXeqGMnt8e8nVKD1H2qnnX7tI0rT1CJfT4mYjvqkt2afLXQk7KDrdWYbeObKm6jkBX4qefHMLl5ohrqHNWi0Sras17ZQXU/40Q7PR5lG53aHMW6p2IHarowaeUG0PM3vdT2+L3dCaXuo0KthVRmXXiFGB5IqBZWmz0qSfaBxRSTGu+UW43wKW5xfVdGWP7j3NQBeKlcy3sf8ASN6pcYzR2V4y/cN0XtMYIIpf97io8djGgSZHHD7qMgBauz4a4lY6cNxWl8PSs+IjZySdmqf5Myho14RjyK0GOs0gs1jUcA1IWb+a1Mp8/wDNao+3NA15Ej5Zq5ZkZdhuKzd7eSS5xbXeloVd5ma0u5LYE63qg3CzRk6DUjTxqdFuayN9eyWFtbzAkluafZXcl7aXFwza6RQa0yIqdRPp+a5ZUdeoHa/NZtLp7nAyNs7XtTUu5IMCHDEsaDSieNjoNzXNMiMFZgCe1Zaa4kgtLecH1SEbqxkpHae1YN31QeV//iCJa+xv+0RboxczOfAng+xVtQ3MyiQfOqEfXdTIcdJydJ0mjWIs5sz9McLfWqdc2NmD9A9x71A3XjOIL4HySgcwwDp32Uj4qXwbdvd+E8XK/UzGMBifeqPijILkfCMlrbHzbi/RYwi/cD7k0bwlgMTg7KxZhuCIBmHuamBjsSgXKeK9DQ0a8hbiZ9d+s6/evXcVKDkvFOzranp3715G3FySeP4n/wB15297h9l+mv4agnmZ8pObcZIMvSg8okcFf0r0X6aSYoY+6WzDC6K/xev5rL+Or22ubfFxwOrFYRvp+al+mQk/O7lUJ0Yu3zVNOMa33dm7r7uw8p+nHwyGTH/FL7585t/vW0zg/wDy1sCP91Y3LRtHl79D381t7rW5i5ib6e2EAkUuDyKpFubunWib10PH8BXgT/q6zHzSeOtf6uvB7770/wABoX8XWgUE6538Unj2Mx+LrkMPu51UT/ZPKP6n9M/4ivhnPW2F8Iym6tPxMcs2imt1exnjDBzZW3jiwiRu7gA9I4ofgzaH6dZATGPzA56A3cVl8CdZyxJ7eYO1X8/4w5bbXT1Z1rzmMZ/6908X3klh4PyVzA2nWHQ/TdR+BLZYPBtijHYkjLMT7k/NX8zjly/h+5sG486HQPydcUH8LXv5Z4WW3v8A0XFmGQr7trtoV6kdPhL/AMpYfH5m5tfBHi+KMlWt52WM+wBNZn6JS78UTuezDZP61v7Pw35XgHxAbv0tfM0+iNaHcV5z9Jg0ORvZU/pfpBqVX0es6OxAb1UhnjD9Bb1GszLcvaZC3TexJomn3buudi03BoNG0qodO39qcsispIbgVm5rp7nMG33oAUuOu3a7ubcnhd0GiSZJdhW4FNadFOurms9i5XQ3TMx0u6rW9xLdW88w31KeAaTNY7lMRaemqkmRBy3eoxOhHV1Vk4bq8nZfxAKovbmrKSuhI6id1lbWrXprXQvYde9gQEs/+KF3GUklJWLhfmqfls7c71U6xBRoCuW+tNunXTQrXtUlVpOWYndV3tSRs0SdAo7VEzAjWqwmJznLpiYiMRCgglhcMjlWHaitrm5k0J/WB7iqbx9VR+Vo1aL2hS9a2jEw00eTgkUN2qdbuN/6tVlkBTsanS4KnRrWNxZjO2r8NKtwjN0ginmdIyF2N/rWcFzohvemzyGeeOTrI0e1b114+XNfazHMNM8yLpmbVKsqOu1btWXvLqaW8hRATH7mktL90zEltvaFa1i9Z6YzW0dw1KzI56VYEirlvMixkFudmsbjLhly1xtzpRwKijy0rtKeo8SEVdXLZTD+K1REEVJNvzWqPZoAN9jnGTW6Qb+aoS+H3uXkuWGnJ4Fa06Hf3ruOw1QZefFSXywQuuljHNdFjpbWKa3Vdq/ANacKu+OaXpXYHA+KAD+AktsK8KDbEb0Kjt8dJNhTE4Ib2FaEgAew+aXSgcdvagzJsJriOCB0ICHvU2TtpDPbhEOk1WgGj7iuIU/cBsUHln1jwz3XhIXqpswEFtVW+hWUFxgbvHOfWjdSqfivTc5jUzGCvMe42Jozr+/tXzt9OsnL4T8fPZXJKI0picH254oPo6OytY5jNHDGrn3AqUgNwea4uhZQGXbDYG+4p2uda70OPlRucZbzWlxHFEkckqEdYHevMD9J8iXJ/GxnqJIGq9Z86LzPL81Oo+26k/XXqPasr6MX7d+19Q19pE+18vJB9KMh1L13y8fI3qtn4S8Hw+GVlkM3nXEnc/FaYMobp6l6vjfIpQpOwP3qK7etZzDTcerbnW0/C3TBeKvp4mYuWvbGURTvy6nsTWZH0uzz9KG5jKfBPAr2NWBJ0ynXB0aUnSli3A999qi22rM5aaXrO606RpxPTI+EPBMXhrqmkcTXTDRb2FR+L/BEfiJluYZVhu0Hc+9bAMHXaEFfkVxYINlgo+Sat7FPHxc37/cRre9FuXkdt9L8sZ1S4uUjtt7cKfu/xV+1+l1zaZiG4iu18mNw3T716fsEbA/zTJJY4R1SOqg9mJ1VI29cuq3re7tE1ycOFA+BqoHsrWWXzJIEaTWuoipgQVBBBB7Ee9cxRRt3CjeuT710PImczmWQ+qOUXF+AL09XS8w8tAKwH0fwksnh2e8C8tJsHVQ/XPxCLi9t8NE244V6pOn2atV9FJYI/DbLPeRqzn0wk1Eoa1bCS4vIHkQgJ3rry2lbNROsZKD3rSeWUGwAy/7hTND379tU6AC6x8keS/EoN7HtUdtDHZSTTTOOp+wq1ncwtiBbprzWHb4rOLcGbbu3UTXPq62OnXobbz5kQicxeYFPDnmuB6R0rwD8VFGRwN81KdfNcs2mfl3Rp1rxgwr881JrQB+KYGBYk9qTzACBuqRDTPC1Hzyd04uF0PeoHuFjTZpkE3m9THt7VaIZT+T3LMeDSLH808AE1ME4qcIyh8ukMY71ORxUbfFVRlCYiaa0f6VKTo6rg43zTCvSqQ4I0DSFpF9qujRqKQfFMJ8lZbooeQadFdxrceaY/UR91I4HPzVKVGDdRpF5qtNYtApj2j/HSStINONVYjwzesowKliaBhyvar9rkJo4ekO2t1tXc4jlhO1i05bib+c1R7Gj+lOl/mtTP6SK73ngV7k2GSW0TvXWWTaS5ltmPqWqt7avFnVudbGq7G2TnJzXRHBoJsZfTPdXIkb0oaauTluBcSqeI6jxkTtfXg6SA29VDBbvbW93CQdueKAg2Rknw7TofUKSHJvHhvOkPq7VBFavbYB1I5NMS0knwPQAeoHtQSNkZYI4JmPpc1Nkb2aO4gZD6X1uqM0D3FtawKp6kPNWMpGySWq62V1ugI5W4lgx4libTDmvCfqngJ7DJWviW0UiO40ZSB9rV7nlwXxR47gVQvMPbZ7wfPjrpOJF0CR2PzQedeAs5Jm/FuNlE0pC25SRWbjj9K9J8Y5l8F4duLuM7mciKI/+o1894i8vvp74vEcyHUT6Ut/5ifpXsfjTIQeJPAkORx7BkWdJJEHPRrvuiYnA02Nf/R3mF2XICHzjLvsdbq14Ty7Z3w3bXjcSEFG/uPepp7iJ/CElyCPKaz7ntvVBvplbvb+DofMB3JIzaPsN05R32q4qKS2+pl9ALiSSJoQ3S54B/Stq6CRGjJKqQQSDzWRstH6nXZ1x5I5rYjRDc/NRg/2xf07Mi2+VSWWSXoumALnZA3RvxXE0nhXIMsrxskLMpSg30/OzmO//AOqajviP/pbKdz/AbtUxB0qeCnd/B2OaSRncp6mahn1LV4/DS3MdxJHJHcIo6DrezRHwPr/ReOPOinFUfqaP/Bp42fxKf/NJiEY+zU2rAY63kfsIQxO/096ynhK+/wBUX+Vv7oFoYZzDCv8ASQPitREnXiI4kOi9sAP79NY76WRvBh8lZyArJBeMCPc896jCVzw/k3tvFuU8PSyFkU+ZAW76/Shn1Zlkx+AtsnDcPHLFMNKDoNr5qO3Cf9rWUys8gjs7G36XkPavOfGXiO++pPiyHDYsOLNG6U6ex/8AUan5wR1ln8JDeeNvGaRTHrE7blJ9hWvzvgHNeGpTcYi7M0Y5Cg66f7Vu/Dvg+18LPEqwKZFi00vuTUmRlF2PJbqYA8FT2rK94q20tKbzwxHhj6oZzFXUVlkIZJl6tEMO1b2LxZez3TdKK5lb0KO43Q2PEY4ODNbh2/3HvRKHGWsEkdxDEAycqertWPvx06Z2cx8gufsc9DPJdPbySr9xYf0is9beM7eCby7n+EwOua9R/MbqSNlZyysNEa9q88zv0ztsmXktropISWPV81jPjM5b186RiIF7bNw3CCSORWHyKunJqELdQ7V5fJ4Q8VeHNyWzi6iH9Cd9UyPxPPEfLuoZLdx9yuCKrak/DampExi3D1e1vPOgZ90xrj+Ko3WH8O+Jo5GkgZxtvt2a0Md4JZ1HsKzxMdr4iZ4FsncmO1JU81cx7H8BE7fc1AsjcBoOn9RR+2IMEI9goqYnlF44EYwOCan41UCHsQalMigVfLnmJNc6qu8oG6WRiRxVOUnVUmTB5nHVTWmFVS3NISaZRha88jWjTvN/WqezTtmhhY6tmmsgI596agOtmpVcdjRMThX8nQ171PBATH/mnDXVs1dt2Tyv81ExCYmWqm4lao/epJv5rVHXrvINkijk5ZQa5IkQaUa3VTJ3bWVqZFG/molyirYC5bgkUF9LeONiyqAT31SNbxMxJXv3oUmX6XTr4V+xNOvcq1vdxRKNrJ70BVo0ZOgrtfikWJEXoC6HxQ+7yggkSFeXautMn5szQtw6+1BeFvGrdQXkUrwxyEM67IofZZNri+kgZdBaS4ybQZFLfWw1ASaJJE6GG1+K5IlRCgHp+Ko5XIGyhRlH3GpZLwjH/iF79O6DNeOvANn4txDrGixZCEbhlHv+leJ4XN5TwTk7jDZaFjBJ/Dmgfs4+RX0VZ5UT2b3Eg6VT2NZLxfgsX4xx7PdxhJRxHOOGH96C3gBZeI8ClnaZAvZDh7Yn1AfFa2GBba2jihXoijHSuvavmKWHxD4ByfmQSSvAp2s0fII/WvTfCv1msL+NIMsvlS9vOHY/3oNpb+Gp4PE82aN858xenytDWqPybaMhT0kjg1VssnY5KIS2d1FMD/tarhXXBGzQAPDvhuXw+10RevOtzIZCrD7SaI5exfJ4yeyWUxrOhRmHcbq7yDo6/vXEAnWuaAX4fxL4LFRWDXDTpENKSKh8S4FvEeMWxa5a3QSB9qN71RsBj2AqG5u7ezjL3U8cKfLsBQdZwyW1pFA8nWUUKGI70GyENl4fmucubxLFGX+IrdmPz/esr4o+seEwwa3x3/f7scAr9oNebSWvi76lZBJsjI9tYsfT1cKB+goG5zxHfeL8q2G8OQyGGeTcrjvIfk/pXsf0/wDp9aeEMajydMmQl5kl12/QU3wX4exHhSP8HZwqbsj1zuPU1aC2yvnZJ7ZgePc0+cn4ReIrkQ26wqP4kh4PwKDRWwjj2ByRs1b8QufzCEn7QKrmbaDVcOpMTbl7GhXxpmFOTrdukAVNAvk723qNPTp6WI71XTZk+7dUtERDSZmZXFYdyeabJKAu/wCr/wCajUbf9BUNw38Q+wFYzMJzKZHIJZm41uqt1hsflYt3NtHJv3K8/vTY5euN5CeO1XbdtRKNDt71MWlF6xLBZP6bQtcfisXObV17A9qSDD5ux0XUTAe616J1rwOaeoVho7/xVptntWLY4ed3Bv26Q1rJ354rT4++6YU81GUga0RR3yVI7Co2gRT9qkf2qF5vkOnzMcSEjZPwBS2V9Jdp1BWHPuKKJbwe0S7/AFFS6RF0gA/sKrKs2QHqC6JqtNvtVmV+O9VHbdFe0D8UzrpzkE1CRo0Rg8vShyaj17GpEUVJhKrHVSA+9Qg807fP6URhJ1c1agf+H/mqJYfNWYHHl/5qJTENzN/NamU6b+a1Mr13jhXiH/lrUHu43fAQhd7/AErTXVql3EUftTI7GNbXyCNr7UGWvkaWOxVOSut6q3lFIvLIHuNbo1HjIo5A2hxTrjHR3E4lbuO1ACvo2XMwOwPQRSWqO2dkdAejVaGeyjnC7HK9jXQWUcBYgcnuaANjf+dzarsj0/ncFFocdHDdPMO7V02OjlulnbuKAb4iB/CRf3FWX/5D2/oq5d2cd1GFfnXbdO/CKbXyD9utUGZt0Z8DOq73+lVJEY+HliXYl3WttrCK3jaMa6W9qjGKi8wEgdIPagx+Is1cTRX0KyIy9nGxWSvfpLj8wl1dWUrWUwJIA+0/4r2CbHQyH0gCpEs444TEAACOaD5qTwl42wxaTGiadEb74Xq5bfU7xnh38q5ilfp4Iki3qvoezsktOoR8Bvaq7YW0kuGlmgjkLdwVFB4pF9dMtFxNjVY/qCKWT675R+IMWob+xr2C48JYW6lEj4220PboFPbwpgyoCYy2Qj3CCg8Mn+qPjnLhksbZ13x6Iv8A7qqPCXjfxIUky11NHDIdet+3+K+iLfEWltGUjhjT+yilXGxrIGPOj2oPKsb9LsR4dltJbnd5cEglpOw/xW0yULR5G06YwsIA0FGgK0Vzj47iRGPtT5rKOVVUgce9Bm4Yml8RiRP5YHOqmsv+o5dCjtvZRW7lgAT23TY8dHHdGcfcaR1ygD8RKWvY1A5NCZGZB5bAhhWxurBLmZZG7r23Ud5ibe6XZHS4Hce9c+ppfMO7b7mKfTZi4LgmUox0DVhPS5/9qu3fhqaM9cfr+Nd6oyJJb+iQFSPciua0Wxy7vOtpzEpI2K7J96rzSfee9PDkpzyP0qq/L69jWHOcL8duO/IVR/UeaIxnQH6CqOiXXQ4q2rECmETKUvT1kK1BvZp4OxVlcJhIfmuaUa781WcsDxUUjN/mi0RC2lwQ3J4pzT796HKXPOzT+vjvVUTELDSb96iZtnimK1OIFSrJhGz+tMI/9qk964rupVRD5p4NcAOwpDx70wF3zxSEneqTXPekPegdurUDDy+3vVTq0KswE+X396rKYb+YfxWpmqfN/Nao9969h4ytc30dueknbfFdBfRTBtHlRvVZy7d38SKjb6NUmPeT87uEH2UGgtcjFdTPGp9SmufJRJeC3P3GguDA/N7oj2NdfAL4hiPzQHrm/ihPTvbH2rob6OWMkHlRzWeZmkzxWT7QOK7GSP8AmN2ndOaA9a5CK5Zwp1096a+TiEh52o96C470fjSvcb1VO1Yvirpn+/Z1Qaua/jit/OJHTTo7pJLYTD7dbrOI7S+Hj5ntRSw5whHt00Fu0v4rsMU/pNIuSia7NuPuoV4cGjPr5qGIf+Jjod6A1d5KG0nSOTgseKlnvI4lUkjbc6oF4jA/G2+x6uqoslI7ZK1BJCgCgPJkYXB2wBFMGUi6hz6T71kcxLLFfusOwuudVYuyUwMUi/zN0GokyMKv0qd1J+Oi/DmXfArI4N5JluDMdsF43V3Gs8mOuw/IBOqDRWt2l1CZE7Co7fIRTTtEp5XvVHw+P+4uB2qnZejKXLL+tAYlyUSSFQd670rZKERBuoHfas1YM0j3/m9xvW6EWM1w+Sjjcnyw1Bvre+jmYoDyPamw5OKS6MI+4Vn4nkTxGFTfQR2qS1GvEExA512oDk+SijkK9yO9ON9Gbcz8ECs1aM0l9e+Z7A63TsW0kmOuw++kE6oTyPW+RjuI2kB0B71TnurS4BEiKVJ11UKtWZMJcFO+6qv1Lgw4PrLd6rasSmtpr07JWwsJeqMlom5oesiy9RU7I9h3orf7fFwFzs8V1zirYWIu4txTAc6965r6H2d2nusRyGpMAw2KsLIHHHIpYsY19aGUOFYD2oFcpeWvUYZN9J1qsbaVobV1q36HTsf3+KmTetms1a+IZBMsV1Ad+7LR2K4hm5Rx/bdU4XzOUzy9I7U1x1LsU5gCOaYTx8VEwt5YMHUB2pujTt8U3ZPFRgmXICD3qTjdNA1xTkBBphXLtVznQGqfqk6NmpwjKPp9O91GwOqnIOuKicHVDJm+KQHQppO6UKdUwZKWFWrckxdveqZIXvVi3f8Ahf5qswmJejS/zmqPQ5BqSb+a1Ra32r13jh13jFnuFnXh196W0xqW7PIR637mr0kqRAdRpFnjYFtjVAMsMW1reyzE8OabcYt5cmlxvhaKC4jkOgwPxSNcRKeksP1oKN3jPMm8+Phu1La40QK7f1v3NX2njjAZmGj2rklRt9LA0AywxjW00xc7WT2prYXp6kU+hjuiiTxO/QjAkd65p4lfyyw6j2oKE+MBx/4eM6qW1s2gx5gJ5Iq28qRAFiO9csySAlSCBQDcXjmsmk2d9R3TVxbrlTdb4olHNHIxWNgSO9c88St09QoB+Uxr3k8bg8qd0+7xiz+Uw+9B3q+00ap1FgF+aVJUkTqDbUe9AKGGRy7y8lhoU0YclFjY7QHeqKRTxTfYwYg80v4mLzfL6h1/FALOGEcpaH0q3BFTrjBDZvCnd6uyzxowDsAT2FPaVVUMW0BQD8bZPZwPGT3NRWmLaG+kmY+lvaiaTxynSsN96RbiJpGTqBYe1ANfEASyNHwH7004KFURkGpB70Uknii0GYdR7CleREXqJABoKFtjVjnM7jb64NRQYp48k9yTw1FEmRwelhwKYLiMnXWOaChNiB57yRnRfvT1xoisXhThn7mr0lxFEwDMF32pXkRIyxbS0AqyxP4azkgkO+s1XbDHQj36N9qNrLGy9SsCvzUfnxO2gwoA2RxZnijjj4VK6a1Z7Lyd9xqiksqKelmG/eoZHQL1E+ke9OUYDLG0a0tTGTsnihkuHdY52J6ieRR/rR4y6nY3UayxyFkVgd8Gq3jML6dvCcwwDQqsvK6O+aikJjOwSp/SiuZtTb3knTyp5FB5XIQgmvNmJrPL29LFqxKe3zTwyLHP6lJ+6jYlRl6kO1NYe4bY2p5Fdb5yW1IDbYCrxyi9OW28wb70ocCgNlnrS8YRklZT7CiyBmbZOlphlK4rA81IGHeq3Vr3pTJocVGFVjrG64PzVVX2eaUyapgWC4qJpAagMpO9GozIRvmmBIxG+KXrqDr9z3rjLriowJSwJ5qaFv4f+aoNICd1ZgmAj/zUTCYenzfzWqPkA1JN/NamHvqvUeSy95eSSZ5INkJ7ihF7lp7a+ltwx6SdCtHfYxvzBbpBVGXw8blpJmHqJ2KCrkLuSxtYJUJ6mFLYXEl3Yz3DsepauzYl7tYY5PtQap0WLltYpYIx6JKARZ5KW8vIoXY6BopaXTrmHt9np1XJgWtZI5kHK8mrlnjm/GPdMOTQV8YCuZnTqJWkyHUubhAY6NWbG1lhyckrDg119aSy5SKYD0g0FK8u3kzUdts9IFdY3T/mc9vs9Iq3e41jfJdIORwaWxxzx3Mtww9TUFLGSvFdXhDE9O6gtrl7iC6lZjtN6ojjrCWO5ui49L1CMXJD58aDiSghhu3ufD8jEnaniiWGYviD1HsO9RjFtBh2gUeo96s4y3eDGmNxzrigHeHWJvbkFiR1Gmyll8RoNnR9qt4axlt7qZ5BoMTqmS2UzZtZwPSPegTP9SyQMDo79qr5S8kSe0gBOnA3V/MW0tw0JUdjzTL/ABrTCCQD1IKCmlw8GZihBOmFPi2M8wJOiantsa8l+txJ3UU5LOUZoza9NBBnupchblCQCahyd5J+YW1upPSwG6u5izmubmFkHY7pMhjWllguEHqQUAHJ5SbHXrRox0wqxLcyRYqG5DHqJq3LgjfTPNKOdcUv5XK9slsV9KGgjysrS2tnKCQxI3RPJb/JQwJB6agyeOkeKCOMcJqrt5BJJivIA9WqAMtw8Hh/qDck63Ve9ne1sILhGOyaKRYt3xPkuORUL4qS4ijgcehKAfYXD38dzKzHajipLed7jDz9RPoNXI8S9oZUjHpcaqZMYbfFvGB6noKmKVmx7bO+KoYfq/HTrvjdG8bbSQWLIw9WqoY6ylt72Z3HpY06O4CslD5uY8ot6WFZrJWc0N08cY6yOdCtpdWUj5hJVHopl1jSmQ/EoAdjRFZW0os6NLc204w82eOVtgxkN8VK+DmSNZJ16Q44rbPgfN6pm4JOwKmlxb3hRZQQEGhVfZaTvLSyOOw0VqBJ09TH396LJcFfv3ocURlxstuh6RsCg10xUEMNGue8eMunTvF4XkJk9W/TTi2zpTv5oCuRlhPoPHuDVy3ycMv3sEaq9rTSexRexpvJ965HVlBRt7riwXvRBjECoGYg1I8imqzyAb1QSmTioXm1UJl471Ez7qEJjP7GrEMp6P8ANC5JCvIro536PeiYe5TfzWplPm/mtTK9J5JCRvZ51XcaIGtGhmdleGxLxnTA11pM8mHEhPq6e9ASHTvjRArtoT3H9qBYC6luGnEjb0eKjiuJfz8xFvR8UGhOu2wKUAD4FAszPNDeQCNtKx0aTI5B0mggQ6L96A6NHkaNcNE63yKA2t88WQNs7bJ7V1rdSHMSozEoooDzFfc/vS8ADVZoZF7y6nRCQIqltci1zjrghvUnG6A+CD2G67afI3Wfssk8eImndiWFVvzORbNb3Z6SdUGqJAGzquPHYDRrN5S+k/BwTRsQHI3U19kmgtbZQT1PxQHRr2INdx9vHPas4t+9tkIoGb+YN80r3Uwzqx9R8vW6DRsQOG0NV3pI3Wenv5LjJvAhOlG6fYX7zpcRk+qPigPDXxz+lJ6d9xWfxl9MIrh5WJ6N1WXISy2sl2GOlbtQarY/QGu7j9Pms9d5CSTEx3EZ0xNEI5nbC+YT6undAQXXsdV3BPHeg2AuZLiCUyNsgkVXtruYZmWJnJQc0GgPT2pdgc+1Zz8xkurudEYgR7qmmfeVlt1Y9RbRNBr10dgapNjf6isxPlXx9wY3YnY2K45CZbMXfWeWoNQek8nimkDXPb5oDkr2Q2cM0bEdRG6vXMrpiA4PPTugulVPbkVAyqSQNGhcOQaDDmeRufmqLX8sVrHdFuGagOOuvYA1AyDue1DctdydNvJGxAcimZK/MPkwA6ZwKAnrY40RTeBwNCg8d68GSW2cnkVGlxL+dNGzHy9cUBxukcHRqhfYi1vBsr0v8iqD3slxeyQrsCP3qoM4xJgUkN1a3VbV8k11JrKtd+FJyT5DK26Sz8Chm6724A37Kavz5JsfKockqVrheyG0/FBjot2qldGIdE7q8xgMu/Dd5jHLWsjyxew+KpPPdJ/Mic67nVaq+vJWx0ckbFd96beXggsIdhSX45FVtoxMrxuZjtjJcqIzryZD/YVPax3d+4WCzm57lhwK0vXHbXUKPEh8znlanluZI8wkaaVCOwFR7EJtuoBh4ZvyNt5Y/wA04eF77uSg/wA0czdxLCsTIxGzVi5ldcWJAx6une6v7EMf3F2bPhK8f/zIwPndSxeC7xk2LmIc/NErbIOmJaZ2JYGrFjLNcWwl6iOomonQhP7m7bTfzWplPm/mtTK2c4Vn1LY1goJNNxykYXpYHfTRR1V1KsNg1wjQIFA0B7UAHw7G8clx1qRtuKjVG/1EX6T0/NaJI40J6FA3SeTGr9fSOr5oAmcVjdW5Ckjq9qhyVm/4q3nGyF1utC8UbEErvVOMaONECgzlvavPl/xJU9IFLbIxzUu1IBGga0KRom+kCmiGPfV0gE+9Bl4rOSzu7o6P8TtU9hYPbY25LDl+QK0UkKEglRsU4opXoKjVBmLK0e4ws8WiD8VWazdsalno961yRIikKoH6VwhTr30DfegzeStmjx9tEAT0kbp2RsnmtrWQA7TRNaN4UlXTAVxiTp6eCvagzBtHuspBL0n+GKkmR/z9CFPTrW60SRIh2qiuMMZcOQOoe9BnXtntss82jphoU7GWbxNczMCA+zWgeJH5YAmlCKIyoUAGgzmOheSK6jKkdW6qR20kWOktOkhmatbHDHGToAE0hgjLg9I3QZ26tHt8HHDolt0St1P5Hog7C6ok8auNMoOvau8tQvSB6figCeHI2jhmDAg7NV7eN/zyVuk9Le9aKOKOMnpGt0iwxiQsAAfmgzEds9ne3JKnUgND4cNLBMt1o66t6rcNDG7bZQaXylKdGh0j2oMff4+TI3XWoI0tPNtI2LW06T1Bq1iRJHtlUc0nkR72QKDPZCBosZBGAdjVEbgbwgGjvp1RGSJJAAwBA7V3loU6SOPigziWbXODeIqd73VOW0kmx8NqFO1PNa9Y0RSqKNGkEMYOwo3QZjLWrpb2sagnp1UeVx7StbXAG+gCtVLCsmiwBAprxKyhSo6RQZFbF7nMJPo6C0wQN+eklT0garW+SiH0KP71C1snWWCjZ96DJ/hGtchPIdkOOKGLiJVuPxHSfu3W7kt0kI6lprQKB06GqjAx99YyZCVSFICrSpbv+XfhOk73WsWFI+yjmmi3QSE6FSAF5bvFio0PJ3TL60a4sICF+3RNaOSFGADL2pPKX7eka+KDNPbPd3duwGuipJ42/OUOj0itAkCKdheaTyELeYVHVQkFzyM8cQUE81anUtiANc9PaiLxLJrrXeq4xqV7cfFQM5b2ry4Z4wNHdXMc7wWaxkH0kiiyxKq6CjVWLe3jMewo70wDU381qYTyKfLzK1Rkb2akCr3J+VcrBH95rrPKea7xN/MX2oVeQuniJJTvopuPhkOanl/ooCePyr3FxPG40EprZcu7snKp3ofix1316F476qK0QxWt7Gw9Tdt0BqXKf8Na5j51U1heveY/zyNECgtvE0Ph6USe9EcGR+TcewNA/F5B7yeVHHCmk/M3GVFqB6aq4IgX1xrsTTHI/wBQDXeguXOVJvDbxcsvepLTKfiIZun74+9BIoJIc9NJJvpYHVSYiCRZLyU8KSaApj8sbiKZ5Bry6g/OWZWmX+WDyao41TLZ3qr9x3VWCN0ws0BHrJoD13lTHj1uIuVNPfKrFjY52+5hQeWJ4vDiI/elvoXlw1sUGwNboCKZcrLGJeA/alu8pJFkIoVHpahN7E1xPZCMfYBup8idZa1UjkAboC+Uv3sokZBwe9dNk1hsY5X+5+1Vs/r8EnI5ofk43ksLQqCQuqAgcuLZh5/AbkU0ZhnjM6/ywe9B8zE10YFiBOk5pbWNo8HJCd+YT2NAdvMs0dgtxHzs6qyt2z4wXI76oFNE8Ph6MP33ui8Gjghz/RQMx+VNxayzS8dFQDMsYzOB/DB1uqOPVpsRdqn3EmqoicYJrf8A8zdAZGb/ABEqrDydVYtcn58MoH8xKzODtpbO7bzwdFeDRHEQSJNeSN9h3qgK4jIyXpkVxrpOqiXKS/mptSPSKg8OMC8+v9xqHv4kP9qAhPky900UPPSOah/PkKdII696qlboYMvcNIOCDQQWU/40SDflmTdBqTmRBMEm4Ot0gzBZTcD+XugmZt5Lu4j8ne1XRpyRsmAeA78zfFAZ/OxczCOHkgbNWLbJC4ikG/Um6y+EtZrS+Zpt6K8USxMMiy3cjD0neqAniL974S9Q5UkVBHkpHy5tSPTTfDX3zAf7jVePX+piPegtZS+ks7mOJRwxrr2/EPloP5j+1QeItfjLb+9QZOF/x9rLr0DXNBI2WWBmSbg6pgyRVFlb7CeDQvMWsl1fM8QPSB7VYnjL4mCID1g8igIX188DQso2slSXl8LeONf637VUyMRS3sw3fY70zL20jXFrIOUGuaC3b3x/FCCThiOKbHfu+Te2I4FVTA8ubidPtA5NSRR/8fcb513oJJsiWuWhi5Kd6dBfi4tZGX74+9UYLZ4cpctIOCDo0uJtZUhu3bhW3qgtWORM9rJLJx0VJa5GSWHrQenqND7GIvi7pUGyd1awqCLHhHHq6jQbKb+Y1M7CrEnLkkD9qZx8D9qClPaRTkMw5HvXRWkUQPSvJq4f7D9qX/A/agG2+OhglaRRy3elfHQtIWA4PeiI18D9qT/A/agpy2cUlt5OvTSW9nHbQGJB6SKunt2H7Uo1rsP2oB1tYxW0jOndu9I2Pha6Fx/UKIgDfYftXaG+w/agoy2ccrBunn5p6WsUcLIq/d3q3x8D9qUf2H7UA62x8Vr1dA+7vSvj4OokKOaI8fA/amt/YftQUbiyinhWJhpRTls4VthCRtR2q7x09h+1cNdPYftQD47GFG6gvI7U2bHxTXCysOVoiNb7D9qU6+B+1BQubKK6iCv7Uos4zbrFrgVe4+B+1cNfA/agHx2EMZDaBPauOPh699PBohofA/alP9h+1APuLGK4iEbDSjtTktY1tfJH29qu8a7D9q4a12H7UA+2sYLVXVBw3ek/L4d7K0Q432H7Up18D9qCg9jDIQenWhTktY44mRR93ervGuw/au4+B+1AOtLCG1ZinHV3pPy+IXX4jXqojx8D9qU612H7UFCWximfrI0TXCxgERjCjj3q/wAa7D9qRffgftQUYrGFH6unZ1TPy6DuV990SGvgftStrXYftQUHsoXKt09uKctpEkRRV0D3q4NdPYftSjXwP2oB1rYxWnUYx3pBjolu/wAQB6vmiB1vsP2rj27D9qAfd4+K6kR5BsqafNaRSoFI7dqvHt2H7UgA+B+1BQjsIUU+jZNMGPgVt9I/SifG+w/akbXwP2oBtzj4roqXH29qe9nHJGEYcDtV8Aa7D9qXQ+B+1AOisYoW6gvNMGNiF2bgfcaKaHwP2rtD4H7UA2WwikbqI596X8HEITGBoHvRAgfA/ak0PgftQC7fHQ2qMqjYbvVu2xEDRE61yasED4H7VYicomhrX9qD/9k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24" y="0"/>
            <a:ext cx="3227972" cy="771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364E80-B1AB-460E-A818-E39C2CB34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0592"/>
            <a:ext cx="2289561" cy="14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09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类继承父类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后，虽然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拥有了父类的属性与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方法，但是注意：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子类可以根据需要改变继承自父类的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重写父类方法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子类对象使用父类属性和方法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要在子类内查找是否存在该属性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或方法。如果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不存在才去父类中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找；如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果子类中本身就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有，则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使用子类的属性或方法。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7664" y="1864444"/>
            <a:ext cx="6228692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Square(Graph):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description(self):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print</a:t>
            </a:r>
            <a:r>
              <a:rPr lang="en-US" altLang="zh-CN" b="1" dirty="0"/>
              <a:t>("</a:t>
            </a:r>
            <a:r>
              <a:rPr lang="zh-CN" altLang="en-US" b="1" dirty="0"/>
              <a:t>我是</a:t>
            </a:r>
            <a:r>
              <a:rPr lang="en-US" altLang="zh-CN" b="1" dirty="0"/>
              <a:t>%s</a:t>
            </a:r>
            <a:r>
              <a:rPr lang="zh-CN" altLang="en-US" b="1" dirty="0"/>
              <a:t>的正方形</a:t>
            </a:r>
            <a:r>
              <a:rPr lang="en-US" altLang="zh-CN" b="1" dirty="0"/>
              <a:t>"%(</a:t>
            </a:r>
            <a:r>
              <a:rPr lang="en-US" altLang="zh-CN" b="1" dirty="0" err="1"/>
              <a:t>self.color</a:t>
            </a:r>
            <a:r>
              <a:rPr lang="en-US" altLang="zh-CN" b="1" dirty="0"/>
              <a:t>))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90935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类继承父类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后，虽然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拥有了父类的属性与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方法，但是注意：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父类的私有属性和私有方法不会被子类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继承，更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不能被子类访问。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17694" y="1768043"/>
            <a:ext cx="6228692" cy="33239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/>
              <a:t>class </a:t>
            </a:r>
            <a:r>
              <a:rPr lang="en-US" altLang="zh-CN" sz="1500" b="1" dirty="0"/>
              <a:t>Graph(object</a:t>
            </a:r>
            <a:r>
              <a:rPr lang="en-US" altLang="zh-CN" sz="1500" b="1" dirty="0" smtClean="0"/>
              <a:t>):	#</a:t>
            </a:r>
            <a:r>
              <a:rPr lang="zh-CN" altLang="en-US" sz="1500" b="1" dirty="0"/>
              <a:t>定义父</a:t>
            </a:r>
            <a:r>
              <a:rPr lang="zh-CN" altLang="en-US" sz="1500" b="1" dirty="0" smtClean="0"/>
              <a:t>类</a:t>
            </a:r>
            <a:endParaRPr lang="zh-CN" altLang="en-US" sz="1500" b="1" dirty="0"/>
          </a:p>
          <a:p>
            <a:r>
              <a:rPr lang="en-US" altLang="zh-CN" sz="1500" b="1" dirty="0" smtClean="0"/>
              <a:t>	</a:t>
            </a:r>
            <a:r>
              <a:rPr lang="en-US" altLang="zh-CN" sz="1500" b="1" dirty="0" err="1" smtClean="0"/>
              <a:t>def</a:t>
            </a:r>
            <a:r>
              <a:rPr lang="en-US" altLang="zh-CN" sz="1500" b="1" dirty="0" smtClean="0"/>
              <a:t> </a:t>
            </a:r>
            <a:r>
              <a:rPr lang="en-US" altLang="zh-CN" sz="1500" b="1" dirty="0"/>
              <a:t>__</a:t>
            </a:r>
            <a:r>
              <a:rPr lang="en-US" altLang="zh-CN" sz="1500" b="1" dirty="0" err="1"/>
              <a:t>init</a:t>
            </a:r>
            <a:r>
              <a:rPr lang="en-US" altLang="zh-CN" sz="1500" b="1" dirty="0"/>
              <a:t>__(</a:t>
            </a:r>
            <a:r>
              <a:rPr lang="en-US" altLang="zh-CN" sz="1500" b="1" dirty="0" err="1"/>
              <a:t>self,color</a:t>
            </a:r>
            <a:r>
              <a:rPr lang="en-US" altLang="zh-CN" sz="1500" b="1" dirty="0"/>
              <a:t>):</a:t>
            </a:r>
            <a:endParaRPr lang="zh-CN" altLang="en-US" sz="1500" b="1" dirty="0"/>
          </a:p>
          <a:p>
            <a:r>
              <a:rPr lang="en-US" altLang="zh-CN" sz="1500" b="1" dirty="0"/>
              <a:t>	</a:t>
            </a:r>
            <a:r>
              <a:rPr lang="en-US" altLang="zh-CN" sz="1500" b="1" dirty="0" smtClean="0"/>
              <a:t>	</a:t>
            </a:r>
            <a:r>
              <a:rPr lang="en-US" altLang="zh-CN" sz="1500" b="1" dirty="0" err="1" smtClean="0"/>
              <a:t>self</a:t>
            </a:r>
            <a:r>
              <a:rPr lang="en-US" altLang="zh-CN" sz="1500" b="1" dirty="0" err="1"/>
              <a:t>.__color</a:t>
            </a:r>
            <a:r>
              <a:rPr lang="en-US" altLang="zh-CN" sz="1500" b="1" dirty="0"/>
              <a:t> = color</a:t>
            </a:r>
            <a:endParaRPr lang="zh-CN" altLang="en-US" sz="1500" b="1" dirty="0"/>
          </a:p>
          <a:p>
            <a:r>
              <a:rPr lang="en-US" altLang="zh-CN" sz="1500" b="1" dirty="0" smtClean="0"/>
              <a:t>	</a:t>
            </a:r>
            <a:r>
              <a:rPr lang="en-US" altLang="zh-CN" sz="1500" b="1" dirty="0" err="1" smtClean="0"/>
              <a:t>def</a:t>
            </a:r>
            <a:r>
              <a:rPr lang="en-US" altLang="zh-CN" sz="1500" b="1" dirty="0" smtClean="0"/>
              <a:t> </a:t>
            </a:r>
            <a:r>
              <a:rPr lang="en-US" altLang="zh-CN" sz="1500" b="1" dirty="0"/>
              <a:t>description(self):</a:t>
            </a:r>
            <a:endParaRPr lang="zh-CN" altLang="en-US" sz="1500" b="1" dirty="0"/>
          </a:p>
          <a:p>
            <a:r>
              <a:rPr lang="en-US" altLang="zh-CN" sz="1500" b="1" dirty="0" smtClean="0"/>
              <a:t>		print</a:t>
            </a:r>
            <a:r>
              <a:rPr lang="en-US" altLang="zh-CN" sz="1500" b="1" dirty="0"/>
              <a:t>("</a:t>
            </a:r>
            <a:r>
              <a:rPr lang="zh-CN" altLang="en-US" sz="1500" b="1" dirty="0"/>
              <a:t>我是</a:t>
            </a:r>
            <a:r>
              <a:rPr lang="en-US" altLang="zh-CN" sz="1500" b="1" dirty="0"/>
              <a:t>%s</a:t>
            </a:r>
            <a:r>
              <a:rPr lang="zh-CN" altLang="en-US" sz="1500" b="1" dirty="0"/>
              <a:t>的图形</a:t>
            </a:r>
            <a:r>
              <a:rPr lang="en-US" altLang="zh-CN" sz="1500" b="1" dirty="0"/>
              <a:t>"%(</a:t>
            </a:r>
            <a:r>
              <a:rPr lang="en-US" altLang="zh-CN" sz="1500" b="1" dirty="0" err="1"/>
              <a:t>self.__color</a:t>
            </a:r>
            <a:r>
              <a:rPr lang="en-US" altLang="zh-CN" sz="1500" b="1" dirty="0"/>
              <a:t>))</a:t>
            </a:r>
            <a:endParaRPr lang="zh-CN" altLang="en-US" sz="1500" b="1" dirty="0"/>
          </a:p>
          <a:p>
            <a:r>
              <a:rPr lang="en-US" altLang="zh-CN" sz="1500" b="1" dirty="0"/>
              <a:t>	</a:t>
            </a:r>
            <a:r>
              <a:rPr lang="en-US" altLang="zh-CN" sz="1500" b="1" dirty="0" err="1" smtClean="0"/>
              <a:t>def</a:t>
            </a:r>
            <a:r>
              <a:rPr lang="en-US" altLang="zh-CN" sz="1500" b="1" dirty="0" smtClean="0"/>
              <a:t> </a:t>
            </a:r>
            <a:r>
              <a:rPr lang="en-US" altLang="zh-CN" sz="1500" b="1" dirty="0"/>
              <a:t>__description(self):</a:t>
            </a:r>
            <a:endParaRPr lang="zh-CN" altLang="en-US" sz="1500" b="1" dirty="0"/>
          </a:p>
          <a:p>
            <a:r>
              <a:rPr lang="en-US" altLang="zh-CN" sz="1500" b="1" dirty="0"/>
              <a:t>	</a:t>
            </a:r>
            <a:r>
              <a:rPr lang="en-US" altLang="zh-CN" sz="1500" b="1" dirty="0" smtClean="0"/>
              <a:t>	print(</a:t>
            </a:r>
            <a:r>
              <a:rPr lang="en-US" altLang="zh-CN" sz="1500" b="1" dirty="0" err="1" smtClean="0"/>
              <a:t>self</a:t>
            </a:r>
            <a:r>
              <a:rPr lang="en-US" altLang="zh-CN" sz="1500" b="1" dirty="0" err="1"/>
              <a:t>.__color</a:t>
            </a:r>
            <a:r>
              <a:rPr lang="en-US" altLang="zh-CN" sz="1500" b="1" dirty="0"/>
              <a:t>)</a:t>
            </a:r>
            <a:endParaRPr lang="zh-CN" altLang="en-US" sz="1500" b="1" dirty="0"/>
          </a:p>
          <a:p>
            <a:r>
              <a:rPr lang="en-US" altLang="zh-CN" sz="1500" b="1" dirty="0" smtClean="0"/>
              <a:t>class </a:t>
            </a:r>
            <a:r>
              <a:rPr lang="en-US" altLang="zh-CN" sz="1500" b="1" dirty="0"/>
              <a:t>Square(Graph</a:t>
            </a:r>
            <a:r>
              <a:rPr lang="en-US" altLang="zh-CN" sz="1500" b="1" dirty="0" smtClean="0"/>
              <a:t>):	#</a:t>
            </a:r>
            <a:r>
              <a:rPr lang="zh-CN" altLang="en-US" sz="1500" b="1" dirty="0"/>
              <a:t>定义子</a:t>
            </a:r>
            <a:r>
              <a:rPr lang="zh-CN" altLang="en-US" sz="1500" b="1" dirty="0" smtClean="0"/>
              <a:t>类</a:t>
            </a:r>
            <a:endParaRPr lang="zh-CN" altLang="en-US" sz="1500" b="1" dirty="0"/>
          </a:p>
          <a:p>
            <a:r>
              <a:rPr lang="en-US" altLang="zh-CN" sz="1500" b="1" dirty="0" smtClean="0"/>
              <a:t>	</a:t>
            </a:r>
            <a:r>
              <a:rPr lang="en-US" altLang="zh-CN" sz="1500" b="1" dirty="0" err="1" smtClean="0"/>
              <a:t>def</a:t>
            </a:r>
            <a:r>
              <a:rPr lang="en-US" altLang="zh-CN" sz="1500" b="1" dirty="0" smtClean="0"/>
              <a:t> </a:t>
            </a:r>
            <a:r>
              <a:rPr lang="en-US" altLang="zh-CN" sz="1500" b="1" dirty="0"/>
              <a:t>test(self):</a:t>
            </a:r>
            <a:endParaRPr lang="zh-CN" altLang="en-US" sz="1500" b="1" dirty="0"/>
          </a:p>
          <a:p>
            <a:r>
              <a:rPr lang="en-US" altLang="zh-CN" sz="1500" b="1" dirty="0"/>
              <a:t>	</a:t>
            </a:r>
            <a:r>
              <a:rPr lang="en-US" altLang="zh-CN" sz="1500" b="1" dirty="0" smtClean="0"/>
              <a:t>	#</a:t>
            </a:r>
            <a:r>
              <a:rPr lang="en-US" altLang="zh-CN" sz="1500" b="1" dirty="0"/>
              <a:t>print(</a:t>
            </a:r>
            <a:r>
              <a:rPr lang="en-US" altLang="zh-CN" sz="1500" b="1" dirty="0" err="1"/>
              <a:t>self.__color</a:t>
            </a:r>
            <a:r>
              <a:rPr lang="en-US" altLang="zh-CN" sz="1500" b="1" dirty="0"/>
              <a:t>)</a:t>
            </a:r>
            <a:endParaRPr lang="zh-CN" altLang="en-US" sz="1500" b="1" dirty="0"/>
          </a:p>
          <a:p>
            <a:r>
              <a:rPr lang="en-US" altLang="zh-CN" sz="1500" b="1" dirty="0" smtClean="0"/>
              <a:t>		</a:t>
            </a:r>
            <a:r>
              <a:rPr lang="en-US" altLang="zh-CN" sz="1500" b="1" dirty="0" err="1" smtClean="0"/>
              <a:t>self</a:t>
            </a:r>
            <a:r>
              <a:rPr lang="en-US" altLang="zh-CN" sz="1500" b="1" dirty="0" err="1"/>
              <a:t>.__description</a:t>
            </a:r>
            <a:r>
              <a:rPr lang="en-US" altLang="zh-CN" sz="1500" b="1" dirty="0"/>
              <a:t>()</a:t>
            </a:r>
            <a:endParaRPr lang="zh-CN" altLang="en-US" sz="1500" b="1" dirty="0"/>
          </a:p>
          <a:p>
            <a:r>
              <a:rPr lang="en-US" altLang="zh-CN" sz="1500" b="1" dirty="0" smtClean="0"/>
              <a:t>s </a:t>
            </a:r>
            <a:r>
              <a:rPr lang="en-US" altLang="zh-CN" sz="1500" b="1" dirty="0"/>
              <a:t>= Square("</a:t>
            </a:r>
            <a:r>
              <a:rPr lang="zh-CN" altLang="en-US" sz="1500" b="1" dirty="0"/>
              <a:t>黄色</a:t>
            </a:r>
            <a:r>
              <a:rPr lang="en-US" altLang="zh-CN" sz="1500" b="1" dirty="0" smtClean="0"/>
              <a:t>")	 </a:t>
            </a:r>
            <a:r>
              <a:rPr lang="en-US" altLang="zh-CN" sz="1500" b="1" dirty="0"/>
              <a:t>#</a:t>
            </a:r>
            <a:r>
              <a:rPr lang="zh-CN" altLang="en-US" sz="1500" b="1" dirty="0"/>
              <a:t>创建子类对象</a:t>
            </a:r>
          </a:p>
          <a:p>
            <a:r>
              <a:rPr lang="en-US" altLang="zh-CN" sz="1500" b="1" dirty="0" err="1" smtClean="0"/>
              <a:t>s.description</a:t>
            </a:r>
            <a:r>
              <a:rPr lang="en-US" altLang="zh-CN" sz="1500" b="1" dirty="0"/>
              <a:t>()</a:t>
            </a:r>
            <a:endParaRPr lang="zh-CN" altLang="en-US" sz="1500" b="1" dirty="0"/>
          </a:p>
          <a:p>
            <a:r>
              <a:rPr lang="en-US" altLang="zh-CN" sz="1500" b="1" dirty="0" err="1"/>
              <a:t>s.test</a:t>
            </a:r>
            <a:r>
              <a:rPr lang="en-US" altLang="zh-CN" sz="1500" b="1" dirty="0"/>
              <a:t>()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6601" y="3881814"/>
            <a:ext cx="1872208" cy="47184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线形标注 2 18"/>
          <p:cNvSpPr/>
          <p:nvPr/>
        </p:nvSpPr>
        <p:spPr>
          <a:xfrm>
            <a:off x="6642945" y="3147813"/>
            <a:ext cx="2321543" cy="881829"/>
          </a:xfrm>
          <a:prstGeom prst="borderCallout2">
            <a:avLst>
              <a:gd name="adj1" fmla="val 38304"/>
              <a:gd name="adj2" fmla="val -7642"/>
              <a:gd name="adj3" fmla="val 38304"/>
              <a:gd name="adj4" fmla="val -17358"/>
              <a:gd name="adj5" fmla="val 85242"/>
              <a:gd name="adj6" fmla="val -501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访问、调用父类私有属性与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方法，报错</a:t>
            </a:r>
            <a:endParaRPr lang="zh-CN" altLang="en-US" dirty="0">
              <a:solidFill>
                <a:schemeClr val="bg1"/>
              </a:solidFill>
              <a:latin typeface="FZSSK--GBK1-0"/>
            </a:endParaRPr>
          </a:p>
        </p:txBody>
      </p:sp>
    </p:spTree>
    <p:extLst>
      <p:ext uri="{BB962C8B-B14F-4D97-AF65-F5344CB8AC3E}">
        <p14:creationId xmlns:p14="http://schemas.microsoft.com/office/powerpoint/2010/main" val="277467059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个子类可以继承多个父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类，如飞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马可以既继承马又继承飞鸟。 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继承多个父类就是多继承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的语法格式如下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05826" y="2931790"/>
            <a:ext cx="3564396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2……):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62462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37105" y="808126"/>
            <a:ext cx="5310590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定义马的类</a:t>
            </a:r>
          </a:p>
          <a:p>
            <a:r>
              <a:rPr lang="en-US" altLang="zh-CN" b="1" dirty="0"/>
              <a:t>class Horse(object):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run(self):</a:t>
            </a:r>
            <a:endParaRPr lang="zh-CN" altLang="en-US" b="1" dirty="0"/>
          </a:p>
          <a:p>
            <a:r>
              <a:rPr lang="en-US" altLang="zh-CN" b="1" dirty="0" smtClean="0"/>
              <a:t>		print</a:t>
            </a:r>
            <a:r>
              <a:rPr lang="en-US" altLang="zh-CN" b="1" dirty="0"/>
              <a:t>("--------</a:t>
            </a:r>
            <a:r>
              <a:rPr lang="zh-CN" altLang="en-US" b="1" dirty="0"/>
              <a:t>我会跑！</a:t>
            </a:r>
            <a:r>
              <a:rPr lang="en-US" altLang="zh-CN" b="1" dirty="0"/>
              <a:t>--------")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定义飞鸟的类</a:t>
            </a:r>
          </a:p>
          <a:p>
            <a:r>
              <a:rPr lang="en-US" altLang="zh-CN" b="1" dirty="0"/>
              <a:t>class Bird(object):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fly(self</a:t>
            </a:r>
            <a:r>
              <a:rPr lang="en-US" altLang="zh-CN" b="1" dirty="0" smtClean="0"/>
              <a:t>):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print</a:t>
            </a:r>
            <a:r>
              <a:rPr lang="en-US" altLang="zh-CN" b="1" dirty="0"/>
              <a:t>("--------</a:t>
            </a:r>
            <a:r>
              <a:rPr lang="zh-CN" altLang="en-US" b="1" dirty="0"/>
              <a:t>我会飞！</a:t>
            </a:r>
            <a:r>
              <a:rPr lang="en-US" altLang="zh-CN" b="1" dirty="0"/>
              <a:t>--------")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定义飞马的类</a:t>
            </a:r>
          </a:p>
          <a:p>
            <a:r>
              <a:rPr lang="en-US" altLang="zh-CN" b="1" dirty="0"/>
              <a:t>class Pegasus(</a:t>
            </a:r>
            <a:r>
              <a:rPr lang="en-US" altLang="zh-CN" b="1" dirty="0" err="1"/>
              <a:t>Horse,Bird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pass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创建子类对象</a:t>
            </a:r>
          </a:p>
          <a:p>
            <a:r>
              <a:rPr lang="en-US" altLang="zh-CN" b="1" dirty="0" err="1"/>
              <a:t>pegasus</a:t>
            </a:r>
            <a:r>
              <a:rPr lang="en-US" altLang="zh-CN" b="1" dirty="0"/>
              <a:t> = Pegasus()</a:t>
            </a:r>
            <a:endParaRPr lang="zh-CN" altLang="en-US" b="1" dirty="0"/>
          </a:p>
          <a:p>
            <a:r>
              <a:rPr lang="en-US" altLang="zh-CN" b="1" dirty="0" err="1"/>
              <a:t>pegasus.run</a:t>
            </a:r>
            <a:r>
              <a:rPr lang="en-US" altLang="zh-CN" b="1" dirty="0"/>
              <a:t>()       #</a:t>
            </a:r>
            <a:r>
              <a:rPr lang="zh-CN" altLang="en-US" b="1" dirty="0"/>
              <a:t>调用父类方法</a:t>
            </a:r>
          </a:p>
          <a:p>
            <a:r>
              <a:rPr lang="en-US" altLang="zh-CN" b="1" dirty="0" err="1"/>
              <a:t>pegasus.fly</a:t>
            </a:r>
            <a:r>
              <a:rPr lang="en-US" altLang="zh-CN" b="1" dirty="0"/>
              <a:t>()       #</a:t>
            </a:r>
            <a:r>
              <a:rPr lang="zh-CN" altLang="en-US" b="1" dirty="0"/>
              <a:t>调用父类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376059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子类继承自父类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父类则派生出子类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类可以有自身特有的属性和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方法，这些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新增的属性与方法也叫派生属性和派生方法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正方形，它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边长，可以求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。那么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派生出的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可以增加边长属性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和求面积的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4352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3689" y="730836"/>
            <a:ext cx="6048672" cy="43611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460" b="1" dirty="0"/>
              <a:t>#</a:t>
            </a:r>
            <a:r>
              <a:rPr lang="zh-CN" altLang="en-US" sz="1460" b="1" dirty="0"/>
              <a:t>定义父类</a:t>
            </a:r>
          </a:p>
          <a:p>
            <a:r>
              <a:rPr lang="en-US" altLang="zh-CN" sz="1460" b="1" dirty="0"/>
              <a:t>class Graph(object):</a:t>
            </a:r>
            <a:endParaRPr lang="zh-CN" altLang="en-US" sz="1460" b="1" dirty="0"/>
          </a:p>
          <a:p>
            <a:r>
              <a:rPr lang="en-US" altLang="zh-CN" sz="1460" b="1" dirty="0" smtClean="0"/>
              <a:t>	</a:t>
            </a:r>
            <a:r>
              <a:rPr lang="en-US" altLang="zh-CN" sz="1460" b="1" dirty="0" err="1" smtClean="0"/>
              <a:t>def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__</a:t>
            </a:r>
            <a:r>
              <a:rPr lang="en-US" altLang="zh-CN" sz="1460" b="1" dirty="0" err="1"/>
              <a:t>init</a:t>
            </a:r>
            <a:r>
              <a:rPr lang="en-US" altLang="zh-CN" sz="1460" b="1" dirty="0"/>
              <a:t>__(</a:t>
            </a:r>
            <a:r>
              <a:rPr lang="en-US" altLang="zh-CN" sz="1460" b="1" dirty="0" err="1"/>
              <a:t>self,color</a:t>
            </a:r>
            <a:r>
              <a:rPr lang="en-US" altLang="zh-CN" sz="1460" b="1" dirty="0"/>
              <a:t>):</a:t>
            </a:r>
            <a:endParaRPr lang="zh-CN" altLang="en-US" sz="1460" b="1" dirty="0"/>
          </a:p>
          <a:p>
            <a:r>
              <a:rPr lang="en-US" altLang="zh-CN" sz="1460" b="1" dirty="0" smtClean="0"/>
              <a:t>		</a:t>
            </a:r>
            <a:r>
              <a:rPr lang="en-US" altLang="zh-CN" sz="1460" b="1" dirty="0" err="1" smtClean="0"/>
              <a:t>self.color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= color</a:t>
            </a:r>
            <a:endParaRPr lang="zh-CN" altLang="en-US" sz="1460" b="1" dirty="0"/>
          </a:p>
          <a:p>
            <a:r>
              <a:rPr lang="en-US" altLang="zh-CN" sz="1460" b="1" dirty="0" smtClean="0"/>
              <a:t>	</a:t>
            </a:r>
            <a:r>
              <a:rPr lang="en-US" altLang="zh-CN" sz="1460" b="1" dirty="0" err="1" smtClean="0"/>
              <a:t>def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description(self):</a:t>
            </a:r>
            <a:endParaRPr lang="zh-CN" altLang="en-US" sz="1460" b="1" dirty="0"/>
          </a:p>
          <a:p>
            <a:r>
              <a:rPr lang="en-US" altLang="zh-CN" sz="1460" b="1" dirty="0" smtClean="0"/>
              <a:t>		print</a:t>
            </a:r>
            <a:r>
              <a:rPr lang="en-US" altLang="zh-CN" sz="1460" b="1" dirty="0"/>
              <a:t>("</a:t>
            </a:r>
            <a:r>
              <a:rPr lang="zh-CN" altLang="en-US" sz="1460" b="1" dirty="0"/>
              <a:t>我是</a:t>
            </a:r>
            <a:r>
              <a:rPr lang="en-US" altLang="zh-CN" sz="1460" b="1" dirty="0"/>
              <a:t>%s</a:t>
            </a:r>
            <a:r>
              <a:rPr lang="zh-CN" altLang="en-US" sz="1460" b="1" dirty="0"/>
              <a:t>的图形</a:t>
            </a:r>
            <a:r>
              <a:rPr lang="en-US" altLang="zh-CN" sz="1460" b="1" dirty="0"/>
              <a:t>"%(</a:t>
            </a:r>
            <a:r>
              <a:rPr lang="en-US" altLang="zh-CN" sz="1460" b="1" dirty="0" err="1"/>
              <a:t>self.color</a:t>
            </a:r>
            <a:r>
              <a:rPr lang="en-US" altLang="zh-CN" sz="1460" b="1" dirty="0"/>
              <a:t>))</a:t>
            </a:r>
            <a:endParaRPr lang="zh-CN" altLang="en-US" sz="1460" b="1" dirty="0"/>
          </a:p>
          <a:p>
            <a:r>
              <a:rPr lang="en-US" altLang="zh-CN" sz="1460" b="1" dirty="0"/>
              <a:t>#</a:t>
            </a:r>
            <a:r>
              <a:rPr lang="zh-CN" altLang="en-US" sz="1460" b="1" dirty="0"/>
              <a:t>定义子类</a:t>
            </a:r>
          </a:p>
          <a:p>
            <a:r>
              <a:rPr lang="en-US" altLang="zh-CN" sz="1460" b="1" dirty="0"/>
              <a:t>class Square(Graph):</a:t>
            </a:r>
            <a:endParaRPr lang="zh-CN" altLang="en-US" sz="1460" b="1" dirty="0"/>
          </a:p>
          <a:p>
            <a:r>
              <a:rPr lang="en-US" altLang="zh-CN" sz="1460" b="1" dirty="0"/>
              <a:t>	</a:t>
            </a:r>
            <a:r>
              <a:rPr lang="en-US" altLang="zh-CN" sz="1460" b="1" dirty="0" err="1" smtClean="0"/>
              <a:t>def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__</a:t>
            </a:r>
            <a:r>
              <a:rPr lang="en-US" altLang="zh-CN" sz="1460" b="1" dirty="0" err="1"/>
              <a:t>init</a:t>
            </a:r>
            <a:r>
              <a:rPr lang="en-US" altLang="zh-CN" sz="1460" b="1" dirty="0"/>
              <a:t>__(</a:t>
            </a:r>
            <a:r>
              <a:rPr lang="en-US" altLang="zh-CN" sz="1460" b="1" dirty="0" err="1"/>
              <a:t>self,color,length</a:t>
            </a:r>
            <a:r>
              <a:rPr lang="en-US" altLang="zh-CN" sz="1460" b="1" dirty="0"/>
              <a:t>):</a:t>
            </a:r>
            <a:endParaRPr lang="zh-CN" altLang="en-US" sz="1460" b="1" dirty="0"/>
          </a:p>
          <a:p>
            <a:r>
              <a:rPr lang="en-US" altLang="zh-CN" sz="1460" b="1" dirty="0" smtClean="0"/>
              <a:t>		super</a:t>
            </a:r>
            <a:r>
              <a:rPr lang="en-US" altLang="zh-CN" sz="1460" b="1" dirty="0"/>
              <a:t>().__</a:t>
            </a:r>
            <a:r>
              <a:rPr lang="en-US" altLang="zh-CN" sz="1460" b="1" dirty="0" err="1"/>
              <a:t>init</a:t>
            </a:r>
            <a:r>
              <a:rPr lang="en-US" altLang="zh-CN" sz="1460" b="1" dirty="0"/>
              <a:t>__(color)</a:t>
            </a:r>
            <a:endParaRPr lang="zh-CN" altLang="en-US" sz="1460" b="1" dirty="0"/>
          </a:p>
          <a:p>
            <a:r>
              <a:rPr lang="en-US" altLang="zh-CN" sz="1460" b="1" dirty="0" smtClean="0"/>
              <a:t>		</a:t>
            </a:r>
            <a:r>
              <a:rPr lang="en-US" altLang="zh-CN" sz="1460" b="1" dirty="0" err="1" smtClean="0"/>
              <a:t>self.length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= length</a:t>
            </a:r>
            <a:endParaRPr lang="zh-CN" altLang="en-US" sz="1460" b="1" dirty="0"/>
          </a:p>
          <a:p>
            <a:r>
              <a:rPr lang="en-US" altLang="zh-CN" sz="1460" b="1" dirty="0"/>
              <a:t>	</a:t>
            </a:r>
            <a:r>
              <a:rPr lang="en-US" altLang="zh-CN" sz="1460" b="1" dirty="0" err="1" smtClean="0"/>
              <a:t>def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description(self):</a:t>
            </a:r>
            <a:endParaRPr lang="zh-CN" altLang="en-US" sz="1460" b="1" dirty="0"/>
          </a:p>
          <a:p>
            <a:r>
              <a:rPr lang="en-US" altLang="zh-CN" sz="1460" b="1" dirty="0" smtClean="0"/>
              <a:t>		print</a:t>
            </a:r>
            <a:r>
              <a:rPr lang="en-US" altLang="zh-CN" sz="1460" b="1" dirty="0"/>
              <a:t>("</a:t>
            </a:r>
            <a:r>
              <a:rPr lang="zh-CN" altLang="en-US" sz="1460" b="1" dirty="0"/>
              <a:t>我是</a:t>
            </a:r>
            <a:r>
              <a:rPr lang="en-US" altLang="zh-CN" sz="1460" b="1" dirty="0"/>
              <a:t>%s</a:t>
            </a:r>
            <a:r>
              <a:rPr lang="zh-CN" altLang="en-US" sz="1460" b="1" dirty="0"/>
              <a:t>的正方形</a:t>
            </a:r>
            <a:r>
              <a:rPr lang="en-US" altLang="zh-CN" sz="1460" b="1" dirty="0"/>
              <a:t>"%(</a:t>
            </a:r>
            <a:r>
              <a:rPr lang="en-US" altLang="zh-CN" sz="1460" b="1" dirty="0" err="1"/>
              <a:t>self.color</a:t>
            </a:r>
            <a:r>
              <a:rPr lang="en-US" altLang="zh-CN" sz="1460" b="1" dirty="0"/>
              <a:t>))</a:t>
            </a:r>
            <a:endParaRPr lang="zh-CN" altLang="en-US" sz="1460" b="1" dirty="0"/>
          </a:p>
          <a:p>
            <a:r>
              <a:rPr lang="en-US" altLang="zh-CN" sz="1460" b="1" dirty="0" smtClean="0"/>
              <a:t>	</a:t>
            </a:r>
            <a:r>
              <a:rPr lang="en-US" altLang="zh-CN" sz="1460" b="1" dirty="0" err="1" smtClean="0"/>
              <a:t>def</a:t>
            </a:r>
            <a:r>
              <a:rPr lang="en-US" altLang="zh-CN" sz="1460" b="1" dirty="0" smtClean="0"/>
              <a:t> </a:t>
            </a:r>
            <a:r>
              <a:rPr lang="en-US" altLang="zh-CN" sz="1460" b="1" dirty="0"/>
              <a:t>area(self):</a:t>
            </a:r>
            <a:endParaRPr lang="zh-CN" altLang="en-US" sz="1460" b="1" dirty="0"/>
          </a:p>
          <a:p>
            <a:r>
              <a:rPr lang="en-US" altLang="zh-CN" sz="1460" b="1" dirty="0" smtClean="0"/>
              <a:t>		print</a:t>
            </a:r>
            <a:r>
              <a:rPr lang="en-US" altLang="zh-CN" sz="1460" b="1" dirty="0"/>
              <a:t>("</a:t>
            </a:r>
            <a:r>
              <a:rPr lang="zh-CN" altLang="en-US" sz="1460" b="1" dirty="0"/>
              <a:t>我的面积是</a:t>
            </a:r>
            <a:r>
              <a:rPr lang="en-US" altLang="zh-CN" sz="1460" b="1" dirty="0"/>
              <a:t>%s"%(</a:t>
            </a:r>
            <a:r>
              <a:rPr lang="en-US" altLang="zh-CN" sz="1460" b="1" dirty="0" err="1"/>
              <a:t>self.length</a:t>
            </a:r>
            <a:r>
              <a:rPr lang="en-US" altLang="zh-CN" sz="1460" b="1" dirty="0"/>
              <a:t>*</a:t>
            </a:r>
            <a:r>
              <a:rPr lang="en-US" altLang="zh-CN" sz="1460" b="1" dirty="0" err="1"/>
              <a:t>self.length</a:t>
            </a:r>
            <a:r>
              <a:rPr lang="en-US" altLang="zh-CN" sz="1460" b="1" dirty="0"/>
              <a:t>))</a:t>
            </a:r>
            <a:endParaRPr lang="zh-CN" altLang="en-US" sz="1460" b="1" dirty="0"/>
          </a:p>
          <a:p>
            <a:r>
              <a:rPr lang="en-US" altLang="zh-CN" sz="1460" b="1" dirty="0"/>
              <a:t>#</a:t>
            </a:r>
            <a:r>
              <a:rPr lang="zh-CN" altLang="en-US" sz="1460" b="1" dirty="0"/>
              <a:t>创建子类对象</a:t>
            </a:r>
          </a:p>
          <a:p>
            <a:r>
              <a:rPr lang="en-US" altLang="zh-CN" sz="1460" b="1" dirty="0"/>
              <a:t>s = Square("</a:t>
            </a:r>
            <a:r>
              <a:rPr lang="zh-CN" altLang="en-US" sz="1460" b="1" dirty="0"/>
              <a:t>黄色</a:t>
            </a:r>
            <a:r>
              <a:rPr lang="en-US" altLang="zh-CN" sz="1460" b="1" dirty="0"/>
              <a:t>",10)</a:t>
            </a:r>
            <a:endParaRPr lang="zh-CN" altLang="en-US" sz="1460" b="1" dirty="0"/>
          </a:p>
          <a:p>
            <a:r>
              <a:rPr lang="en-US" altLang="zh-CN" sz="1460" b="1" dirty="0" err="1"/>
              <a:t>s.description</a:t>
            </a:r>
            <a:r>
              <a:rPr lang="en-US" altLang="zh-CN" sz="1460" b="1" dirty="0"/>
              <a:t>()</a:t>
            </a:r>
            <a:endParaRPr lang="zh-CN" altLang="en-US" sz="1460" b="1" dirty="0"/>
          </a:p>
          <a:p>
            <a:r>
              <a:rPr lang="en-US" altLang="zh-CN" sz="1460" b="1" dirty="0" err="1"/>
              <a:t>s.area</a:t>
            </a:r>
            <a:r>
              <a:rPr lang="en-US" altLang="zh-CN" sz="1460" b="1" dirty="0" smtClean="0"/>
              <a:t>()</a:t>
            </a:r>
            <a:endParaRPr lang="zh-CN" altLang="en-US" sz="1460" b="1" dirty="0"/>
          </a:p>
        </p:txBody>
      </p:sp>
    </p:spTree>
    <p:extLst>
      <p:ext uri="{BB962C8B-B14F-4D97-AF65-F5344CB8AC3E}">
        <p14:creationId xmlns:p14="http://schemas.microsoft.com/office/powerpoint/2010/main" val="304749942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类的多态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1347614"/>
            <a:ext cx="7820935" cy="23042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指不考虑对象类型的情况下使用对象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等强类型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语言相比，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推崇“鸭子类型”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。“鸭子类型”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是这样描述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的：如果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看到的动物走起来像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鸭子，游泳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鸭子，叫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起来也像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鸭子，那么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这只动物就可以被称为鸭子。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2613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类的多态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915566"/>
            <a:ext cx="7820935" cy="23042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0566" y="780521"/>
            <a:ext cx="4397578" cy="41857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#</a:t>
            </a:r>
            <a:r>
              <a:rPr lang="zh-CN" altLang="en-US" sz="1400" b="1" dirty="0"/>
              <a:t>定义一个动物类</a:t>
            </a:r>
          </a:p>
          <a:p>
            <a:r>
              <a:rPr lang="en-US" altLang="zh-CN" sz="1400" b="1" dirty="0"/>
              <a:t>class Animal(object):</a:t>
            </a:r>
            <a:endParaRPr lang="zh-CN" altLang="en-US" sz="1400" b="1" dirty="0"/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def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shout(self):    #</a:t>
            </a:r>
            <a:r>
              <a:rPr lang="zh-CN" altLang="en-US" sz="1400" b="1" dirty="0"/>
              <a:t>叫的方法</a:t>
            </a:r>
          </a:p>
          <a:p>
            <a:r>
              <a:rPr lang="en-US" altLang="zh-CN" sz="1400" b="1" dirty="0" smtClean="0"/>
              <a:t>		print</a:t>
            </a:r>
            <a:r>
              <a:rPr lang="en-US" altLang="zh-CN" sz="1400" b="1" dirty="0"/>
              <a:t>("-------</a:t>
            </a:r>
            <a:r>
              <a:rPr lang="zh-CN" altLang="en-US" sz="1400" b="1" dirty="0"/>
              <a:t>动物在叫</a:t>
            </a:r>
            <a:r>
              <a:rPr lang="en-US" altLang="zh-CN" sz="1400" b="1" dirty="0"/>
              <a:t>-------")</a:t>
            </a:r>
            <a:endParaRPr lang="zh-CN" altLang="en-US" sz="1400" b="1" dirty="0"/>
          </a:p>
          <a:p>
            <a:r>
              <a:rPr lang="en-US" altLang="zh-CN" sz="1400" b="1" dirty="0"/>
              <a:t>#</a:t>
            </a:r>
            <a:r>
              <a:rPr lang="zh-CN" altLang="en-US" sz="1400" b="1" dirty="0"/>
              <a:t>定义一个猫的类</a:t>
            </a:r>
          </a:p>
          <a:p>
            <a:r>
              <a:rPr lang="en-US" altLang="zh-CN" sz="1400" b="1" dirty="0"/>
              <a:t>class Cat(Animal):</a:t>
            </a:r>
            <a:endParaRPr lang="zh-CN" altLang="en-US" sz="1400" b="1" dirty="0"/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def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shout(self):</a:t>
            </a:r>
            <a:endParaRPr lang="zh-CN" altLang="en-US" sz="1400" b="1" dirty="0"/>
          </a:p>
          <a:p>
            <a:r>
              <a:rPr lang="en-US" altLang="zh-CN" sz="1400" b="1" dirty="0" smtClean="0"/>
              <a:t>		print</a:t>
            </a:r>
            <a:r>
              <a:rPr lang="en-US" altLang="zh-CN" sz="1400" b="1" dirty="0"/>
              <a:t>("-------</a:t>
            </a:r>
            <a:r>
              <a:rPr lang="zh-CN" altLang="en-US" sz="1400" b="1" dirty="0"/>
              <a:t>喵喵</a:t>
            </a:r>
            <a:r>
              <a:rPr lang="en-US" altLang="zh-CN" sz="1400" b="1" dirty="0"/>
              <a:t>-------")</a:t>
            </a:r>
            <a:endParaRPr lang="zh-CN" altLang="en-US" sz="1400" b="1" dirty="0"/>
          </a:p>
          <a:p>
            <a:r>
              <a:rPr lang="en-US" altLang="zh-CN" sz="1400" b="1" dirty="0"/>
              <a:t>#</a:t>
            </a:r>
            <a:r>
              <a:rPr lang="zh-CN" altLang="en-US" sz="1400" b="1" dirty="0"/>
              <a:t>定义一个狗的类</a:t>
            </a:r>
          </a:p>
          <a:p>
            <a:r>
              <a:rPr lang="en-US" altLang="zh-CN" sz="1400" b="1" dirty="0"/>
              <a:t>class Dog(Animal):</a:t>
            </a:r>
            <a:endParaRPr lang="zh-CN" altLang="en-US" sz="1400" b="1" dirty="0"/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def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shout(self):</a:t>
            </a:r>
            <a:endParaRPr lang="zh-CN" altLang="en-US" sz="1400" b="1" dirty="0"/>
          </a:p>
          <a:p>
            <a:r>
              <a:rPr lang="en-US" altLang="zh-CN" sz="1400" b="1" dirty="0" smtClean="0"/>
              <a:t>		print</a:t>
            </a:r>
            <a:r>
              <a:rPr lang="en-US" altLang="zh-CN" sz="1400" b="1" dirty="0"/>
              <a:t>("-------</a:t>
            </a:r>
            <a:r>
              <a:rPr lang="zh-CN" altLang="en-US" sz="1400" b="1" dirty="0"/>
              <a:t>汪汪</a:t>
            </a:r>
            <a:r>
              <a:rPr lang="en-US" altLang="zh-CN" sz="1400" b="1" dirty="0"/>
              <a:t>-------")</a:t>
            </a:r>
            <a:endParaRPr lang="zh-CN" altLang="en-US" sz="1400" b="1" dirty="0"/>
          </a:p>
          <a:p>
            <a:r>
              <a:rPr lang="en-US" altLang="zh-CN" sz="1400" b="1" dirty="0"/>
              <a:t>#</a:t>
            </a:r>
            <a:r>
              <a:rPr lang="zh-CN" altLang="en-US" sz="1400" b="1" dirty="0"/>
              <a:t>定义一个函数</a:t>
            </a:r>
          </a:p>
          <a:p>
            <a:r>
              <a:rPr lang="en-US" altLang="zh-CN" sz="1400" b="1" dirty="0" err="1"/>
              <a:t>def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func</a:t>
            </a:r>
            <a:r>
              <a:rPr lang="en-US" altLang="zh-CN" sz="1400" b="1" dirty="0"/>
              <a:t>(temp):</a:t>
            </a:r>
            <a:endParaRPr lang="zh-CN" altLang="en-US" sz="1400" b="1" dirty="0"/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temp.shout</a:t>
            </a:r>
            <a:r>
              <a:rPr lang="en-US" altLang="zh-CN" sz="1400" b="1" dirty="0"/>
              <a:t>()</a:t>
            </a:r>
            <a:endParaRPr lang="zh-CN" altLang="en-US" sz="1400" b="1" dirty="0"/>
          </a:p>
          <a:p>
            <a:r>
              <a:rPr lang="en-US" altLang="zh-CN" sz="1400" b="1" dirty="0"/>
              <a:t>dog = Dog()</a:t>
            </a:r>
            <a:endParaRPr lang="zh-CN" altLang="en-US" sz="1400" b="1" dirty="0"/>
          </a:p>
          <a:p>
            <a:r>
              <a:rPr lang="en-US" altLang="zh-CN" sz="1400" b="1" dirty="0" err="1"/>
              <a:t>func</a:t>
            </a:r>
            <a:r>
              <a:rPr lang="en-US" altLang="zh-CN" sz="1400" b="1" dirty="0"/>
              <a:t>(dog)</a:t>
            </a:r>
            <a:endParaRPr lang="zh-CN" altLang="en-US" sz="1400" b="1" dirty="0"/>
          </a:p>
          <a:p>
            <a:r>
              <a:rPr lang="en-US" altLang="zh-CN" sz="1400" b="1" dirty="0"/>
              <a:t>cat = Cat()</a:t>
            </a:r>
            <a:endParaRPr lang="zh-CN" altLang="en-US" sz="1400" b="1" dirty="0"/>
          </a:p>
          <a:p>
            <a:r>
              <a:rPr lang="en-US" altLang="zh-CN" sz="1400" b="1" dirty="0" err="1"/>
              <a:t>func</a:t>
            </a:r>
            <a:r>
              <a:rPr lang="en-US" altLang="zh-CN" sz="1400" b="1" dirty="0"/>
              <a:t>(cat)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3786633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类的多态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915566"/>
            <a:ext cx="7820935" cy="23042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并没有指定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类型，所以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如果传入其他类型的对象也是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可以的，只要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该对象具有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shout()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不一定要继承自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比如在代码中增加一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中也定义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shout()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对象，同样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0817" y="2758157"/>
            <a:ext cx="439757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class </a:t>
            </a:r>
            <a:r>
              <a:rPr lang="en-US" altLang="zh-CN" b="1" dirty="0"/>
              <a:t>Train(object</a:t>
            </a:r>
            <a:r>
              <a:rPr lang="en-US" altLang="zh-CN" b="1" dirty="0" smtClean="0"/>
              <a:t>):</a:t>
            </a:r>
            <a:endParaRPr lang="zh-CN" altLang="en-US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shout(self):</a:t>
            </a:r>
            <a:endParaRPr lang="zh-CN" altLang="en-US" b="1" dirty="0" smtClean="0"/>
          </a:p>
          <a:p>
            <a:r>
              <a:rPr lang="en-US" altLang="zh-CN" b="1" dirty="0" smtClean="0"/>
              <a:t>		print</a:t>
            </a:r>
            <a:r>
              <a:rPr lang="en-US" altLang="zh-CN" b="1" dirty="0"/>
              <a:t>("-------</a:t>
            </a:r>
            <a:r>
              <a:rPr lang="zh-CN" altLang="en-US" b="1" dirty="0"/>
              <a:t>呜呜</a:t>
            </a:r>
            <a:r>
              <a:rPr lang="en-US" altLang="zh-CN" b="1" dirty="0" smtClean="0"/>
              <a:t>-------")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526173" y="4328232"/>
            <a:ext cx="4397578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train </a:t>
            </a:r>
            <a:r>
              <a:rPr lang="en-US" altLang="zh-CN" b="1" dirty="0"/>
              <a:t>= Train()</a:t>
            </a:r>
            <a:endParaRPr lang="zh-CN" altLang="en-US" b="1" dirty="0"/>
          </a:p>
          <a:p>
            <a:r>
              <a:rPr lang="en-US" altLang="zh-CN" b="1" dirty="0" err="1"/>
              <a:t>func</a:t>
            </a:r>
            <a:r>
              <a:rPr lang="en-US" altLang="zh-CN" b="1" dirty="0"/>
              <a:t>(train)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915607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任务学习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使用继承完成人、学生和教师类的定义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类，包含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人的基本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姓名、性别、出生日期。 定义学生与教师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类，继承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增加各自的特殊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学生类还包含学号、入校时间和班级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编号；教师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类还包含教师工号、入校时间和部门编号。 为各个类添加各自的行为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“学生会学习”“教师会教书”。 分别创建学生对象与教师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信息输出及方法调用。 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3" y="2283718"/>
            <a:ext cx="798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3014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2348C8E-D7A5-42F4-91E5-1E232661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7" y="86345"/>
            <a:ext cx="2035052" cy="776287"/>
          </a:xfrm>
        </p:spPr>
        <p:txBody>
          <a:bodyPr/>
          <a:lstStyle/>
          <a:p>
            <a:pPr algn="l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87B12F-6561-4AB1-B16A-C59FAF103086}"/>
              </a:ext>
            </a:extLst>
          </p:cNvPr>
          <p:cNvCxnSpPr/>
          <p:nvPr/>
        </p:nvCxnSpPr>
        <p:spPr>
          <a:xfrm>
            <a:off x="930834" y="771550"/>
            <a:ext cx="72728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36">
            <a:extLst>
              <a:ext uri="{FF2B5EF4-FFF2-40B4-BE49-F238E27FC236}">
                <a16:creationId xmlns:a16="http://schemas.microsoft.com/office/drawing/2014/main" id="{75F31756-ACC5-4C19-B1AC-912DBD2AB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47864" y="1317004"/>
            <a:ext cx="2555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类的封装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17" name="组合 111">
            <a:extLst>
              <a:ext uri="{FF2B5EF4-FFF2-40B4-BE49-F238E27FC236}">
                <a16:creationId xmlns:a16="http://schemas.microsoft.com/office/drawing/2014/main" id="{919B7E60-95DB-4AD5-838B-7698EAAB6852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902315" y="1182842"/>
            <a:ext cx="663179" cy="715565"/>
            <a:chOff x="1936620" y="1275606"/>
            <a:chExt cx="1296144" cy="1728192"/>
          </a:xfrm>
        </p:grpSpPr>
        <p:grpSp>
          <p:nvGrpSpPr>
            <p:cNvPr id="18" name="组合 112">
              <a:extLst>
                <a:ext uri="{FF2B5EF4-FFF2-40B4-BE49-F238E27FC236}">
                  <a16:creationId xmlns:a16="http://schemas.microsoft.com/office/drawing/2014/main" id="{901BD758-F66C-44EC-B7D6-1B224EEAF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E548F5B8-DA54-4EAE-BE49-050DB32F536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6BA2B0A4-EB4E-4766-BC32-D95E9A1C1BA0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>
              <a:extLst>
                <a:ext uri="{FF2B5EF4-FFF2-40B4-BE49-F238E27FC236}">
                  <a16:creationId xmlns:a16="http://schemas.microsoft.com/office/drawing/2014/main" id="{AD0E1AA8-6FA3-4341-948F-8AEE00BE4D93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2" name="矩形 53">
            <a:extLst>
              <a:ext uri="{FF2B5EF4-FFF2-40B4-BE49-F238E27FC236}">
                <a16:creationId xmlns:a16="http://schemas.microsoft.com/office/drawing/2014/main" id="{4C498DB7-87CC-4CB9-AA33-D01620EDB2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37003" y="222228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类的继承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23" name="组合 116">
            <a:extLst>
              <a:ext uri="{FF2B5EF4-FFF2-40B4-BE49-F238E27FC236}">
                <a16:creationId xmlns:a16="http://schemas.microsoft.com/office/drawing/2014/main" id="{1E15DAE5-78C4-4353-A44D-8EAA15C1B6CE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917345" y="2128117"/>
            <a:ext cx="663179" cy="714375"/>
            <a:chOff x="1936620" y="1275606"/>
            <a:chExt cx="1296144" cy="1728192"/>
          </a:xfrm>
        </p:grpSpPr>
        <p:grpSp>
          <p:nvGrpSpPr>
            <p:cNvPr id="24" name="组合 117">
              <a:extLst>
                <a:ext uri="{FF2B5EF4-FFF2-40B4-BE49-F238E27FC236}">
                  <a16:creationId xmlns:a16="http://schemas.microsoft.com/office/drawing/2014/main" id="{07DB1D9C-44C8-4A4A-B658-06FE547EF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FE1CFB31-325E-434B-B245-0F7193F0355A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5DEEC9C9-D1AB-44D1-866E-F7109FAA0DCF}"/>
                  </a:ext>
                </a:extLst>
              </p:cNvPr>
              <p:cNvSpPr/>
              <p:nvPr/>
            </p:nvSpPr>
            <p:spPr>
              <a:xfrm>
                <a:off x="1961226" y="1347613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5" name="圆角矩形 5">
              <a:extLst>
                <a:ext uri="{FF2B5EF4-FFF2-40B4-BE49-F238E27FC236}">
                  <a16:creationId xmlns:a16="http://schemas.microsoft.com/office/drawing/2014/main" id="{42EF082D-526B-407A-A3D8-B9015E4D4043}"/>
                </a:ext>
              </a:extLst>
            </p:cNvPr>
            <p:cNvSpPr/>
            <p:nvPr/>
          </p:nvSpPr>
          <p:spPr>
            <a:xfrm>
              <a:off x="1814437" y="2064249"/>
              <a:ext cx="1293816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8" name="矩形 103">
            <a:extLst>
              <a:ext uri="{FF2B5EF4-FFF2-40B4-BE49-F238E27FC236}">
                <a16:creationId xmlns:a16="http://schemas.microsoft.com/office/drawing/2014/main" id="{A79CF3BA-6286-4DD5-B961-5C4A92C94B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50158" y="312318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类的多态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29" name="组合 121">
            <a:extLst>
              <a:ext uri="{FF2B5EF4-FFF2-40B4-BE49-F238E27FC236}">
                <a16:creationId xmlns:a16="http://schemas.microsoft.com/office/drawing/2014/main" id="{A076B41D-F78E-4986-BAF7-AC38E3CFB105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948411" y="3065139"/>
            <a:ext cx="663178" cy="714375"/>
            <a:chOff x="1936620" y="1275606"/>
            <a:chExt cx="1296144" cy="1728192"/>
          </a:xfrm>
        </p:grpSpPr>
        <p:grpSp>
          <p:nvGrpSpPr>
            <p:cNvPr id="30" name="组合 122">
              <a:extLst>
                <a:ext uri="{FF2B5EF4-FFF2-40B4-BE49-F238E27FC236}">
                  <a16:creationId xmlns:a16="http://schemas.microsoft.com/office/drawing/2014/main" id="{A9597C57-B11A-495B-97C1-2C96FA7E6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27612244-6052-4F36-BC16-23050601C5D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13136AA-DA96-429C-9D4E-56B4FA3D0A05}"/>
                  </a:ext>
                </a:extLst>
              </p:cNvPr>
              <p:cNvSpPr/>
              <p:nvPr/>
            </p:nvSpPr>
            <p:spPr>
              <a:xfrm>
                <a:off x="1961224" y="1347613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1" name="圆角矩形 5">
              <a:extLst>
                <a:ext uri="{FF2B5EF4-FFF2-40B4-BE49-F238E27FC236}">
                  <a16:creationId xmlns:a16="http://schemas.microsoft.com/office/drawing/2014/main" id="{9640C2AF-F30F-4A81-9DEC-23108FD591B1}"/>
                </a:ext>
              </a:extLst>
            </p:cNvPr>
            <p:cNvSpPr/>
            <p:nvPr/>
          </p:nvSpPr>
          <p:spPr>
            <a:xfrm>
              <a:off x="1814437" y="2064249"/>
              <a:ext cx="1293818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拓展任务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定义图形类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类，包含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名称、颜色和面积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属性，以及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输出信息的方法。 再定义图形类的子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类三角形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类和矩形类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。子类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增加各条边的长度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重写父类输出信息的方法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。分别创建三角形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和矩形类的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图形颜色、名称和面积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7906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1333998" y="0"/>
            <a:ext cx="7809304" cy="5143500"/>
          </a:xfrm>
          <a:prstGeom prst="rect">
            <a:avLst/>
          </a:prstGeom>
          <a:solidFill>
            <a:schemeClr val="accent1"/>
          </a:solidFill>
          <a:ln>
            <a:solidFill>
              <a:srgbClr val="DE6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3" tIns="34281" rIns="68563" bIns="34281" spcCol="0" rtlCol="0" anchor="ctr"/>
          <a:lstStyle/>
          <a:p>
            <a:pPr algn="ctr"/>
            <a:endParaRPr lang="zh-CN" altLang="en-US" sz="1300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00" y="-10507"/>
            <a:ext cx="2744076" cy="5154007"/>
            <a:chOff x="0" y="-14009"/>
            <a:chExt cx="3659328" cy="6872009"/>
          </a:xfrm>
        </p:grpSpPr>
        <p:sp>
          <p:nvSpPr>
            <p:cNvPr id="10" name="Freeform 47"/>
            <p:cNvSpPr>
              <a:spLocks/>
            </p:cNvSpPr>
            <p:nvPr/>
          </p:nvSpPr>
          <p:spPr bwMode="auto">
            <a:xfrm flipH="1">
              <a:off x="1010820" y="-14009"/>
              <a:ext cx="1766977" cy="1716043"/>
            </a:xfrm>
            <a:custGeom>
              <a:avLst/>
              <a:gdLst>
                <a:gd name="T0" fmla="*/ 225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5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 flipH="1">
              <a:off x="129293" y="-14009"/>
              <a:ext cx="1766977" cy="1716043"/>
            </a:xfrm>
            <a:custGeom>
              <a:avLst/>
              <a:gdLst>
                <a:gd name="T0" fmla="*/ 226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6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 flipH="1">
              <a:off x="3" y="-14009"/>
              <a:ext cx="1010820" cy="1716043"/>
            </a:xfrm>
            <a:custGeom>
              <a:avLst/>
              <a:gdLst>
                <a:gd name="T0" fmla="*/ 258 w 258"/>
                <a:gd name="T1" fmla="*/ 66 h 438"/>
                <a:gd name="T2" fmla="*/ 225 w 258"/>
                <a:gd name="T3" fmla="*/ 0 h 438"/>
                <a:gd name="T4" fmla="*/ 0 w 258"/>
                <a:gd name="T5" fmla="*/ 438 h 438"/>
                <a:gd name="T6" fmla="*/ 258 w 258"/>
                <a:gd name="T7" fmla="*/ 438 h 438"/>
                <a:gd name="T8" fmla="*/ 258 w 258"/>
                <a:gd name="T9" fmla="*/ 6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66"/>
                  </a:moveTo>
                  <a:lnTo>
                    <a:pt x="225" y="0"/>
                  </a:lnTo>
                  <a:lnTo>
                    <a:pt x="0" y="438"/>
                  </a:lnTo>
                  <a:lnTo>
                    <a:pt x="258" y="438"/>
                  </a:lnTo>
                  <a:lnTo>
                    <a:pt x="258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 flipH="1">
              <a:off x="0" y="-14009"/>
              <a:ext cx="129292" cy="258582"/>
            </a:xfrm>
            <a:custGeom>
              <a:avLst/>
              <a:gdLst>
                <a:gd name="T0" fmla="*/ 33 w 33"/>
                <a:gd name="T1" fmla="*/ 0 h 66"/>
                <a:gd name="T2" fmla="*/ 0 w 33"/>
                <a:gd name="T3" fmla="*/ 0 h 66"/>
                <a:gd name="T4" fmla="*/ 33 w 33"/>
                <a:gd name="T5" fmla="*/ 66 h 66"/>
                <a:gd name="T6" fmla="*/ 33 w 33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6">
                  <a:moveTo>
                    <a:pt x="33" y="0"/>
                  </a:moveTo>
                  <a:lnTo>
                    <a:pt x="0" y="0"/>
                  </a:lnTo>
                  <a:lnTo>
                    <a:pt x="33" y="6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 flipH="1">
              <a:off x="1896270" y="1702034"/>
              <a:ext cx="1763058" cy="1719962"/>
            </a:xfrm>
            <a:custGeom>
              <a:avLst/>
              <a:gdLst>
                <a:gd name="T0" fmla="*/ 225 w 450"/>
                <a:gd name="T1" fmla="*/ 0 h 439"/>
                <a:gd name="T2" fmla="*/ 0 w 450"/>
                <a:gd name="T3" fmla="*/ 439 h 439"/>
                <a:gd name="T4" fmla="*/ 450 w 450"/>
                <a:gd name="T5" fmla="*/ 439 h 439"/>
                <a:gd name="T6" fmla="*/ 225 w 450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0"/>
                  </a:moveTo>
                  <a:lnTo>
                    <a:pt x="0" y="439"/>
                  </a:lnTo>
                  <a:lnTo>
                    <a:pt x="450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B0D6A8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 flipH="1">
              <a:off x="1010820" y="1702034"/>
              <a:ext cx="1766977" cy="1719962"/>
            </a:xfrm>
            <a:custGeom>
              <a:avLst/>
              <a:gdLst>
                <a:gd name="T0" fmla="*/ 225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5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8ACF7A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 flipH="1">
              <a:off x="129293" y="1702034"/>
              <a:ext cx="1766977" cy="1719962"/>
            </a:xfrm>
            <a:custGeom>
              <a:avLst/>
              <a:gdLst>
                <a:gd name="T0" fmla="*/ 226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6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 flipH="1">
              <a:off x="3" y="1702034"/>
              <a:ext cx="1010820" cy="1719962"/>
            </a:xfrm>
            <a:custGeom>
              <a:avLst/>
              <a:gdLst>
                <a:gd name="T0" fmla="*/ 258 w 258"/>
                <a:gd name="T1" fmla="*/ 0 h 439"/>
                <a:gd name="T2" fmla="*/ 0 w 258"/>
                <a:gd name="T3" fmla="*/ 0 h 439"/>
                <a:gd name="T4" fmla="*/ 225 w 258"/>
                <a:gd name="T5" fmla="*/ 439 h 439"/>
                <a:gd name="T6" fmla="*/ 258 w 258"/>
                <a:gd name="T7" fmla="*/ 375 h 439"/>
                <a:gd name="T8" fmla="*/ 258 w 25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0"/>
                  </a:moveTo>
                  <a:lnTo>
                    <a:pt x="0" y="0"/>
                  </a:lnTo>
                  <a:lnTo>
                    <a:pt x="225" y="439"/>
                  </a:lnTo>
                  <a:lnTo>
                    <a:pt x="258" y="37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1D7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 flipH="1">
              <a:off x="1896270" y="3421997"/>
              <a:ext cx="1763058" cy="1719962"/>
            </a:xfrm>
            <a:custGeom>
              <a:avLst/>
              <a:gdLst>
                <a:gd name="T0" fmla="*/ 225 w 450"/>
                <a:gd name="T1" fmla="*/ 439 h 439"/>
                <a:gd name="T2" fmla="*/ 0 w 450"/>
                <a:gd name="T3" fmla="*/ 0 h 439"/>
                <a:gd name="T4" fmla="*/ 450 w 450"/>
                <a:gd name="T5" fmla="*/ 0 h 439"/>
                <a:gd name="T6" fmla="*/ 225 w 450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439"/>
                  </a:moveTo>
                  <a:lnTo>
                    <a:pt x="0" y="0"/>
                  </a:lnTo>
                  <a:lnTo>
                    <a:pt x="450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 flipH="1">
              <a:off x="1010820" y="3421997"/>
              <a:ext cx="1766977" cy="1719962"/>
            </a:xfrm>
            <a:custGeom>
              <a:avLst/>
              <a:gdLst>
                <a:gd name="T0" fmla="*/ 225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5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6B5BC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 flipH="1">
              <a:off x="129293" y="3421997"/>
              <a:ext cx="1766977" cy="1719962"/>
            </a:xfrm>
            <a:custGeom>
              <a:avLst/>
              <a:gdLst>
                <a:gd name="T0" fmla="*/ 226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6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 flipH="1">
              <a:off x="1010820" y="5141957"/>
              <a:ext cx="1766977" cy="1716043"/>
            </a:xfrm>
            <a:custGeom>
              <a:avLst/>
              <a:gdLst>
                <a:gd name="T0" fmla="*/ 225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5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8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 flipH="1">
              <a:off x="0" y="3171251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A8AA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 flipH="1">
              <a:off x="3" y="3421997"/>
              <a:ext cx="1010820" cy="1719962"/>
            </a:xfrm>
            <a:custGeom>
              <a:avLst/>
              <a:gdLst>
                <a:gd name="T0" fmla="*/ 258 w 258"/>
                <a:gd name="T1" fmla="*/ 64 h 439"/>
                <a:gd name="T2" fmla="*/ 225 w 258"/>
                <a:gd name="T3" fmla="*/ 0 h 439"/>
                <a:gd name="T4" fmla="*/ 0 w 258"/>
                <a:gd name="T5" fmla="*/ 439 h 439"/>
                <a:gd name="T6" fmla="*/ 258 w 258"/>
                <a:gd name="T7" fmla="*/ 439 h 439"/>
                <a:gd name="T8" fmla="*/ 258 w 258"/>
                <a:gd name="T9" fmla="*/ 6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64"/>
                  </a:moveTo>
                  <a:lnTo>
                    <a:pt x="225" y="0"/>
                  </a:lnTo>
                  <a:lnTo>
                    <a:pt x="0" y="439"/>
                  </a:lnTo>
                  <a:lnTo>
                    <a:pt x="258" y="439"/>
                  </a:lnTo>
                  <a:lnTo>
                    <a:pt x="258" y="64"/>
                  </a:lnTo>
                  <a:close/>
                </a:path>
              </a:pathLst>
            </a:custGeom>
            <a:solidFill>
              <a:srgbClr val="B3D8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 flipH="1">
              <a:off x="0" y="3421997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0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0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 flipH="1">
              <a:off x="129293" y="5141957"/>
              <a:ext cx="1766977" cy="1716043"/>
            </a:xfrm>
            <a:custGeom>
              <a:avLst/>
              <a:gdLst>
                <a:gd name="T0" fmla="*/ 226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6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 flipH="1">
              <a:off x="3" y="5141957"/>
              <a:ext cx="1010820" cy="1716043"/>
            </a:xfrm>
            <a:custGeom>
              <a:avLst/>
              <a:gdLst>
                <a:gd name="T0" fmla="*/ 258 w 258"/>
                <a:gd name="T1" fmla="*/ 0 h 438"/>
                <a:gd name="T2" fmla="*/ 0 w 258"/>
                <a:gd name="T3" fmla="*/ 0 h 438"/>
                <a:gd name="T4" fmla="*/ 225 w 258"/>
                <a:gd name="T5" fmla="*/ 438 h 438"/>
                <a:gd name="T6" fmla="*/ 258 w 258"/>
                <a:gd name="T7" fmla="*/ 374 h 438"/>
                <a:gd name="T8" fmla="*/ 258 w 25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0"/>
                  </a:moveTo>
                  <a:lnTo>
                    <a:pt x="0" y="0"/>
                  </a:lnTo>
                  <a:lnTo>
                    <a:pt x="225" y="438"/>
                  </a:lnTo>
                  <a:lnTo>
                    <a:pt x="258" y="37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 flipH="1">
              <a:off x="0" y="6607254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306757" y="1848116"/>
            <a:ext cx="6150848" cy="900189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cs typeface="+mn-ea"/>
                <a:sym typeface="+mn-lt"/>
              </a:rPr>
              <a:t>THANK   YOU</a:t>
            </a:r>
            <a:endParaRPr lang="zh-CN" altLang="en-US" sz="5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85761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1848" y="865523"/>
            <a:ext cx="8182600" cy="29788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前面定义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类，实例化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后，在类外可以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随意修改它的属性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 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种类外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修改属性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值虽然很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方便，但是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安全，有时候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也会带来一些错误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。如下面代码：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4032" y="1851670"/>
            <a:ext cx="8424936" cy="28007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class Car:</a:t>
            </a:r>
            <a:endParaRPr lang="zh-CN" altLang="en-US" sz="1600" b="1" dirty="0"/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</a:t>
            </a:r>
            <a:r>
              <a:rPr lang="en-US" altLang="zh-CN" sz="1600" b="1" dirty="0" err="1"/>
              <a:t>self,color,speed</a:t>
            </a:r>
            <a:r>
              <a:rPr lang="en-US" altLang="zh-CN" sz="1600" b="1" dirty="0"/>
              <a:t>):</a:t>
            </a:r>
            <a:endParaRPr lang="zh-CN" altLang="en-US" sz="1600" b="1" dirty="0"/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self.color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color</a:t>
            </a:r>
            <a:endParaRPr lang="zh-CN" altLang="en-US" sz="1600" b="1" dirty="0"/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self.speed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smtClean="0"/>
              <a:t>speed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run(self):</a:t>
            </a:r>
            <a:endParaRPr lang="zh-CN" altLang="en-US" sz="1600" b="1" dirty="0"/>
          </a:p>
          <a:p>
            <a:r>
              <a:rPr lang="en-US" altLang="zh-CN" sz="1600" b="1" dirty="0" smtClean="0"/>
              <a:t>		print</a:t>
            </a:r>
            <a:r>
              <a:rPr lang="en-US" altLang="zh-CN" sz="1600" b="1" dirty="0"/>
              <a:t>("{}</a:t>
            </a:r>
            <a:r>
              <a:rPr lang="zh-CN" altLang="en-US" sz="1600" b="1" dirty="0"/>
              <a:t>的小汽车以</a:t>
            </a:r>
            <a:r>
              <a:rPr lang="en-US" altLang="zh-CN" sz="1600" b="1" dirty="0"/>
              <a:t>{}</a:t>
            </a:r>
            <a:r>
              <a:rPr lang="zh-CN" altLang="en-US" sz="1600" b="1" dirty="0"/>
              <a:t>千米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时的速度在奔跑</a:t>
            </a:r>
            <a:r>
              <a:rPr lang="en-US" altLang="zh-CN" sz="1600" b="1" dirty="0"/>
              <a:t>".format(</a:t>
            </a:r>
            <a:r>
              <a:rPr lang="en-US" altLang="zh-CN" sz="1600" b="1" dirty="0" err="1"/>
              <a:t>self.color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self.speed</a:t>
            </a:r>
            <a:r>
              <a:rPr lang="en-US" altLang="zh-CN" sz="1600" b="1" dirty="0"/>
              <a:t>))</a:t>
            </a:r>
            <a:endParaRPr lang="zh-CN" altLang="en-US" sz="1600" b="1" dirty="0"/>
          </a:p>
          <a:p>
            <a:r>
              <a:rPr lang="en-US" altLang="zh-CN" sz="1600" b="1" dirty="0" err="1"/>
              <a:t>mycar</a:t>
            </a:r>
            <a:r>
              <a:rPr lang="en-US" altLang="zh-CN" sz="1600" b="1" dirty="0"/>
              <a:t> = Car("</a:t>
            </a:r>
            <a:r>
              <a:rPr lang="zh-CN" altLang="en-US" sz="1600" b="1" dirty="0"/>
              <a:t>白色</a:t>
            </a:r>
            <a:r>
              <a:rPr lang="en-US" altLang="zh-CN" sz="1600" b="1" dirty="0"/>
              <a:t>",100)</a:t>
            </a:r>
            <a:endParaRPr lang="zh-CN" altLang="en-US" sz="1600" b="1" dirty="0"/>
          </a:p>
          <a:p>
            <a:r>
              <a:rPr lang="en-US" altLang="zh-CN" sz="1600" b="1" dirty="0" err="1"/>
              <a:t>mycar.run</a:t>
            </a:r>
            <a:r>
              <a:rPr lang="en-US" altLang="zh-CN" sz="1600" b="1" dirty="0"/>
              <a:t>()</a:t>
            </a:r>
            <a:endParaRPr lang="zh-CN" altLang="en-US" sz="1600" b="1" dirty="0"/>
          </a:p>
          <a:p>
            <a:r>
              <a:rPr lang="en-US" altLang="zh-CN" sz="1600" b="1" dirty="0" err="1"/>
              <a:t>mycar.color</a:t>
            </a:r>
            <a:r>
              <a:rPr lang="en-US" altLang="zh-CN" sz="1600" b="1" dirty="0"/>
              <a:t> = "</a:t>
            </a:r>
            <a:r>
              <a:rPr lang="zh-CN" altLang="en-US" sz="1600" b="1" dirty="0"/>
              <a:t>黄色</a:t>
            </a:r>
            <a:r>
              <a:rPr lang="en-US" altLang="zh-CN" sz="1600" b="1" dirty="0"/>
              <a:t>"      #</a:t>
            </a:r>
            <a:r>
              <a:rPr lang="zh-CN" altLang="en-US" sz="1600" b="1" dirty="0"/>
              <a:t>修改属性值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mycar.speed</a:t>
            </a:r>
            <a:r>
              <a:rPr lang="en-US" altLang="zh-CN" sz="1600" b="1" dirty="0">
                <a:solidFill>
                  <a:srgbClr val="FF0000"/>
                </a:solidFill>
              </a:rPr>
              <a:t> = 1000        </a:t>
            </a:r>
            <a:r>
              <a:rPr lang="en-US" altLang="zh-CN" sz="1600" b="1" dirty="0"/>
              <a:t>#</a:t>
            </a:r>
            <a:r>
              <a:rPr lang="zh-CN" altLang="en-US" sz="1600" b="1" dirty="0"/>
              <a:t>修改属性值</a:t>
            </a:r>
          </a:p>
          <a:p>
            <a:r>
              <a:rPr lang="en-US" altLang="zh-CN" sz="1600" b="1" dirty="0" err="1"/>
              <a:t>mycar.run</a:t>
            </a:r>
            <a:r>
              <a:rPr lang="en-US" altLang="zh-CN" sz="1600" b="1" dirty="0"/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5095488" y="4127279"/>
            <a:ext cx="2644864" cy="703209"/>
          </a:xfrm>
          <a:prstGeom prst="borderCallout2">
            <a:avLst>
              <a:gd name="adj1" fmla="val 38304"/>
              <a:gd name="adj2" fmla="val -7642"/>
              <a:gd name="adj3" fmla="val 38304"/>
              <a:gd name="adj4" fmla="val -17358"/>
              <a:gd name="adj5" fmla="val 11643"/>
              <a:gd name="adj6" fmla="val -535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小汽车的时速达到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千米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时，目前不现实</a:t>
            </a:r>
            <a:endParaRPr lang="zh-CN" altLang="en-US" dirty="0">
              <a:solidFill>
                <a:schemeClr val="bg1"/>
              </a:solidFill>
              <a:latin typeface="FZSSK--GBK1-0"/>
            </a:endParaRPr>
          </a:p>
        </p:txBody>
      </p:sp>
    </p:spTree>
    <p:extLst>
      <p:ext uri="{BB962C8B-B14F-4D97-AF65-F5344CB8AC3E}">
        <p14:creationId xmlns:p14="http://schemas.microsoft.com/office/powerpoint/2010/main" val="182508847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29788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保护类里的属性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避免外界随意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赋值，把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隐藏属性、方法与方法实现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通过以下两步实现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把属性定义为私有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在属性名称前加两个下划线。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添加在类外可以调用的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用于设置和获取属性值。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4715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79014" y="1563638"/>
            <a:ext cx="8585641" cy="32932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class Car:</a:t>
            </a:r>
            <a:endParaRPr lang="zh-CN" altLang="en-US" sz="1600" b="1" dirty="0"/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</a:t>
            </a:r>
            <a:r>
              <a:rPr lang="en-US" altLang="zh-CN" sz="1600" b="1" dirty="0" err="1"/>
              <a:t>self,color,speed</a:t>
            </a:r>
            <a:r>
              <a:rPr lang="en-US" altLang="zh-CN" sz="1600" b="1" dirty="0"/>
              <a:t>):</a:t>
            </a:r>
            <a:endParaRPr lang="zh-CN" altLang="en-US" sz="1600" b="1" dirty="0"/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self.color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color</a:t>
            </a:r>
            <a:endParaRPr lang="zh-CN" altLang="en-US" sz="1600" b="1" dirty="0"/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self</a:t>
            </a:r>
            <a:r>
              <a:rPr lang="en-US" altLang="zh-CN" sz="1600" b="1" dirty="0" err="1"/>
              <a:t>.__speed</a:t>
            </a:r>
            <a:r>
              <a:rPr lang="en-US" altLang="zh-CN" sz="1600" b="1" dirty="0"/>
              <a:t> = speed</a:t>
            </a:r>
            <a:endParaRPr lang="zh-CN" altLang="en-US" sz="1600" b="1" dirty="0"/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run(self):</a:t>
            </a:r>
            <a:endParaRPr lang="zh-CN" altLang="en-US" sz="1600" b="1" dirty="0"/>
          </a:p>
          <a:p>
            <a:r>
              <a:rPr lang="en-US" altLang="zh-CN" sz="1600" b="1" dirty="0" smtClean="0"/>
              <a:t>		print</a:t>
            </a:r>
            <a:r>
              <a:rPr lang="en-US" altLang="zh-CN" sz="1600" b="1" dirty="0"/>
              <a:t>("{}</a:t>
            </a:r>
            <a:r>
              <a:rPr lang="zh-CN" altLang="en-US" sz="1600" b="1" dirty="0"/>
              <a:t>的小汽车以</a:t>
            </a:r>
            <a:r>
              <a:rPr lang="en-US" altLang="zh-CN" sz="1600" b="1" dirty="0"/>
              <a:t>{}</a:t>
            </a:r>
            <a:r>
              <a:rPr lang="zh-CN" altLang="en-US" sz="1600" b="1" dirty="0"/>
              <a:t>千米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时的速度在奔跑</a:t>
            </a:r>
            <a:r>
              <a:rPr lang="en-US" altLang="zh-CN" sz="1600" b="1" dirty="0"/>
              <a:t>".format(</a:t>
            </a:r>
            <a:r>
              <a:rPr lang="en-US" altLang="zh-CN" sz="1600" b="1" dirty="0" err="1"/>
              <a:t>self.color,self.__speed</a:t>
            </a:r>
            <a:r>
              <a:rPr lang="en-US" altLang="zh-CN" sz="1600" b="1" dirty="0" smtClean="0"/>
              <a:t>))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	#</a:t>
            </a:r>
            <a:r>
              <a:rPr lang="zh-CN" altLang="en-US" sz="1600" b="1" dirty="0" smtClean="0"/>
              <a:t>修改私有属性值</a:t>
            </a:r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set_speed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self,new_speed</a:t>
            </a:r>
            <a:r>
              <a:rPr lang="en-US" altLang="zh-CN" sz="1600" b="1" dirty="0"/>
              <a:t>):</a:t>
            </a:r>
            <a:endParaRPr lang="zh-CN" altLang="en-US" sz="1600" b="1" dirty="0"/>
          </a:p>
          <a:p>
            <a:r>
              <a:rPr lang="en-US" altLang="zh-CN" sz="1600" b="1" dirty="0" smtClean="0"/>
              <a:t>		if </a:t>
            </a:r>
            <a:r>
              <a:rPr lang="en-US" altLang="zh-CN" sz="1600" b="1" dirty="0" err="1"/>
              <a:t>new_speed</a:t>
            </a:r>
            <a:r>
              <a:rPr lang="en-US" altLang="zh-CN" sz="1600" b="1" dirty="0"/>
              <a:t>&gt;0 and </a:t>
            </a:r>
            <a:r>
              <a:rPr lang="en-US" altLang="zh-CN" sz="1600" b="1" dirty="0" err="1"/>
              <a:t>new_speed</a:t>
            </a:r>
            <a:r>
              <a:rPr lang="en-US" altLang="zh-CN" sz="1600" b="1" dirty="0"/>
              <a:t>&lt;180:</a:t>
            </a:r>
            <a:endParaRPr lang="zh-CN" altLang="en-US" sz="1600" b="1" dirty="0"/>
          </a:p>
          <a:p>
            <a:r>
              <a:rPr lang="zh-CN" altLang="en-US" sz="1600" b="1" dirty="0"/>
              <a:t>  </a:t>
            </a:r>
            <a:r>
              <a:rPr lang="en-US" altLang="zh-CN" sz="1600" b="1" dirty="0" smtClean="0"/>
              <a:t>			</a:t>
            </a:r>
            <a:r>
              <a:rPr lang="en-US" altLang="zh-CN" sz="1600" b="1" dirty="0" err="1" smtClean="0"/>
              <a:t>self</a:t>
            </a:r>
            <a:r>
              <a:rPr lang="en-US" altLang="zh-CN" sz="1600" b="1" dirty="0" err="1"/>
              <a:t>.__speed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new_speed</a:t>
            </a:r>
            <a:endParaRPr lang="zh-CN" altLang="en-US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smtClean="0"/>
              <a:t>#</a:t>
            </a:r>
            <a:r>
              <a:rPr lang="zh-CN" altLang="en-US" sz="1600" b="1" dirty="0"/>
              <a:t>获取私有属性值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get_speed</a:t>
            </a:r>
            <a:r>
              <a:rPr lang="en-US" altLang="zh-CN" sz="1600" b="1" dirty="0"/>
              <a:t>(self):</a:t>
            </a:r>
            <a:endParaRPr lang="zh-CN" altLang="en-US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smtClean="0"/>
              <a:t>	return </a:t>
            </a:r>
            <a:r>
              <a:rPr lang="en-US" altLang="zh-CN" sz="1600" b="1" dirty="0" err="1"/>
              <a:t>self.__</a:t>
            </a:r>
            <a:r>
              <a:rPr lang="en-US" altLang="zh-CN" sz="1600" b="1" dirty="0" err="1" smtClean="0"/>
              <a:t>speed</a:t>
            </a:r>
            <a:endParaRPr lang="zh-CN" altLang="en-US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4435" y="1125781"/>
            <a:ext cx="232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2345093"/>
            <a:ext cx="1872208" cy="28803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2 17"/>
          <p:cNvSpPr/>
          <p:nvPr/>
        </p:nvSpPr>
        <p:spPr>
          <a:xfrm>
            <a:off x="5220072" y="1340940"/>
            <a:ext cx="2644864" cy="703209"/>
          </a:xfrm>
          <a:prstGeom prst="borderCallout2">
            <a:avLst>
              <a:gd name="adj1" fmla="val 38304"/>
              <a:gd name="adj2" fmla="val -7642"/>
              <a:gd name="adj3" fmla="val 38304"/>
              <a:gd name="adj4" fmla="val -17358"/>
              <a:gd name="adj5" fmla="val 143187"/>
              <a:gd name="adj6" fmla="val -4674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）设为私有属性</a:t>
            </a:r>
            <a:endParaRPr lang="zh-CN" altLang="en-US" dirty="0">
              <a:solidFill>
                <a:schemeClr val="bg1"/>
              </a:solidFill>
              <a:latin typeface="FZSSK--GBK1-0"/>
            </a:endParaRPr>
          </a:p>
        </p:txBody>
      </p:sp>
      <p:sp>
        <p:nvSpPr>
          <p:cNvPr id="19" name="线形标注 2 18"/>
          <p:cNvSpPr/>
          <p:nvPr/>
        </p:nvSpPr>
        <p:spPr>
          <a:xfrm>
            <a:off x="6385180" y="3723878"/>
            <a:ext cx="2644864" cy="703209"/>
          </a:xfrm>
          <a:prstGeom prst="borderCallout2">
            <a:avLst>
              <a:gd name="adj1" fmla="val 38304"/>
              <a:gd name="adj2" fmla="val -7642"/>
              <a:gd name="adj3" fmla="val 38304"/>
              <a:gd name="adj4" fmla="val -17358"/>
              <a:gd name="adj5" fmla="val -42790"/>
              <a:gd name="adj6" fmla="val -3588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添加在类外可以调用的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bg1"/>
              </a:solidFill>
              <a:latin typeface="FZSSK--GBK1-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632" y="3066225"/>
            <a:ext cx="4176464" cy="179062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626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59632" y="1611889"/>
            <a:ext cx="5336898" cy="18158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mycar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Car("</a:t>
            </a:r>
            <a:r>
              <a:rPr lang="zh-CN" altLang="en-US" sz="1600" b="1" dirty="0"/>
              <a:t>白色</a:t>
            </a:r>
            <a:r>
              <a:rPr lang="en-US" altLang="zh-CN" sz="1600" b="1" dirty="0"/>
              <a:t>",100)</a:t>
            </a:r>
            <a:endParaRPr lang="zh-CN" altLang="en-US" sz="1600" b="1" dirty="0"/>
          </a:p>
          <a:p>
            <a:r>
              <a:rPr lang="en-US" altLang="zh-CN" sz="1600" b="1" dirty="0" err="1"/>
              <a:t>mycar.run</a:t>
            </a:r>
            <a:r>
              <a:rPr lang="en-US" altLang="zh-CN" sz="1600" b="1" dirty="0"/>
              <a:t>()</a:t>
            </a:r>
            <a:endParaRPr lang="zh-CN" altLang="en-US" sz="1600" b="1" dirty="0"/>
          </a:p>
          <a:p>
            <a:r>
              <a:rPr lang="en-US" altLang="zh-CN" sz="1600" b="1" dirty="0" err="1"/>
              <a:t>mycar.color</a:t>
            </a:r>
            <a:r>
              <a:rPr lang="en-US" altLang="zh-CN" sz="1600" b="1" dirty="0"/>
              <a:t> = "</a:t>
            </a:r>
            <a:r>
              <a:rPr lang="zh-CN" altLang="en-US" sz="1600" b="1" dirty="0"/>
              <a:t>黄色</a:t>
            </a:r>
            <a:r>
              <a:rPr lang="en-US" altLang="zh-CN" sz="1600" b="1" dirty="0"/>
              <a:t>"          </a:t>
            </a:r>
            <a:endParaRPr lang="zh-CN" altLang="en-US" sz="1600" b="1" dirty="0"/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mycar.set_speed</a:t>
            </a:r>
            <a:r>
              <a:rPr lang="en-US" altLang="zh-CN" sz="1600" b="1" dirty="0">
                <a:solidFill>
                  <a:srgbClr val="FF0000"/>
                </a:solidFill>
              </a:rPr>
              <a:t>(1000)    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smtClean="0"/>
              <a:t>#</a:t>
            </a:r>
            <a:r>
              <a:rPr lang="zh-CN" altLang="en-US" sz="1600" b="1" dirty="0"/>
              <a:t>调用方法修改私有属性值</a:t>
            </a:r>
          </a:p>
          <a:p>
            <a:r>
              <a:rPr lang="en-US" altLang="zh-CN" sz="1600" b="1" dirty="0" err="1"/>
              <a:t>mycar.run</a:t>
            </a:r>
            <a:r>
              <a:rPr lang="en-US" altLang="zh-CN" sz="1600" b="1" dirty="0"/>
              <a:t>()</a:t>
            </a:r>
            <a:endParaRPr lang="zh-CN" altLang="en-US" sz="1600" b="1" dirty="0"/>
          </a:p>
          <a:p>
            <a:r>
              <a:rPr lang="en-US" altLang="zh-CN" sz="1600" b="1" dirty="0" err="1"/>
              <a:t>mycar.set_speed</a:t>
            </a:r>
            <a:r>
              <a:rPr lang="en-US" altLang="zh-CN" sz="1600" b="1" dirty="0"/>
              <a:t>(80)          </a:t>
            </a:r>
            <a:r>
              <a:rPr lang="en-US" altLang="zh-CN" sz="1600" b="1" dirty="0" smtClean="0"/>
              <a:t>	#</a:t>
            </a:r>
            <a:r>
              <a:rPr lang="zh-CN" altLang="en-US" sz="1600" b="1" dirty="0"/>
              <a:t>调用方法修改私有属性值</a:t>
            </a:r>
          </a:p>
          <a:p>
            <a:r>
              <a:rPr lang="en-US" altLang="zh-CN" sz="1600" b="1" dirty="0" err="1"/>
              <a:t>mycar.run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84434" y="1125781"/>
            <a:ext cx="38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创建对象，并调用方法修改属性值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9" y="3518465"/>
            <a:ext cx="6710244" cy="15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36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26907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继承表示事物之间的从属关系。比如，猫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和狗属于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动物，程序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中便可以描述为猫和狗继承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自动物。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是指在一个现有类的基础上构建一个新的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类，原有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类会自动拥有父类的属性和方法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继承可以分为单继承和多继承。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66349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单继承是指子类只继承一个父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的语法格式如下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75856" y="2009822"/>
            <a:ext cx="2952328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40510" y="3076277"/>
            <a:ext cx="2952328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Animal(object):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Cat(Animal):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391137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FZSSK--GBK1-0"/>
              </a:rPr>
              <a:t>Cat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继承自</a:t>
            </a:r>
            <a:r>
              <a:rPr lang="en-US" altLang="zh-CN" dirty="0" err="1" smtClean="0">
                <a:solidFill>
                  <a:srgbClr val="000000"/>
                </a:solidFill>
                <a:latin typeface="FZSSK--GBK1-0"/>
              </a:rPr>
              <a:t>Animal,Animal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为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父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类</a:t>
            </a:r>
            <a:r>
              <a:rPr lang="en-US" altLang="zh-CN" dirty="0" smtClean="0">
                <a:solidFill>
                  <a:srgbClr val="000000"/>
                </a:solidFill>
                <a:latin typeface="FZSSK--GBK1-0"/>
              </a:rPr>
              <a:t>,Cat</a:t>
            </a:r>
            <a:r>
              <a:rPr lang="zh-CN" altLang="en-US" dirty="0" smtClean="0">
                <a:solidFill>
                  <a:srgbClr val="000000"/>
                </a:solidFill>
                <a:latin typeface="FZSSK--GBK1-0"/>
              </a:rPr>
              <a:t>为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子类</a:t>
            </a:r>
            <a:r>
              <a:rPr lang="zh-CN" altLang="en-US" dirty="0" smtClean="0">
                <a:solidFill>
                  <a:srgbClr val="000000"/>
                </a:solidFill>
                <a:latin typeface="E-BZ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E-BZ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9672" y="4290650"/>
            <a:ext cx="700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如果在定义类的时候没有标注出父类</a:t>
            </a:r>
            <a:r>
              <a:rPr lang="en-US" altLang="zh-CN" dirty="0"/>
              <a:t>,</a:t>
            </a:r>
            <a:r>
              <a:rPr lang="zh-CN" altLang="en-US" dirty="0"/>
              <a:t>那么这个类默认继承自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86404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 txBox="1">
            <a:spLocks/>
          </p:cNvSpPr>
          <p:nvPr/>
        </p:nvSpPr>
        <p:spPr>
          <a:xfrm>
            <a:off x="652360" y="843558"/>
            <a:ext cx="7880080" cy="326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子类拥有父类的属性与方法。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1680" y="1459686"/>
            <a:ext cx="5616624" cy="3416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定义父类</a:t>
            </a:r>
          </a:p>
          <a:p>
            <a:r>
              <a:rPr lang="en-US" altLang="zh-CN" b="1" dirty="0"/>
              <a:t>class Graph(object):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__</a:t>
            </a:r>
            <a:r>
              <a:rPr lang="en-US" altLang="zh-CN" b="1" dirty="0" err="1"/>
              <a:t>init</a:t>
            </a:r>
            <a:r>
              <a:rPr lang="en-US" altLang="zh-CN" b="1" dirty="0"/>
              <a:t>__(</a:t>
            </a:r>
            <a:r>
              <a:rPr lang="en-US" altLang="zh-CN" b="1" dirty="0" err="1"/>
              <a:t>self,color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self.color</a:t>
            </a:r>
            <a:r>
              <a:rPr lang="en-US" altLang="zh-CN" b="1" dirty="0" smtClean="0"/>
              <a:t> </a:t>
            </a:r>
            <a:r>
              <a:rPr lang="en-US" altLang="zh-CN" b="1" dirty="0"/>
              <a:t>= color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description(self):</a:t>
            </a:r>
            <a:endParaRPr lang="zh-CN" altLang="en-US" b="1" dirty="0"/>
          </a:p>
          <a:p>
            <a:r>
              <a:rPr lang="en-US" altLang="zh-CN" b="1" dirty="0" smtClean="0"/>
              <a:t>		print</a:t>
            </a:r>
            <a:r>
              <a:rPr lang="en-US" altLang="zh-CN" b="1" dirty="0"/>
              <a:t>("</a:t>
            </a:r>
            <a:r>
              <a:rPr lang="zh-CN" altLang="en-US" b="1" dirty="0"/>
              <a:t>我是</a:t>
            </a:r>
            <a:r>
              <a:rPr lang="en-US" altLang="zh-CN" b="1" dirty="0"/>
              <a:t>%s</a:t>
            </a:r>
            <a:r>
              <a:rPr lang="zh-CN" altLang="en-US" b="1" dirty="0"/>
              <a:t>的图形</a:t>
            </a:r>
            <a:r>
              <a:rPr lang="en-US" altLang="zh-CN" b="1" dirty="0"/>
              <a:t>"%(</a:t>
            </a:r>
            <a:r>
              <a:rPr lang="en-US" altLang="zh-CN" b="1" dirty="0" err="1"/>
              <a:t>self.color</a:t>
            </a:r>
            <a:r>
              <a:rPr lang="en-US" altLang="zh-CN" b="1" dirty="0"/>
              <a:t>))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定义子类</a:t>
            </a:r>
          </a:p>
          <a:p>
            <a:r>
              <a:rPr lang="en-US" altLang="zh-CN" b="1" dirty="0"/>
              <a:t>class Square(Graph):</a:t>
            </a:r>
            <a:endParaRPr lang="zh-CN" altLang="en-US" b="1" dirty="0"/>
          </a:p>
          <a:p>
            <a:r>
              <a:rPr lang="zh-CN" altLang="en-US" b="1" dirty="0"/>
              <a:t>    </a:t>
            </a:r>
            <a:r>
              <a:rPr lang="en-US" altLang="zh-CN" b="1" dirty="0"/>
              <a:t>pass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创建子类对象</a:t>
            </a:r>
          </a:p>
          <a:p>
            <a:r>
              <a:rPr lang="en-US" altLang="zh-CN" b="1" dirty="0"/>
              <a:t>s = Square("</a:t>
            </a:r>
            <a:r>
              <a:rPr lang="zh-CN" altLang="en-US" b="1" dirty="0"/>
              <a:t>黄色</a:t>
            </a:r>
            <a:r>
              <a:rPr lang="en-US" altLang="zh-CN" b="1" dirty="0"/>
              <a:t>")</a:t>
            </a:r>
            <a:endParaRPr lang="zh-CN" altLang="en-US" b="1" dirty="0"/>
          </a:p>
          <a:p>
            <a:r>
              <a:rPr lang="en-US" altLang="zh-CN" b="1" dirty="0" err="1"/>
              <a:t>s.description</a:t>
            </a:r>
            <a:r>
              <a:rPr lang="en-US" altLang="zh-CN" b="1" dirty="0"/>
              <a:t>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22243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1855</Words>
  <Application>Microsoft Office PowerPoint</Application>
  <PresentationFormat>全屏显示(16:9)</PresentationFormat>
  <Paragraphs>224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E-BZ</vt:lpstr>
      <vt:lpstr>FZSSK--GBK1-0</vt:lpstr>
      <vt:lpstr>等线</vt:lpstr>
      <vt:lpstr>方正粗宋简体</vt:lpstr>
      <vt:lpstr>汉仪综艺体简</vt:lpstr>
      <vt:lpstr>宋体</vt:lpstr>
      <vt:lpstr>微软雅黑</vt:lpstr>
      <vt:lpstr>长城特粗宋体</vt:lpstr>
      <vt:lpstr>Arial</vt:lpstr>
      <vt:lpstr>Calibri</vt:lpstr>
      <vt:lpstr>Cambria Math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304</cp:revision>
  <dcterms:created xsi:type="dcterms:W3CDTF">2017-03-21T07:36:12Z</dcterms:created>
  <dcterms:modified xsi:type="dcterms:W3CDTF">2020-02-11T02:17:35Z</dcterms:modified>
</cp:coreProperties>
</file>