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673" r:id="rId2"/>
  </p:sldMasterIdLst>
  <p:notesMasterIdLst>
    <p:notesMasterId r:id="rId102"/>
  </p:notesMasterIdLst>
  <p:sldIdLst>
    <p:sldId id="358" r:id="rId3"/>
    <p:sldId id="362" r:id="rId4"/>
    <p:sldId id="456" r:id="rId5"/>
    <p:sldId id="457" r:id="rId6"/>
    <p:sldId id="458" r:id="rId7"/>
    <p:sldId id="459" r:id="rId8"/>
    <p:sldId id="460" r:id="rId9"/>
    <p:sldId id="461" r:id="rId10"/>
    <p:sldId id="462" r:id="rId11"/>
    <p:sldId id="463" r:id="rId12"/>
    <p:sldId id="464" r:id="rId13"/>
    <p:sldId id="465" r:id="rId14"/>
    <p:sldId id="466" r:id="rId15"/>
    <p:sldId id="467" r:id="rId16"/>
    <p:sldId id="468" r:id="rId17"/>
    <p:sldId id="487" r:id="rId18"/>
    <p:sldId id="469" r:id="rId19"/>
    <p:sldId id="470" r:id="rId20"/>
    <p:sldId id="471" r:id="rId21"/>
    <p:sldId id="472" r:id="rId22"/>
    <p:sldId id="473" r:id="rId23"/>
    <p:sldId id="474" r:id="rId24"/>
    <p:sldId id="475" r:id="rId25"/>
    <p:sldId id="476" r:id="rId26"/>
    <p:sldId id="488" r:id="rId27"/>
    <p:sldId id="477" r:id="rId28"/>
    <p:sldId id="489" r:id="rId29"/>
    <p:sldId id="540" r:id="rId30"/>
    <p:sldId id="541" r:id="rId31"/>
    <p:sldId id="478" r:id="rId32"/>
    <p:sldId id="550" r:id="rId33"/>
    <p:sldId id="549" r:id="rId34"/>
    <p:sldId id="479" r:id="rId35"/>
    <p:sldId id="480" r:id="rId36"/>
    <p:sldId id="481" r:id="rId37"/>
    <p:sldId id="482" r:id="rId38"/>
    <p:sldId id="483" r:id="rId39"/>
    <p:sldId id="484" r:id="rId40"/>
    <p:sldId id="490" r:id="rId41"/>
    <p:sldId id="491" r:id="rId42"/>
    <p:sldId id="492" r:id="rId43"/>
    <p:sldId id="493" r:id="rId44"/>
    <p:sldId id="485" r:id="rId45"/>
    <p:sldId id="486" r:id="rId46"/>
    <p:sldId id="543" r:id="rId47"/>
    <p:sldId id="542" r:id="rId48"/>
    <p:sldId id="494" r:id="rId49"/>
    <p:sldId id="495" r:id="rId50"/>
    <p:sldId id="496" r:id="rId51"/>
    <p:sldId id="497" r:id="rId52"/>
    <p:sldId id="498" r:id="rId53"/>
    <p:sldId id="499" r:id="rId54"/>
    <p:sldId id="500" r:id="rId55"/>
    <p:sldId id="501" r:id="rId56"/>
    <p:sldId id="503" r:id="rId57"/>
    <p:sldId id="504" r:id="rId58"/>
    <p:sldId id="502" r:id="rId59"/>
    <p:sldId id="535" r:id="rId60"/>
    <p:sldId id="545" r:id="rId61"/>
    <p:sldId id="505" r:id="rId62"/>
    <p:sldId id="506" r:id="rId63"/>
    <p:sldId id="507" r:id="rId64"/>
    <p:sldId id="530" r:id="rId65"/>
    <p:sldId id="551" r:id="rId66"/>
    <p:sldId id="509" r:id="rId67"/>
    <p:sldId id="510" r:id="rId68"/>
    <p:sldId id="511" r:id="rId69"/>
    <p:sldId id="517" r:id="rId70"/>
    <p:sldId id="512" r:id="rId71"/>
    <p:sldId id="513" r:id="rId72"/>
    <p:sldId id="515" r:id="rId73"/>
    <p:sldId id="514" r:id="rId74"/>
    <p:sldId id="518" r:id="rId75"/>
    <p:sldId id="519" r:id="rId76"/>
    <p:sldId id="516" r:id="rId77"/>
    <p:sldId id="520" r:id="rId78"/>
    <p:sldId id="521" r:id="rId79"/>
    <p:sldId id="526" r:id="rId80"/>
    <p:sldId id="523" r:id="rId81"/>
    <p:sldId id="524" r:id="rId82"/>
    <p:sldId id="525" r:id="rId83"/>
    <p:sldId id="527" r:id="rId84"/>
    <p:sldId id="528" r:id="rId85"/>
    <p:sldId id="529" r:id="rId86"/>
    <p:sldId id="548" r:id="rId87"/>
    <p:sldId id="532" r:id="rId88"/>
    <p:sldId id="533" r:id="rId89"/>
    <p:sldId id="544" r:id="rId90"/>
    <p:sldId id="547" r:id="rId91"/>
    <p:sldId id="508" r:id="rId92"/>
    <p:sldId id="553" r:id="rId93"/>
    <p:sldId id="552" r:id="rId94"/>
    <p:sldId id="546" r:id="rId95"/>
    <p:sldId id="554" r:id="rId96"/>
    <p:sldId id="536" r:id="rId97"/>
    <p:sldId id="537" r:id="rId98"/>
    <p:sldId id="538" r:id="rId99"/>
    <p:sldId id="539" r:id="rId100"/>
    <p:sldId id="361" r:id="rId10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727"/>
    <a:srgbClr val="595959"/>
    <a:srgbClr val="F7BB34"/>
    <a:srgbClr val="363636"/>
    <a:srgbClr val="FBDC97"/>
    <a:srgbClr val="2632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p:cViewPr varScale="1">
        <p:scale>
          <a:sx n="69" d="100"/>
          <a:sy n="69" d="100"/>
        </p:scale>
        <p:origin x="690" y="60"/>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notesMaster" Target="notesMasters/notesMaster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9/23/2023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45B078-9C2E-4F0F-A743-1BD2E374A3F2}"/>
              </a:ext>
            </a:extLst>
          </p:cNvPr>
          <p:cNvSpPr/>
          <p:nvPr userDrawn="1"/>
        </p:nvSpPr>
        <p:spPr>
          <a:xfrm>
            <a:off x="0" y="3254185"/>
            <a:ext cx="12192000" cy="1296144"/>
          </a:xfrm>
          <a:prstGeom prst="rect">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 name="Group 8">
            <a:extLst>
              <a:ext uri="{FF2B5EF4-FFF2-40B4-BE49-F238E27FC236}">
                <a16:creationId xmlns:a16="http://schemas.microsoft.com/office/drawing/2014/main" id="{346031F5-1B63-4620-8505-DE5C4A40B24C}"/>
              </a:ext>
            </a:extLst>
          </p:cNvPr>
          <p:cNvGrpSpPr/>
          <p:nvPr userDrawn="1"/>
        </p:nvGrpSpPr>
        <p:grpSpPr>
          <a:xfrm>
            <a:off x="741800" y="1570966"/>
            <a:ext cx="2520000" cy="4680000"/>
            <a:chOff x="445712" y="1449040"/>
            <a:chExt cx="2520000" cy="4680000"/>
          </a:xfrm>
        </p:grpSpPr>
        <p:sp>
          <p:nvSpPr>
            <p:cNvPr id="4" name="Rounded Rectangle 3">
              <a:extLst>
                <a:ext uri="{FF2B5EF4-FFF2-40B4-BE49-F238E27FC236}">
                  <a16:creationId xmlns:a16="http://schemas.microsoft.com/office/drawing/2014/main" id="{FC27CB74-33CD-4A23-B325-C122DA66528C}"/>
                </a:ext>
              </a:extLst>
            </p:cNvPr>
            <p:cNvSpPr/>
            <p:nvPr userDrawn="1"/>
          </p:nvSpPr>
          <p:spPr>
            <a:xfrm>
              <a:off x="445712" y="1449040"/>
              <a:ext cx="2520000" cy="468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5">
              <a:extLst>
                <a:ext uri="{FF2B5EF4-FFF2-40B4-BE49-F238E27FC236}">
                  <a16:creationId xmlns:a16="http://schemas.microsoft.com/office/drawing/2014/main" id="{58D7BEA8-16EF-49F6-A423-7760EDAB82F5}"/>
                </a:ext>
              </a:extLst>
            </p:cNvPr>
            <p:cNvSpPr/>
            <p:nvPr userDrawn="1"/>
          </p:nvSpPr>
          <p:spPr>
            <a:xfrm>
              <a:off x="1597700" y="1680321"/>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1">
              <a:extLst>
                <a:ext uri="{FF2B5EF4-FFF2-40B4-BE49-F238E27FC236}">
                  <a16:creationId xmlns:a16="http://schemas.microsoft.com/office/drawing/2014/main" id="{ADA26798-7DB1-4A1B-8875-4A1F787E724F}"/>
                </a:ext>
              </a:extLst>
            </p:cNvPr>
            <p:cNvGrpSpPr/>
            <p:nvPr userDrawn="1"/>
          </p:nvGrpSpPr>
          <p:grpSpPr>
            <a:xfrm>
              <a:off x="1549420" y="5712364"/>
              <a:ext cx="312583" cy="312583"/>
              <a:chOff x="1570727" y="5532687"/>
              <a:chExt cx="312583" cy="312583"/>
            </a:xfrm>
          </p:grpSpPr>
          <p:sp>
            <p:nvSpPr>
              <p:cNvPr id="7" name="Oval 4">
                <a:extLst>
                  <a:ext uri="{FF2B5EF4-FFF2-40B4-BE49-F238E27FC236}">
                    <a16:creationId xmlns:a16="http://schemas.microsoft.com/office/drawing/2014/main" id="{3F0E6646-AD22-4810-B8E0-6B3AA6FA86A2}"/>
                  </a:ext>
                </a:extLst>
              </p:cNvPr>
              <p:cNvSpPr/>
              <p:nvPr userDrawn="1"/>
            </p:nvSpPr>
            <p:spPr>
              <a:xfrm>
                <a:off x="1570727" y="5532687"/>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7">
                <a:extLst>
                  <a:ext uri="{FF2B5EF4-FFF2-40B4-BE49-F238E27FC236}">
                    <a16:creationId xmlns:a16="http://schemas.microsoft.com/office/drawing/2014/main" id="{84E7817A-50E1-44BF-B5F3-B2BEF3E94706}"/>
                  </a:ext>
                </a:extLst>
              </p:cNvPr>
              <p:cNvSpPr/>
              <p:nvPr userDrawn="1"/>
            </p:nvSpPr>
            <p:spPr>
              <a:xfrm>
                <a:off x="1655532" y="5616970"/>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9" name="Picture Placeholder 9">
            <a:extLst>
              <a:ext uri="{FF2B5EF4-FFF2-40B4-BE49-F238E27FC236}">
                <a16:creationId xmlns:a16="http://schemas.microsoft.com/office/drawing/2014/main" id="{FD8E3FD2-2332-4C3D-A627-541B7AFCAC9B}"/>
              </a:ext>
            </a:extLst>
          </p:cNvPr>
          <p:cNvSpPr>
            <a:spLocks noGrp="1"/>
          </p:cNvSpPr>
          <p:nvPr>
            <p:ph type="pic" sz="quarter" idx="10" hasCustomPrompt="1"/>
          </p:nvPr>
        </p:nvSpPr>
        <p:spPr>
          <a:xfrm>
            <a:off x="921680" y="1930403"/>
            <a:ext cx="2160240" cy="3744416"/>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latin typeface="+mn-lt"/>
              </a:defRPr>
            </a:lvl1pPr>
          </a:lstStyle>
          <a:p>
            <a:pPr marL="0" lvl="0" algn="ctr"/>
            <a:r>
              <a:rPr lang="en-US" altLang="ko-KR"/>
              <a:t>Place Your Picture Here</a:t>
            </a:r>
            <a:endParaRPr lang="ko-KR" altLang="en-US"/>
          </a:p>
        </p:txBody>
      </p:sp>
      <p:sp>
        <p:nvSpPr>
          <p:cNvPr id="10" name="Text Placeholder 9">
            <a:extLst>
              <a:ext uri="{FF2B5EF4-FFF2-40B4-BE49-F238E27FC236}">
                <a16:creationId xmlns:a16="http://schemas.microsoft.com/office/drawing/2014/main" id="{88439E42-0E0F-4CED-B659-F8D68A350182}"/>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3918837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550C2BD9-6214-4567-96BE-E813DFC881B3}"/>
              </a:ext>
            </a:extLst>
          </p:cNvPr>
          <p:cNvSpPr>
            <a:spLocks noGrp="1"/>
          </p:cNvSpPr>
          <p:nvPr>
            <p:ph type="pic" idx="14" hasCustomPrompt="1"/>
          </p:nvPr>
        </p:nvSpPr>
        <p:spPr>
          <a:xfrm>
            <a:off x="3779656" y="1838324"/>
            <a:ext cx="8412345" cy="4067177"/>
          </a:xfrm>
          <a:custGeom>
            <a:avLst/>
            <a:gdLst>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0 w 8412345"/>
              <a:gd name="connsiteY4" fmla="*/ 0 h 4067177"/>
              <a:gd name="connsiteX5" fmla="*/ 8412345 w 8412345"/>
              <a:gd name="connsiteY5" fmla="*/ 0 h 4067177"/>
              <a:gd name="connsiteX6" fmla="*/ 8412345 w 8412345"/>
              <a:gd name="connsiteY6" fmla="*/ 4067177 h 4067177"/>
              <a:gd name="connsiteX7" fmla="*/ 1452936 w 8412345"/>
              <a:gd name="connsiteY7" fmla="*/ 4067177 h 4067177"/>
              <a:gd name="connsiteX8" fmla="*/ 1340647 w 8412345"/>
              <a:gd name="connsiteY8" fmla="*/ 3752847 h 4067177"/>
              <a:gd name="connsiteX9" fmla="*/ 2028961 w 8412345"/>
              <a:gd name="connsiteY9" fmla="*/ 3752847 h 4067177"/>
              <a:gd name="connsiteX10" fmla="*/ 2028961 w 8412345"/>
              <a:gd name="connsiteY10" fmla="*/ 3524256 h 4067177"/>
              <a:gd name="connsiteX11" fmla="*/ 1258986 w 8412345"/>
              <a:gd name="connsiteY11" fmla="*/ 3524256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340647 w 8412345"/>
              <a:gd name="connsiteY9" fmla="*/ 3752847 h 4067177"/>
              <a:gd name="connsiteX10" fmla="*/ 2028961 w 8412345"/>
              <a:gd name="connsiteY10" fmla="*/ 3752847 h 4067177"/>
              <a:gd name="connsiteX11" fmla="*/ 1258986 w 8412345"/>
              <a:gd name="connsiteY11" fmla="*/ 3524256 h 4067177"/>
              <a:gd name="connsiteX12" fmla="*/ 0 w 8412345"/>
              <a:gd name="connsiteY12"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340647 w 8412345"/>
              <a:gd name="connsiteY9" fmla="*/ 3752847 h 4067177"/>
              <a:gd name="connsiteX10" fmla="*/ 1258986 w 8412345"/>
              <a:gd name="connsiteY10" fmla="*/ 3524256 h 4067177"/>
              <a:gd name="connsiteX11" fmla="*/ 0 w 8412345"/>
              <a:gd name="connsiteY11"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258986 w 8412345"/>
              <a:gd name="connsiteY9" fmla="*/ 3524256 h 4067177"/>
              <a:gd name="connsiteX10" fmla="*/ 0 w 8412345"/>
              <a:gd name="connsiteY10"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0 w 8412345"/>
              <a:gd name="connsiteY9" fmla="*/ 0 h 4067177"/>
              <a:gd name="connsiteX0" fmla="*/ 8412344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0 w 8412345"/>
              <a:gd name="connsiteY4" fmla="*/ 0 h 4067177"/>
              <a:gd name="connsiteX5" fmla="*/ 8412345 w 8412345"/>
              <a:gd name="connsiteY5" fmla="*/ 0 h 4067177"/>
              <a:gd name="connsiteX6" fmla="*/ 8412345 w 8412345"/>
              <a:gd name="connsiteY6" fmla="*/ 4067177 h 4067177"/>
              <a:gd name="connsiteX7" fmla="*/ 1452936 w 8412345"/>
              <a:gd name="connsiteY7" fmla="*/ 4067177 h 4067177"/>
              <a:gd name="connsiteX8" fmla="*/ 0 w 8412345"/>
              <a:gd name="connsiteY8" fmla="*/ 0 h 4067177"/>
              <a:gd name="connsiteX0" fmla="*/ 8412344 w 8412345"/>
              <a:gd name="connsiteY0" fmla="*/ 3524256 h 4067177"/>
              <a:gd name="connsiteX1" fmla="*/ 8412344 w 8412345"/>
              <a:gd name="connsiteY1" fmla="*/ 3752847 h 4067177"/>
              <a:gd name="connsiteX2" fmla="*/ 8412344 w 8412345"/>
              <a:gd name="connsiteY2" fmla="*/ 3524256 h 4067177"/>
              <a:gd name="connsiteX3" fmla="*/ 0 w 8412345"/>
              <a:gd name="connsiteY3" fmla="*/ 0 h 4067177"/>
              <a:gd name="connsiteX4" fmla="*/ 8412345 w 8412345"/>
              <a:gd name="connsiteY4" fmla="*/ 0 h 4067177"/>
              <a:gd name="connsiteX5" fmla="*/ 8412345 w 8412345"/>
              <a:gd name="connsiteY5" fmla="*/ 4067177 h 4067177"/>
              <a:gd name="connsiteX6" fmla="*/ 1452936 w 8412345"/>
              <a:gd name="connsiteY6" fmla="*/ 4067177 h 4067177"/>
              <a:gd name="connsiteX7" fmla="*/ 0 w 8412345"/>
              <a:gd name="connsiteY7" fmla="*/ 0 h 4067177"/>
              <a:gd name="connsiteX0" fmla="*/ 0 w 8412345"/>
              <a:gd name="connsiteY0" fmla="*/ 0 h 4067177"/>
              <a:gd name="connsiteX1" fmla="*/ 8412345 w 8412345"/>
              <a:gd name="connsiteY1" fmla="*/ 0 h 4067177"/>
              <a:gd name="connsiteX2" fmla="*/ 8412345 w 8412345"/>
              <a:gd name="connsiteY2" fmla="*/ 4067177 h 4067177"/>
              <a:gd name="connsiteX3" fmla="*/ 1452936 w 8412345"/>
              <a:gd name="connsiteY3" fmla="*/ 4067177 h 4067177"/>
              <a:gd name="connsiteX4" fmla="*/ 0 w 8412345"/>
              <a:gd name="connsiteY4" fmla="*/ 0 h 406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12345" h="4067177">
                <a:moveTo>
                  <a:pt x="0" y="0"/>
                </a:moveTo>
                <a:lnTo>
                  <a:pt x="8412345" y="0"/>
                </a:lnTo>
                <a:lnTo>
                  <a:pt x="8412345" y="4067177"/>
                </a:lnTo>
                <a:lnTo>
                  <a:pt x="1452936" y="4067177"/>
                </a:lnTo>
                <a:lnTo>
                  <a:pt x="0" y="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And Send To Back </a:t>
            </a:r>
            <a:endParaRPr lang="ko-KR" altLang="en-US"/>
          </a:p>
        </p:txBody>
      </p:sp>
      <p:sp>
        <p:nvSpPr>
          <p:cNvPr id="3" name="Picture Placeholder 33">
            <a:extLst>
              <a:ext uri="{FF2B5EF4-FFF2-40B4-BE49-F238E27FC236}">
                <a16:creationId xmlns:a16="http://schemas.microsoft.com/office/drawing/2014/main" id="{98249CAB-AC39-4CCE-919B-8382181E4BB3}"/>
              </a:ext>
            </a:extLst>
          </p:cNvPr>
          <p:cNvSpPr>
            <a:spLocks noGrp="1"/>
          </p:cNvSpPr>
          <p:nvPr>
            <p:ph type="pic" idx="15" hasCustomPrompt="1"/>
          </p:nvPr>
        </p:nvSpPr>
        <p:spPr>
          <a:xfrm>
            <a:off x="0" y="1285875"/>
            <a:ext cx="4432248" cy="4067177"/>
          </a:xfrm>
          <a:custGeom>
            <a:avLst/>
            <a:gdLst>
              <a:gd name="connsiteX0" fmla="*/ 0 w 4432248"/>
              <a:gd name="connsiteY0" fmla="*/ 0 h 4067177"/>
              <a:gd name="connsiteX1" fmla="*/ 571500 w 4432248"/>
              <a:gd name="connsiteY1" fmla="*/ 0 h 4067177"/>
              <a:gd name="connsiteX2" fmla="*/ 904875 w 4432248"/>
              <a:gd name="connsiteY2" fmla="*/ 0 h 4067177"/>
              <a:gd name="connsiteX3" fmla="*/ 2979312 w 4432248"/>
              <a:gd name="connsiteY3" fmla="*/ 0 h 4067177"/>
              <a:gd name="connsiteX4" fmla="*/ 4432248 w 4432248"/>
              <a:gd name="connsiteY4" fmla="*/ 4067177 h 4067177"/>
              <a:gd name="connsiteX5" fmla="*/ 571500 w 4432248"/>
              <a:gd name="connsiteY5" fmla="*/ 4067177 h 4067177"/>
              <a:gd name="connsiteX6" fmla="*/ 571500 w 4432248"/>
              <a:gd name="connsiteY6" fmla="*/ 4067175 h 4067177"/>
              <a:gd name="connsiteX7" fmla="*/ 0 w 4432248"/>
              <a:gd name="connsiteY7" fmla="*/ 4067175 h 4067177"/>
              <a:gd name="connsiteX0" fmla="*/ 0 w 4432248"/>
              <a:gd name="connsiteY0" fmla="*/ 0 h 4067177"/>
              <a:gd name="connsiteX1" fmla="*/ 571500 w 4432248"/>
              <a:gd name="connsiteY1" fmla="*/ 0 h 4067177"/>
              <a:gd name="connsiteX2" fmla="*/ 2979312 w 4432248"/>
              <a:gd name="connsiteY2" fmla="*/ 0 h 4067177"/>
              <a:gd name="connsiteX3" fmla="*/ 4432248 w 4432248"/>
              <a:gd name="connsiteY3" fmla="*/ 4067177 h 4067177"/>
              <a:gd name="connsiteX4" fmla="*/ 571500 w 4432248"/>
              <a:gd name="connsiteY4" fmla="*/ 4067177 h 4067177"/>
              <a:gd name="connsiteX5" fmla="*/ 571500 w 4432248"/>
              <a:gd name="connsiteY5" fmla="*/ 4067175 h 4067177"/>
              <a:gd name="connsiteX6" fmla="*/ 0 w 4432248"/>
              <a:gd name="connsiteY6" fmla="*/ 4067175 h 4067177"/>
              <a:gd name="connsiteX7" fmla="*/ 0 w 4432248"/>
              <a:gd name="connsiteY7" fmla="*/ 0 h 4067177"/>
              <a:gd name="connsiteX0" fmla="*/ 0 w 4432248"/>
              <a:gd name="connsiteY0" fmla="*/ 0 h 4067177"/>
              <a:gd name="connsiteX1" fmla="*/ 2979312 w 4432248"/>
              <a:gd name="connsiteY1" fmla="*/ 0 h 4067177"/>
              <a:gd name="connsiteX2" fmla="*/ 4432248 w 4432248"/>
              <a:gd name="connsiteY2" fmla="*/ 4067177 h 4067177"/>
              <a:gd name="connsiteX3" fmla="*/ 571500 w 4432248"/>
              <a:gd name="connsiteY3" fmla="*/ 4067177 h 4067177"/>
              <a:gd name="connsiteX4" fmla="*/ 571500 w 4432248"/>
              <a:gd name="connsiteY4" fmla="*/ 4067175 h 4067177"/>
              <a:gd name="connsiteX5" fmla="*/ 0 w 4432248"/>
              <a:gd name="connsiteY5" fmla="*/ 4067175 h 4067177"/>
              <a:gd name="connsiteX6" fmla="*/ 0 w 4432248"/>
              <a:gd name="connsiteY6" fmla="*/ 0 h 4067177"/>
              <a:gd name="connsiteX0" fmla="*/ 0 w 4432248"/>
              <a:gd name="connsiteY0" fmla="*/ 0 h 4067177"/>
              <a:gd name="connsiteX1" fmla="*/ 2979312 w 4432248"/>
              <a:gd name="connsiteY1" fmla="*/ 0 h 4067177"/>
              <a:gd name="connsiteX2" fmla="*/ 4432248 w 4432248"/>
              <a:gd name="connsiteY2" fmla="*/ 4067177 h 4067177"/>
              <a:gd name="connsiteX3" fmla="*/ 571500 w 4432248"/>
              <a:gd name="connsiteY3" fmla="*/ 4067177 h 4067177"/>
              <a:gd name="connsiteX4" fmla="*/ 0 w 4432248"/>
              <a:gd name="connsiteY4" fmla="*/ 4067175 h 4067177"/>
              <a:gd name="connsiteX5" fmla="*/ 0 w 4432248"/>
              <a:gd name="connsiteY5" fmla="*/ 0 h 4067177"/>
              <a:gd name="connsiteX0" fmla="*/ 0 w 4432248"/>
              <a:gd name="connsiteY0" fmla="*/ 0 h 4067177"/>
              <a:gd name="connsiteX1" fmla="*/ 2979312 w 4432248"/>
              <a:gd name="connsiteY1" fmla="*/ 0 h 4067177"/>
              <a:gd name="connsiteX2" fmla="*/ 4432248 w 4432248"/>
              <a:gd name="connsiteY2" fmla="*/ 4067177 h 4067177"/>
              <a:gd name="connsiteX3" fmla="*/ 0 w 4432248"/>
              <a:gd name="connsiteY3" fmla="*/ 4067175 h 4067177"/>
              <a:gd name="connsiteX4" fmla="*/ 0 w 4432248"/>
              <a:gd name="connsiteY4" fmla="*/ 0 h 406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2248" h="4067177">
                <a:moveTo>
                  <a:pt x="0" y="0"/>
                </a:moveTo>
                <a:lnTo>
                  <a:pt x="2979312" y="0"/>
                </a:lnTo>
                <a:lnTo>
                  <a:pt x="4432248" y="4067177"/>
                </a:lnTo>
                <a:lnTo>
                  <a:pt x="0" y="4067175"/>
                </a:lnTo>
                <a:lnTo>
                  <a:pt x="0" y="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endParaRPr lang="ko-KR" altLang="en-US"/>
          </a:p>
        </p:txBody>
      </p:sp>
    </p:spTree>
    <p:extLst>
      <p:ext uri="{BB962C8B-B14F-4D97-AF65-F5344CB8AC3E}">
        <p14:creationId xmlns:p14="http://schemas.microsoft.com/office/powerpoint/2010/main" val="3750974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6D0E4AAB-0F04-4DBA-B80B-E677726620AB}"/>
              </a:ext>
            </a:extLst>
          </p:cNvPr>
          <p:cNvSpPr>
            <a:spLocks noGrp="1"/>
          </p:cNvSpPr>
          <p:nvPr>
            <p:ph type="pic" sz="quarter" idx="10" hasCustomPrompt="1"/>
          </p:nvPr>
        </p:nvSpPr>
        <p:spPr>
          <a:xfrm>
            <a:off x="0" y="-1"/>
            <a:ext cx="12192000" cy="4580547"/>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latin typeface="+mn-lt"/>
              </a:defRPr>
            </a:lvl1pPr>
          </a:lstStyle>
          <a:p>
            <a:pPr marL="0" lvl="0" algn="ctr"/>
            <a:r>
              <a:rPr lang="en-US" altLang="ko-KR"/>
              <a:t>Place Your Picture Here And Send To Back</a:t>
            </a:r>
            <a:endParaRPr lang="ko-KR" altLang="en-US"/>
          </a:p>
        </p:txBody>
      </p:sp>
    </p:spTree>
    <p:extLst>
      <p:ext uri="{BB962C8B-B14F-4D97-AF65-F5344CB8AC3E}">
        <p14:creationId xmlns:p14="http://schemas.microsoft.com/office/powerpoint/2010/main" val="3964928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Resize without losing quality</a:t>
            </a:r>
            <a:endParaRPr lang="ko-KR" altLang="en-US" sz="1400" b="1">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Change Fill Color &amp;</a:t>
            </a:r>
          </a:p>
          <a:p>
            <a:r>
              <a:rPr lang="en-US" altLang="ko-KR" sz="1400" b="1">
                <a:solidFill>
                  <a:schemeClr val="bg1"/>
                </a:solidFill>
                <a:latin typeface="Arial" pitchFamily="34" charset="0"/>
                <a:cs typeface="Arial" pitchFamily="34" charset="0"/>
              </a:rPr>
              <a:t>Line Color</a:t>
            </a:r>
            <a:endParaRPr lang="ko-KR" altLang="en-US" sz="1400" b="1">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a:solidFill>
                  <a:schemeClr val="bg1"/>
                </a:solidFill>
                <a:latin typeface="Arial" pitchFamily="34" charset="0"/>
                <a:cs typeface="Arial" pitchFamily="34" charset="0"/>
              </a:rPr>
              <a:t>www.allppt.com</a:t>
            </a:r>
            <a:endParaRPr lang="ko-KR" altLang="en-US" sz="140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a:solidFill>
                  <a:schemeClr val="bg1"/>
                </a:solidFill>
                <a:latin typeface="+mn-lt"/>
                <a:ea typeface="+mn-ea"/>
                <a:cs typeface="Arial" pitchFamily="34" charset="0"/>
              </a:rPr>
              <a:t>FREE </a:t>
            </a:r>
          </a:p>
          <a:p>
            <a:r>
              <a:rPr lang="en-US" altLang="ko-KR" sz="2800" b="1">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Our Team LAYOUT</a:t>
            </a:r>
          </a:p>
        </p:txBody>
      </p:sp>
      <p:sp>
        <p:nvSpPr>
          <p:cNvPr id="4" name="Picture Placeholder 2">
            <a:extLst>
              <a:ext uri="{FF2B5EF4-FFF2-40B4-BE49-F238E27FC236}">
                <a16:creationId xmlns:a16="http://schemas.microsoft.com/office/drawing/2014/main" id="{CB93A692-6FE4-459D-971B-4D9666573565}"/>
              </a:ext>
            </a:extLst>
          </p:cNvPr>
          <p:cNvSpPr>
            <a:spLocks noGrp="1"/>
          </p:cNvSpPr>
          <p:nvPr>
            <p:ph type="pic" idx="15" hasCustomPrompt="1"/>
          </p:nvPr>
        </p:nvSpPr>
        <p:spPr>
          <a:xfrm>
            <a:off x="3650190"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
        <p:nvSpPr>
          <p:cNvPr id="5" name="Picture Placeholder 2">
            <a:extLst>
              <a:ext uri="{FF2B5EF4-FFF2-40B4-BE49-F238E27FC236}">
                <a16:creationId xmlns:a16="http://schemas.microsoft.com/office/drawing/2014/main" id="{CE149D9E-74F2-422A-9403-DE25D7880EE3}"/>
              </a:ext>
            </a:extLst>
          </p:cNvPr>
          <p:cNvSpPr>
            <a:spLocks noGrp="1"/>
          </p:cNvSpPr>
          <p:nvPr>
            <p:ph type="pic" idx="16" hasCustomPrompt="1"/>
          </p:nvPr>
        </p:nvSpPr>
        <p:spPr>
          <a:xfrm>
            <a:off x="6403397"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
        <p:nvSpPr>
          <p:cNvPr id="6" name="Picture Placeholder 2">
            <a:extLst>
              <a:ext uri="{FF2B5EF4-FFF2-40B4-BE49-F238E27FC236}">
                <a16:creationId xmlns:a16="http://schemas.microsoft.com/office/drawing/2014/main" id="{0B5A09A4-9D5C-43E2-B67D-0F7F764E33B2}"/>
              </a:ext>
            </a:extLst>
          </p:cNvPr>
          <p:cNvSpPr>
            <a:spLocks noGrp="1"/>
          </p:cNvSpPr>
          <p:nvPr>
            <p:ph type="pic" idx="17" hasCustomPrompt="1"/>
          </p:nvPr>
        </p:nvSpPr>
        <p:spPr>
          <a:xfrm>
            <a:off x="915660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
        <p:nvSpPr>
          <p:cNvPr id="7" name="Picture Placeholder 2">
            <a:extLst>
              <a:ext uri="{FF2B5EF4-FFF2-40B4-BE49-F238E27FC236}">
                <a16:creationId xmlns:a16="http://schemas.microsoft.com/office/drawing/2014/main" id="{63E81662-E3DD-4893-A0D0-8BE33B2D3F55}"/>
              </a:ext>
            </a:extLst>
          </p:cNvPr>
          <p:cNvSpPr>
            <a:spLocks noGrp="1"/>
          </p:cNvSpPr>
          <p:nvPr>
            <p:ph type="pic" idx="18" hasCustomPrompt="1"/>
          </p:nvPr>
        </p:nvSpPr>
        <p:spPr>
          <a:xfrm>
            <a:off x="89698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76866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F949C55-7049-48E6-BF47-20C885196F95}"/>
              </a:ext>
            </a:extLst>
          </p:cNvPr>
          <p:cNvSpPr/>
          <p:nvPr userDrawn="1"/>
        </p:nvSpPr>
        <p:spPr>
          <a:xfrm>
            <a:off x="0" y="5724052"/>
            <a:ext cx="7228116" cy="530052"/>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 name="Group 2">
            <a:extLst>
              <a:ext uri="{FF2B5EF4-FFF2-40B4-BE49-F238E27FC236}">
                <a16:creationId xmlns:a16="http://schemas.microsoft.com/office/drawing/2014/main" id="{5B6E9378-3AE8-4175-BFF9-D4A80A07DBEA}"/>
              </a:ext>
            </a:extLst>
          </p:cNvPr>
          <p:cNvGrpSpPr/>
          <p:nvPr userDrawn="1"/>
        </p:nvGrpSpPr>
        <p:grpSpPr>
          <a:xfrm>
            <a:off x="738218" y="2580613"/>
            <a:ext cx="6123410" cy="3364399"/>
            <a:chOff x="-548507" y="477868"/>
            <a:chExt cx="11570449" cy="6357177"/>
          </a:xfrm>
        </p:grpSpPr>
        <p:sp>
          <p:nvSpPr>
            <p:cNvPr id="4" name="Freeform: Shape 3">
              <a:extLst>
                <a:ext uri="{FF2B5EF4-FFF2-40B4-BE49-F238E27FC236}">
                  <a16:creationId xmlns:a16="http://schemas.microsoft.com/office/drawing/2014/main" id="{0910F74B-EC52-4773-BC59-A95B4A2C6E34}"/>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7FF96CEC-5ECE-4416-AB10-FE34AE7BAF1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F755C6F-D202-4C89-B564-B246B06F1F6D}"/>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662E5B49-F2D4-4500-B669-8FBE9BB5834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F77D40F1-5CB3-48EE-924E-6E3223E10226}"/>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9AFA37A4-144E-4F6B-A5A4-A8C4BBDC697A}"/>
                </a:ext>
              </a:extLst>
            </p:cNvPr>
            <p:cNvGrpSpPr/>
            <p:nvPr/>
          </p:nvGrpSpPr>
          <p:grpSpPr>
            <a:xfrm>
              <a:off x="1606" y="6382978"/>
              <a:ext cx="413937" cy="115242"/>
              <a:chOff x="5955" y="6353672"/>
              <a:chExt cx="413937" cy="115242"/>
            </a:xfrm>
          </p:grpSpPr>
          <p:sp>
            <p:nvSpPr>
              <p:cNvPr id="14" name="Rectangle: Rounded Corners 13">
                <a:extLst>
                  <a:ext uri="{FF2B5EF4-FFF2-40B4-BE49-F238E27FC236}">
                    <a16:creationId xmlns:a16="http://schemas.microsoft.com/office/drawing/2014/main" id="{BA89A6E2-E8EB-4AD0-85F6-B0A17B2422D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F8314224-AFA8-48BD-BEE7-13ED7B48495E}"/>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4E6139F3-8852-433B-9901-75B623701259}"/>
                </a:ext>
              </a:extLst>
            </p:cNvPr>
            <p:cNvGrpSpPr/>
            <p:nvPr/>
          </p:nvGrpSpPr>
          <p:grpSpPr>
            <a:xfrm>
              <a:off x="9855291" y="6381600"/>
              <a:ext cx="885989" cy="115242"/>
              <a:chOff x="5955" y="6353672"/>
              <a:chExt cx="413937" cy="115242"/>
            </a:xfrm>
          </p:grpSpPr>
          <p:sp>
            <p:nvSpPr>
              <p:cNvPr id="12" name="Rectangle: Rounded Corners 11">
                <a:extLst>
                  <a:ext uri="{FF2B5EF4-FFF2-40B4-BE49-F238E27FC236}">
                    <a16:creationId xmlns:a16="http://schemas.microsoft.com/office/drawing/2014/main" id="{8EFA1CC8-0444-4599-AC49-BA67BBF07DD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E768C533-0E1A-45D1-A3AF-081C6C4A09E2}"/>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Shape 10">
              <a:extLst>
                <a:ext uri="{FF2B5EF4-FFF2-40B4-BE49-F238E27FC236}">
                  <a16:creationId xmlns:a16="http://schemas.microsoft.com/office/drawing/2014/main" id="{9F295247-3F7C-4048-9891-FA9EC6DCF741}"/>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a:p>
          </p:txBody>
        </p:sp>
      </p:grpSp>
      <p:sp>
        <p:nvSpPr>
          <p:cNvPr id="16" name="Picture Placeholder 2">
            <a:extLst>
              <a:ext uri="{FF2B5EF4-FFF2-40B4-BE49-F238E27FC236}">
                <a16:creationId xmlns:a16="http://schemas.microsoft.com/office/drawing/2014/main" id="{7BB75F30-01AA-4ED9-8798-66B87A667AAA}"/>
              </a:ext>
            </a:extLst>
          </p:cNvPr>
          <p:cNvSpPr>
            <a:spLocks noGrp="1"/>
          </p:cNvSpPr>
          <p:nvPr>
            <p:ph type="pic" idx="11" hasCustomPrompt="1"/>
          </p:nvPr>
        </p:nvSpPr>
        <p:spPr>
          <a:xfrm>
            <a:off x="1560919" y="2771971"/>
            <a:ext cx="4535081" cy="2723593"/>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And Send To Back </a:t>
            </a:r>
            <a:endParaRPr lang="ko-KR" altLang="en-US"/>
          </a:p>
        </p:txBody>
      </p:sp>
      <p:sp>
        <p:nvSpPr>
          <p:cNvPr id="17" name="Text Placeholder 9">
            <a:extLst>
              <a:ext uri="{FF2B5EF4-FFF2-40B4-BE49-F238E27FC236}">
                <a16:creationId xmlns:a16="http://schemas.microsoft.com/office/drawing/2014/main" id="{B3616A90-E1DE-47A7-83AE-E8FD3279FFFD}"/>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75" r:id="rId4"/>
    <p:sldLayoutId id="2147483676" r:id="rId5"/>
    <p:sldLayoutId id="2147483678" r:id="rId6"/>
    <p:sldLayoutId id="2147483679" r:id="rId7"/>
    <p:sldLayoutId id="2147483680" r:id="rId8"/>
    <p:sldLayoutId id="2147483682" r:id="rId9"/>
    <p:sldLayoutId id="2147483683" r:id="rId10"/>
    <p:sldLayoutId id="2147483684" r:id="rId11"/>
    <p:sldLayoutId id="2147483685" r:id="rId12"/>
    <p:sldLayoutId id="2147483686" r:id="rId13"/>
    <p:sldLayoutId id="2147483689" r:id="rId14"/>
    <p:sldLayoutId id="2147483687" r:id="rId15"/>
    <p:sldLayoutId id="2147483688" r:id="rId16"/>
    <p:sldLayoutId id="2147483671" r:id="rId17"/>
    <p:sldLayoutId id="2147483672"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hyperlink" Target="https://www.javatpoint.com/javascript-string-search-method" TargetMode="External"/><Relationship Id="rId3" Type="http://schemas.openxmlformats.org/officeDocument/2006/relationships/hyperlink" Target="https://www.javatpoint.com/javascript-string-charat-method" TargetMode="External"/><Relationship Id="rId7" Type="http://schemas.openxmlformats.org/officeDocument/2006/relationships/hyperlink" Target="https://www.javatpoint.com/javascript-string-lastindexof-method" TargetMode="External"/><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hyperlink" Target="https://www.javatpoint.com/javascript-string-indexof-method" TargetMode="External"/><Relationship Id="rId5" Type="http://schemas.openxmlformats.org/officeDocument/2006/relationships/hyperlink" Target="https://www.javatpoint.com/javascript-string-concat-method" TargetMode="External"/><Relationship Id="rId4" Type="http://schemas.openxmlformats.org/officeDocument/2006/relationships/hyperlink" Target="https://www.javatpoint.com/javascript-string-charcodeat-method"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javatpoint.com/javascript-string-tolowercase-method" TargetMode="External"/><Relationship Id="rId3" Type="http://schemas.openxmlformats.org/officeDocument/2006/relationships/hyperlink" Target="https://www.javatpoint.com/javascript-string-match-method" TargetMode="External"/><Relationship Id="rId7" Type="http://schemas.openxmlformats.org/officeDocument/2006/relationships/hyperlink" Target="https://www.javatpoint.com/javascript-string-slice-method" TargetMode="External"/><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hyperlink" Target="https://www.javatpoint.com/javascript-string-substring-method" TargetMode="External"/><Relationship Id="rId5" Type="http://schemas.openxmlformats.org/officeDocument/2006/relationships/hyperlink" Target="https://www.javatpoint.com/javascript-string-substr-method" TargetMode="External"/><Relationship Id="rId4" Type="http://schemas.openxmlformats.org/officeDocument/2006/relationships/hyperlink" Target="https://www.javatpoint.com/javascript-string-replace-method"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javatpoint.com/javascript-string-tolocalelowercase-method" TargetMode="External"/><Relationship Id="rId7" Type="http://schemas.openxmlformats.org/officeDocument/2006/relationships/hyperlink" Target="https://www.javatpoint.com/javascript-string-valueof-method" TargetMode="External"/><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hyperlink" Target="https://www.javatpoint.com/javascript-string-tostring-method" TargetMode="External"/><Relationship Id="rId5" Type="http://schemas.openxmlformats.org/officeDocument/2006/relationships/hyperlink" Target="https://www.javatpoint.com/javascript-string-tolocaleuppercase-method" TargetMode="External"/><Relationship Id="rId4" Type="http://schemas.openxmlformats.org/officeDocument/2006/relationships/hyperlink" Target="https://www.javatpoint.com/javascript-string-touppercase-method"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hyperlink" Target="https://www.javatpoint.com/javascript-array-flatmap-method" TargetMode="External"/><Relationship Id="rId3" Type="http://schemas.openxmlformats.org/officeDocument/2006/relationships/hyperlink" Target="https://www.javatpoint.com/javascript-array-concat-method" TargetMode="External"/><Relationship Id="rId7" Type="http://schemas.openxmlformats.org/officeDocument/2006/relationships/hyperlink" Target="https://www.javatpoint.com/javascript-array-flat-method" TargetMode="External"/><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hyperlink" Target="https://www.javatpoint.com/javascript-array-every-method" TargetMode="External"/><Relationship Id="rId5" Type="http://schemas.openxmlformats.org/officeDocument/2006/relationships/hyperlink" Target="https://www.javatpoint.com/javascript-array-entries-method" TargetMode="External"/><Relationship Id="rId4" Type="http://schemas.openxmlformats.org/officeDocument/2006/relationships/hyperlink" Target="https://www.javatpoint.com/javascript-array-copywithin-method" TargetMode="External"/><Relationship Id="rId9" Type="http://schemas.openxmlformats.org/officeDocument/2006/relationships/hyperlink" Target="https://www.javatpoint.com/javascript-array-fill-method"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www.javatpoint.com/javascript-array-includes-method" TargetMode="External"/><Relationship Id="rId3" Type="http://schemas.openxmlformats.org/officeDocument/2006/relationships/hyperlink" Target="https://www.javatpoint.com/javascript-array-from-method" TargetMode="External"/><Relationship Id="rId7" Type="http://schemas.openxmlformats.org/officeDocument/2006/relationships/hyperlink" Target="https://www.javatpoint.com/javascript-array-foreach-method" TargetMode="External"/><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hyperlink" Target="https://www.javatpoint.com/javascript-array-findindex-method" TargetMode="External"/><Relationship Id="rId5" Type="http://schemas.openxmlformats.org/officeDocument/2006/relationships/hyperlink" Target="https://www.javatpoint.com/javascript-array-find-method" TargetMode="External"/><Relationship Id="rId10" Type="http://schemas.openxmlformats.org/officeDocument/2006/relationships/hyperlink" Target="https://www.javatpoint.com/javascript-array-isarray-method" TargetMode="External"/><Relationship Id="rId4" Type="http://schemas.openxmlformats.org/officeDocument/2006/relationships/hyperlink" Target="https://www.javatpoint.com/javascript-array-filter-method" TargetMode="External"/><Relationship Id="rId9" Type="http://schemas.openxmlformats.org/officeDocument/2006/relationships/hyperlink" Target="https://www.javatpoint.com/javascript-array-indexof-method"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www.javatpoint.com/javascript-array-pop-method" TargetMode="External"/><Relationship Id="rId3" Type="http://schemas.openxmlformats.org/officeDocument/2006/relationships/hyperlink" Target="https://www.javatpoint.com/javascript-array-join-method" TargetMode="External"/><Relationship Id="rId7" Type="http://schemas.openxmlformats.org/officeDocument/2006/relationships/hyperlink" Target="https://www.javatpoint.com/javascript-array-of-method" TargetMode="External"/><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hyperlink" Target="https://www.javatpoint.com/javascript-array-map-method" TargetMode="External"/><Relationship Id="rId5" Type="http://schemas.openxmlformats.org/officeDocument/2006/relationships/hyperlink" Target="https://www.javatpoint.com/javascript-array-lastindexof-method" TargetMode="External"/><Relationship Id="rId4" Type="http://schemas.openxmlformats.org/officeDocument/2006/relationships/hyperlink" Target="https://www.javatpoint.com/javascript-array-keys-method" TargetMode="External"/><Relationship Id="rId9" Type="http://schemas.openxmlformats.org/officeDocument/2006/relationships/hyperlink" Target="https://www.javatpoint.com/javascript-array-push-method"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www.javatpoint.com/javascript-array-slice-method" TargetMode="External"/><Relationship Id="rId3" Type="http://schemas.openxmlformats.org/officeDocument/2006/relationships/hyperlink" Target="https://www.javatpoint.com/javascript-array-reverse-method" TargetMode="External"/><Relationship Id="rId7" Type="http://schemas.openxmlformats.org/officeDocument/2006/relationships/hyperlink" Target="https://www.javatpoint.com/javascript-array-shift-method" TargetMode="External"/><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hyperlink" Target="https://www.javatpoint.com/javascript-array-some-method" TargetMode="External"/><Relationship Id="rId5" Type="http://schemas.openxmlformats.org/officeDocument/2006/relationships/hyperlink" Target="https://www.javatpoint.com/javascript-array-reduceright-method" TargetMode="External"/><Relationship Id="rId10" Type="http://schemas.openxmlformats.org/officeDocument/2006/relationships/hyperlink" Target="https://www.javatpoint.com/javascript-array-splice-method" TargetMode="External"/><Relationship Id="rId4" Type="http://schemas.openxmlformats.org/officeDocument/2006/relationships/hyperlink" Target="https://www.javatpoint.com/javascript-array-reduce-method" TargetMode="External"/><Relationship Id="rId9" Type="http://schemas.openxmlformats.org/officeDocument/2006/relationships/hyperlink" Target="https://www.javatpoint.com/javascript-array-sort-method"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javatpoint.com/javascript-array-tolocalestring-method" TargetMode="External"/><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hyperlink" Target="https://www.javatpoint.com/javascript-array-values-method" TargetMode="External"/><Relationship Id="rId5" Type="http://schemas.openxmlformats.org/officeDocument/2006/relationships/hyperlink" Target="https://www.javatpoint.com/javascript-array-unshift-method" TargetMode="External"/><Relationship Id="rId4" Type="http://schemas.openxmlformats.org/officeDocument/2006/relationships/hyperlink" Target="https://www.javatpoint.com/javascript-array-tostring-method"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hyperlink" Target="https://www.javatpoint.com/javascript-tutorial" TargetMode="External"/><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hyperlink" Target="https://www.javatpoint.com/html-tutorial" TargetMode="Externa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hyperlink" Target="https://www.javatpoint.com/javascript-tutorial" TargetMode="External"/><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8" Type="http://schemas.openxmlformats.org/officeDocument/2006/relationships/hyperlink" Target="https://www.javatpoint.com/html-base-tag" TargetMode="External"/><Relationship Id="rId13" Type="http://schemas.openxmlformats.org/officeDocument/2006/relationships/hyperlink" Target="https://www.javatpoint.com/html-param-tag" TargetMode="External"/><Relationship Id="rId3" Type="http://schemas.openxmlformats.org/officeDocument/2006/relationships/hyperlink" Target="https://www.javatpoint.com/html-html-tag" TargetMode="External"/><Relationship Id="rId7" Type="http://schemas.openxmlformats.org/officeDocument/2006/relationships/hyperlink" Target="https://www.javatpoint.com/html-script-tag" TargetMode="External"/><Relationship Id="rId12" Type="http://schemas.openxmlformats.org/officeDocument/2006/relationships/hyperlink" Target="https://www.javatpoint.com/html-meta-tag" TargetMode="External"/><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hyperlink" Target="https://www.javatpoint.com/html-style" TargetMode="External"/><Relationship Id="rId11" Type="http://schemas.openxmlformats.org/officeDocument/2006/relationships/hyperlink" Target="https://www.javatpoint.com/html-br-tag" TargetMode="External"/><Relationship Id="rId5" Type="http://schemas.openxmlformats.org/officeDocument/2006/relationships/hyperlink" Target="https://www.javatpoint.com/html-title" TargetMode="External"/><Relationship Id="rId10" Type="http://schemas.openxmlformats.org/officeDocument/2006/relationships/hyperlink" Target="https://www.javatpoint.com/html-bdo-tag" TargetMode="External"/><Relationship Id="rId4" Type="http://schemas.openxmlformats.org/officeDocument/2006/relationships/hyperlink" Target="https://www.javatpoint.com/html-head" TargetMode="External"/><Relationship Id="rId9" Type="http://schemas.openxmlformats.org/officeDocument/2006/relationships/hyperlink" Target="https://www.javatpoint.com/html-iframes" TargetMode="External"/><Relationship Id="rId14" Type="http://schemas.openxmlformats.org/officeDocument/2006/relationships/hyperlink" Target="https://www.javatpoint.com/javascript-function" TargetMode="Externa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hyperlink" Target="https://www.javatpoint.com/es6" TargetMode="External"/><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hyperlink" Target="https://www.javatpoint.com/es6" TargetMode="External"/><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19" name="Google Shape;159;p29">
            <a:extLst>
              <a:ext uri="{FF2B5EF4-FFF2-40B4-BE49-F238E27FC236}">
                <a16:creationId xmlns:a16="http://schemas.microsoft.com/office/drawing/2014/main" id="{D7F25DFA-91A6-4EBC-BF2B-EAC7F4796DFB}"/>
              </a:ext>
            </a:extLst>
          </p:cNvPr>
          <p:cNvSpPr txBox="1">
            <a:spLocks/>
          </p:cNvSpPr>
          <p:nvPr/>
        </p:nvSpPr>
        <p:spPr>
          <a:xfrm>
            <a:off x="518806" y="1255657"/>
            <a:ext cx="5577194" cy="1919689"/>
          </a:xfrm>
          <a:prstGeom prst="rect">
            <a:avLst/>
          </a:prstGeom>
          <a:noFill/>
          <a:ln>
            <a:noFill/>
          </a:ln>
        </p:spPr>
        <p:txBody>
          <a:bodyPr spcFirstLastPara="1" wrap="square" lIns="91425" tIns="91425" rIns="91425" bIns="91425" anchor="b"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
                <a:srgbClr val="1F1C51"/>
              </a:buClr>
              <a:buSzPts val="4800"/>
              <a:buFont typeface="Viga"/>
              <a:buNone/>
              <a:tabLst/>
              <a:defRPr/>
            </a:pPr>
            <a:r>
              <a:rPr kumimoji="0" lang="en-US" sz="6000" b="1" i="0" u="none" strike="noStrike" kern="0" cap="none" spc="0" normalizeH="0" baseline="0" noProof="0" dirty="0">
                <a:ln>
                  <a:noFill/>
                </a:ln>
                <a:solidFill>
                  <a:srgbClr val="263238"/>
                </a:solidFill>
                <a:effectLst/>
                <a:uLnTx/>
                <a:uFillTx/>
                <a:latin typeface="Viga"/>
                <a:sym typeface="Viga"/>
              </a:rPr>
              <a:t>JAVA SCRIPT</a:t>
            </a:r>
          </a:p>
        </p:txBody>
      </p:sp>
      <p:pic>
        <p:nvPicPr>
          <p:cNvPr id="4" name="Picture 3">
            <a:extLst>
              <a:ext uri="{FF2B5EF4-FFF2-40B4-BE49-F238E27FC236}">
                <a16:creationId xmlns:a16="http://schemas.microsoft.com/office/drawing/2014/main" id="{F8D4C565-E767-8684-4F35-38AB158085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0436" y="357759"/>
            <a:ext cx="6858000" cy="6858000"/>
          </a:xfrm>
          <a:prstGeom prst="rect">
            <a:avLst/>
          </a:prstGeom>
        </p:spPr>
      </p:pic>
    </p:spTree>
    <p:extLst>
      <p:ext uri="{BB962C8B-B14F-4D97-AF65-F5344CB8AC3E}">
        <p14:creationId xmlns:p14="http://schemas.microsoft.com/office/powerpoint/2010/main" val="3467974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Comments in Java Script</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141412" y="2249487"/>
            <a:ext cx="9905999" cy="35417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Single Line Comment</a:t>
            </a:r>
          </a:p>
          <a:p>
            <a:pPr marL="0" indent="0">
              <a:buNone/>
            </a:pPr>
            <a:r>
              <a:rPr lang="en-US" dirty="0"/>
              <a:t>	//Comment</a:t>
            </a:r>
          </a:p>
          <a:p>
            <a:r>
              <a:rPr lang="en-US" dirty="0"/>
              <a:t>Multi Line Comment</a:t>
            </a:r>
          </a:p>
          <a:p>
            <a:pPr marL="0" indent="0">
              <a:buNone/>
            </a:pPr>
            <a:r>
              <a:rPr lang="en-US" dirty="0"/>
              <a:t>	/* welcome</a:t>
            </a:r>
          </a:p>
          <a:p>
            <a:pPr marL="0" indent="0">
              <a:buNone/>
            </a:pPr>
            <a:r>
              <a:rPr lang="en-US" dirty="0"/>
              <a:t>		to</a:t>
            </a:r>
          </a:p>
          <a:p>
            <a:pPr marL="0" indent="0">
              <a:buNone/>
            </a:pPr>
            <a:r>
              <a:rPr lang="en-US" dirty="0"/>
              <a:t>	JavaScript */</a:t>
            </a:r>
            <a:endParaRPr lang="en-IN" dirty="0"/>
          </a:p>
        </p:txBody>
      </p:sp>
    </p:spTree>
    <p:extLst>
      <p:ext uri="{BB962C8B-B14F-4D97-AF65-F5344CB8AC3E}">
        <p14:creationId xmlns:p14="http://schemas.microsoft.com/office/powerpoint/2010/main" val="3755408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Variable in Java Script</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141412" y="1185185"/>
            <a:ext cx="9905999" cy="44211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i="0" dirty="0">
                <a:solidFill>
                  <a:srgbClr val="333333"/>
                </a:solidFill>
                <a:effectLst/>
                <a:latin typeface="inter-regular"/>
              </a:rPr>
              <a:t>A </a:t>
            </a:r>
            <a:r>
              <a:rPr lang="en-US" b="1" i="0" dirty="0">
                <a:solidFill>
                  <a:srgbClr val="333333"/>
                </a:solidFill>
                <a:effectLst/>
                <a:latin typeface="inter-bold"/>
              </a:rPr>
              <a:t>JavaScript variable</a:t>
            </a:r>
            <a:r>
              <a:rPr lang="en-US" b="0" i="0" dirty="0">
                <a:solidFill>
                  <a:srgbClr val="333333"/>
                </a:solidFill>
                <a:effectLst/>
                <a:latin typeface="inter-regular"/>
              </a:rPr>
              <a:t> is simply a name of storage location. </a:t>
            </a:r>
          </a:p>
          <a:p>
            <a:r>
              <a:rPr lang="en-US" b="0" i="0" dirty="0">
                <a:solidFill>
                  <a:srgbClr val="333333"/>
                </a:solidFill>
                <a:effectLst/>
                <a:latin typeface="inter-regular"/>
              </a:rPr>
              <a:t>There are two types of variables in JavaScript :</a:t>
            </a:r>
          </a:p>
          <a:p>
            <a:pPr lvl="1"/>
            <a:r>
              <a:rPr lang="en-US" b="0" i="0" dirty="0">
                <a:solidFill>
                  <a:srgbClr val="333333"/>
                </a:solidFill>
                <a:effectLst/>
                <a:latin typeface="inter-regular"/>
              </a:rPr>
              <a:t> local variable and global variable.</a:t>
            </a:r>
          </a:p>
          <a:p>
            <a:r>
              <a:rPr lang="en-US" b="0" i="0" dirty="0">
                <a:solidFill>
                  <a:srgbClr val="333333"/>
                </a:solidFill>
                <a:effectLst/>
                <a:latin typeface="inter-regular"/>
              </a:rPr>
              <a:t>There are some rules while declaring a JavaScript variable (also known as identifiers).</a:t>
            </a:r>
          </a:p>
          <a:p>
            <a:pPr lvl="1" algn="just">
              <a:buFont typeface="+mj-lt"/>
              <a:buAutoNum type="arabicPeriod"/>
            </a:pPr>
            <a:r>
              <a:rPr lang="en-US" b="0" i="0" dirty="0">
                <a:solidFill>
                  <a:srgbClr val="000000"/>
                </a:solidFill>
                <a:effectLst/>
                <a:latin typeface="inter-regular"/>
              </a:rPr>
              <a:t>Name must start with a letter (a to z or A to Z), underscore( _ ), or dollar( $ ) sign.</a:t>
            </a:r>
          </a:p>
          <a:p>
            <a:pPr lvl="1" algn="just">
              <a:buFont typeface="+mj-lt"/>
              <a:buAutoNum type="arabicPeriod"/>
            </a:pPr>
            <a:r>
              <a:rPr lang="en-US" b="0" i="0" dirty="0">
                <a:solidFill>
                  <a:srgbClr val="000000"/>
                </a:solidFill>
                <a:effectLst/>
                <a:latin typeface="inter-regular"/>
              </a:rPr>
              <a:t>After first letter we can use digits (0 to 9), for example value1.</a:t>
            </a:r>
          </a:p>
          <a:p>
            <a:pPr lvl="1" algn="just">
              <a:buFont typeface="+mj-lt"/>
              <a:buAutoNum type="arabicPeriod"/>
            </a:pPr>
            <a:r>
              <a:rPr lang="en-US" b="0" i="0" dirty="0">
                <a:solidFill>
                  <a:srgbClr val="000000"/>
                </a:solidFill>
                <a:effectLst/>
                <a:latin typeface="inter-regular"/>
              </a:rPr>
              <a:t>JavaScript variables are case sensitive, for example x and X are different variables.</a:t>
            </a:r>
          </a:p>
          <a:p>
            <a:endParaRPr lang="en-IN" b="0" i="0" dirty="0">
              <a:solidFill>
                <a:srgbClr val="333333"/>
              </a:solidFill>
              <a:effectLst/>
              <a:latin typeface="inter-regular"/>
            </a:endParaRPr>
          </a:p>
        </p:txBody>
      </p:sp>
    </p:spTree>
    <p:extLst>
      <p:ext uri="{BB962C8B-B14F-4D97-AF65-F5344CB8AC3E}">
        <p14:creationId xmlns:p14="http://schemas.microsoft.com/office/powerpoint/2010/main" val="3269336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Local Variable</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141412" y="1185185"/>
            <a:ext cx="9905999" cy="44211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i="0" dirty="0">
                <a:solidFill>
                  <a:srgbClr val="333333"/>
                </a:solidFill>
                <a:effectLst/>
                <a:latin typeface="inter-regular"/>
              </a:rPr>
              <a:t>A JavaScript local variable is declared inside block or function. It is accessible within the function or block only. For example:</a:t>
            </a:r>
          </a:p>
          <a:p>
            <a:pPr algn="just">
              <a:buFont typeface="+mj-lt"/>
              <a:buAutoNum type="arabicPeriod"/>
            </a:pPr>
            <a:r>
              <a:rPr lang="en-IN" b="1" i="0" dirty="0">
                <a:solidFill>
                  <a:srgbClr val="006699"/>
                </a:solidFill>
                <a:effectLst/>
                <a:latin typeface="inter-regular"/>
              </a:rPr>
              <a:t>&lt;script&gt;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function </a:t>
            </a:r>
            <a:r>
              <a:rPr lang="en-IN" b="0" i="0" dirty="0" err="1">
                <a:solidFill>
                  <a:srgbClr val="000000"/>
                </a:solidFill>
                <a:effectLst/>
                <a:latin typeface="inter-regular"/>
              </a:rPr>
              <a:t>abc</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var </a:t>
            </a:r>
            <a:r>
              <a:rPr lang="en-IN" b="0" i="0" dirty="0">
                <a:solidFill>
                  <a:srgbClr val="FF0000"/>
                </a:solidFill>
                <a:effectLst/>
                <a:latin typeface="inter-regular"/>
              </a:rPr>
              <a:t>x</a:t>
            </a:r>
            <a:r>
              <a:rPr lang="en-IN" b="0" i="0" dirty="0">
                <a:solidFill>
                  <a:srgbClr val="000000"/>
                </a:solidFill>
                <a:effectLst/>
                <a:latin typeface="inter-regular"/>
              </a:rPr>
              <a:t>=</a:t>
            </a:r>
            <a:r>
              <a:rPr lang="en-IN" b="0" i="0" dirty="0">
                <a:solidFill>
                  <a:srgbClr val="0000FF"/>
                </a:solidFill>
                <a:effectLst/>
                <a:latin typeface="inter-regular"/>
              </a:rPr>
              <a:t>10</a:t>
            </a:r>
            <a:r>
              <a:rPr lang="en-IN" b="0" i="0" dirty="0">
                <a:solidFill>
                  <a:srgbClr val="000000"/>
                </a:solidFill>
                <a:effectLst/>
                <a:latin typeface="inter-regular"/>
              </a:rPr>
              <a:t>;//local variable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&lt;/script&gt;</a:t>
            </a:r>
            <a:r>
              <a:rPr lang="en-IN" b="0" i="0" dirty="0">
                <a:solidFill>
                  <a:srgbClr val="000000"/>
                </a:solidFill>
                <a:effectLst/>
                <a:latin typeface="inter-regular"/>
              </a:rPr>
              <a:t>  </a:t>
            </a:r>
          </a:p>
          <a:p>
            <a:endParaRPr lang="en-US" dirty="0">
              <a:solidFill>
                <a:srgbClr val="333333"/>
              </a:solidFill>
              <a:latin typeface="inter-regular"/>
            </a:endParaRPr>
          </a:p>
        </p:txBody>
      </p:sp>
      <p:sp>
        <p:nvSpPr>
          <p:cNvPr id="3" name="TextBox 2">
            <a:extLst>
              <a:ext uri="{FF2B5EF4-FFF2-40B4-BE49-F238E27FC236}">
                <a16:creationId xmlns:a16="http://schemas.microsoft.com/office/drawing/2014/main" id="{A9903F9A-C561-3B28-2105-A0F5EC89FB6A}"/>
              </a:ext>
            </a:extLst>
          </p:cNvPr>
          <p:cNvSpPr txBox="1"/>
          <p:nvPr/>
        </p:nvSpPr>
        <p:spPr>
          <a:xfrm>
            <a:off x="6094411" y="2068647"/>
            <a:ext cx="5472160" cy="3108543"/>
          </a:xfrm>
          <a:prstGeom prst="rect">
            <a:avLst/>
          </a:prstGeom>
          <a:noFill/>
        </p:spPr>
        <p:txBody>
          <a:bodyPr wrap="square" rtlCol="0">
            <a:spAutoFit/>
          </a:bodyPr>
          <a:lstStyle/>
          <a:p>
            <a:pPr algn="just">
              <a:buFont typeface="+mj-lt"/>
              <a:buAutoNum type="arabicPeriod"/>
            </a:pPr>
            <a:r>
              <a:rPr lang="en-US" sz="2800" b="1" i="0" dirty="0">
                <a:solidFill>
                  <a:srgbClr val="006699"/>
                </a:solidFill>
                <a:effectLst/>
                <a:latin typeface="inter-regular"/>
              </a:rPr>
              <a:t>&lt;script&gt;</a:t>
            </a:r>
            <a:r>
              <a:rPr lang="en-US" sz="2800" b="0" i="0" dirty="0">
                <a:solidFill>
                  <a:srgbClr val="000000"/>
                </a:solidFill>
                <a:effectLst/>
                <a:latin typeface="inter-regular"/>
              </a:rPr>
              <a:t>  </a:t>
            </a:r>
          </a:p>
          <a:p>
            <a:pPr algn="just">
              <a:buFont typeface="+mj-lt"/>
              <a:buAutoNum type="arabicPeriod"/>
            </a:pPr>
            <a:r>
              <a:rPr lang="en-US" sz="2800" b="0" i="0" dirty="0">
                <a:solidFill>
                  <a:srgbClr val="000000"/>
                </a:solidFill>
                <a:effectLst/>
                <a:latin typeface="inter-regular"/>
              </a:rPr>
              <a:t>If(10</a:t>
            </a:r>
            <a:r>
              <a:rPr lang="en-US" sz="2800" b="1" i="0" dirty="0">
                <a:solidFill>
                  <a:srgbClr val="006699"/>
                </a:solidFill>
                <a:effectLst/>
                <a:latin typeface="inter-regular"/>
              </a:rPr>
              <a:t>&lt;13</a:t>
            </a:r>
            <a:r>
              <a:rPr lang="en-US" sz="2800" b="0" i="0" dirty="0">
                <a:solidFill>
                  <a:srgbClr val="000000"/>
                </a:solidFill>
                <a:effectLst/>
                <a:latin typeface="inter-regular"/>
              </a:rPr>
              <a:t>){  </a:t>
            </a:r>
          </a:p>
          <a:p>
            <a:pPr algn="just">
              <a:buFont typeface="+mj-lt"/>
              <a:buAutoNum type="arabicPeriod"/>
            </a:pPr>
            <a:r>
              <a:rPr lang="en-US" sz="2800" b="0" i="0" dirty="0">
                <a:solidFill>
                  <a:srgbClr val="000000"/>
                </a:solidFill>
                <a:effectLst/>
                <a:latin typeface="inter-regular"/>
              </a:rPr>
              <a:t>var </a:t>
            </a:r>
            <a:r>
              <a:rPr lang="en-US" sz="2800" b="0" i="0" dirty="0">
                <a:solidFill>
                  <a:srgbClr val="FF0000"/>
                </a:solidFill>
                <a:effectLst/>
                <a:latin typeface="inter-regular"/>
              </a:rPr>
              <a:t>y</a:t>
            </a:r>
            <a:r>
              <a:rPr lang="en-US" sz="2800" b="0" i="0" dirty="0">
                <a:solidFill>
                  <a:srgbClr val="000000"/>
                </a:solidFill>
                <a:effectLst/>
                <a:latin typeface="inter-regular"/>
              </a:rPr>
              <a:t>=</a:t>
            </a:r>
            <a:r>
              <a:rPr lang="en-US" sz="2800" b="0" i="0" dirty="0">
                <a:solidFill>
                  <a:srgbClr val="0000FF"/>
                </a:solidFill>
                <a:effectLst/>
                <a:latin typeface="inter-regular"/>
              </a:rPr>
              <a:t>20</a:t>
            </a:r>
            <a:r>
              <a:rPr lang="en-US" sz="2800" b="0" i="0" dirty="0">
                <a:solidFill>
                  <a:srgbClr val="000000"/>
                </a:solidFill>
                <a:effectLst/>
                <a:latin typeface="inter-regular"/>
              </a:rPr>
              <a:t>;//JavaScript local variable  </a:t>
            </a:r>
          </a:p>
          <a:p>
            <a:pPr algn="just">
              <a:buFont typeface="+mj-lt"/>
              <a:buAutoNum type="arabicPeriod"/>
            </a:pPr>
            <a:r>
              <a:rPr lang="en-US" sz="2800" b="0" i="0" dirty="0">
                <a:solidFill>
                  <a:srgbClr val="000000"/>
                </a:solidFill>
                <a:effectLst/>
                <a:latin typeface="inter-regular"/>
              </a:rPr>
              <a:t>}  </a:t>
            </a:r>
          </a:p>
          <a:p>
            <a:pPr algn="just">
              <a:buFont typeface="+mj-lt"/>
              <a:buAutoNum type="arabicPeriod"/>
            </a:pPr>
            <a:r>
              <a:rPr lang="en-US" sz="2800" b="1" i="0" dirty="0">
                <a:solidFill>
                  <a:srgbClr val="006699"/>
                </a:solidFill>
                <a:effectLst/>
                <a:latin typeface="inter-regular"/>
              </a:rPr>
              <a:t>&lt;/script&gt;</a:t>
            </a:r>
            <a:endParaRPr lang="en-US" sz="2800" b="0" i="0" dirty="0">
              <a:solidFill>
                <a:srgbClr val="000000"/>
              </a:solidFill>
              <a:effectLst/>
              <a:latin typeface="inter-regular"/>
            </a:endParaRPr>
          </a:p>
          <a:p>
            <a:endParaRPr lang="en-IN" sz="2800" dirty="0"/>
          </a:p>
        </p:txBody>
      </p:sp>
    </p:spTree>
    <p:extLst>
      <p:ext uri="{BB962C8B-B14F-4D97-AF65-F5344CB8AC3E}">
        <p14:creationId xmlns:p14="http://schemas.microsoft.com/office/powerpoint/2010/main" val="858949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Global Variable</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4211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0" i="0" dirty="0">
                <a:solidFill>
                  <a:srgbClr val="333333"/>
                </a:solidFill>
                <a:effectLst/>
                <a:latin typeface="inter-regular"/>
              </a:rPr>
              <a:t>A </a:t>
            </a:r>
            <a:r>
              <a:rPr lang="en-US" sz="2400" b="1" i="0" dirty="0">
                <a:solidFill>
                  <a:srgbClr val="333333"/>
                </a:solidFill>
                <a:effectLst/>
                <a:latin typeface="inter-bold"/>
              </a:rPr>
              <a:t>JavaScript global variable</a:t>
            </a:r>
            <a:r>
              <a:rPr lang="en-US" sz="2400" b="0" i="0" dirty="0">
                <a:solidFill>
                  <a:srgbClr val="333333"/>
                </a:solidFill>
                <a:effectLst/>
                <a:latin typeface="inter-regular"/>
              </a:rPr>
              <a:t> is accessible from any function. A variable i.e. declared outside the function or declared with window object is known as global variable. For example:</a:t>
            </a:r>
          </a:p>
          <a:p>
            <a:endParaRPr lang="en-US" dirty="0">
              <a:solidFill>
                <a:srgbClr val="333333"/>
              </a:solidFill>
              <a:latin typeface="inter-regular"/>
            </a:endParaRPr>
          </a:p>
        </p:txBody>
      </p:sp>
      <p:sp>
        <p:nvSpPr>
          <p:cNvPr id="6" name="TextBox 5">
            <a:extLst>
              <a:ext uri="{FF2B5EF4-FFF2-40B4-BE49-F238E27FC236}">
                <a16:creationId xmlns:a16="http://schemas.microsoft.com/office/drawing/2014/main" id="{4B17A3D3-5402-3E9F-8988-319A36AB8A20}"/>
              </a:ext>
            </a:extLst>
          </p:cNvPr>
          <p:cNvSpPr txBox="1"/>
          <p:nvPr/>
        </p:nvSpPr>
        <p:spPr>
          <a:xfrm flipH="1">
            <a:off x="2951372" y="2428405"/>
            <a:ext cx="3944106" cy="3139321"/>
          </a:xfrm>
          <a:prstGeom prst="rect">
            <a:avLst/>
          </a:prstGeom>
          <a:noFill/>
        </p:spPr>
        <p:txBody>
          <a:bodyPr wrap="square" rtlCol="0">
            <a:spAutoFit/>
          </a:bodyPr>
          <a:lstStyle/>
          <a:p>
            <a:pPr marL="0" indent="0" algn="just">
              <a:buNone/>
            </a:pPr>
            <a:r>
              <a:rPr lang="en-IN" sz="1800" b="1" i="0" dirty="0">
                <a:solidFill>
                  <a:srgbClr val="006699"/>
                </a:solidFill>
                <a:effectLst/>
                <a:latin typeface="inter-regular"/>
              </a:rPr>
              <a:t>&lt;script&gt;</a:t>
            </a:r>
            <a:r>
              <a:rPr lang="en-IN" sz="1800" b="0" i="0" dirty="0">
                <a:solidFill>
                  <a:srgbClr val="000000"/>
                </a:solidFill>
                <a:effectLst/>
                <a:latin typeface="inter-regular"/>
              </a:rPr>
              <a:t>  </a:t>
            </a:r>
          </a:p>
          <a:p>
            <a:pPr marL="0" indent="0" algn="just">
              <a:buNone/>
            </a:pPr>
            <a:r>
              <a:rPr lang="en-IN" sz="1800" b="0" i="0" dirty="0">
                <a:solidFill>
                  <a:srgbClr val="000000"/>
                </a:solidFill>
                <a:effectLst/>
                <a:latin typeface="inter-regular"/>
              </a:rPr>
              <a:t>var </a:t>
            </a:r>
            <a:r>
              <a:rPr lang="en-IN" sz="1800" b="0" i="0" dirty="0">
                <a:solidFill>
                  <a:srgbClr val="FF0000"/>
                </a:solidFill>
                <a:effectLst/>
                <a:latin typeface="inter-regular"/>
              </a:rPr>
              <a:t>data</a:t>
            </a:r>
            <a:r>
              <a:rPr lang="en-IN" sz="1800" b="0" i="0" dirty="0">
                <a:solidFill>
                  <a:srgbClr val="000000"/>
                </a:solidFill>
                <a:effectLst/>
                <a:latin typeface="inter-regular"/>
              </a:rPr>
              <a:t>=</a:t>
            </a:r>
            <a:r>
              <a:rPr lang="en-IN" sz="1800" b="0" i="0" dirty="0">
                <a:solidFill>
                  <a:srgbClr val="0000FF"/>
                </a:solidFill>
                <a:effectLst/>
                <a:latin typeface="inter-regular"/>
              </a:rPr>
              <a:t>200</a:t>
            </a:r>
            <a:r>
              <a:rPr lang="en-IN" sz="1800" b="0" i="0" dirty="0">
                <a:solidFill>
                  <a:srgbClr val="000000"/>
                </a:solidFill>
                <a:effectLst/>
                <a:latin typeface="inter-regular"/>
              </a:rPr>
              <a:t>;//</a:t>
            </a:r>
            <a:r>
              <a:rPr lang="en-IN" sz="1800" b="0" i="0" dirty="0" err="1">
                <a:solidFill>
                  <a:srgbClr val="000000"/>
                </a:solidFill>
                <a:effectLst/>
                <a:latin typeface="inter-regular"/>
              </a:rPr>
              <a:t>gloabal</a:t>
            </a:r>
            <a:r>
              <a:rPr lang="en-IN" sz="1800" b="0" i="0" dirty="0">
                <a:solidFill>
                  <a:srgbClr val="000000"/>
                </a:solidFill>
                <a:effectLst/>
                <a:latin typeface="inter-regular"/>
              </a:rPr>
              <a:t> variable  </a:t>
            </a:r>
          </a:p>
          <a:p>
            <a:pPr marL="0" indent="0" algn="just">
              <a:buNone/>
            </a:pPr>
            <a:r>
              <a:rPr lang="en-IN" sz="1800" b="0" i="0" dirty="0">
                <a:solidFill>
                  <a:srgbClr val="000000"/>
                </a:solidFill>
                <a:effectLst/>
                <a:latin typeface="inter-regular"/>
              </a:rPr>
              <a:t>function a(){  </a:t>
            </a:r>
          </a:p>
          <a:p>
            <a:pPr marL="0" indent="0" algn="just">
              <a:buNone/>
            </a:pPr>
            <a:r>
              <a:rPr lang="en-IN" sz="1800" b="0" i="0" dirty="0" err="1">
                <a:solidFill>
                  <a:srgbClr val="000000"/>
                </a:solidFill>
                <a:effectLst/>
                <a:latin typeface="inter-regular"/>
              </a:rPr>
              <a:t>document.writeln</a:t>
            </a:r>
            <a:r>
              <a:rPr lang="en-IN" sz="1800" b="0" i="0" dirty="0">
                <a:solidFill>
                  <a:srgbClr val="000000"/>
                </a:solidFill>
                <a:effectLst/>
                <a:latin typeface="inter-regular"/>
              </a:rPr>
              <a:t>(data);  </a:t>
            </a:r>
          </a:p>
          <a:p>
            <a:pPr marL="0" indent="0" algn="just">
              <a:buNone/>
            </a:pPr>
            <a:r>
              <a:rPr lang="en-IN" sz="1800" b="0" i="0" dirty="0">
                <a:solidFill>
                  <a:srgbClr val="000000"/>
                </a:solidFill>
                <a:effectLst/>
                <a:latin typeface="inter-regular"/>
              </a:rPr>
              <a:t>}  </a:t>
            </a:r>
          </a:p>
          <a:p>
            <a:pPr marL="0" indent="0" algn="just">
              <a:buNone/>
            </a:pPr>
            <a:r>
              <a:rPr lang="en-IN" sz="1800" b="0" i="0" dirty="0">
                <a:solidFill>
                  <a:srgbClr val="000000"/>
                </a:solidFill>
                <a:effectLst/>
                <a:latin typeface="inter-regular"/>
              </a:rPr>
              <a:t>function b(){  </a:t>
            </a:r>
          </a:p>
          <a:p>
            <a:pPr marL="0" indent="0" algn="just">
              <a:buNone/>
            </a:pPr>
            <a:r>
              <a:rPr lang="en-IN" sz="1800" b="0" i="0" dirty="0" err="1">
                <a:solidFill>
                  <a:srgbClr val="000000"/>
                </a:solidFill>
                <a:effectLst/>
                <a:latin typeface="inter-regular"/>
              </a:rPr>
              <a:t>document.writeln</a:t>
            </a:r>
            <a:r>
              <a:rPr lang="en-IN" sz="1800" b="0" i="0" dirty="0">
                <a:solidFill>
                  <a:srgbClr val="000000"/>
                </a:solidFill>
                <a:effectLst/>
                <a:latin typeface="inter-regular"/>
              </a:rPr>
              <a:t>(data);  </a:t>
            </a:r>
          </a:p>
          <a:p>
            <a:pPr marL="0" indent="0" algn="just">
              <a:buNone/>
            </a:pPr>
            <a:r>
              <a:rPr lang="en-IN" sz="1800" b="0" i="0" dirty="0">
                <a:solidFill>
                  <a:srgbClr val="000000"/>
                </a:solidFill>
                <a:effectLst/>
                <a:latin typeface="inter-regular"/>
              </a:rPr>
              <a:t>}  </a:t>
            </a:r>
          </a:p>
          <a:p>
            <a:pPr marL="0" indent="0" algn="just">
              <a:buNone/>
            </a:pPr>
            <a:r>
              <a:rPr lang="en-IN" sz="1800" b="0" i="0" dirty="0">
                <a:solidFill>
                  <a:srgbClr val="000000"/>
                </a:solidFill>
                <a:effectLst/>
                <a:latin typeface="inter-regular"/>
              </a:rPr>
              <a:t>a();//calling JavaScript function  </a:t>
            </a:r>
          </a:p>
          <a:p>
            <a:pPr marL="0" indent="0" algn="just">
              <a:buNone/>
            </a:pPr>
            <a:r>
              <a:rPr lang="en-IN" sz="1800" b="0" i="0" dirty="0">
                <a:solidFill>
                  <a:srgbClr val="000000"/>
                </a:solidFill>
                <a:effectLst/>
                <a:latin typeface="inter-regular"/>
              </a:rPr>
              <a:t>b();  </a:t>
            </a:r>
          </a:p>
          <a:p>
            <a:pPr marL="0" indent="0" algn="just">
              <a:buNone/>
            </a:pPr>
            <a:r>
              <a:rPr lang="en-IN" sz="1800" b="1" i="0" dirty="0">
                <a:solidFill>
                  <a:srgbClr val="006699"/>
                </a:solidFill>
                <a:effectLst/>
                <a:latin typeface="inter-regular"/>
              </a:rPr>
              <a:t>&lt;/script&gt;</a:t>
            </a:r>
            <a:endParaRPr lang="en-IN" sz="1800" b="0" i="0" dirty="0">
              <a:solidFill>
                <a:srgbClr val="000000"/>
              </a:solidFill>
              <a:effectLst/>
              <a:latin typeface="inter-regular"/>
            </a:endParaRPr>
          </a:p>
        </p:txBody>
      </p:sp>
      <p:sp>
        <p:nvSpPr>
          <p:cNvPr id="7" name="TextBox 6">
            <a:extLst>
              <a:ext uri="{FF2B5EF4-FFF2-40B4-BE49-F238E27FC236}">
                <a16:creationId xmlns:a16="http://schemas.microsoft.com/office/drawing/2014/main" id="{C622C2F9-CD88-4C83-856F-4286D510ECD3}"/>
              </a:ext>
            </a:extLst>
          </p:cNvPr>
          <p:cNvSpPr txBox="1"/>
          <p:nvPr/>
        </p:nvSpPr>
        <p:spPr>
          <a:xfrm>
            <a:off x="3048000" y="3244334"/>
            <a:ext cx="6096000" cy="369332"/>
          </a:xfrm>
          <a:prstGeom prst="rect">
            <a:avLst/>
          </a:prstGeom>
          <a:noFill/>
        </p:spPr>
        <p:txBody>
          <a:bodyPr wrap="square">
            <a:spAutoFit/>
          </a:bodyPr>
          <a:lstStyle/>
          <a:p>
            <a:endParaRPr lang="en-IN" dirty="0"/>
          </a:p>
        </p:txBody>
      </p:sp>
    </p:spTree>
    <p:extLst>
      <p:ext uri="{BB962C8B-B14F-4D97-AF65-F5344CB8AC3E}">
        <p14:creationId xmlns:p14="http://schemas.microsoft.com/office/powerpoint/2010/main" val="2273388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Data Type</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4211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i="0" dirty="0">
                <a:solidFill>
                  <a:srgbClr val="333333"/>
                </a:solidFill>
                <a:effectLst/>
                <a:latin typeface="inter-regular"/>
              </a:rPr>
              <a:t>JavaScript provides different </a:t>
            </a:r>
            <a:r>
              <a:rPr lang="en-US" b="1" i="0" dirty="0">
                <a:solidFill>
                  <a:srgbClr val="333333"/>
                </a:solidFill>
                <a:effectLst/>
                <a:latin typeface="inter-bold"/>
              </a:rPr>
              <a:t>data types</a:t>
            </a:r>
            <a:r>
              <a:rPr lang="en-US" b="0" i="0" dirty="0">
                <a:solidFill>
                  <a:srgbClr val="333333"/>
                </a:solidFill>
                <a:effectLst/>
                <a:latin typeface="inter-regular"/>
              </a:rPr>
              <a:t> to hold different types of values. There are two types of data types in JavaScript.</a:t>
            </a:r>
          </a:p>
          <a:p>
            <a:pPr algn="just">
              <a:buFont typeface="+mj-lt"/>
              <a:buAutoNum type="arabicPeriod"/>
            </a:pPr>
            <a:r>
              <a:rPr lang="it-IT" b="0" i="0" dirty="0">
                <a:solidFill>
                  <a:srgbClr val="000000"/>
                </a:solidFill>
                <a:effectLst/>
                <a:latin typeface="inter-regular"/>
              </a:rPr>
              <a:t>Primitive data type</a:t>
            </a:r>
          </a:p>
          <a:p>
            <a:pPr marL="0" indent="0" algn="just">
              <a:buNone/>
            </a:pPr>
            <a:endParaRPr lang="it-IT" b="0" i="0" dirty="0">
              <a:solidFill>
                <a:srgbClr val="000000"/>
              </a:solidFill>
              <a:effectLst/>
              <a:latin typeface="inter-regular"/>
            </a:endParaRPr>
          </a:p>
          <a:p>
            <a:endParaRPr lang="en-US" dirty="0">
              <a:solidFill>
                <a:srgbClr val="333333"/>
              </a:solidFill>
              <a:latin typeface="inter-regular"/>
            </a:endParaRPr>
          </a:p>
        </p:txBody>
      </p:sp>
      <p:graphicFrame>
        <p:nvGraphicFramePr>
          <p:cNvPr id="3" name="Table 2">
            <a:extLst>
              <a:ext uri="{FF2B5EF4-FFF2-40B4-BE49-F238E27FC236}">
                <a16:creationId xmlns:a16="http://schemas.microsoft.com/office/drawing/2014/main" id="{F5D5BED4-7911-0181-86CE-D4B530E4EBC1}"/>
              </a:ext>
            </a:extLst>
          </p:cNvPr>
          <p:cNvGraphicFramePr>
            <a:graphicFrameLocks noGrp="1"/>
          </p:cNvGraphicFramePr>
          <p:nvPr>
            <p:extLst>
              <p:ext uri="{D42A27DB-BD31-4B8C-83A1-F6EECF244321}">
                <p14:modId xmlns:p14="http://schemas.microsoft.com/office/powerpoint/2010/main" val="3781817896"/>
              </p:ext>
            </p:extLst>
          </p:nvPr>
        </p:nvGraphicFramePr>
        <p:xfrm>
          <a:off x="1552713" y="2704984"/>
          <a:ext cx="7047910" cy="3185160"/>
        </p:xfrm>
        <a:graphic>
          <a:graphicData uri="http://schemas.openxmlformats.org/drawingml/2006/table">
            <a:tbl>
              <a:tblPr/>
              <a:tblGrid>
                <a:gridCol w="3523955">
                  <a:extLst>
                    <a:ext uri="{9D8B030D-6E8A-4147-A177-3AD203B41FA5}">
                      <a16:colId xmlns:a16="http://schemas.microsoft.com/office/drawing/2014/main" val="1538709688"/>
                    </a:ext>
                  </a:extLst>
                </a:gridCol>
                <a:gridCol w="3523955">
                  <a:extLst>
                    <a:ext uri="{9D8B030D-6E8A-4147-A177-3AD203B41FA5}">
                      <a16:colId xmlns:a16="http://schemas.microsoft.com/office/drawing/2014/main" val="3822632651"/>
                    </a:ext>
                  </a:extLst>
                </a:gridCol>
              </a:tblGrid>
              <a:tr h="0">
                <a:tc>
                  <a:txBody>
                    <a:bodyPr/>
                    <a:lstStyle/>
                    <a:p>
                      <a:pPr algn="l" fontAlgn="t"/>
                      <a:r>
                        <a:rPr lang="en-IN">
                          <a:solidFill>
                            <a:srgbClr val="000000"/>
                          </a:solidFill>
                          <a:effectLst/>
                          <a:latin typeface="times new roman" panose="02020603050405020304" pitchFamily="18" charset="0"/>
                        </a:rPr>
                        <a:t>Data Type</a:t>
                      </a:r>
                    </a:p>
                  </a:txBody>
                  <a:tcPr marL="114300" marR="114300" marT="114300" marB="114300">
                    <a:lnL w="9525" cap="flat" cmpd="sng" algn="ctr">
                      <a:solidFill>
                        <a:srgbClr val="304D7D"/>
                      </a:solidFill>
                      <a:prstDash val="solid"/>
                      <a:round/>
                      <a:headEnd type="none" w="med" len="med"/>
                      <a:tailEnd type="none" w="med" len="med"/>
                    </a:lnL>
                    <a:lnR w="9525" cap="flat" cmpd="sng" algn="ctr">
                      <a:solidFill>
                        <a:srgbClr val="304D7D"/>
                      </a:solidFill>
                      <a:prstDash val="solid"/>
                      <a:round/>
                      <a:headEnd type="none" w="med" len="med"/>
                      <a:tailEnd type="none" w="med" len="med"/>
                    </a:lnR>
                    <a:lnT w="9525" cap="flat" cmpd="sng" algn="ctr">
                      <a:solidFill>
                        <a:srgbClr val="304D7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panose="02020603050405020304" pitchFamily="18" charset="0"/>
                        </a:rPr>
                        <a:t>Description</a:t>
                      </a:r>
                    </a:p>
                  </a:txBody>
                  <a:tcPr marL="114300" marR="114300" marT="114300" marB="114300">
                    <a:lnL w="9525" cap="flat" cmpd="sng" algn="ctr">
                      <a:solidFill>
                        <a:srgbClr val="304D7D"/>
                      </a:solidFill>
                      <a:prstDash val="solid"/>
                      <a:round/>
                      <a:headEnd type="none" w="med" len="med"/>
                      <a:tailEnd type="none" w="med" len="med"/>
                    </a:lnL>
                    <a:lnR w="9525" cap="flat" cmpd="sng" algn="ctr">
                      <a:solidFill>
                        <a:srgbClr val="304D7D"/>
                      </a:solidFill>
                      <a:prstDash val="solid"/>
                      <a:round/>
                      <a:headEnd type="none" w="med" len="med"/>
                      <a:tailEnd type="none" w="med" len="med"/>
                    </a:lnR>
                    <a:lnT w="9525" cap="flat" cmpd="sng" algn="ctr">
                      <a:solidFill>
                        <a:srgbClr val="304D7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731866428"/>
                  </a:ext>
                </a:extLst>
              </a:tr>
              <a:tr h="0">
                <a:tc>
                  <a:txBody>
                    <a:bodyPr/>
                    <a:lstStyle/>
                    <a:p>
                      <a:pPr algn="just" fontAlgn="t"/>
                      <a:r>
                        <a:rPr lang="en-IN">
                          <a:solidFill>
                            <a:srgbClr val="333333"/>
                          </a:solidFill>
                          <a:effectLst/>
                          <a:latin typeface="inter-regular"/>
                        </a:rPr>
                        <a:t>String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represents sequence of characters e.g. "hello"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23370218"/>
                  </a:ext>
                </a:extLst>
              </a:tr>
              <a:tr h="0">
                <a:tc>
                  <a:txBody>
                    <a:bodyPr/>
                    <a:lstStyle/>
                    <a:p>
                      <a:pPr algn="just" fontAlgn="t"/>
                      <a:r>
                        <a:rPr lang="en-IN">
                          <a:solidFill>
                            <a:srgbClr val="333333"/>
                          </a:solidFill>
                          <a:effectLst/>
                          <a:latin typeface="inter-regular"/>
                        </a:rPr>
                        <a:t>Number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represents numeric values e.g. 100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46943994"/>
                  </a:ext>
                </a:extLst>
              </a:tr>
              <a:tr h="0">
                <a:tc>
                  <a:txBody>
                    <a:bodyPr/>
                    <a:lstStyle/>
                    <a:p>
                      <a:pPr algn="just" fontAlgn="t"/>
                      <a:r>
                        <a:rPr lang="en-IN">
                          <a:solidFill>
                            <a:srgbClr val="333333"/>
                          </a:solidFill>
                          <a:effectLst/>
                          <a:latin typeface="inter-regular"/>
                        </a:rPr>
                        <a:t>Boolean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represents boolean value either false or true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77559758"/>
                  </a:ext>
                </a:extLst>
              </a:tr>
              <a:tr h="0">
                <a:tc>
                  <a:txBody>
                    <a:bodyPr/>
                    <a:lstStyle/>
                    <a:p>
                      <a:pPr algn="just" fontAlgn="t"/>
                      <a:r>
                        <a:rPr lang="en-IN">
                          <a:solidFill>
                            <a:srgbClr val="333333"/>
                          </a:solidFill>
                          <a:effectLst/>
                          <a:latin typeface="inter-regular"/>
                        </a:rPr>
                        <a:t>Undefined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represents undefined value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043888154"/>
                  </a:ext>
                </a:extLst>
              </a:tr>
              <a:tr h="0">
                <a:tc>
                  <a:txBody>
                    <a:bodyPr/>
                    <a:lstStyle/>
                    <a:p>
                      <a:pPr algn="just" fontAlgn="t"/>
                      <a:r>
                        <a:rPr lang="en-IN">
                          <a:solidFill>
                            <a:srgbClr val="333333"/>
                          </a:solidFill>
                          <a:effectLst/>
                          <a:latin typeface="inter-regular"/>
                        </a:rPr>
                        <a:t>Null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represents null i.e. no value at all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11836371"/>
                  </a:ext>
                </a:extLst>
              </a:tr>
            </a:tbl>
          </a:graphicData>
        </a:graphic>
      </p:graphicFrame>
    </p:spTree>
    <p:extLst>
      <p:ext uri="{BB962C8B-B14F-4D97-AF65-F5344CB8AC3E}">
        <p14:creationId xmlns:p14="http://schemas.microsoft.com/office/powerpoint/2010/main" val="4086692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Data Type</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4211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b="0" i="0" dirty="0">
                <a:solidFill>
                  <a:srgbClr val="000000"/>
                </a:solidFill>
                <a:effectLst/>
                <a:latin typeface="inter-regular"/>
              </a:rPr>
              <a:t>2.Non-primitive (reference) data type</a:t>
            </a:r>
          </a:p>
          <a:p>
            <a:pPr marL="0" indent="0" algn="just">
              <a:buNone/>
            </a:pPr>
            <a:endParaRPr lang="it-IT" b="0" i="0" dirty="0">
              <a:solidFill>
                <a:srgbClr val="000000"/>
              </a:solidFill>
              <a:effectLst/>
              <a:latin typeface="inter-regular"/>
            </a:endParaRPr>
          </a:p>
          <a:p>
            <a:endParaRPr lang="en-US" dirty="0">
              <a:solidFill>
                <a:srgbClr val="333333"/>
              </a:solidFill>
              <a:latin typeface="inter-regular"/>
            </a:endParaRPr>
          </a:p>
        </p:txBody>
      </p:sp>
      <p:graphicFrame>
        <p:nvGraphicFramePr>
          <p:cNvPr id="6" name="Table 5">
            <a:extLst>
              <a:ext uri="{FF2B5EF4-FFF2-40B4-BE49-F238E27FC236}">
                <a16:creationId xmlns:a16="http://schemas.microsoft.com/office/drawing/2014/main" id="{25F3529E-63AB-EDD1-23CE-F00464237ABF}"/>
              </a:ext>
            </a:extLst>
          </p:cNvPr>
          <p:cNvGraphicFramePr>
            <a:graphicFrameLocks noGrp="1"/>
          </p:cNvGraphicFramePr>
          <p:nvPr>
            <p:extLst>
              <p:ext uri="{D42A27DB-BD31-4B8C-83A1-F6EECF244321}">
                <p14:modId xmlns:p14="http://schemas.microsoft.com/office/powerpoint/2010/main" val="46537089"/>
              </p:ext>
            </p:extLst>
          </p:nvPr>
        </p:nvGraphicFramePr>
        <p:xfrm>
          <a:off x="1790787" y="1965331"/>
          <a:ext cx="7047910" cy="2057400"/>
        </p:xfrm>
        <a:graphic>
          <a:graphicData uri="http://schemas.openxmlformats.org/drawingml/2006/table">
            <a:tbl>
              <a:tblPr/>
              <a:tblGrid>
                <a:gridCol w="3523955">
                  <a:extLst>
                    <a:ext uri="{9D8B030D-6E8A-4147-A177-3AD203B41FA5}">
                      <a16:colId xmlns:a16="http://schemas.microsoft.com/office/drawing/2014/main" val="1530795679"/>
                    </a:ext>
                  </a:extLst>
                </a:gridCol>
                <a:gridCol w="3523955">
                  <a:extLst>
                    <a:ext uri="{9D8B030D-6E8A-4147-A177-3AD203B41FA5}">
                      <a16:colId xmlns:a16="http://schemas.microsoft.com/office/drawing/2014/main" val="3951483566"/>
                    </a:ext>
                  </a:extLst>
                </a:gridCol>
              </a:tblGrid>
              <a:tr h="0">
                <a:tc>
                  <a:txBody>
                    <a:bodyPr/>
                    <a:lstStyle/>
                    <a:p>
                      <a:pPr algn="l" fontAlgn="t"/>
                      <a:r>
                        <a:rPr lang="en-IN">
                          <a:solidFill>
                            <a:srgbClr val="000000"/>
                          </a:solidFill>
                          <a:effectLst/>
                          <a:latin typeface="times new roman" panose="02020603050405020304" pitchFamily="18" charset="0"/>
                        </a:rPr>
                        <a:t> Type</a:t>
                      </a:r>
                    </a:p>
                  </a:txBody>
                  <a:tcPr marL="114300" marR="114300" marT="114300" marB="114300">
                    <a:lnL w="9525" cap="flat" cmpd="sng" algn="ctr">
                      <a:solidFill>
                        <a:srgbClr val="30B1E0"/>
                      </a:solidFill>
                      <a:prstDash val="solid"/>
                      <a:round/>
                      <a:headEnd type="none" w="med" len="med"/>
                      <a:tailEnd type="none" w="med" len="med"/>
                    </a:lnL>
                    <a:lnR w="9525" cap="flat" cmpd="sng" algn="ctr">
                      <a:solidFill>
                        <a:srgbClr val="30B1E0"/>
                      </a:solidFill>
                      <a:prstDash val="solid"/>
                      <a:round/>
                      <a:headEnd type="none" w="med" len="med"/>
                      <a:tailEnd type="none" w="med" len="med"/>
                    </a:lnR>
                    <a:lnT w="9525" cap="flat" cmpd="sng" algn="ctr">
                      <a:solidFill>
                        <a:srgbClr val="30B1E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Description</a:t>
                      </a:r>
                    </a:p>
                  </a:txBody>
                  <a:tcPr marL="114300" marR="114300" marT="114300" marB="114300">
                    <a:lnL w="9525" cap="flat" cmpd="sng" algn="ctr">
                      <a:solidFill>
                        <a:srgbClr val="30B1E0"/>
                      </a:solidFill>
                      <a:prstDash val="solid"/>
                      <a:round/>
                      <a:headEnd type="none" w="med" len="med"/>
                      <a:tailEnd type="none" w="med" len="med"/>
                    </a:lnL>
                    <a:lnR w="9525" cap="flat" cmpd="sng" algn="ctr">
                      <a:solidFill>
                        <a:srgbClr val="30B1E0"/>
                      </a:solidFill>
                      <a:prstDash val="solid"/>
                      <a:round/>
                      <a:headEnd type="none" w="med" len="med"/>
                      <a:tailEnd type="none" w="med" len="med"/>
                    </a:lnR>
                    <a:lnT w="9525" cap="flat" cmpd="sng" algn="ctr">
                      <a:solidFill>
                        <a:srgbClr val="30B1E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160750981"/>
                  </a:ext>
                </a:extLst>
              </a:tr>
              <a:tr h="0">
                <a:tc>
                  <a:txBody>
                    <a:bodyPr/>
                    <a:lstStyle/>
                    <a:p>
                      <a:pPr algn="just" fontAlgn="t"/>
                      <a:r>
                        <a:rPr lang="en-IN">
                          <a:solidFill>
                            <a:srgbClr val="333333"/>
                          </a:solidFill>
                          <a:effectLst/>
                          <a:latin typeface="inter-regular"/>
                        </a:rPr>
                        <a:t>Object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represents instance through which we can access members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97435673"/>
                  </a:ext>
                </a:extLst>
              </a:tr>
              <a:tr h="0">
                <a:tc>
                  <a:txBody>
                    <a:bodyPr/>
                    <a:lstStyle/>
                    <a:p>
                      <a:pPr algn="just" fontAlgn="t"/>
                      <a:r>
                        <a:rPr lang="en-IN">
                          <a:solidFill>
                            <a:srgbClr val="333333"/>
                          </a:solidFill>
                          <a:effectLst/>
                          <a:latin typeface="inter-regular"/>
                        </a:rPr>
                        <a:t>Array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represents group of similar values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75633464"/>
                  </a:ext>
                </a:extLst>
              </a:tr>
              <a:tr h="0">
                <a:tc>
                  <a:txBody>
                    <a:bodyPr/>
                    <a:lstStyle/>
                    <a:p>
                      <a:pPr algn="just" fontAlgn="t"/>
                      <a:r>
                        <a:rPr lang="en-IN">
                          <a:solidFill>
                            <a:srgbClr val="333333"/>
                          </a:solidFill>
                          <a:effectLst/>
                          <a:latin typeface="inter-regular"/>
                        </a:rPr>
                        <a:t>RegExp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represents regular expression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22703451"/>
                  </a:ext>
                </a:extLst>
              </a:tr>
            </a:tbl>
          </a:graphicData>
        </a:graphic>
      </p:graphicFrame>
    </p:spTree>
    <p:extLst>
      <p:ext uri="{BB962C8B-B14F-4D97-AF65-F5344CB8AC3E}">
        <p14:creationId xmlns:p14="http://schemas.microsoft.com/office/powerpoint/2010/main" val="1133748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58004"/>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String</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510628"/>
            <a:ext cx="9905999" cy="53843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it-IT" sz="1800" dirty="0">
                <a:solidFill>
                  <a:srgbClr val="000000"/>
                </a:solidFill>
                <a:latin typeface="inter-regular"/>
              </a:rPr>
              <a:t>Str=‘’hello,world’’</a:t>
            </a:r>
          </a:p>
          <a:p>
            <a:pPr algn="just"/>
            <a:r>
              <a:rPr lang="it-IT" sz="1800" dirty="0">
                <a:solidFill>
                  <a:srgbClr val="000000"/>
                </a:solidFill>
                <a:latin typeface="inter-regular"/>
              </a:rPr>
              <a:t>Str.length()//11</a:t>
            </a:r>
          </a:p>
          <a:p>
            <a:pPr algn="just"/>
            <a:r>
              <a:rPr lang="it-IT" sz="1800" dirty="0">
                <a:solidFill>
                  <a:srgbClr val="000000"/>
                </a:solidFill>
                <a:latin typeface="inter-regular"/>
              </a:rPr>
              <a:t>Str.toUpperCase()</a:t>
            </a:r>
          </a:p>
          <a:p>
            <a:pPr algn="just"/>
            <a:r>
              <a:rPr lang="it-IT" sz="1800" dirty="0">
                <a:solidFill>
                  <a:srgbClr val="000000"/>
                </a:solidFill>
                <a:latin typeface="inter-regular"/>
              </a:rPr>
              <a:t>Str.toLowerCase()</a:t>
            </a:r>
          </a:p>
          <a:p>
            <a:pPr algn="just"/>
            <a:r>
              <a:rPr lang="it-IT" sz="1800" dirty="0">
                <a:solidFill>
                  <a:srgbClr val="000000"/>
                </a:solidFill>
                <a:latin typeface="inter-regular"/>
              </a:rPr>
              <a:t>Str.toUpperCase().lenght();</a:t>
            </a:r>
          </a:p>
          <a:p>
            <a:pPr algn="just"/>
            <a:r>
              <a:rPr lang="it-IT" sz="1800" dirty="0">
                <a:solidFill>
                  <a:srgbClr val="000000"/>
                </a:solidFill>
                <a:latin typeface="inter-regular"/>
              </a:rPr>
              <a:t>Str.trim()//use to remove space in words</a:t>
            </a:r>
          </a:p>
          <a:p>
            <a:pPr algn="just"/>
            <a:r>
              <a:rPr lang="it-IT" sz="1800" dirty="0">
                <a:solidFill>
                  <a:srgbClr val="000000"/>
                </a:solidFill>
                <a:latin typeface="inter-regular"/>
              </a:rPr>
              <a:t>Str.trimLeft()//trim left spaces</a:t>
            </a:r>
          </a:p>
          <a:p>
            <a:pPr algn="just"/>
            <a:r>
              <a:rPr lang="it-IT" sz="1800" dirty="0">
                <a:solidFill>
                  <a:srgbClr val="000000"/>
                </a:solidFill>
                <a:latin typeface="inter-regular"/>
              </a:rPr>
              <a:t>Str.trimRight()//trim right spaces</a:t>
            </a:r>
          </a:p>
          <a:p>
            <a:pPr algn="just"/>
            <a:r>
              <a:rPr lang="it-IT" sz="1800" dirty="0">
                <a:solidFill>
                  <a:srgbClr val="000000"/>
                </a:solidFill>
                <a:latin typeface="inter-regular"/>
              </a:rPr>
              <a:t>Str.substring(0,3)</a:t>
            </a:r>
          </a:p>
          <a:p>
            <a:pPr algn="just"/>
            <a:r>
              <a:rPr lang="it-IT" sz="1800" dirty="0">
                <a:solidFill>
                  <a:srgbClr val="000000"/>
                </a:solidFill>
                <a:latin typeface="inter-regular"/>
              </a:rPr>
              <a:t>Str.replace(‘’hello’’,’’hai’’)</a:t>
            </a:r>
          </a:p>
          <a:p>
            <a:pPr algn="just"/>
            <a:r>
              <a:rPr lang="it-IT" sz="1800" dirty="0">
                <a:solidFill>
                  <a:srgbClr val="000000"/>
                </a:solidFill>
                <a:latin typeface="inter-regular"/>
              </a:rPr>
              <a:t>Str.startsWith(‘’hello’’)//return true</a:t>
            </a:r>
          </a:p>
          <a:p>
            <a:pPr algn="just"/>
            <a:r>
              <a:rPr lang="it-IT" sz="1800" dirty="0">
                <a:solidFill>
                  <a:srgbClr val="000000"/>
                </a:solidFill>
                <a:latin typeface="inter-regular"/>
              </a:rPr>
              <a:t>Str.endsWith(‘’world’’)//return true</a:t>
            </a:r>
          </a:p>
          <a:p>
            <a:pPr algn="just"/>
            <a:r>
              <a:rPr lang="it-IT" sz="1800" dirty="0">
                <a:solidFill>
                  <a:srgbClr val="000000"/>
                </a:solidFill>
                <a:latin typeface="inter-regular"/>
              </a:rPr>
              <a:t>Str.split(‘’,’’)//to convert string into array</a:t>
            </a:r>
          </a:p>
          <a:p>
            <a:pPr algn="just"/>
            <a:r>
              <a:rPr lang="it-IT" sz="1800" dirty="0">
                <a:solidFill>
                  <a:srgbClr val="000000"/>
                </a:solidFill>
                <a:latin typeface="inter-regular"/>
              </a:rPr>
              <a:t>Str.join(‘’,’’)//to convert array in to string</a:t>
            </a:r>
          </a:p>
          <a:p>
            <a:pPr algn="just"/>
            <a:endParaRPr lang="it-IT" sz="1800" dirty="0">
              <a:solidFill>
                <a:srgbClr val="000000"/>
              </a:solidFill>
              <a:latin typeface="inter-regular"/>
            </a:endParaRPr>
          </a:p>
          <a:p>
            <a:pPr algn="just"/>
            <a:endParaRPr lang="it-IT" sz="1800" dirty="0">
              <a:solidFill>
                <a:srgbClr val="000000"/>
              </a:solidFill>
              <a:latin typeface="inter-regular"/>
            </a:endParaRPr>
          </a:p>
          <a:p>
            <a:pPr algn="just"/>
            <a:endParaRPr lang="it-IT" sz="1800" dirty="0">
              <a:solidFill>
                <a:srgbClr val="000000"/>
              </a:solidFill>
              <a:latin typeface="inter-regular"/>
            </a:endParaRPr>
          </a:p>
          <a:p>
            <a:pPr marL="0" indent="0" algn="just">
              <a:buNone/>
            </a:pPr>
            <a:endParaRPr lang="it-IT" sz="1800" dirty="0">
              <a:solidFill>
                <a:srgbClr val="000000"/>
              </a:solidFill>
              <a:latin typeface="inter-regular"/>
            </a:endParaRPr>
          </a:p>
          <a:p>
            <a:pPr marL="0" indent="0" algn="just">
              <a:buNone/>
            </a:pPr>
            <a:endParaRPr lang="en-US" sz="1800" dirty="0">
              <a:solidFill>
                <a:srgbClr val="333333"/>
              </a:solidFill>
              <a:latin typeface="inter-regular"/>
            </a:endParaRPr>
          </a:p>
        </p:txBody>
      </p:sp>
    </p:spTree>
    <p:extLst>
      <p:ext uri="{BB962C8B-B14F-4D97-AF65-F5344CB8AC3E}">
        <p14:creationId xmlns:p14="http://schemas.microsoft.com/office/powerpoint/2010/main" val="1179136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String</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4211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333333"/>
                </a:solidFill>
                <a:latin typeface="inter-regular"/>
              </a:rPr>
              <a:t>Contain character in single or double quotes.</a:t>
            </a:r>
          </a:p>
          <a:p>
            <a:r>
              <a:rPr lang="en-US" dirty="0" err="1">
                <a:solidFill>
                  <a:srgbClr val="333333"/>
                </a:solidFill>
                <a:latin typeface="inter-regular"/>
              </a:rPr>
              <a:t>Eg</a:t>
            </a:r>
            <a:r>
              <a:rPr lang="en-US" dirty="0">
                <a:solidFill>
                  <a:srgbClr val="333333"/>
                </a:solidFill>
                <a:latin typeface="inter-regular"/>
              </a:rPr>
              <a:t>: str=“hello”;</a:t>
            </a:r>
          </a:p>
          <a:p>
            <a:r>
              <a:rPr lang="en-US" dirty="0">
                <a:solidFill>
                  <a:srgbClr val="333333"/>
                </a:solidFill>
                <a:latin typeface="inter-regular"/>
              </a:rPr>
              <a:t>String Functions</a:t>
            </a:r>
          </a:p>
          <a:p>
            <a:pPr lvl="1"/>
            <a:endParaRPr lang="en-US" dirty="0">
              <a:solidFill>
                <a:srgbClr val="333333"/>
              </a:solidFill>
              <a:latin typeface="inter-regular"/>
            </a:endParaRPr>
          </a:p>
        </p:txBody>
      </p:sp>
      <p:graphicFrame>
        <p:nvGraphicFramePr>
          <p:cNvPr id="7" name="Table 6">
            <a:extLst>
              <a:ext uri="{FF2B5EF4-FFF2-40B4-BE49-F238E27FC236}">
                <a16:creationId xmlns:a16="http://schemas.microsoft.com/office/drawing/2014/main" id="{C53F7111-09BE-68B1-0517-654118DC5F8D}"/>
              </a:ext>
            </a:extLst>
          </p:cNvPr>
          <p:cNvGraphicFramePr>
            <a:graphicFrameLocks noGrp="1"/>
          </p:cNvGraphicFramePr>
          <p:nvPr>
            <p:extLst>
              <p:ext uri="{D42A27DB-BD31-4B8C-83A1-F6EECF244321}">
                <p14:modId xmlns:p14="http://schemas.microsoft.com/office/powerpoint/2010/main" val="4000180687"/>
              </p:ext>
            </p:extLst>
          </p:nvPr>
        </p:nvGraphicFramePr>
        <p:xfrm>
          <a:off x="2698230" y="2743200"/>
          <a:ext cx="8604354" cy="3608078"/>
        </p:xfrm>
        <a:graphic>
          <a:graphicData uri="http://schemas.openxmlformats.org/drawingml/2006/table">
            <a:tbl>
              <a:tblPr/>
              <a:tblGrid>
                <a:gridCol w="4302177">
                  <a:extLst>
                    <a:ext uri="{9D8B030D-6E8A-4147-A177-3AD203B41FA5}">
                      <a16:colId xmlns:a16="http://schemas.microsoft.com/office/drawing/2014/main" val="1713967939"/>
                    </a:ext>
                  </a:extLst>
                </a:gridCol>
                <a:gridCol w="4302177">
                  <a:extLst>
                    <a:ext uri="{9D8B030D-6E8A-4147-A177-3AD203B41FA5}">
                      <a16:colId xmlns:a16="http://schemas.microsoft.com/office/drawing/2014/main" val="2417608280"/>
                    </a:ext>
                  </a:extLst>
                </a:gridCol>
              </a:tblGrid>
              <a:tr h="284102">
                <a:tc>
                  <a:txBody>
                    <a:bodyPr/>
                    <a:lstStyle/>
                    <a:p>
                      <a:pPr algn="l" fontAlgn="t"/>
                      <a:r>
                        <a:rPr lang="en-IN" sz="1300">
                          <a:solidFill>
                            <a:srgbClr val="000000"/>
                          </a:solidFill>
                          <a:effectLst/>
                          <a:latin typeface="times new roman" panose="02020603050405020304" pitchFamily="18" charset="0"/>
                        </a:rPr>
                        <a:t>Methods</a:t>
                      </a:r>
                    </a:p>
                  </a:txBody>
                  <a:tcPr marL="81792" marR="81792" marT="81792" marB="81792">
                    <a:lnL w="9525" cap="flat" cmpd="sng" algn="ctr">
                      <a:solidFill>
                        <a:srgbClr val="9013A6"/>
                      </a:solidFill>
                      <a:prstDash val="solid"/>
                      <a:round/>
                      <a:headEnd type="none" w="med" len="med"/>
                      <a:tailEnd type="none" w="med" len="med"/>
                    </a:lnL>
                    <a:lnR w="9525" cap="flat" cmpd="sng" algn="ctr">
                      <a:solidFill>
                        <a:srgbClr val="9013A6"/>
                      </a:solidFill>
                      <a:prstDash val="solid"/>
                      <a:round/>
                      <a:headEnd type="none" w="med" len="med"/>
                      <a:tailEnd type="none" w="med" len="med"/>
                    </a:lnR>
                    <a:lnT w="9525" cap="flat" cmpd="sng" algn="ctr">
                      <a:solidFill>
                        <a:srgbClr val="9013A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300">
                          <a:solidFill>
                            <a:srgbClr val="000000"/>
                          </a:solidFill>
                          <a:effectLst/>
                          <a:latin typeface="times new roman" panose="02020603050405020304" pitchFamily="18" charset="0"/>
                        </a:rPr>
                        <a:t>Description</a:t>
                      </a:r>
                    </a:p>
                  </a:txBody>
                  <a:tcPr marL="81792" marR="81792" marT="81792" marB="81792">
                    <a:lnL w="9525" cap="flat" cmpd="sng" algn="ctr">
                      <a:solidFill>
                        <a:srgbClr val="9013A6"/>
                      </a:solidFill>
                      <a:prstDash val="solid"/>
                      <a:round/>
                      <a:headEnd type="none" w="med" len="med"/>
                      <a:tailEnd type="none" w="med" len="med"/>
                    </a:lnL>
                    <a:lnR w="9525" cap="flat" cmpd="sng" algn="ctr">
                      <a:solidFill>
                        <a:srgbClr val="9013A6"/>
                      </a:solidFill>
                      <a:prstDash val="solid"/>
                      <a:round/>
                      <a:headEnd type="none" w="med" len="med"/>
                      <a:tailEnd type="none" w="med" len="med"/>
                    </a:lnR>
                    <a:lnT w="9525" cap="flat" cmpd="sng" algn="ctr">
                      <a:solidFill>
                        <a:srgbClr val="9013A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552445148"/>
                  </a:ext>
                </a:extLst>
              </a:tr>
              <a:tr h="394030">
                <a:tc>
                  <a:txBody>
                    <a:bodyPr/>
                    <a:lstStyle/>
                    <a:p>
                      <a:pPr algn="just" fontAlgn="t"/>
                      <a:r>
                        <a:rPr lang="en-IN" sz="1300" u="none" strike="noStrike">
                          <a:solidFill>
                            <a:srgbClr val="008000"/>
                          </a:solidFill>
                          <a:effectLst/>
                          <a:latin typeface="inter-regular"/>
                          <a:hlinkClick r:id="rId3"/>
                        </a:rPr>
                        <a:t>charAt()</a:t>
                      </a:r>
                      <a:endParaRPr lang="en-IN" sz="1300">
                        <a:solidFill>
                          <a:srgbClr val="333333"/>
                        </a:solidFill>
                        <a:effectLst/>
                        <a:latin typeface="inter-regular"/>
                      </a:endParaRPr>
                    </a:p>
                  </a:txBody>
                  <a:tcPr marL="54528" marR="54528" marT="54528" marB="545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provides the char value present at the specified index.</a:t>
                      </a:r>
                    </a:p>
                  </a:txBody>
                  <a:tcPr marL="54528" marR="54528" marT="54528" marB="545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4778145"/>
                  </a:ext>
                </a:extLst>
              </a:tr>
              <a:tr h="548216">
                <a:tc>
                  <a:txBody>
                    <a:bodyPr/>
                    <a:lstStyle/>
                    <a:p>
                      <a:pPr algn="just" fontAlgn="t"/>
                      <a:r>
                        <a:rPr lang="en-IN" sz="1300" u="none" strike="noStrike">
                          <a:solidFill>
                            <a:srgbClr val="008000"/>
                          </a:solidFill>
                          <a:effectLst/>
                          <a:latin typeface="inter-regular"/>
                          <a:hlinkClick r:id="rId4"/>
                        </a:rPr>
                        <a:t>charCodeAt()</a:t>
                      </a:r>
                      <a:endParaRPr lang="en-IN" sz="1300">
                        <a:solidFill>
                          <a:srgbClr val="333333"/>
                        </a:solidFill>
                        <a:effectLst/>
                        <a:latin typeface="inter-regular"/>
                      </a:endParaRPr>
                    </a:p>
                  </a:txBody>
                  <a:tcPr marL="54528" marR="54528" marT="54528" marB="545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provides the Unicode value of a character present at the specified index.</a:t>
                      </a:r>
                    </a:p>
                  </a:txBody>
                  <a:tcPr marL="54528" marR="54528" marT="54528" marB="545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7221583"/>
                  </a:ext>
                </a:extLst>
              </a:tr>
              <a:tr h="394030">
                <a:tc>
                  <a:txBody>
                    <a:bodyPr/>
                    <a:lstStyle/>
                    <a:p>
                      <a:pPr algn="just" fontAlgn="t"/>
                      <a:r>
                        <a:rPr lang="en-IN" sz="1300" u="none" strike="noStrike">
                          <a:solidFill>
                            <a:srgbClr val="008000"/>
                          </a:solidFill>
                          <a:effectLst/>
                          <a:latin typeface="inter-regular"/>
                          <a:hlinkClick r:id="rId5"/>
                        </a:rPr>
                        <a:t>concat()</a:t>
                      </a:r>
                      <a:endParaRPr lang="en-IN" sz="1300">
                        <a:solidFill>
                          <a:srgbClr val="333333"/>
                        </a:solidFill>
                        <a:effectLst/>
                        <a:latin typeface="inter-regular"/>
                      </a:endParaRPr>
                    </a:p>
                  </a:txBody>
                  <a:tcPr marL="54528" marR="54528" marT="54528" marB="545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provides a combination of two or more strings.</a:t>
                      </a:r>
                    </a:p>
                  </a:txBody>
                  <a:tcPr marL="54528" marR="54528" marT="54528" marB="545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84034883"/>
                  </a:ext>
                </a:extLst>
              </a:tr>
              <a:tr h="394030">
                <a:tc>
                  <a:txBody>
                    <a:bodyPr/>
                    <a:lstStyle/>
                    <a:p>
                      <a:pPr algn="just" fontAlgn="t"/>
                      <a:r>
                        <a:rPr lang="en-IN" sz="1300" u="none" strike="noStrike">
                          <a:solidFill>
                            <a:srgbClr val="008000"/>
                          </a:solidFill>
                          <a:effectLst/>
                          <a:latin typeface="inter-regular"/>
                          <a:hlinkClick r:id="rId6"/>
                        </a:rPr>
                        <a:t>indexOf()</a:t>
                      </a:r>
                      <a:endParaRPr lang="en-IN" sz="1300">
                        <a:solidFill>
                          <a:srgbClr val="333333"/>
                        </a:solidFill>
                        <a:effectLst/>
                        <a:latin typeface="inter-regular"/>
                      </a:endParaRPr>
                    </a:p>
                  </a:txBody>
                  <a:tcPr marL="54528" marR="54528" marT="54528" marB="545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provides the position of a char value present in the given string.</a:t>
                      </a:r>
                    </a:p>
                  </a:txBody>
                  <a:tcPr marL="54528" marR="54528" marT="54528" marB="545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495689779"/>
                  </a:ext>
                </a:extLst>
              </a:tr>
              <a:tr h="702401">
                <a:tc>
                  <a:txBody>
                    <a:bodyPr/>
                    <a:lstStyle/>
                    <a:p>
                      <a:pPr algn="just" fontAlgn="t"/>
                      <a:r>
                        <a:rPr lang="en-IN" sz="1300" u="none" strike="noStrike">
                          <a:solidFill>
                            <a:srgbClr val="008000"/>
                          </a:solidFill>
                          <a:effectLst/>
                          <a:latin typeface="inter-regular"/>
                          <a:hlinkClick r:id="rId7"/>
                        </a:rPr>
                        <a:t>lastIndexOf()</a:t>
                      </a:r>
                      <a:endParaRPr lang="en-IN" sz="1300">
                        <a:solidFill>
                          <a:srgbClr val="333333"/>
                        </a:solidFill>
                        <a:effectLst/>
                        <a:latin typeface="inter-regular"/>
                      </a:endParaRPr>
                    </a:p>
                  </a:txBody>
                  <a:tcPr marL="54528" marR="54528" marT="54528" marB="545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provides the position of a char value present in the given string by searching a character from the last position.</a:t>
                      </a:r>
                    </a:p>
                  </a:txBody>
                  <a:tcPr marL="54528" marR="54528" marT="54528" marB="545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80529758"/>
                  </a:ext>
                </a:extLst>
              </a:tr>
              <a:tr h="702401">
                <a:tc>
                  <a:txBody>
                    <a:bodyPr/>
                    <a:lstStyle/>
                    <a:p>
                      <a:pPr algn="just" fontAlgn="t"/>
                      <a:r>
                        <a:rPr lang="en-IN" sz="1300" u="none" strike="noStrike">
                          <a:solidFill>
                            <a:srgbClr val="008000"/>
                          </a:solidFill>
                          <a:effectLst/>
                          <a:latin typeface="inter-regular"/>
                          <a:hlinkClick r:id="rId8"/>
                        </a:rPr>
                        <a:t>search()</a:t>
                      </a:r>
                      <a:endParaRPr lang="en-IN" sz="1300">
                        <a:solidFill>
                          <a:srgbClr val="333333"/>
                        </a:solidFill>
                        <a:effectLst/>
                        <a:latin typeface="inter-regular"/>
                      </a:endParaRPr>
                    </a:p>
                  </a:txBody>
                  <a:tcPr marL="54528" marR="54528" marT="54528" marB="545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effectLst/>
                          <a:latin typeface="inter-regular"/>
                        </a:rPr>
                        <a:t>It searches a specified regular expression in a given string and returns its position if a match occurs.</a:t>
                      </a:r>
                    </a:p>
                  </a:txBody>
                  <a:tcPr marL="54528" marR="54528" marT="54528" marB="5452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083507680"/>
                  </a:ext>
                </a:extLst>
              </a:tr>
            </a:tbl>
          </a:graphicData>
        </a:graphic>
      </p:graphicFrame>
    </p:spTree>
    <p:extLst>
      <p:ext uri="{BB962C8B-B14F-4D97-AF65-F5344CB8AC3E}">
        <p14:creationId xmlns:p14="http://schemas.microsoft.com/office/powerpoint/2010/main" val="3690449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String</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4211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solidFill>
                <a:srgbClr val="333333"/>
              </a:solidFill>
              <a:latin typeface="inter-regular"/>
            </a:endParaRPr>
          </a:p>
        </p:txBody>
      </p:sp>
      <p:graphicFrame>
        <p:nvGraphicFramePr>
          <p:cNvPr id="3" name="Table 2">
            <a:extLst>
              <a:ext uri="{FF2B5EF4-FFF2-40B4-BE49-F238E27FC236}">
                <a16:creationId xmlns:a16="http://schemas.microsoft.com/office/drawing/2014/main" id="{CE84DB60-21F2-6A2A-4E96-E55B571D6A35}"/>
              </a:ext>
            </a:extLst>
          </p:cNvPr>
          <p:cNvGraphicFramePr>
            <a:graphicFrameLocks noGrp="1"/>
          </p:cNvGraphicFramePr>
          <p:nvPr>
            <p:extLst>
              <p:ext uri="{D42A27DB-BD31-4B8C-83A1-F6EECF244321}">
                <p14:modId xmlns:p14="http://schemas.microsoft.com/office/powerpoint/2010/main" val="3779021323"/>
              </p:ext>
            </p:extLst>
          </p:nvPr>
        </p:nvGraphicFramePr>
        <p:xfrm>
          <a:off x="1454046" y="1330952"/>
          <a:ext cx="9653326" cy="4351338"/>
        </p:xfrm>
        <a:graphic>
          <a:graphicData uri="http://schemas.openxmlformats.org/drawingml/2006/table">
            <a:tbl>
              <a:tblPr/>
              <a:tblGrid>
                <a:gridCol w="4826663">
                  <a:extLst>
                    <a:ext uri="{9D8B030D-6E8A-4147-A177-3AD203B41FA5}">
                      <a16:colId xmlns:a16="http://schemas.microsoft.com/office/drawing/2014/main" val="701859179"/>
                    </a:ext>
                  </a:extLst>
                </a:gridCol>
                <a:gridCol w="4826663">
                  <a:extLst>
                    <a:ext uri="{9D8B030D-6E8A-4147-A177-3AD203B41FA5}">
                      <a16:colId xmlns:a16="http://schemas.microsoft.com/office/drawing/2014/main" val="29960890"/>
                    </a:ext>
                  </a:extLst>
                </a:gridCol>
              </a:tblGrid>
              <a:tr h="929192">
                <a:tc>
                  <a:txBody>
                    <a:bodyPr/>
                    <a:lstStyle/>
                    <a:p>
                      <a:pPr algn="just" fontAlgn="t"/>
                      <a:r>
                        <a:rPr lang="en-IN" sz="1300" u="none" strike="noStrike">
                          <a:solidFill>
                            <a:srgbClr val="008000"/>
                          </a:solidFill>
                          <a:effectLst/>
                          <a:latin typeface="inter-regular"/>
                          <a:hlinkClick r:id="rId3"/>
                        </a:rPr>
                        <a:t>match()</a:t>
                      </a:r>
                      <a:endParaRPr lang="en-IN" sz="1300">
                        <a:solidFill>
                          <a:srgbClr val="333333"/>
                        </a:solidFill>
                        <a:effectLst/>
                        <a:latin typeface="inter-regular"/>
                      </a:endParaRP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searches a specified regular expression in a given string and returns that regular expression if a match occurs.</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29837940"/>
                  </a:ext>
                </a:extLst>
              </a:tr>
              <a:tr h="521254">
                <a:tc>
                  <a:txBody>
                    <a:bodyPr/>
                    <a:lstStyle/>
                    <a:p>
                      <a:pPr algn="just" fontAlgn="t"/>
                      <a:r>
                        <a:rPr lang="en-IN" sz="1300" u="none" strike="noStrike">
                          <a:solidFill>
                            <a:srgbClr val="008000"/>
                          </a:solidFill>
                          <a:effectLst/>
                          <a:latin typeface="inter-regular"/>
                          <a:hlinkClick r:id="rId4"/>
                        </a:rPr>
                        <a:t>replace()</a:t>
                      </a:r>
                      <a:endParaRPr lang="en-IN" sz="1300">
                        <a:solidFill>
                          <a:srgbClr val="333333"/>
                        </a:solidFill>
                        <a:effectLst/>
                        <a:latin typeface="inter-regular"/>
                      </a:endParaRP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replaces a given string with the specified replacement.</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0919369"/>
                  </a:ext>
                </a:extLst>
              </a:tr>
              <a:tr h="929192">
                <a:tc>
                  <a:txBody>
                    <a:bodyPr/>
                    <a:lstStyle/>
                    <a:p>
                      <a:pPr algn="just" fontAlgn="t"/>
                      <a:r>
                        <a:rPr lang="en-IN" sz="1300" u="none" strike="noStrike">
                          <a:solidFill>
                            <a:srgbClr val="008000"/>
                          </a:solidFill>
                          <a:effectLst/>
                          <a:latin typeface="inter-regular"/>
                          <a:hlinkClick r:id="rId5"/>
                        </a:rPr>
                        <a:t>substr()</a:t>
                      </a:r>
                      <a:endParaRPr lang="en-IN" sz="1300">
                        <a:solidFill>
                          <a:srgbClr val="333333"/>
                        </a:solidFill>
                        <a:effectLst/>
                        <a:latin typeface="inter-regular"/>
                      </a:endParaRP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used to fetch the part of the given string on the basis of the specified starting position and length.</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69601703"/>
                  </a:ext>
                </a:extLst>
              </a:tr>
              <a:tr h="725223">
                <a:tc>
                  <a:txBody>
                    <a:bodyPr/>
                    <a:lstStyle/>
                    <a:p>
                      <a:pPr algn="just" fontAlgn="t"/>
                      <a:r>
                        <a:rPr lang="en-IN" sz="1300" u="none" strike="noStrike">
                          <a:solidFill>
                            <a:srgbClr val="008000"/>
                          </a:solidFill>
                          <a:effectLst/>
                          <a:latin typeface="inter-regular"/>
                          <a:hlinkClick r:id="rId6"/>
                        </a:rPr>
                        <a:t>substring()</a:t>
                      </a:r>
                      <a:endParaRPr lang="en-IN" sz="1300">
                        <a:solidFill>
                          <a:srgbClr val="333333"/>
                        </a:solidFill>
                        <a:effectLst/>
                        <a:latin typeface="inter-regular"/>
                      </a:endParaRP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used to fetch the part of the given string on the basis of the specified index.</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24819269"/>
                  </a:ext>
                </a:extLst>
              </a:tr>
              <a:tr h="725223">
                <a:tc>
                  <a:txBody>
                    <a:bodyPr/>
                    <a:lstStyle/>
                    <a:p>
                      <a:pPr algn="just" fontAlgn="t"/>
                      <a:r>
                        <a:rPr lang="en-IN" sz="1300" u="none" strike="noStrike">
                          <a:solidFill>
                            <a:srgbClr val="008000"/>
                          </a:solidFill>
                          <a:effectLst/>
                          <a:latin typeface="inter-regular"/>
                          <a:hlinkClick r:id="rId7"/>
                        </a:rPr>
                        <a:t>slice()</a:t>
                      </a:r>
                      <a:endParaRPr lang="en-IN" sz="1300">
                        <a:solidFill>
                          <a:srgbClr val="333333"/>
                        </a:solidFill>
                        <a:effectLst/>
                        <a:latin typeface="inter-regular"/>
                      </a:endParaRP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used to fetch the part of the given string. It allows us to assign positive as well negative index.</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43483295"/>
                  </a:ext>
                </a:extLst>
              </a:tr>
              <a:tr h="521254">
                <a:tc>
                  <a:txBody>
                    <a:bodyPr/>
                    <a:lstStyle/>
                    <a:p>
                      <a:pPr algn="just" fontAlgn="t"/>
                      <a:r>
                        <a:rPr lang="en-IN" sz="1300" u="none" strike="noStrike">
                          <a:solidFill>
                            <a:srgbClr val="008000"/>
                          </a:solidFill>
                          <a:effectLst/>
                          <a:latin typeface="inter-regular"/>
                          <a:hlinkClick r:id="rId8"/>
                        </a:rPr>
                        <a:t>toLowerCase()</a:t>
                      </a:r>
                      <a:endParaRPr lang="en-IN" sz="1300">
                        <a:solidFill>
                          <a:srgbClr val="333333"/>
                        </a:solidFill>
                        <a:effectLst/>
                        <a:latin typeface="inter-regular"/>
                      </a:endParaRP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effectLst/>
                          <a:latin typeface="inter-regular"/>
                        </a:rPr>
                        <a:t>It converts the given string into lowercase letter.</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14228413"/>
                  </a:ext>
                </a:extLst>
              </a:tr>
            </a:tbl>
          </a:graphicData>
        </a:graphic>
      </p:graphicFrame>
    </p:spTree>
    <p:extLst>
      <p:ext uri="{BB962C8B-B14F-4D97-AF65-F5344CB8AC3E}">
        <p14:creationId xmlns:p14="http://schemas.microsoft.com/office/powerpoint/2010/main" val="3555090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String</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4211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solidFill>
                <a:srgbClr val="333333"/>
              </a:solidFill>
              <a:latin typeface="inter-regular"/>
            </a:endParaRPr>
          </a:p>
        </p:txBody>
      </p:sp>
      <p:graphicFrame>
        <p:nvGraphicFramePr>
          <p:cNvPr id="3" name="Table 2">
            <a:extLst>
              <a:ext uri="{FF2B5EF4-FFF2-40B4-BE49-F238E27FC236}">
                <a16:creationId xmlns:a16="http://schemas.microsoft.com/office/drawing/2014/main" id="{CFA70115-0FBD-F175-0CD8-10E9C0113B00}"/>
              </a:ext>
            </a:extLst>
          </p:cNvPr>
          <p:cNvGraphicFramePr>
            <a:graphicFrameLocks noGrp="1"/>
          </p:cNvGraphicFramePr>
          <p:nvPr>
            <p:extLst>
              <p:ext uri="{D42A27DB-BD31-4B8C-83A1-F6EECF244321}">
                <p14:modId xmlns:p14="http://schemas.microsoft.com/office/powerpoint/2010/main" val="829505573"/>
              </p:ext>
            </p:extLst>
          </p:nvPr>
        </p:nvGraphicFramePr>
        <p:xfrm>
          <a:off x="841609" y="1303003"/>
          <a:ext cx="10775770" cy="4351339"/>
        </p:xfrm>
        <a:graphic>
          <a:graphicData uri="http://schemas.openxmlformats.org/drawingml/2006/table">
            <a:tbl>
              <a:tblPr/>
              <a:tblGrid>
                <a:gridCol w="5387885">
                  <a:extLst>
                    <a:ext uri="{9D8B030D-6E8A-4147-A177-3AD203B41FA5}">
                      <a16:colId xmlns:a16="http://schemas.microsoft.com/office/drawing/2014/main" val="435483018"/>
                    </a:ext>
                  </a:extLst>
                </a:gridCol>
                <a:gridCol w="5387885">
                  <a:extLst>
                    <a:ext uri="{9D8B030D-6E8A-4147-A177-3AD203B41FA5}">
                      <a16:colId xmlns:a16="http://schemas.microsoft.com/office/drawing/2014/main" val="2060103034"/>
                    </a:ext>
                  </a:extLst>
                </a:gridCol>
              </a:tblGrid>
              <a:tr h="740653">
                <a:tc>
                  <a:txBody>
                    <a:bodyPr/>
                    <a:lstStyle/>
                    <a:p>
                      <a:pPr algn="just" fontAlgn="t"/>
                      <a:r>
                        <a:rPr lang="en-IN" sz="1400" u="none" strike="noStrike">
                          <a:solidFill>
                            <a:srgbClr val="008000"/>
                          </a:solidFill>
                          <a:effectLst/>
                          <a:latin typeface="inter-regular"/>
                          <a:hlinkClick r:id="rId3"/>
                        </a:rPr>
                        <a:t>toLocaleLowerCase()</a:t>
                      </a:r>
                      <a:endParaRPr lang="en-IN" sz="1400">
                        <a:solidFill>
                          <a:srgbClr val="333333"/>
                        </a:solidFill>
                        <a:effectLst/>
                        <a:latin typeface="inter-regular"/>
                      </a:endParaRPr>
                    </a:p>
                  </a:txBody>
                  <a:tcPr marL="57864" marR="57864" marT="57864" marB="578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It converts the given string into lowercase letter on the basis of host?s current locale.</a:t>
                      </a:r>
                    </a:p>
                  </a:txBody>
                  <a:tcPr marL="57864" marR="57864" marT="57864" marB="578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01611933"/>
                  </a:ext>
                </a:extLst>
              </a:tr>
              <a:tr h="532345">
                <a:tc>
                  <a:txBody>
                    <a:bodyPr/>
                    <a:lstStyle/>
                    <a:p>
                      <a:pPr algn="just" fontAlgn="t"/>
                      <a:r>
                        <a:rPr lang="en-IN" sz="1400" u="none" strike="noStrike">
                          <a:solidFill>
                            <a:srgbClr val="008000"/>
                          </a:solidFill>
                          <a:effectLst/>
                          <a:latin typeface="inter-regular"/>
                          <a:hlinkClick r:id="rId4"/>
                        </a:rPr>
                        <a:t>toUpperCase()</a:t>
                      </a:r>
                      <a:endParaRPr lang="en-IN" sz="1400">
                        <a:solidFill>
                          <a:srgbClr val="333333"/>
                        </a:solidFill>
                        <a:effectLst/>
                        <a:latin typeface="inter-regular"/>
                      </a:endParaRPr>
                    </a:p>
                  </a:txBody>
                  <a:tcPr marL="57864" marR="57864" marT="57864" marB="578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It converts the given string into uppercase letter.</a:t>
                      </a:r>
                    </a:p>
                  </a:txBody>
                  <a:tcPr marL="57864" marR="57864" marT="57864" marB="578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001920944"/>
                  </a:ext>
                </a:extLst>
              </a:tr>
              <a:tr h="740653">
                <a:tc>
                  <a:txBody>
                    <a:bodyPr/>
                    <a:lstStyle/>
                    <a:p>
                      <a:pPr algn="just" fontAlgn="t"/>
                      <a:r>
                        <a:rPr lang="en-IN" sz="1400" u="none" strike="noStrike">
                          <a:solidFill>
                            <a:srgbClr val="008000"/>
                          </a:solidFill>
                          <a:effectLst/>
                          <a:latin typeface="inter-regular"/>
                          <a:hlinkClick r:id="rId5"/>
                        </a:rPr>
                        <a:t>toLocaleUpperCase()</a:t>
                      </a:r>
                      <a:endParaRPr lang="en-IN" sz="1400">
                        <a:solidFill>
                          <a:srgbClr val="333333"/>
                        </a:solidFill>
                        <a:effectLst/>
                        <a:latin typeface="inter-regular"/>
                      </a:endParaRPr>
                    </a:p>
                  </a:txBody>
                  <a:tcPr marL="57864" marR="57864" marT="57864" marB="578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It converts the given string into uppercase letter on the basis of host?s current locale.</a:t>
                      </a:r>
                    </a:p>
                  </a:txBody>
                  <a:tcPr marL="57864" marR="57864" marT="57864" marB="578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83770601"/>
                  </a:ext>
                </a:extLst>
              </a:tr>
              <a:tr h="532345">
                <a:tc>
                  <a:txBody>
                    <a:bodyPr/>
                    <a:lstStyle/>
                    <a:p>
                      <a:pPr algn="just" fontAlgn="t"/>
                      <a:r>
                        <a:rPr lang="en-IN" sz="1400" u="none" strike="noStrike">
                          <a:solidFill>
                            <a:srgbClr val="008000"/>
                          </a:solidFill>
                          <a:effectLst/>
                          <a:latin typeface="inter-regular"/>
                          <a:hlinkClick r:id="rId6"/>
                        </a:rPr>
                        <a:t>toString()</a:t>
                      </a:r>
                      <a:endParaRPr lang="en-IN" sz="1400">
                        <a:solidFill>
                          <a:srgbClr val="333333"/>
                        </a:solidFill>
                        <a:effectLst/>
                        <a:latin typeface="inter-regular"/>
                      </a:endParaRPr>
                    </a:p>
                  </a:txBody>
                  <a:tcPr marL="57864" marR="57864" marT="57864" marB="578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It provides a string representing the particular object.</a:t>
                      </a:r>
                    </a:p>
                  </a:txBody>
                  <a:tcPr marL="57864" marR="57864" marT="57864" marB="578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96914035"/>
                  </a:ext>
                </a:extLst>
              </a:tr>
              <a:tr h="532345">
                <a:tc>
                  <a:txBody>
                    <a:bodyPr/>
                    <a:lstStyle/>
                    <a:p>
                      <a:pPr algn="just" fontAlgn="t"/>
                      <a:r>
                        <a:rPr lang="en-IN" sz="1400" u="none" strike="noStrike">
                          <a:solidFill>
                            <a:srgbClr val="008000"/>
                          </a:solidFill>
                          <a:effectLst/>
                          <a:latin typeface="inter-regular"/>
                          <a:hlinkClick r:id="rId7"/>
                        </a:rPr>
                        <a:t>valueOf()</a:t>
                      </a:r>
                      <a:endParaRPr lang="en-IN" sz="1400">
                        <a:solidFill>
                          <a:srgbClr val="333333"/>
                        </a:solidFill>
                        <a:effectLst/>
                        <a:latin typeface="inter-regular"/>
                      </a:endParaRPr>
                    </a:p>
                  </a:txBody>
                  <a:tcPr marL="57864" marR="57864" marT="57864" marB="578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It provides the primitive value of string object.</a:t>
                      </a:r>
                    </a:p>
                  </a:txBody>
                  <a:tcPr marL="57864" marR="57864" marT="57864" marB="578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47475473"/>
                  </a:ext>
                </a:extLst>
              </a:tr>
              <a:tr h="740653">
                <a:tc>
                  <a:txBody>
                    <a:bodyPr/>
                    <a:lstStyle/>
                    <a:p>
                      <a:pPr algn="just" fontAlgn="t"/>
                      <a:r>
                        <a:rPr lang="en-IN" sz="1400">
                          <a:solidFill>
                            <a:srgbClr val="333333"/>
                          </a:solidFill>
                          <a:effectLst/>
                          <a:latin typeface="inter-regular"/>
                        </a:rPr>
                        <a:t>split()</a:t>
                      </a:r>
                    </a:p>
                  </a:txBody>
                  <a:tcPr marL="57864" marR="57864" marT="57864" marB="578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It splits a string into substring array, then returns that newly created array.</a:t>
                      </a:r>
                    </a:p>
                  </a:txBody>
                  <a:tcPr marL="57864" marR="57864" marT="57864" marB="578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66802481"/>
                  </a:ext>
                </a:extLst>
              </a:tr>
              <a:tr h="532345">
                <a:tc>
                  <a:txBody>
                    <a:bodyPr/>
                    <a:lstStyle/>
                    <a:p>
                      <a:pPr algn="just" fontAlgn="t"/>
                      <a:r>
                        <a:rPr lang="en-IN" sz="1400">
                          <a:solidFill>
                            <a:srgbClr val="333333"/>
                          </a:solidFill>
                          <a:effectLst/>
                          <a:latin typeface="inter-regular"/>
                        </a:rPr>
                        <a:t>trim()</a:t>
                      </a:r>
                    </a:p>
                  </a:txBody>
                  <a:tcPr marL="57864" marR="57864" marT="57864" marB="578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inter-regular"/>
                        </a:rPr>
                        <a:t>It trims the white space from the left and right side of the string.</a:t>
                      </a:r>
                    </a:p>
                  </a:txBody>
                  <a:tcPr marL="57864" marR="57864" marT="57864" marB="578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23150766"/>
                  </a:ext>
                </a:extLst>
              </a:tr>
            </a:tbl>
          </a:graphicData>
        </a:graphic>
      </p:graphicFrame>
    </p:spTree>
    <p:extLst>
      <p:ext uri="{BB962C8B-B14F-4D97-AF65-F5344CB8AC3E}">
        <p14:creationId xmlns:p14="http://schemas.microsoft.com/office/powerpoint/2010/main" val="3030993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INTRODUCTION</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inter-regular"/>
              </a:rPr>
              <a:t>JavaScript </a:t>
            </a:r>
            <a:r>
              <a:rPr lang="en-US" b="1" dirty="0">
                <a:latin typeface="inter-regular"/>
              </a:rPr>
              <a:t>(js)</a:t>
            </a:r>
            <a:r>
              <a:rPr lang="en-US" dirty="0">
                <a:latin typeface="inter-regular"/>
              </a:rPr>
              <a:t> is a light-weight object-oriented programming language which is used by several websites for scripting the webpages.</a:t>
            </a:r>
          </a:p>
          <a:p>
            <a:r>
              <a:rPr lang="en-US" dirty="0">
                <a:latin typeface="inter-regular"/>
              </a:rPr>
              <a:t>It is an interpreted, full-fledged programming language that enables dynamic interactivity on websites when applied to an HTML document.</a:t>
            </a:r>
          </a:p>
          <a:p>
            <a:endParaRPr lang="en-IN" dirty="0"/>
          </a:p>
        </p:txBody>
      </p:sp>
    </p:spTree>
    <p:extLst>
      <p:ext uri="{BB962C8B-B14F-4D97-AF65-F5344CB8AC3E}">
        <p14:creationId xmlns:p14="http://schemas.microsoft.com/office/powerpoint/2010/main" val="2845010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587706"/>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Array</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4211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b="1" i="0" dirty="0">
                <a:solidFill>
                  <a:srgbClr val="333333"/>
                </a:solidFill>
                <a:effectLst/>
                <a:latin typeface="inter-bold"/>
              </a:rPr>
              <a:t>JavaScript array</a:t>
            </a:r>
            <a:r>
              <a:rPr lang="en-US" b="0" i="0" dirty="0">
                <a:solidFill>
                  <a:srgbClr val="333333"/>
                </a:solidFill>
                <a:effectLst/>
                <a:latin typeface="inter-regular"/>
              </a:rPr>
              <a:t> is an object that represents a collection of similar type of elements.</a:t>
            </a:r>
          </a:p>
          <a:p>
            <a:pPr lvl="1"/>
            <a:r>
              <a:rPr lang="en-US" dirty="0" err="1">
                <a:solidFill>
                  <a:srgbClr val="333333"/>
                </a:solidFill>
                <a:latin typeface="inter-regular"/>
              </a:rPr>
              <a:t>Eg</a:t>
            </a:r>
            <a:r>
              <a:rPr lang="en-US" dirty="0">
                <a:solidFill>
                  <a:srgbClr val="333333"/>
                </a:solidFill>
                <a:latin typeface="inter-regular"/>
              </a:rPr>
              <a:t>: </a:t>
            </a:r>
            <a:r>
              <a:rPr lang="en-US" b="0" i="0" dirty="0">
                <a:solidFill>
                  <a:srgbClr val="000000"/>
                </a:solidFill>
                <a:effectLst/>
                <a:latin typeface="inter-regular"/>
              </a:rPr>
              <a:t>var </a:t>
            </a:r>
            <a:r>
              <a:rPr lang="en-US" b="0" i="0" dirty="0" err="1">
                <a:solidFill>
                  <a:srgbClr val="FF0000"/>
                </a:solidFill>
                <a:effectLst/>
                <a:latin typeface="inter-regular"/>
              </a:rPr>
              <a:t>arrayname</a:t>
            </a:r>
            <a:r>
              <a:rPr lang="en-US" b="0" i="0" dirty="0">
                <a:solidFill>
                  <a:srgbClr val="000000"/>
                </a:solidFill>
                <a:effectLst/>
                <a:latin typeface="inter-regular"/>
              </a:rPr>
              <a:t>=[value1,value2.....</a:t>
            </a:r>
            <a:r>
              <a:rPr lang="en-US" b="0" i="0" dirty="0" err="1">
                <a:solidFill>
                  <a:srgbClr val="000000"/>
                </a:solidFill>
                <a:effectLst/>
                <a:latin typeface="inter-regular"/>
              </a:rPr>
              <a:t>valueN</a:t>
            </a:r>
            <a:r>
              <a:rPr lang="en-US" b="0" i="0" dirty="0">
                <a:solidFill>
                  <a:srgbClr val="000000"/>
                </a:solidFill>
                <a:effectLst/>
                <a:latin typeface="inter-regular"/>
              </a:rPr>
              <a:t>];  </a:t>
            </a:r>
          </a:p>
          <a:p>
            <a:pPr lvl="1"/>
            <a:endParaRPr lang="en-US" dirty="0">
              <a:solidFill>
                <a:srgbClr val="333333"/>
              </a:solidFill>
              <a:latin typeface="inter-regular"/>
            </a:endParaRPr>
          </a:p>
        </p:txBody>
      </p:sp>
      <p:graphicFrame>
        <p:nvGraphicFramePr>
          <p:cNvPr id="6" name="Table 5">
            <a:extLst>
              <a:ext uri="{FF2B5EF4-FFF2-40B4-BE49-F238E27FC236}">
                <a16:creationId xmlns:a16="http://schemas.microsoft.com/office/drawing/2014/main" id="{7BF29F53-BC19-19ED-8F05-4B2997560AA4}"/>
              </a:ext>
            </a:extLst>
          </p:cNvPr>
          <p:cNvGraphicFramePr>
            <a:graphicFrameLocks noGrp="1"/>
          </p:cNvGraphicFramePr>
          <p:nvPr>
            <p:extLst>
              <p:ext uri="{D42A27DB-BD31-4B8C-83A1-F6EECF244321}">
                <p14:modId xmlns:p14="http://schemas.microsoft.com/office/powerpoint/2010/main" val="3589582786"/>
              </p:ext>
            </p:extLst>
          </p:nvPr>
        </p:nvGraphicFramePr>
        <p:xfrm>
          <a:off x="1514010" y="2488368"/>
          <a:ext cx="9905998" cy="3433670"/>
        </p:xfrm>
        <a:graphic>
          <a:graphicData uri="http://schemas.openxmlformats.org/drawingml/2006/table">
            <a:tbl>
              <a:tblPr/>
              <a:tblGrid>
                <a:gridCol w="4952999">
                  <a:extLst>
                    <a:ext uri="{9D8B030D-6E8A-4147-A177-3AD203B41FA5}">
                      <a16:colId xmlns:a16="http://schemas.microsoft.com/office/drawing/2014/main" val="4017503722"/>
                    </a:ext>
                  </a:extLst>
                </a:gridCol>
                <a:gridCol w="4952999">
                  <a:extLst>
                    <a:ext uri="{9D8B030D-6E8A-4147-A177-3AD203B41FA5}">
                      <a16:colId xmlns:a16="http://schemas.microsoft.com/office/drawing/2014/main" val="2356558505"/>
                    </a:ext>
                  </a:extLst>
                </a:gridCol>
              </a:tblGrid>
              <a:tr h="281529">
                <a:tc>
                  <a:txBody>
                    <a:bodyPr/>
                    <a:lstStyle/>
                    <a:p>
                      <a:pPr algn="l" fontAlgn="t"/>
                      <a:r>
                        <a:rPr lang="en-IN" sz="1100">
                          <a:solidFill>
                            <a:srgbClr val="000000"/>
                          </a:solidFill>
                          <a:effectLst/>
                          <a:latin typeface="times new roman" panose="02020603050405020304" pitchFamily="18" charset="0"/>
                        </a:rPr>
                        <a:t>Methods</a:t>
                      </a:r>
                    </a:p>
                  </a:txBody>
                  <a:tcPr marL="70486" marR="70486" marT="70486" marB="70486">
                    <a:lnL w="9525" cap="flat" cmpd="sng" algn="ctr">
                      <a:solidFill>
                        <a:srgbClr val="5081CF"/>
                      </a:solidFill>
                      <a:prstDash val="solid"/>
                      <a:round/>
                      <a:headEnd type="none" w="med" len="med"/>
                      <a:tailEnd type="none" w="med" len="med"/>
                    </a:lnL>
                    <a:lnR w="9525" cap="flat" cmpd="sng" algn="ctr">
                      <a:solidFill>
                        <a:srgbClr val="5081CF"/>
                      </a:solidFill>
                      <a:prstDash val="solid"/>
                      <a:round/>
                      <a:headEnd type="none" w="med" len="med"/>
                      <a:tailEnd type="none" w="med" len="med"/>
                    </a:lnR>
                    <a:lnT w="9525" cap="flat" cmpd="sng" algn="ctr">
                      <a:solidFill>
                        <a:srgbClr val="5081C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100">
                          <a:solidFill>
                            <a:srgbClr val="000000"/>
                          </a:solidFill>
                          <a:effectLst/>
                          <a:latin typeface="times new roman" panose="02020603050405020304" pitchFamily="18" charset="0"/>
                        </a:rPr>
                        <a:t>Description</a:t>
                      </a:r>
                    </a:p>
                  </a:txBody>
                  <a:tcPr marL="70486" marR="70486" marT="70486" marB="70486">
                    <a:lnL w="9525" cap="flat" cmpd="sng" algn="ctr">
                      <a:solidFill>
                        <a:srgbClr val="5081CF"/>
                      </a:solidFill>
                      <a:prstDash val="solid"/>
                      <a:round/>
                      <a:headEnd type="none" w="med" len="med"/>
                      <a:tailEnd type="none" w="med" len="med"/>
                    </a:lnL>
                    <a:lnR w="9525" cap="flat" cmpd="sng" algn="ctr">
                      <a:solidFill>
                        <a:srgbClr val="5081CF"/>
                      </a:solidFill>
                      <a:prstDash val="solid"/>
                      <a:round/>
                      <a:headEnd type="none" w="med" len="med"/>
                      <a:tailEnd type="none" w="med" len="med"/>
                    </a:lnR>
                    <a:lnT w="9525" cap="flat" cmpd="sng" algn="ctr">
                      <a:solidFill>
                        <a:srgbClr val="5081C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920217109"/>
                  </a:ext>
                </a:extLst>
              </a:tr>
              <a:tr h="465125">
                <a:tc>
                  <a:txBody>
                    <a:bodyPr/>
                    <a:lstStyle/>
                    <a:p>
                      <a:pPr algn="just" fontAlgn="t"/>
                      <a:r>
                        <a:rPr lang="en-IN" sz="1100" u="none" strike="noStrike">
                          <a:solidFill>
                            <a:srgbClr val="008000"/>
                          </a:solidFill>
                          <a:effectLst/>
                          <a:latin typeface="inter-regular"/>
                          <a:hlinkClick r:id="rId3"/>
                        </a:rPr>
                        <a:t>concat()</a:t>
                      </a:r>
                      <a:endParaRPr lang="en-IN" sz="1100">
                        <a:solidFill>
                          <a:srgbClr val="333333"/>
                        </a:solidFill>
                        <a:effectLst/>
                        <a:latin typeface="inter-regular"/>
                      </a:endParaRPr>
                    </a:p>
                  </a:txBody>
                  <a:tcPr marL="46991" marR="46991" marT="46991" marB="469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100">
                          <a:solidFill>
                            <a:srgbClr val="333333"/>
                          </a:solidFill>
                          <a:effectLst/>
                          <a:latin typeface="inter-regular"/>
                        </a:rPr>
                        <a:t>It returns a new array object that contains two or more merged arrays.</a:t>
                      </a:r>
                    </a:p>
                  </a:txBody>
                  <a:tcPr marL="46991" marR="46991" marT="46991" marB="469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73744391"/>
                  </a:ext>
                </a:extLst>
              </a:tr>
              <a:tr h="465125">
                <a:tc>
                  <a:txBody>
                    <a:bodyPr/>
                    <a:lstStyle/>
                    <a:p>
                      <a:pPr algn="just" fontAlgn="t"/>
                      <a:r>
                        <a:rPr lang="en-IN" sz="1100" u="none" strike="noStrike">
                          <a:solidFill>
                            <a:srgbClr val="008000"/>
                          </a:solidFill>
                          <a:effectLst/>
                          <a:latin typeface="inter-regular"/>
                          <a:hlinkClick r:id="rId4"/>
                        </a:rPr>
                        <a:t>copywithin()</a:t>
                      </a:r>
                      <a:endParaRPr lang="en-IN" sz="1100">
                        <a:solidFill>
                          <a:srgbClr val="333333"/>
                        </a:solidFill>
                        <a:effectLst/>
                        <a:latin typeface="inter-regular"/>
                      </a:endParaRPr>
                    </a:p>
                  </a:txBody>
                  <a:tcPr marL="46991" marR="46991" marT="46991" marB="469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100">
                          <a:solidFill>
                            <a:srgbClr val="333333"/>
                          </a:solidFill>
                          <a:effectLst/>
                          <a:latin typeface="inter-regular"/>
                        </a:rPr>
                        <a:t>It copies the part of the given array with its own elements and returns the modified array.</a:t>
                      </a:r>
                    </a:p>
                  </a:txBody>
                  <a:tcPr marL="46991" marR="46991" marT="46991" marB="469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71748136"/>
                  </a:ext>
                </a:extLst>
              </a:tr>
              <a:tr h="465125">
                <a:tc>
                  <a:txBody>
                    <a:bodyPr/>
                    <a:lstStyle/>
                    <a:p>
                      <a:pPr algn="just" fontAlgn="t"/>
                      <a:r>
                        <a:rPr lang="en-IN" sz="1100" u="none" strike="noStrike">
                          <a:solidFill>
                            <a:srgbClr val="008000"/>
                          </a:solidFill>
                          <a:effectLst/>
                          <a:latin typeface="inter-regular"/>
                          <a:hlinkClick r:id="rId5"/>
                        </a:rPr>
                        <a:t>entries()</a:t>
                      </a:r>
                      <a:endParaRPr lang="en-IN" sz="1100">
                        <a:solidFill>
                          <a:srgbClr val="333333"/>
                        </a:solidFill>
                        <a:effectLst/>
                        <a:latin typeface="inter-regular"/>
                      </a:endParaRPr>
                    </a:p>
                  </a:txBody>
                  <a:tcPr marL="46991" marR="46991" marT="46991" marB="469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100">
                          <a:solidFill>
                            <a:srgbClr val="333333"/>
                          </a:solidFill>
                          <a:effectLst/>
                          <a:latin typeface="inter-regular"/>
                        </a:rPr>
                        <a:t>It creates an iterator object and a loop that iterates over each key/value pair.</a:t>
                      </a:r>
                    </a:p>
                  </a:txBody>
                  <a:tcPr marL="46991" marR="46991" marT="46991" marB="469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64814107"/>
                  </a:ext>
                </a:extLst>
              </a:tr>
              <a:tr h="465125">
                <a:tc>
                  <a:txBody>
                    <a:bodyPr/>
                    <a:lstStyle/>
                    <a:p>
                      <a:pPr algn="just" fontAlgn="t"/>
                      <a:r>
                        <a:rPr lang="en-IN" sz="1100" u="none" strike="noStrike">
                          <a:solidFill>
                            <a:srgbClr val="008000"/>
                          </a:solidFill>
                          <a:effectLst/>
                          <a:latin typeface="inter-regular"/>
                          <a:hlinkClick r:id="rId6"/>
                        </a:rPr>
                        <a:t>every()</a:t>
                      </a:r>
                      <a:endParaRPr lang="en-IN" sz="1100">
                        <a:solidFill>
                          <a:srgbClr val="333333"/>
                        </a:solidFill>
                        <a:effectLst/>
                        <a:latin typeface="inter-regular"/>
                      </a:endParaRPr>
                    </a:p>
                  </a:txBody>
                  <a:tcPr marL="46991" marR="46991" marT="46991" marB="469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100">
                          <a:solidFill>
                            <a:srgbClr val="333333"/>
                          </a:solidFill>
                          <a:effectLst/>
                          <a:latin typeface="inter-regular"/>
                        </a:rPr>
                        <a:t>It determines whether all the elements of an array are satisfying the provided function conditions.</a:t>
                      </a:r>
                    </a:p>
                  </a:txBody>
                  <a:tcPr marL="46991" marR="46991" marT="46991" marB="469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4089584"/>
                  </a:ext>
                </a:extLst>
              </a:tr>
              <a:tr h="465125">
                <a:tc>
                  <a:txBody>
                    <a:bodyPr/>
                    <a:lstStyle/>
                    <a:p>
                      <a:pPr algn="just" fontAlgn="t"/>
                      <a:r>
                        <a:rPr lang="en-IN" sz="1100" u="none" strike="noStrike">
                          <a:solidFill>
                            <a:srgbClr val="008000"/>
                          </a:solidFill>
                          <a:effectLst/>
                          <a:latin typeface="inter-regular"/>
                          <a:hlinkClick r:id="rId7"/>
                        </a:rPr>
                        <a:t>flat()</a:t>
                      </a:r>
                      <a:endParaRPr lang="en-IN" sz="1100">
                        <a:solidFill>
                          <a:srgbClr val="333333"/>
                        </a:solidFill>
                        <a:effectLst/>
                        <a:latin typeface="inter-regular"/>
                      </a:endParaRPr>
                    </a:p>
                  </a:txBody>
                  <a:tcPr marL="46991" marR="46991" marT="46991" marB="469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100">
                          <a:solidFill>
                            <a:srgbClr val="333333"/>
                          </a:solidFill>
                          <a:effectLst/>
                          <a:latin typeface="inter-regular"/>
                        </a:rPr>
                        <a:t>It creates a new array carrying sub-array elements concatenated recursively till the specified depth.</a:t>
                      </a:r>
                    </a:p>
                  </a:txBody>
                  <a:tcPr marL="46991" marR="46991" marT="46991" marB="469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69549311"/>
                  </a:ext>
                </a:extLst>
              </a:tr>
              <a:tr h="465125">
                <a:tc>
                  <a:txBody>
                    <a:bodyPr/>
                    <a:lstStyle/>
                    <a:p>
                      <a:pPr algn="just" fontAlgn="t"/>
                      <a:r>
                        <a:rPr lang="en-IN" sz="1100" u="none" strike="noStrike">
                          <a:solidFill>
                            <a:srgbClr val="008000"/>
                          </a:solidFill>
                          <a:effectLst/>
                          <a:latin typeface="inter-regular"/>
                          <a:hlinkClick r:id="rId8"/>
                        </a:rPr>
                        <a:t>flatMap()</a:t>
                      </a:r>
                      <a:endParaRPr lang="en-IN" sz="1100">
                        <a:solidFill>
                          <a:srgbClr val="333333"/>
                        </a:solidFill>
                        <a:effectLst/>
                        <a:latin typeface="inter-regular"/>
                      </a:endParaRPr>
                    </a:p>
                  </a:txBody>
                  <a:tcPr marL="46991" marR="46991" marT="46991" marB="469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100">
                          <a:solidFill>
                            <a:srgbClr val="333333"/>
                          </a:solidFill>
                          <a:effectLst/>
                          <a:latin typeface="inter-regular"/>
                        </a:rPr>
                        <a:t>It maps all array elements via mapping function, then flattens the result into a new array.</a:t>
                      </a:r>
                    </a:p>
                  </a:txBody>
                  <a:tcPr marL="46991" marR="46991" marT="46991" marB="469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13298051"/>
                  </a:ext>
                </a:extLst>
              </a:tr>
              <a:tr h="334308">
                <a:tc>
                  <a:txBody>
                    <a:bodyPr/>
                    <a:lstStyle/>
                    <a:p>
                      <a:pPr algn="just" fontAlgn="t"/>
                      <a:r>
                        <a:rPr lang="en-IN" sz="1100" u="none" strike="noStrike">
                          <a:solidFill>
                            <a:srgbClr val="008000"/>
                          </a:solidFill>
                          <a:effectLst/>
                          <a:latin typeface="inter-regular"/>
                          <a:hlinkClick r:id="rId9"/>
                        </a:rPr>
                        <a:t>fill()</a:t>
                      </a:r>
                      <a:endParaRPr lang="en-IN" sz="1100">
                        <a:solidFill>
                          <a:srgbClr val="333333"/>
                        </a:solidFill>
                        <a:effectLst/>
                        <a:latin typeface="inter-regular"/>
                      </a:endParaRPr>
                    </a:p>
                  </a:txBody>
                  <a:tcPr marL="46991" marR="46991" marT="46991" marB="469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100" dirty="0">
                          <a:solidFill>
                            <a:srgbClr val="333333"/>
                          </a:solidFill>
                          <a:effectLst/>
                          <a:latin typeface="inter-regular"/>
                        </a:rPr>
                        <a:t>It fills elements into an array with static values.</a:t>
                      </a:r>
                    </a:p>
                  </a:txBody>
                  <a:tcPr marL="46991" marR="46991" marT="46991" marB="4699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03994991"/>
                  </a:ext>
                </a:extLst>
              </a:tr>
            </a:tbl>
          </a:graphicData>
        </a:graphic>
      </p:graphicFrame>
    </p:spTree>
    <p:extLst>
      <p:ext uri="{BB962C8B-B14F-4D97-AF65-F5344CB8AC3E}">
        <p14:creationId xmlns:p14="http://schemas.microsoft.com/office/powerpoint/2010/main" val="854470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Array</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4211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solidFill>
                <a:srgbClr val="333333"/>
              </a:solidFill>
              <a:latin typeface="inter-regular"/>
            </a:endParaRPr>
          </a:p>
        </p:txBody>
      </p:sp>
      <p:graphicFrame>
        <p:nvGraphicFramePr>
          <p:cNvPr id="3" name="Table 2">
            <a:extLst>
              <a:ext uri="{FF2B5EF4-FFF2-40B4-BE49-F238E27FC236}">
                <a16:creationId xmlns:a16="http://schemas.microsoft.com/office/drawing/2014/main" id="{9E0E3176-E104-0045-B282-FA71A13FC872}"/>
              </a:ext>
            </a:extLst>
          </p:cNvPr>
          <p:cNvGraphicFramePr>
            <a:graphicFrameLocks noGrp="1"/>
          </p:cNvGraphicFramePr>
          <p:nvPr>
            <p:extLst>
              <p:ext uri="{D42A27DB-BD31-4B8C-83A1-F6EECF244321}">
                <p14:modId xmlns:p14="http://schemas.microsoft.com/office/powerpoint/2010/main" val="2589276353"/>
              </p:ext>
            </p:extLst>
          </p:nvPr>
        </p:nvGraphicFramePr>
        <p:xfrm>
          <a:off x="914400" y="1300972"/>
          <a:ext cx="10577562" cy="4499042"/>
        </p:xfrm>
        <a:graphic>
          <a:graphicData uri="http://schemas.openxmlformats.org/drawingml/2006/table">
            <a:tbl>
              <a:tblPr/>
              <a:tblGrid>
                <a:gridCol w="5288781">
                  <a:extLst>
                    <a:ext uri="{9D8B030D-6E8A-4147-A177-3AD203B41FA5}">
                      <a16:colId xmlns:a16="http://schemas.microsoft.com/office/drawing/2014/main" val="2810796862"/>
                    </a:ext>
                  </a:extLst>
                </a:gridCol>
                <a:gridCol w="5288781">
                  <a:extLst>
                    <a:ext uri="{9D8B030D-6E8A-4147-A177-3AD203B41FA5}">
                      <a16:colId xmlns:a16="http://schemas.microsoft.com/office/drawing/2014/main" val="1967286789"/>
                    </a:ext>
                  </a:extLst>
                </a:gridCol>
              </a:tblGrid>
              <a:tr h="628687">
                <a:tc>
                  <a:txBody>
                    <a:bodyPr/>
                    <a:lstStyle/>
                    <a:p>
                      <a:pPr algn="just" fontAlgn="t"/>
                      <a:r>
                        <a:rPr lang="en-IN" sz="1100" u="none" strike="noStrike">
                          <a:solidFill>
                            <a:srgbClr val="008000"/>
                          </a:solidFill>
                          <a:effectLst/>
                          <a:latin typeface="inter-regular"/>
                          <a:hlinkClick r:id="rId3"/>
                        </a:rPr>
                        <a:t>from()</a:t>
                      </a:r>
                      <a:endParaRPr lang="en-IN" sz="1100">
                        <a:solidFill>
                          <a:srgbClr val="333333"/>
                        </a:solidFill>
                        <a:effectLst/>
                        <a:latin typeface="inter-regular"/>
                      </a:endParaRPr>
                    </a:p>
                  </a:txBody>
                  <a:tcPr marL="47504" marR="47504" marT="47504" marB="475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100">
                          <a:solidFill>
                            <a:srgbClr val="333333"/>
                          </a:solidFill>
                          <a:effectLst/>
                          <a:latin typeface="inter-regular"/>
                        </a:rPr>
                        <a:t>It creates a new array carrying the exact copy of another array element.</a:t>
                      </a:r>
                    </a:p>
                  </a:txBody>
                  <a:tcPr marL="47504" marR="47504" marT="47504" marB="475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04900765"/>
                  </a:ext>
                </a:extLst>
              </a:tr>
              <a:tr h="628687">
                <a:tc>
                  <a:txBody>
                    <a:bodyPr/>
                    <a:lstStyle/>
                    <a:p>
                      <a:pPr algn="just" fontAlgn="t"/>
                      <a:r>
                        <a:rPr lang="en-IN" sz="1100" u="none" strike="noStrike">
                          <a:solidFill>
                            <a:srgbClr val="008000"/>
                          </a:solidFill>
                          <a:effectLst/>
                          <a:latin typeface="inter-regular"/>
                          <a:hlinkClick r:id="rId4"/>
                        </a:rPr>
                        <a:t>filter()</a:t>
                      </a:r>
                      <a:endParaRPr lang="en-IN" sz="1100">
                        <a:solidFill>
                          <a:srgbClr val="333333"/>
                        </a:solidFill>
                        <a:effectLst/>
                        <a:latin typeface="inter-regular"/>
                      </a:endParaRPr>
                    </a:p>
                  </a:txBody>
                  <a:tcPr marL="47504" marR="47504" marT="47504" marB="475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100">
                          <a:solidFill>
                            <a:srgbClr val="333333"/>
                          </a:solidFill>
                          <a:effectLst/>
                          <a:latin typeface="inter-regular"/>
                        </a:rPr>
                        <a:t>It returns the new array containing the elements that pass the provided function conditions.</a:t>
                      </a:r>
                    </a:p>
                  </a:txBody>
                  <a:tcPr marL="47504" marR="47504" marT="47504" marB="475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09398107"/>
                  </a:ext>
                </a:extLst>
              </a:tr>
              <a:tr h="628687">
                <a:tc>
                  <a:txBody>
                    <a:bodyPr/>
                    <a:lstStyle/>
                    <a:p>
                      <a:pPr algn="just" fontAlgn="t"/>
                      <a:r>
                        <a:rPr lang="en-IN" sz="1100" u="none" strike="noStrike">
                          <a:solidFill>
                            <a:srgbClr val="008000"/>
                          </a:solidFill>
                          <a:effectLst/>
                          <a:latin typeface="inter-regular"/>
                          <a:hlinkClick r:id="rId5"/>
                        </a:rPr>
                        <a:t>find()</a:t>
                      </a:r>
                      <a:endParaRPr lang="en-IN" sz="1100">
                        <a:solidFill>
                          <a:srgbClr val="333333"/>
                        </a:solidFill>
                        <a:effectLst/>
                        <a:latin typeface="inter-regular"/>
                      </a:endParaRPr>
                    </a:p>
                  </a:txBody>
                  <a:tcPr marL="47504" marR="47504" marT="47504" marB="475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100">
                          <a:solidFill>
                            <a:srgbClr val="333333"/>
                          </a:solidFill>
                          <a:effectLst/>
                          <a:latin typeface="inter-regular"/>
                        </a:rPr>
                        <a:t>It returns the value of the first element in the given array that satisfies the specified condition.</a:t>
                      </a:r>
                    </a:p>
                  </a:txBody>
                  <a:tcPr marL="47504" marR="47504" marT="47504" marB="475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435882648"/>
                  </a:ext>
                </a:extLst>
              </a:tr>
              <a:tr h="628687">
                <a:tc>
                  <a:txBody>
                    <a:bodyPr/>
                    <a:lstStyle/>
                    <a:p>
                      <a:pPr algn="just" fontAlgn="t"/>
                      <a:r>
                        <a:rPr lang="en-IN" sz="1100" u="none" strike="noStrike">
                          <a:solidFill>
                            <a:srgbClr val="008000"/>
                          </a:solidFill>
                          <a:effectLst/>
                          <a:latin typeface="inter-regular"/>
                          <a:hlinkClick r:id="rId6"/>
                        </a:rPr>
                        <a:t>findIndex()</a:t>
                      </a:r>
                      <a:endParaRPr lang="en-IN" sz="1100">
                        <a:solidFill>
                          <a:srgbClr val="333333"/>
                        </a:solidFill>
                        <a:effectLst/>
                        <a:latin typeface="inter-regular"/>
                      </a:endParaRPr>
                    </a:p>
                  </a:txBody>
                  <a:tcPr marL="47504" marR="47504" marT="47504" marB="475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100">
                          <a:solidFill>
                            <a:srgbClr val="333333"/>
                          </a:solidFill>
                          <a:effectLst/>
                          <a:latin typeface="inter-regular"/>
                        </a:rPr>
                        <a:t>It returns the index value of the first element in the given array that satisfies the specified condition.</a:t>
                      </a:r>
                    </a:p>
                  </a:txBody>
                  <a:tcPr marL="47504" marR="47504" marT="47504" marB="475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17188909"/>
                  </a:ext>
                </a:extLst>
              </a:tr>
              <a:tr h="451869">
                <a:tc>
                  <a:txBody>
                    <a:bodyPr/>
                    <a:lstStyle/>
                    <a:p>
                      <a:pPr algn="just" fontAlgn="t"/>
                      <a:r>
                        <a:rPr lang="en-IN" sz="1100" u="none" strike="noStrike">
                          <a:solidFill>
                            <a:srgbClr val="008000"/>
                          </a:solidFill>
                          <a:effectLst/>
                          <a:latin typeface="inter-regular"/>
                          <a:hlinkClick r:id="rId7"/>
                        </a:rPr>
                        <a:t>forEach()</a:t>
                      </a:r>
                      <a:endParaRPr lang="en-IN" sz="1100">
                        <a:solidFill>
                          <a:srgbClr val="333333"/>
                        </a:solidFill>
                        <a:effectLst/>
                        <a:latin typeface="inter-regular"/>
                      </a:endParaRPr>
                    </a:p>
                  </a:txBody>
                  <a:tcPr marL="47504" marR="47504" marT="47504" marB="475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100">
                          <a:solidFill>
                            <a:srgbClr val="333333"/>
                          </a:solidFill>
                          <a:effectLst/>
                          <a:latin typeface="inter-regular"/>
                        </a:rPr>
                        <a:t>It invokes the provided function once for each element of an array.</a:t>
                      </a:r>
                    </a:p>
                  </a:txBody>
                  <a:tcPr marL="47504" marR="47504" marT="47504" marB="475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65746115"/>
                  </a:ext>
                </a:extLst>
              </a:tr>
              <a:tr h="451869">
                <a:tc>
                  <a:txBody>
                    <a:bodyPr/>
                    <a:lstStyle/>
                    <a:p>
                      <a:pPr algn="just" fontAlgn="t"/>
                      <a:r>
                        <a:rPr lang="en-IN" sz="1100" u="none" strike="noStrike">
                          <a:solidFill>
                            <a:srgbClr val="008000"/>
                          </a:solidFill>
                          <a:effectLst/>
                          <a:latin typeface="inter-regular"/>
                          <a:hlinkClick r:id="rId8"/>
                        </a:rPr>
                        <a:t>includes()</a:t>
                      </a:r>
                      <a:endParaRPr lang="en-IN" sz="1100">
                        <a:solidFill>
                          <a:srgbClr val="333333"/>
                        </a:solidFill>
                        <a:effectLst/>
                        <a:latin typeface="inter-regular"/>
                      </a:endParaRPr>
                    </a:p>
                  </a:txBody>
                  <a:tcPr marL="47504" marR="47504" marT="47504" marB="475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100">
                          <a:solidFill>
                            <a:srgbClr val="333333"/>
                          </a:solidFill>
                          <a:effectLst/>
                          <a:latin typeface="inter-regular"/>
                        </a:rPr>
                        <a:t>It checks whether the given array contains the specified element.</a:t>
                      </a:r>
                    </a:p>
                  </a:txBody>
                  <a:tcPr marL="47504" marR="47504" marT="47504" marB="475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43325573"/>
                  </a:ext>
                </a:extLst>
              </a:tr>
              <a:tr h="628687">
                <a:tc>
                  <a:txBody>
                    <a:bodyPr/>
                    <a:lstStyle/>
                    <a:p>
                      <a:pPr algn="just" fontAlgn="t"/>
                      <a:r>
                        <a:rPr lang="en-IN" sz="1100" u="none" strike="noStrike">
                          <a:solidFill>
                            <a:srgbClr val="008000"/>
                          </a:solidFill>
                          <a:effectLst/>
                          <a:latin typeface="inter-regular"/>
                          <a:hlinkClick r:id="rId9"/>
                        </a:rPr>
                        <a:t>indexOf()</a:t>
                      </a:r>
                      <a:endParaRPr lang="en-IN" sz="1100">
                        <a:solidFill>
                          <a:srgbClr val="333333"/>
                        </a:solidFill>
                        <a:effectLst/>
                        <a:latin typeface="inter-regular"/>
                      </a:endParaRPr>
                    </a:p>
                  </a:txBody>
                  <a:tcPr marL="47504" marR="47504" marT="47504" marB="475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100">
                          <a:solidFill>
                            <a:srgbClr val="333333"/>
                          </a:solidFill>
                          <a:effectLst/>
                          <a:latin typeface="inter-regular"/>
                        </a:rPr>
                        <a:t>It searches the specified element in the given array and returns the index of the first match.</a:t>
                      </a:r>
                    </a:p>
                  </a:txBody>
                  <a:tcPr marL="47504" marR="47504" marT="47504" marB="475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634078230"/>
                  </a:ext>
                </a:extLst>
              </a:tr>
              <a:tr h="451869">
                <a:tc>
                  <a:txBody>
                    <a:bodyPr/>
                    <a:lstStyle/>
                    <a:p>
                      <a:pPr algn="just" fontAlgn="t"/>
                      <a:r>
                        <a:rPr lang="en-IN" sz="1100" u="none" strike="noStrike">
                          <a:solidFill>
                            <a:srgbClr val="008000"/>
                          </a:solidFill>
                          <a:effectLst/>
                          <a:latin typeface="inter-regular"/>
                          <a:hlinkClick r:id="rId10"/>
                        </a:rPr>
                        <a:t>isArray()</a:t>
                      </a:r>
                      <a:endParaRPr lang="en-IN" sz="1100">
                        <a:solidFill>
                          <a:srgbClr val="333333"/>
                        </a:solidFill>
                        <a:effectLst/>
                        <a:latin typeface="inter-regular"/>
                      </a:endParaRPr>
                    </a:p>
                  </a:txBody>
                  <a:tcPr marL="47504" marR="47504" marT="47504" marB="475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100" dirty="0">
                          <a:solidFill>
                            <a:srgbClr val="333333"/>
                          </a:solidFill>
                          <a:effectLst/>
                          <a:latin typeface="inter-regular"/>
                        </a:rPr>
                        <a:t>It tests if the passed value </a:t>
                      </a:r>
                      <a:r>
                        <a:rPr lang="en-US" sz="1100" dirty="0" err="1">
                          <a:solidFill>
                            <a:srgbClr val="333333"/>
                          </a:solidFill>
                          <a:effectLst/>
                          <a:latin typeface="inter-regular"/>
                        </a:rPr>
                        <a:t>ia</a:t>
                      </a:r>
                      <a:r>
                        <a:rPr lang="en-US" sz="1100" dirty="0">
                          <a:solidFill>
                            <a:srgbClr val="333333"/>
                          </a:solidFill>
                          <a:effectLst/>
                          <a:latin typeface="inter-regular"/>
                        </a:rPr>
                        <a:t> an array.</a:t>
                      </a:r>
                    </a:p>
                  </a:txBody>
                  <a:tcPr marL="47504" marR="47504" marT="47504" marB="475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52684552"/>
                  </a:ext>
                </a:extLst>
              </a:tr>
            </a:tbl>
          </a:graphicData>
        </a:graphic>
      </p:graphicFrame>
    </p:spTree>
    <p:extLst>
      <p:ext uri="{BB962C8B-B14F-4D97-AF65-F5344CB8AC3E}">
        <p14:creationId xmlns:p14="http://schemas.microsoft.com/office/powerpoint/2010/main" val="1522778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Array</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4211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solidFill>
                <a:srgbClr val="333333"/>
              </a:solidFill>
              <a:latin typeface="inter-regular"/>
            </a:endParaRPr>
          </a:p>
        </p:txBody>
      </p:sp>
      <p:graphicFrame>
        <p:nvGraphicFramePr>
          <p:cNvPr id="3" name="Table 2">
            <a:extLst>
              <a:ext uri="{FF2B5EF4-FFF2-40B4-BE49-F238E27FC236}">
                <a16:creationId xmlns:a16="http://schemas.microsoft.com/office/drawing/2014/main" id="{DD118E6F-97E6-2933-CA58-E75A0179D65D}"/>
              </a:ext>
            </a:extLst>
          </p:cNvPr>
          <p:cNvGraphicFramePr>
            <a:graphicFrameLocks noGrp="1"/>
          </p:cNvGraphicFramePr>
          <p:nvPr>
            <p:extLst>
              <p:ext uri="{D42A27DB-BD31-4B8C-83A1-F6EECF244321}">
                <p14:modId xmlns:p14="http://schemas.microsoft.com/office/powerpoint/2010/main" val="2439103850"/>
              </p:ext>
            </p:extLst>
          </p:nvPr>
        </p:nvGraphicFramePr>
        <p:xfrm>
          <a:off x="1114609" y="1285982"/>
          <a:ext cx="10157994" cy="4351336"/>
        </p:xfrm>
        <a:graphic>
          <a:graphicData uri="http://schemas.openxmlformats.org/drawingml/2006/table">
            <a:tbl>
              <a:tblPr/>
              <a:tblGrid>
                <a:gridCol w="5078997">
                  <a:extLst>
                    <a:ext uri="{9D8B030D-6E8A-4147-A177-3AD203B41FA5}">
                      <a16:colId xmlns:a16="http://schemas.microsoft.com/office/drawing/2014/main" val="1854808016"/>
                    </a:ext>
                  </a:extLst>
                </a:gridCol>
                <a:gridCol w="5078997">
                  <a:extLst>
                    <a:ext uri="{9D8B030D-6E8A-4147-A177-3AD203B41FA5}">
                      <a16:colId xmlns:a16="http://schemas.microsoft.com/office/drawing/2014/main" val="3065757881"/>
                    </a:ext>
                  </a:extLst>
                </a:gridCol>
              </a:tblGrid>
              <a:tr h="508024">
                <a:tc>
                  <a:txBody>
                    <a:bodyPr/>
                    <a:lstStyle/>
                    <a:p>
                      <a:pPr algn="just" fontAlgn="t"/>
                      <a:r>
                        <a:rPr lang="en-IN" sz="1300" u="none" strike="noStrike">
                          <a:solidFill>
                            <a:srgbClr val="008000"/>
                          </a:solidFill>
                          <a:effectLst/>
                          <a:latin typeface="inter-regular"/>
                          <a:hlinkClick r:id="rId3"/>
                        </a:rPr>
                        <a:t>join()</a:t>
                      </a:r>
                      <a:endParaRPr lang="en-IN" sz="1300">
                        <a:solidFill>
                          <a:srgbClr val="333333"/>
                        </a:solidFill>
                        <a:effectLst/>
                        <a:latin typeface="inter-regular"/>
                      </a:endParaRPr>
                    </a:p>
                  </a:txBody>
                  <a:tcPr marL="55220" marR="55220" marT="55220" marB="552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joins the elements of an array as a string.</a:t>
                      </a:r>
                    </a:p>
                  </a:txBody>
                  <a:tcPr marL="55220" marR="55220" marT="55220" marB="552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91374363"/>
                  </a:ext>
                </a:extLst>
              </a:tr>
              <a:tr h="706816">
                <a:tc>
                  <a:txBody>
                    <a:bodyPr/>
                    <a:lstStyle/>
                    <a:p>
                      <a:pPr algn="just" fontAlgn="t"/>
                      <a:r>
                        <a:rPr lang="en-IN" sz="1300" u="none" strike="noStrike">
                          <a:solidFill>
                            <a:srgbClr val="008000"/>
                          </a:solidFill>
                          <a:effectLst/>
                          <a:latin typeface="inter-regular"/>
                          <a:hlinkClick r:id="rId4"/>
                        </a:rPr>
                        <a:t>keys()</a:t>
                      </a:r>
                      <a:endParaRPr lang="en-IN" sz="1300">
                        <a:solidFill>
                          <a:srgbClr val="333333"/>
                        </a:solidFill>
                        <a:effectLst/>
                        <a:latin typeface="inter-regular"/>
                      </a:endParaRPr>
                    </a:p>
                  </a:txBody>
                  <a:tcPr marL="55220" marR="55220" marT="55220" marB="552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creates an iterator object that contains only the keys of the array, then loops through these keys.</a:t>
                      </a:r>
                    </a:p>
                  </a:txBody>
                  <a:tcPr marL="55220" marR="55220" marT="55220" marB="552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18290178"/>
                  </a:ext>
                </a:extLst>
              </a:tr>
              <a:tr h="706816">
                <a:tc>
                  <a:txBody>
                    <a:bodyPr/>
                    <a:lstStyle/>
                    <a:p>
                      <a:pPr algn="just" fontAlgn="t"/>
                      <a:r>
                        <a:rPr lang="en-IN" sz="1300" u="none" strike="noStrike">
                          <a:solidFill>
                            <a:srgbClr val="008000"/>
                          </a:solidFill>
                          <a:effectLst/>
                          <a:latin typeface="inter-regular"/>
                          <a:hlinkClick r:id="rId5"/>
                        </a:rPr>
                        <a:t>lastIndexOf()</a:t>
                      </a:r>
                      <a:endParaRPr lang="en-IN" sz="1300">
                        <a:solidFill>
                          <a:srgbClr val="333333"/>
                        </a:solidFill>
                        <a:effectLst/>
                        <a:latin typeface="inter-regular"/>
                      </a:endParaRPr>
                    </a:p>
                  </a:txBody>
                  <a:tcPr marL="55220" marR="55220" marT="55220" marB="552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searches the specified element in the given array and returns the index of the last match.</a:t>
                      </a:r>
                    </a:p>
                  </a:txBody>
                  <a:tcPr marL="55220" marR="55220" marT="55220" marB="552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65603020"/>
                  </a:ext>
                </a:extLst>
              </a:tr>
              <a:tr h="706816">
                <a:tc>
                  <a:txBody>
                    <a:bodyPr/>
                    <a:lstStyle/>
                    <a:p>
                      <a:pPr algn="just" fontAlgn="t"/>
                      <a:r>
                        <a:rPr lang="en-IN" sz="1300" u="none" strike="noStrike">
                          <a:solidFill>
                            <a:srgbClr val="008000"/>
                          </a:solidFill>
                          <a:effectLst/>
                          <a:latin typeface="inter-regular"/>
                          <a:hlinkClick r:id="rId6"/>
                        </a:rPr>
                        <a:t>map()</a:t>
                      </a:r>
                      <a:endParaRPr lang="en-IN" sz="1300">
                        <a:solidFill>
                          <a:srgbClr val="333333"/>
                        </a:solidFill>
                        <a:effectLst/>
                        <a:latin typeface="inter-regular"/>
                      </a:endParaRPr>
                    </a:p>
                  </a:txBody>
                  <a:tcPr marL="55220" marR="55220" marT="55220" marB="552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calls the specified function for every array element and returns the new array</a:t>
                      </a:r>
                    </a:p>
                  </a:txBody>
                  <a:tcPr marL="55220" marR="55220" marT="55220" marB="552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95102701"/>
                  </a:ext>
                </a:extLst>
              </a:tr>
              <a:tr h="706816">
                <a:tc>
                  <a:txBody>
                    <a:bodyPr/>
                    <a:lstStyle/>
                    <a:p>
                      <a:pPr algn="just" fontAlgn="t"/>
                      <a:r>
                        <a:rPr lang="en-IN" sz="1300" u="none" strike="noStrike">
                          <a:solidFill>
                            <a:srgbClr val="008000"/>
                          </a:solidFill>
                          <a:effectLst/>
                          <a:latin typeface="inter-regular"/>
                          <a:hlinkClick r:id="rId7"/>
                        </a:rPr>
                        <a:t>of()</a:t>
                      </a:r>
                      <a:endParaRPr lang="en-IN" sz="1300">
                        <a:solidFill>
                          <a:srgbClr val="333333"/>
                        </a:solidFill>
                        <a:effectLst/>
                        <a:latin typeface="inter-regular"/>
                      </a:endParaRPr>
                    </a:p>
                  </a:txBody>
                  <a:tcPr marL="55220" marR="55220" marT="55220" marB="552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creates a new array from a variable number of arguments, holding any type of argument.</a:t>
                      </a:r>
                    </a:p>
                  </a:txBody>
                  <a:tcPr marL="55220" marR="55220" marT="55220" marB="552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50718270"/>
                  </a:ext>
                </a:extLst>
              </a:tr>
              <a:tr h="508024">
                <a:tc>
                  <a:txBody>
                    <a:bodyPr/>
                    <a:lstStyle/>
                    <a:p>
                      <a:pPr algn="just" fontAlgn="t"/>
                      <a:r>
                        <a:rPr lang="en-IN" sz="1300" u="none" strike="noStrike">
                          <a:solidFill>
                            <a:srgbClr val="008000"/>
                          </a:solidFill>
                          <a:effectLst/>
                          <a:latin typeface="inter-regular"/>
                          <a:hlinkClick r:id="rId8"/>
                        </a:rPr>
                        <a:t>pop()</a:t>
                      </a:r>
                      <a:endParaRPr lang="en-IN" sz="1300">
                        <a:solidFill>
                          <a:srgbClr val="333333"/>
                        </a:solidFill>
                        <a:effectLst/>
                        <a:latin typeface="inter-regular"/>
                      </a:endParaRPr>
                    </a:p>
                  </a:txBody>
                  <a:tcPr marL="55220" marR="55220" marT="55220" marB="552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removes and returns the last element of an array.</a:t>
                      </a:r>
                    </a:p>
                  </a:txBody>
                  <a:tcPr marL="55220" marR="55220" marT="55220" marB="552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91567190"/>
                  </a:ext>
                </a:extLst>
              </a:tr>
              <a:tr h="508024">
                <a:tc>
                  <a:txBody>
                    <a:bodyPr/>
                    <a:lstStyle/>
                    <a:p>
                      <a:pPr algn="just" fontAlgn="t"/>
                      <a:r>
                        <a:rPr lang="en-IN" sz="1300" u="none" strike="noStrike">
                          <a:solidFill>
                            <a:srgbClr val="008000"/>
                          </a:solidFill>
                          <a:effectLst/>
                          <a:latin typeface="inter-regular"/>
                          <a:hlinkClick r:id="rId9"/>
                        </a:rPr>
                        <a:t>push()</a:t>
                      </a:r>
                      <a:endParaRPr lang="en-IN" sz="1300">
                        <a:solidFill>
                          <a:srgbClr val="333333"/>
                        </a:solidFill>
                        <a:effectLst/>
                        <a:latin typeface="inter-regular"/>
                      </a:endParaRPr>
                    </a:p>
                  </a:txBody>
                  <a:tcPr marL="55220" marR="55220" marT="55220" marB="552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effectLst/>
                          <a:latin typeface="inter-regular"/>
                        </a:rPr>
                        <a:t>It adds one or more elements to the end of an array.</a:t>
                      </a:r>
                    </a:p>
                  </a:txBody>
                  <a:tcPr marL="55220" marR="55220" marT="55220" marB="552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6103679"/>
                  </a:ext>
                </a:extLst>
              </a:tr>
            </a:tbl>
          </a:graphicData>
        </a:graphic>
      </p:graphicFrame>
    </p:spTree>
    <p:extLst>
      <p:ext uri="{BB962C8B-B14F-4D97-AF65-F5344CB8AC3E}">
        <p14:creationId xmlns:p14="http://schemas.microsoft.com/office/powerpoint/2010/main" val="1060168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Array</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4211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solidFill>
                <a:srgbClr val="333333"/>
              </a:solidFill>
              <a:latin typeface="inter-regular"/>
            </a:endParaRPr>
          </a:p>
        </p:txBody>
      </p:sp>
      <p:graphicFrame>
        <p:nvGraphicFramePr>
          <p:cNvPr id="3" name="Table 2">
            <a:extLst>
              <a:ext uri="{FF2B5EF4-FFF2-40B4-BE49-F238E27FC236}">
                <a16:creationId xmlns:a16="http://schemas.microsoft.com/office/drawing/2014/main" id="{DD8FB729-4CBE-3EE2-19B2-0B87B8FD0C52}"/>
              </a:ext>
            </a:extLst>
          </p:cNvPr>
          <p:cNvGraphicFramePr>
            <a:graphicFrameLocks noGrp="1"/>
          </p:cNvGraphicFramePr>
          <p:nvPr>
            <p:extLst>
              <p:ext uri="{D42A27DB-BD31-4B8C-83A1-F6EECF244321}">
                <p14:modId xmlns:p14="http://schemas.microsoft.com/office/powerpoint/2010/main" val="2669176378"/>
              </p:ext>
            </p:extLst>
          </p:nvPr>
        </p:nvGraphicFramePr>
        <p:xfrm>
          <a:off x="1141411" y="1447138"/>
          <a:ext cx="10339970" cy="4351340"/>
        </p:xfrm>
        <a:graphic>
          <a:graphicData uri="http://schemas.openxmlformats.org/drawingml/2006/table">
            <a:tbl>
              <a:tblPr/>
              <a:tblGrid>
                <a:gridCol w="5169985">
                  <a:extLst>
                    <a:ext uri="{9D8B030D-6E8A-4147-A177-3AD203B41FA5}">
                      <a16:colId xmlns:a16="http://schemas.microsoft.com/office/drawing/2014/main" val="4252508304"/>
                    </a:ext>
                  </a:extLst>
                </a:gridCol>
                <a:gridCol w="5169985">
                  <a:extLst>
                    <a:ext uri="{9D8B030D-6E8A-4147-A177-3AD203B41FA5}">
                      <a16:colId xmlns:a16="http://schemas.microsoft.com/office/drawing/2014/main" val="1210770462"/>
                    </a:ext>
                  </a:extLst>
                </a:gridCol>
              </a:tblGrid>
              <a:tr h="454913">
                <a:tc>
                  <a:txBody>
                    <a:bodyPr/>
                    <a:lstStyle/>
                    <a:p>
                      <a:pPr algn="just" fontAlgn="t"/>
                      <a:r>
                        <a:rPr lang="en-IN" sz="1200" u="none" strike="noStrike">
                          <a:solidFill>
                            <a:srgbClr val="008000"/>
                          </a:solidFill>
                          <a:effectLst/>
                          <a:latin typeface="inter-regular"/>
                          <a:hlinkClick r:id="rId3"/>
                        </a:rPr>
                        <a:t>reverse()</a:t>
                      </a:r>
                      <a:endParaRPr lang="en-IN" sz="1200">
                        <a:solidFill>
                          <a:srgbClr val="333333"/>
                        </a:solidFill>
                        <a:effectLst/>
                        <a:latin typeface="inter-regular"/>
                      </a:endParaRPr>
                    </a:p>
                  </a:txBody>
                  <a:tcPr marL="49447" marR="49447" marT="49447" marB="494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reverses the elements of given array.</a:t>
                      </a:r>
                    </a:p>
                  </a:txBody>
                  <a:tcPr marL="49447" marR="49447" marT="49447" marB="494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06557271"/>
                  </a:ext>
                </a:extLst>
              </a:tr>
              <a:tr h="632922">
                <a:tc>
                  <a:txBody>
                    <a:bodyPr/>
                    <a:lstStyle/>
                    <a:p>
                      <a:pPr algn="just" fontAlgn="t"/>
                      <a:r>
                        <a:rPr lang="en-IN" sz="1200" u="none" strike="noStrike">
                          <a:solidFill>
                            <a:srgbClr val="008000"/>
                          </a:solidFill>
                          <a:effectLst/>
                          <a:latin typeface="inter-regular"/>
                          <a:hlinkClick r:id="rId4"/>
                        </a:rPr>
                        <a:t>reduce(function, initial)</a:t>
                      </a:r>
                      <a:endParaRPr lang="en-IN" sz="1200">
                        <a:solidFill>
                          <a:srgbClr val="333333"/>
                        </a:solidFill>
                        <a:effectLst/>
                        <a:latin typeface="inter-regular"/>
                      </a:endParaRPr>
                    </a:p>
                  </a:txBody>
                  <a:tcPr marL="49447" marR="49447" marT="49447" marB="494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executes a provided function for each value from left to right and reduces the array to a single value.</a:t>
                      </a:r>
                    </a:p>
                  </a:txBody>
                  <a:tcPr marL="49447" marR="49447" marT="49447" marB="494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96287290"/>
                  </a:ext>
                </a:extLst>
              </a:tr>
              <a:tr h="632922">
                <a:tc>
                  <a:txBody>
                    <a:bodyPr/>
                    <a:lstStyle/>
                    <a:p>
                      <a:pPr algn="just" fontAlgn="t"/>
                      <a:r>
                        <a:rPr lang="en-IN" sz="1200" u="none" strike="noStrike">
                          <a:solidFill>
                            <a:srgbClr val="008000"/>
                          </a:solidFill>
                          <a:effectLst/>
                          <a:latin typeface="inter-regular"/>
                          <a:hlinkClick r:id="rId5"/>
                        </a:rPr>
                        <a:t>reduceRight()</a:t>
                      </a:r>
                      <a:endParaRPr lang="en-IN" sz="1200">
                        <a:solidFill>
                          <a:srgbClr val="333333"/>
                        </a:solidFill>
                        <a:effectLst/>
                        <a:latin typeface="inter-regular"/>
                      </a:endParaRPr>
                    </a:p>
                  </a:txBody>
                  <a:tcPr marL="49447" marR="49447" marT="49447" marB="494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executes a provided function for each value from right to left and reduces the array to a single value.</a:t>
                      </a:r>
                    </a:p>
                  </a:txBody>
                  <a:tcPr marL="49447" marR="49447" marT="49447" marB="494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78396069"/>
                  </a:ext>
                </a:extLst>
              </a:tr>
              <a:tr h="632922">
                <a:tc>
                  <a:txBody>
                    <a:bodyPr/>
                    <a:lstStyle/>
                    <a:p>
                      <a:pPr algn="just" fontAlgn="t"/>
                      <a:r>
                        <a:rPr lang="en-IN" sz="1200" u="none" strike="noStrike">
                          <a:solidFill>
                            <a:srgbClr val="008000"/>
                          </a:solidFill>
                          <a:effectLst/>
                          <a:latin typeface="inter-regular"/>
                          <a:hlinkClick r:id="rId6"/>
                        </a:rPr>
                        <a:t>some()</a:t>
                      </a:r>
                      <a:endParaRPr lang="en-IN" sz="1200">
                        <a:solidFill>
                          <a:srgbClr val="333333"/>
                        </a:solidFill>
                        <a:effectLst/>
                        <a:latin typeface="inter-regular"/>
                      </a:endParaRPr>
                    </a:p>
                  </a:txBody>
                  <a:tcPr marL="49447" marR="49447" marT="49447" marB="494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determines if any element of the array passes the test of the implemented function.</a:t>
                      </a:r>
                    </a:p>
                  </a:txBody>
                  <a:tcPr marL="49447" marR="49447" marT="49447" marB="494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20467201"/>
                  </a:ext>
                </a:extLst>
              </a:tr>
              <a:tr h="454913">
                <a:tc>
                  <a:txBody>
                    <a:bodyPr/>
                    <a:lstStyle/>
                    <a:p>
                      <a:pPr algn="just" fontAlgn="t"/>
                      <a:r>
                        <a:rPr lang="en-IN" sz="1200" u="none" strike="noStrike">
                          <a:solidFill>
                            <a:srgbClr val="008000"/>
                          </a:solidFill>
                          <a:effectLst/>
                          <a:latin typeface="inter-regular"/>
                          <a:hlinkClick r:id="rId7"/>
                        </a:rPr>
                        <a:t>shift()</a:t>
                      </a:r>
                      <a:endParaRPr lang="en-IN" sz="1200">
                        <a:solidFill>
                          <a:srgbClr val="333333"/>
                        </a:solidFill>
                        <a:effectLst/>
                        <a:latin typeface="inter-regular"/>
                      </a:endParaRPr>
                    </a:p>
                  </a:txBody>
                  <a:tcPr marL="49447" marR="49447" marT="49447" marB="494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removes and returns the first element of an array.</a:t>
                      </a:r>
                    </a:p>
                  </a:txBody>
                  <a:tcPr marL="49447" marR="49447" marT="49447" marB="494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32358768"/>
                  </a:ext>
                </a:extLst>
              </a:tr>
              <a:tr h="632922">
                <a:tc>
                  <a:txBody>
                    <a:bodyPr/>
                    <a:lstStyle/>
                    <a:p>
                      <a:pPr algn="just" fontAlgn="t"/>
                      <a:r>
                        <a:rPr lang="en-IN" sz="1200" u="none" strike="noStrike">
                          <a:solidFill>
                            <a:srgbClr val="008000"/>
                          </a:solidFill>
                          <a:effectLst/>
                          <a:latin typeface="inter-regular"/>
                          <a:hlinkClick r:id="rId8"/>
                        </a:rPr>
                        <a:t>slice()</a:t>
                      </a:r>
                      <a:endParaRPr lang="en-IN" sz="1200">
                        <a:solidFill>
                          <a:srgbClr val="333333"/>
                        </a:solidFill>
                        <a:effectLst/>
                        <a:latin typeface="inter-regular"/>
                      </a:endParaRPr>
                    </a:p>
                  </a:txBody>
                  <a:tcPr marL="49447" marR="49447" marT="49447" marB="494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returns a new array containing the copy of the part of the given array.</a:t>
                      </a:r>
                    </a:p>
                  </a:txBody>
                  <a:tcPr marL="49447" marR="49447" marT="49447" marB="494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45746614"/>
                  </a:ext>
                </a:extLst>
              </a:tr>
              <a:tr h="454913">
                <a:tc>
                  <a:txBody>
                    <a:bodyPr/>
                    <a:lstStyle/>
                    <a:p>
                      <a:pPr algn="just" fontAlgn="t"/>
                      <a:r>
                        <a:rPr lang="en-IN" sz="1200" u="none" strike="noStrike">
                          <a:solidFill>
                            <a:srgbClr val="008000"/>
                          </a:solidFill>
                          <a:effectLst/>
                          <a:latin typeface="inter-regular"/>
                          <a:hlinkClick r:id="rId9"/>
                        </a:rPr>
                        <a:t>sort()</a:t>
                      </a:r>
                      <a:endParaRPr lang="en-IN" sz="1200">
                        <a:solidFill>
                          <a:srgbClr val="333333"/>
                        </a:solidFill>
                        <a:effectLst/>
                        <a:latin typeface="inter-regular"/>
                      </a:endParaRPr>
                    </a:p>
                  </a:txBody>
                  <a:tcPr marL="49447" marR="49447" marT="49447" marB="494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returns the element of the given array in a sorted order.</a:t>
                      </a:r>
                    </a:p>
                  </a:txBody>
                  <a:tcPr marL="49447" marR="49447" marT="49447" marB="494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01846005"/>
                  </a:ext>
                </a:extLst>
              </a:tr>
              <a:tr h="454913">
                <a:tc>
                  <a:txBody>
                    <a:bodyPr/>
                    <a:lstStyle/>
                    <a:p>
                      <a:pPr algn="just" fontAlgn="t"/>
                      <a:r>
                        <a:rPr lang="en-IN" sz="1200" u="none" strike="noStrike">
                          <a:solidFill>
                            <a:srgbClr val="008000"/>
                          </a:solidFill>
                          <a:effectLst/>
                          <a:latin typeface="inter-regular"/>
                          <a:hlinkClick r:id="rId10"/>
                        </a:rPr>
                        <a:t>splice()</a:t>
                      </a:r>
                      <a:endParaRPr lang="en-IN" sz="1200">
                        <a:solidFill>
                          <a:srgbClr val="333333"/>
                        </a:solidFill>
                        <a:effectLst/>
                        <a:latin typeface="inter-regular"/>
                      </a:endParaRPr>
                    </a:p>
                  </a:txBody>
                  <a:tcPr marL="49447" marR="49447" marT="49447" marB="494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dirty="0">
                          <a:solidFill>
                            <a:srgbClr val="333333"/>
                          </a:solidFill>
                          <a:effectLst/>
                          <a:latin typeface="inter-regular"/>
                        </a:rPr>
                        <a:t>It add/remove elements to/from the given array.</a:t>
                      </a:r>
                    </a:p>
                  </a:txBody>
                  <a:tcPr marL="49447" marR="49447" marT="49447" marB="494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98993810"/>
                  </a:ext>
                </a:extLst>
              </a:tr>
            </a:tbl>
          </a:graphicData>
        </a:graphic>
      </p:graphicFrame>
    </p:spTree>
    <p:extLst>
      <p:ext uri="{BB962C8B-B14F-4D97-AF65-F5344CB8AC3E}">
        <p14:creationId xmlns:p14="http://schemas.microsoft.com/office/powerpoint/2010/main" val="3628535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Array</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4211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solidFill>
                <a:srgbClr val="333333"/>
              </a:solidFill>
              <a:latin typeface="inter-regular"/>
            </a:endParaRPr>
          </a:p>
        </p:txBody>
      </p:sp>
      <p:graphicFrame>
        <p:nvGraphicFramePr>
          <p:cNvPr id="3" name="Table 2">
            <a:extLst>
              <a:ext uri="{FF2B5EF4-FFF2-40B4-BE49-F238E27FC236}">
                <a16:creationId xmlns:a16="http://schemas.microsoft.com/office/drawing/2014/main" id="{16FD7582-D845-6F6F-F9C9-4B15C81FCE41}"/>
              </a:ext>
            </a:extLst>
          </p:cNvPr>
          <p:cNvGraphicFramePr>
            <a:graphicFrameLocks noGrp="1"/>
          </p:cNvGraphicFramePr>
          <p:nvPr>
            <p:extLst>
              <p:ext uri="{D42A27DB-BD31-4B8C-83A1-F6EECF244321}">
                <p14:modId xmlns:p14="http://schemas.microsoft.com/office/powerpoint/2010/main" val="2457261964"/>
              </p:ext>
            </p:extLst>
          </p:nvPr>
        </p:nvGraphicFramePr>
        <p:xfrm>
          <a:off x="824459" y="1490462"/>
          <a:ext cx="10529556" cy="3638592"/>
        </p:xfrm>
        <a:graphic>
          <a:graphicData uri="http://schemas.openxmlformats.org/drawingml/2006/table">
            <a:tbl>
              <a:tblPr/>
              <a:tblGrid>
                <a:gridCol w="5264778">
                  <a:extLst>
                    <a:ext uri="{9D8B030D-6E8A-4147-A177-3AD203B41FA5}">
                      <a16:colId xmlns:a16="http://schemas.microsoft.com/office/drawing/2014/main" val="2310420714"/>
                    </a:ext>
                  </a:extLst>
                </a:gridCol>
                <a:gridCol w="5264778">
                  <a:extLst>
                    <a:ext uri="{9D8B030D-6E8A-4147-A177-3AD203B41FA5}">
                      <a16:colId xmlns:a16="http://schemas.microsoft.com/office/drawing/2014/main" val="2399149526"/>
                    </a:ext>
                  </a:extLst>
                </a:gridCol>
              </a:tblGrid>
              <a:tr h="909648">
                <a:tc>
                  <a:txBody>
                    <a:bodyPr/>
                    <a:lstStyle/>
                    <a:p>
                      <a:pPr algn="just" fontAlgn="t"/>
                      <a:r>
                        <a:rPr lang="en-IN" u="none" strike="noStrike">
                          <a:solidFill>
                            <a:srgbClr val="008000"/>
                          </a:solidFill>
                          <a:effectLst/>
                          <a:latin typeface="inter-regular"/>
                          <a:hlinkClick r:id="rId3"/>
                        </a:rPr>
                        <a:t>toLocaleString()</a:t>
                      </a:r>
                      <a:endParaRPr lang="en-IN">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returns a string containing all the elements of a specified array.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85670504"/>
                  </a:ext>
                </a:extLst>
              </a:tr>
              <a:tr h="909648">
                <a:tc>
                  <a:txBody>
                    <a:bodyPr/>
                    <a:lstStyle/>
                    <a:p>
                      <a:pPr algn="just" fontAlgn="t"/>
                      <a:r>
                        <a:rPr lang="en-IN" u="none" strike="noStrike">
                          <a:solidFill>
                            <a:srgbClr val="008000"/>
                          </a:solidFill>
                          <a:effectLst/>
                          <a:latin typeface="inter-regular"/>
                          <a:hlinkClick r:id="rId4"/>
                        </a:rPr>
                        <a:t>toString()</a:t>
                      </a:r>
                      <a:endParaRPr lang="en-IN">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converts the elements of a specified array into string form, without affecting the original array.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7925894"/>
                  </a:ext>
                </a:extLst>
              </a:tr>
              <a:tr h="909648">
                <a:tc>
                  <a:txBody>
                    <a:bodyPr/>
                    <a:lstStyle/>
                    <a:p>
                      <a:pPr algn="just" fontAlgn="t"/>
                      <a:r>
                        <a:rPr lang="en-IN" u="none" strike="noStrike">
                          <a:solidFill>
                            <a:srgbClr val="008000"/>
                          </a:solidFill>
                          <a:effectLst/>
                          <a:latin typeface="inter-regular"/>
                          <a:hlinkClick r:id="rId5"/>
                        </a:rPr>
                        <a:t>unshift()</a:t>
                      </a:r>
                      <a:endParaRPr lang="en-IN">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adds one or more elements in the beginning of the given array.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46598323"/>
                  </a:ext>
                </a:extLst>
              </a:tr>
              <a:tr h="909648">
                <a:tc>
                  <a:txBody>
                    <a:bodyPr/>
                    <a:lstStyle/>
                    <a:p>
                      <a:pPr algn="just" fontAlgn="t"/>
                      <a:r>
                        <a:rPr lang="en-IN" u="none" strike="noStrike">
                          <a:solidFill>
                            <a:srgbClr val="008000"/>
                          </a:solidFill>
                          <a:effectLst/>
                          <a:latin typeface="inter-regular"/>
                          <a:hlinkClick r:id="rId6"/>
                        </a:rPr>
                        <a:t>values()</a:t>
                      </a:r>
                      <a:endParaRPr lang="en-IN">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It creates a new iterator object carrying values for each index in the array.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30512503"/>
                  </a:ext>
                </a:extLst>
              </a:tr>
            </a:tbl>
          </a:graphicData>
        </a:graphic>
      </p:graphicFrame>
    </p:spTree>
    <p:extLst>
      <p:ext uri="{BB962C8B-B14F-4D97-AF65-F5344CB8AC3E}">
        <p14:creationId xmlns:p14="http://schemas.microsoft.com/office/powerpoint/2010/main" val="4082045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Array</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4211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solidFill>
                <a:srgbClr val="333333"/>
              </a:solidFill>
              <a:latin typeface="inter-regular"/>
            </a:endParaRPr>
          </a:p>
        </p:txBody>
      </p:sp>
      <p:sp>
        <p:nvSpPr>
          <p:cNvPr id="6" name="TextBox 5">
            <a:extLst>
              <a:ext uri="{FF2B5EF4-FFF2-40B4-BE49-F238E27FC236}">
                <a16:creationId xmlns:a16="http://schemas.microsoft.com/office/drawing/2014/main" id="{17B14CE5-8810-1398-D18B-9B3882495E4E}"/>
              </a:ext>
            </a:extLst>
          </p:cNvPr>
          <p:cNvSpPr txBox="1"/>
          <p:nvPr/>
        </p:nvSpPr>
        <p:spPr>
          <a:xfrm>
            <a:off x="587520" y="839451"/>
            <a:ext cx="11374631" cy="627351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A[0]</a:t>
            </a:r>
          </a:p>
          <a:p>
            <a:pPr marL="285750" indent="-285750">
              <a:lnSpc>
                <a:spcPct val="150000"/>
              </a:lnSpc>
              <a:buFont typeface="Arial" panose="020B0604020202020204" pitchFamily="34" charset="0"/>
              <a:buChar char="•"/>
            </a:pPr>
            <a:r>
              <a:rPr lang="en-US" sz="2400" dirty="0" err="1"/>
              <a:t>A.length</a:t>
            </a:r>
            <a:endParaRPr lang="en-US" sz="2400" dirty="0"/>
          </a:p>
          <a:p>
            <a:pPr marL="285750" indent="-285750">
              <a:lnSpc>
                <a:spcPct val="150000"/>
              </a:lnSpc>
              <a:buFont typeface="Arial" panose="020B0604020202020204" pitchFamily="34" charset="0"/>
              <a:buChar char="•"/>
            </a:pPr>
            <a:r>
              <a:rPr lang="en-US" sz="2400" dirty="0" err="1"/>
              <a:t>Ar.join</a:t>
            </a:r>
            <a:r>
              <a:rPr lang="en-US" sz="2400" dirty="0"/>
              <a:t>(“,”) // convert to string</a:t>
            </a:r>
          </a:p>
          <a:p>
            <a:pPr marL="285750" indent="-285750">
              <a:lnSpc>
                <a:spcPct val="150000"/>
              </a:lnSpc>
              <a:buFont typeface="Arial" panose="020B0604020202020204" pitchFamily="34" charset="0"/>
              <a:buChar char="•"/>
            </a:pPr>
            <a:r>
              <a:rPr lang="en-US" sz="2400" dirty="0" err="1"/>
              <a:t>A.indexOf</a:t>
            </a:r>
            <a:r>
              <a:rPr lang="en-US" sz="2400" dirty="0"/>
              <a:t>(40) // find the index number</a:t>
            </a:r>
          </a:p>
          <a:p>
            <a:pPr marL="285750" indent="-285750">
              <a:lnSpc>
                <a:spcPct val="150000"/>
              </a:lnSpc>
              <a:buFont typeface="Arial" panose="020B0604020202020204" pitchFamily="34" charset="0"/>
              <a:buChar char="•"/>
            </a:pPr>
            <a:r>
              <a:rPr lang="en-US" sz="2400" dirty="0" err="1"/>
              <a:t>A.push</a:t>
            </a:r>
            <a:r>
              <a:rPr lang="en-US" sz="2400" dirty="0"/>
              <a:t>(‘element’) // add the value in to end of the array and return length</a:t>
            </a:r>
          </a:p>
          <a:p>
            <a:pPr marL="285750" indent="-285750">
              <a:lnSpc>
                <a:spcPct val="150000"/>
              </a:lnSpc>
              <a:buFont typeface="Arial" panose="020B0604020202020204" pitchFamily="34" charset="0"/>
              <a:buChar char="•"/>
            </a:pPr>
            <a:r>
              <a:rPr lang="en-US" sz="2400" dirty="0"/>
              <a:t>A[0]=20 // replace the value at 0</a:t>
            </a:r>
            <a:r>
              <a:rPr lang="en-US" sz="2400" baseline="30000" dirty="0"/>
              <a:t>th</a:t>
            </a:r>
            <a:r>
              <a:rPr lang="en-US" sz="2400" dirty="0"/>
              <a:t> index</a:t>
            </a:r>
          </a:p>
          <a:p>
            <a:pPr marL="285750" indent="-285750">
              <a:lnSpc>
                <a:spcPct val="150000"/>
              </a:lnSpc>
              <a:buFont typeface="Arial" panose="020B0604020202020204" pitchFamily="34" charset="0"/>
              <a:buChar char="•"/>
            </a:pPr>
            <a:r>
              <a:rPr lang="en-US" sz="2400" dirty="0" err="1"/>
              <a:t>A.pop</a:t>
            </a:r>
            <a:r>
              <a:rPr lang="en-US" sz="2400" dirty="0"/>
              <a:t>()// remove the element from end of the array</a:t>
            </a:r>
          </a:p>
          <a:p>
            <a:pPr marL="285750" indent="-285750">
              <a:lnSpc>
                <a:spcPct val="150000"/>
              </a:lnSpc>
              <a:buFont typeface="Arial" panose="020B0604020202020204" pitchFamily="34" charset="0"/>
              <a:buChar char="•"/>
            </a:pPr>
            <a:r>
              <a:rPr lang="en-US" sz="2400" dirty="0" err="1"/>
              <a:t>A.shift</a:t>
            </a:r>
            <a:r>
              <a:rPr lang="en-US" sz="2400" dirty="0"/>
              <a:t>() // remove the first element from the array</a:t>
            </a:r>
          </a:p>
          <a:p>
            <a:pPr marL="285750" indent="-285750">
              <a:lnSpc>
                <a:spcPct val="150000"/>
              </a:lnSpc>
              <a:buFont typeface="Arial" panose="020B0604020202020204" pitchFamily="34" charset="0"/>
              <a:buChar char="•"/>
            </a:pPr>
            <a:r>
              <a:rPr lang="en-US" sz="2400" dirty="0" err="1"/>
              <a:t>A.splice</a:t>
            </a:r>
            <a:r>
              <a:rPr lang="en-US" sz="2400" dirty="0"/>
              <a:t>(</a:t>
            </a:r>
            <a:r>
              <a:rPr lang="en-US" sz="2400" dirty="0" err="1"/>
              <a:t>index,element</a:t>
            </a:r>
            <a:r>
              <a:rPr lang="en-US" sz="2400" dirty="0"/>
              <a:t> count)//remove 3 elements from 0</a:t>
            </a:r>
            <a:r>
              <a:rPr lang="en-US" sz="2400" baseline="30000" dirty="0"/>
              <a:t>th</a:t>
            </a:r>
            <a:r>
              <a:rPr lang="en-US" sz="2400" dirty="0"/>
              <a:t> index</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IN" dirty="0"/>
          </a:p>
        </p:txBody>
      </p:sp>
    </p:spTree>
    <p:extLst>
      <p:ext uri="{BB962C8B-B14F-4D97-AF65-F5344CB8AC3E}">
        <p14:creationId xmlns:p14="http://schemas.microsoft.com/office/powerpoint/2010/main" val="2467096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192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Object</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55267" y="1632793"/>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577632"/>
            <a:ext cx="9905999" cy="44211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b="0" i="0" dirty="0">
                <a:solidFill>
                  <a:srgbClr val="333333"/>
                </a:solidFill>
                <a:effectLst/>
                <a:latin typeface="inter-regular"/>
              </a:rPr>
              <a:t>A </a:t>
            </a:r>
            <a:r>
              <a:rPr lang="en-US" b="0" i="0" dirty="0" err="1">
                <a:solidFill>
                  <a:srgbClr val="333333"/>
                </a:solidFill>
                <a:effectLst/>
                <a:latin typeface="inter-regular"/>
              </a:rPr>
              <a:t>javaScript</a:t>
            </a:r>
            <a:r>
              <a:rPr lang="en-US" b="0" i="0" dirty="0">
                <a:solidFill>
                  <a:srgbClr val="333333"/>
                </a:solidFill>
                <a:effectLst/>
                <a:latin typeface="inter-regular"/>
              </a:rPr>
              <a:t> object is an entity having state and behavior (properties and method). For example: car, pen, bike, chair, glass, keyboard, monitor etc.</a:t>
            </a:r>
          </a:p>
          <a:p>
            <a:pPr lvl="1"/>
            <a:r>
              <a:rPr lang="en-US" b="0" i="0" dirty="0">
                <a:solidFill>
                  <a:srgbClr val="000000"/>
                </a:solidFill>
                <a:effectLst/>
                <a:latin typeface="inter-regular"/>
              </a:rPr>
              <a:t>object is </a:t>
            </a:r>
            <a:r>
              <a:rPr lang="en-US" b="0" i="1" dirty="0">
                <a:solidFill>
                  <a:srgbClr val="000000"/>
                </a:solidFill>
                <a:effectLst/>
                <a:latin typeface="inter-regular"/>
              </a:rPr>
              <a:t>an instance of a class</a:t>
            </a:r>
            <a:r>
              <a:rPr lang="en-US" b="0" i="0" dirty="0">
                <a:solidFill>
                  <a:srgbClr val="000000"/>
                </a:solidFill>
                <a:effectLst/>
                <a:latin typeface="inter-regular"/>
              </a:rPr>
              <a:t>.</a:t>
            </a:r>
            <a:endParaRPr lang="en-US" b="0" i="0" dirty="0">
              <a:solidFill>
                <a:srgbClr val="333333"/>
              </a:solidFill>
              <a:effectLst/>
              <a:latin typeface="inter-regular"/>
            </a:endParaRPr>
          </a:p>
          <a:p>
            <a:pPr lvl="1"/>
            <a:endParaRPr lang="en-US" b="0" i="0" dirty="0">
              <a:solidFill>
                <a:srgbClr val="333333"/>
              </a:solidFill>
              <a:effectLst/>
              <a:latin typeface="inter-regular"/>
            </a:endParaRPr>
          </a:p>
          <a:p>
            <a:pPr lvl="1"/>
            <a:r>
              <a:rPr lang="en-US" b="0" i="0" dirty="0">
                <a:solidFill>
                  <a:srgbClr val="333333"/>
                </a:solidFill>
                <a:effectLst/>
                <a:latin typeface="inter-regular"/>
              </a:rPr>
              <a:t>JavaScript is template based not class based. Here, we don't create class to get the object. But, we direct create objects.</a:t>
            </a:r>
          </a:p>
          <a:p>
            <a:pPr lvl="1"/>
            <a:endParaRPr lang="en-US" dirty="0">
              <a:solidFill>
                <a:srgbClr val="333333"/>
              </a:solidFill>
              <a:latin typeface="inter-regular"/>
            </a:endParaRPr>
          </a:p>
          <a:p>
            <a:pPr lvl="1"/>
            <a:r>
              <a:rPr lang="en-US" b="0" i="0" dirty="0" err="1">
                <a:effectLst/>
                <a:latin typeface="inter-regular"/>
              </a:rPr>
              <a:t>Eg</a:t>
            </a:r>
            <a:r>
              <a:rPr lang="en-US" b="0" i="0" dirty="0">
                <a:effectLst/>
                <a:latin typeface="inter-regular"/>
              </a:rPr>
              <a:t> : </a:t>
            </a:r>
            <a:r>
              <a:rPr lang="en-US" b="0" i="0" dirty="0">
                <a:solidFill>
                  <a:srgbClr val="FF0000"/>
                </a:solidFill>
                <a:effectLst/>
                <a:latin typeface="inter-regular"/>
              </a:rPr>
              <a:t>object</a:t>
            </a:r>
            <a:r>
              <a:rPr lang="en-US" b="0" i="0" dirty="0">
                <a:solidFill>
                  <a:srgbClr val="000000"/>
                </a:solidFill>
                <a:effectLst/>
                <a:latin typeface="inter-regular"/>
              </a:rPr>
              <a:t>={property1:value1,property2:value2.....</a:t>
            </a:r>
            <a:r>
              <a:rPr lang="en-US" b="0" i="0" dirty="0" err="1">
                <a:solidFill>
                  <a:srgbClr val="000000"/>
                </a:solidFill>
                <a:effectLst/>
                <a:latin typeface="inter-regular"/>
              </a:rPr>
              <a:t>propertyN:valueN</a:t>
            </a:r>
            <a:r>
              <a:rPr lang="en-US" b="0" i="0" dirty="0">
                <a:solidFill>
                  <a:srgbClr val="000000"/>
                </a:solidFill>
                <a:effectLst/>
                <a:latin typeface="inter-regular"/>
              </a:rPr>
              <a:t>}</a:t>
            </a:r>
          </a:p>
          <a:p>
            <a:pPr lvl="2"/>
            <a:r>
              <a:rPr lang="en-US" dirty="0">
                <a:solidFill>
                  <a:srgbClr val="000000"/>
                </a:solidFill>
                <a:latin typeface="inter-regular"/>
              </a:rPr>
              <a:t>Obj={1:10,2:20,3:20}</a:t>
            </a:r>
          </a:p>
          <a:p>
            <a:pPr lvl="2"/>
            <a:r>
              <a:rPr lang="en-US" b="0" i="0" dirty="0">
                <a:solidFill>
                  <a:srgbClr val="000000"/>
                </a:solidFill>
                <a:effectLst/>
                <a:latin typeface="inter-regular"/>
              </a:rPr>
              <a:t>  obj.1//10</a:t>
            </a:r>
          </a:p>
          <a:p>
            <a:pPr lvl="1"/>
            <a:r>
              <a:rPr lang="en-US" dirty="0">
                <a:solidFill>
                  <a:srgbClr val="333333"/>
                </a:solidFill>
                <a:latin typeface="inter-regular"/>
              </a:rPr>
              <a:t>Multiple data in a object</a:t>
            </a:r>
          </a:p>
          <a:p>
            <a:pPr lvl="2"/>
            <a:r>
              <a:rPr lang="en-US" dirty="0">
                <a:solidFill>
                  <a:srgbClr val="333333"/>
                </a:solidFill>
                <a:latin typeface="inter-regular"/>
              </a:rPr>
              <a:t>Obj=[{name:”appu”,age:25},{name:”allu”,age:20}]</a:t>
            </a:r>
          </a:p>
          <a:p>
            <a:pPr lvl="2"/>
            <a:r>
              <a:rPr lang="en-US" dirty="0">
                <a:solidFill>
                  <a:srgbClr val="333333"/>
                </a:solidFill>
                <a:latin typeface="inter-regular"/>
              </a:rPr>
              <a:t>obj.[0].name//</a:t>
            </a:r>
            <a:r>
              <a:rPr lang="en-US" dirty="0" err="1">
                <a:solidFill>
                  <a:srgbClr val="333333"/>
                </a:solidFill>
                <a:latin typeface="inter-regular"/>
              </a:rPr>
              <a:t>appu</a:t>
            </a:r>
            <a:endParaRPr lang="en-US" dirty="0">
              <a:solidFill>
                <a:srgbClr val="333333"/>
              </a:solidFill>
              <a:latin typeface="inter-regular"/>
            </a:endParaRPr>
          </a:p>
          <a:p>
            <a:pPr lvl="2"/>
            <a:r>
              <a:rPr lang="en-US" dirty="0">
                <a:solidFill>
                  <a:srgbClr val="333333"/>
                </a:solidFill>
                <a:latin typeface="inter-regular"/>
              </a:rPr>
              <a:t>Obj[1].name//;</a:t>
            </a:r>
            <a:r>
              <a:rPr lang="en-US" dirty="0" err="1">
                <a:solidFill>
                  <a:srgbClr val="333333"/>
                </a:solidFill>
                <a:latin typeface="inter-regular"/>
              </a:rPr>
              <a:t>allu</a:t>
            </a:r>
            <a:endParaRPr lang="en-US" dirty="0">
              <a:solidFill>
                <a:srgbClr val="333333"/>
              </a:solidFill>
              <a:latin typeface="inter-regular"/>
            </a:endParaRPr>
          </a:p>
        </p:txBody>
      </p:sp>
      <p:sp>
        <p:nvSpPr>
          <p:cNvPr id="6" name="Right Brace 5">
            <a:extLst>
              <a:ext uri="{FF2B5EF4-FFF2-40B4-BE49-F238E27FC236}">
                <a16:creationId xmlns:a16="http://schemas.microsoft.com/office/drawing/2014/main" id="{3862494D-A1A4-3718-D896-513F40BC00F0}"/>
              </a:ext>
            </a:extLst>
          </p:cNvPr>
          <p:cNvSpPr/>
          <p:nvPr/>
        </p:nvSpPr>
        <p:spPr>
          <a:xfrm>
            <a:off x="10388184" y="3009280"/>
            <a:ext cx="419724" cy="294082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n w="0">
                <a:solidFill>
                  <a:srgbClr val="FF0000"/>
                </a:solidFill>
              </a:ln>
              <a:solidFill>
                <a:srgbClr val="FF0000"/>
              </a:solidFill>
              <a:effectLst>
                <a:outerShdw blurRad="38100" dist="25400" dir="5400000" algn="ctr" rotWithShape="0">
                  <a:srgbClr val="6E747A">
                    <a:alpha val="43000"/>
                  </a:srgbClr>
                </a:outerShdw>
              </a:effectLst>
            </a:endParaRPr>
          </a:p>
        </p:txBody>
      </p:sp>
      <p:sp>
        <p:nvSpPr>
          <p:cNvPr id="7" name="TextBox 6">
            <a:extLst>
              <a:ext uri="{FF2B5EF4-FFF2-40B4-BE49-F238E27FC236}">
                <a16:creationId xmlns:a16="http://schemas.microsoft.com/office/drawing/2014/main" id="{120A74BE-FDE0-DE9B-1104-99791C517F75}"/>
              </a:ext>
            </a:extLst>
          </p:cNvPr>
          <p:cNvSpPr txBox="1"/>
          <p:nvPr/>
        </p:nvSpPr>
        <p:spPr>
          <a:xfrm>
            <a:off x="10920045" y="4302181"/>
            <a:ext cx="1057096" cy="461665"/>
          </a:xfrm>
          <a:prstGeom prst="rect">
            <a:avLst/>
          </a:prstGeom>
          <a:noFill/>
        </p:spPr>
        <p:txBody>
          <a:bodyPr wrap="square" rtlCol="0">
            <a:spAutoFit/>
          </a:bodyPr>
          <a:lstStyle/>
          <a:p>
            <a:r>
              <a:rPr lang="en-US" sz="2400" b="1" dirty="0">
                <a:solidFill>
                  <a:srgbClr val="FF0000"/>
                </a:solidFill>
              </a:rPr>
              <a:t>JSON</a:t>
            </a:r>
            <a:endParaRPr lang="en-IN" sz="2400" b="1" dirty="0">
              <a:solidFill>
                <a:srgbClr val="FF0000"/>
              </a:solidFill>
            </a:endParaRPr>
          </a:p>
        </p:txBody>
      </p:sp>
    </p:spTree>
    <p:extLst>
      <p:ext uri="{BB962C8B-B14F-4D97-AF65-F5344CB8AC3E}">
        <p14:creationId xmlns:p14="http://schemas.microsoft.com/office/powerpoint/2010/main" val="3110473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Object</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4211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err="1">
                <a:solidFill>
                  <a:srgbClr val="333333"/>
                </a:solidFill>
                <a:latin typeface="inter-regular"/>
              </a:rPr>
              <a:t>Arr</a:t>
            </a:r>
            <a:r>
              <a:rPr lang="en-US" dirty="0">
                <a:solidFill>
                  <a:srgbClr val="333333"/>
                </a:solidFill>
                <a:latin typeface="inter-regular"/>
              </a:rPr>
              <a:t>=[{name:”appu”,age:25},{name:”allu”,age:20}];</a:t>
            </a:r>
          </a:p>
          <a:p>
            <a:pPr lvl="1"/>
            <a:r>
              <a:rPr lang="en-US" dirty="0">
                <a:solidFill>
                  <a:srgbClr val="333333"/>
                </a:solidFill>
                <a:latin typeface="inter-regular"/>
              </a:rPr>
              <a:t>Str=</a:t>
            </a:r>
            <a:r>
              <a:rPr lang="en-US" dirty="0" err="1">
                <a:solidFill>
                  <a:srgbClr val="333333"/>
                </a:solidFill>
                <a:latin typeface="inter-regular"/>
              </a:rPr>
              <a:t>JSON.stringify</a:t>
            </a:r>
            <a:r>
              <a:rPr lang="en-US" dirty="0">
                <a:solidFill>
                  <a:srgbClr val="333333"/>
                </a:solidFill>
                <a:latin typeface="inter-regular"/>
              </a:rPr>
              <a:t>(</a:t>
            </a:r>
            <a:r>
              <a:rPr lang="en-US" dirty="0" err="1">
                <a:solidFill>
                  <a:srgbClr val="333333"/>
                </a:solidFill>
                <a:latin typeface="inter-regular"/>
              </a:rPr>
              <a:t>Arr</a:t>
            </a:r>
            <a:r>
              <a:rPr lang="en-US" dirty="0">
                <a:solidFill>
                  <a:srgbClr val="333333"/>
                </a:solidFill>
                <a:latin typeface="inter-regular"/>
              </a:rPr>
              <a:t>)//convert object to string</a:t>
            </a:r>
          </a:p>
          <a:p>
            <a:pPr lvl="1"/>
            <a:r>
              <a:rPr lang="en-US" dirty="0" err="1">
                <a:solidFill>
                  <a:srgbClr val="333333"/>
                </a:solidFill>
                <a:latin typeface="inter-regular"/>
              </a:rPr>
              <a:t>JSON.parse</a:t>
            </a:r>
            <a:r>
              <a:rPr lang="en-US" dirty="0">
                <a:solidFill>
                  <a:srgbClr val="333333"/>
                </a:solidFill>
                <a:latin typeface="inter-regular"/>
              </a:rPr>
              <a:t>(str)//convert string to object</a:t>
            </a:r>
          </a:p>
          <a:p>
            <a:pPr lvl="1"/>
            <a:endParaRPr lang="en-US" dirty="0">
              <a:solidFill>
                <a:srgbClr val="333333"/>
              </a:solidFill>
              <a:latin typeface="inter-regular"/>
            </a:endParaRPr>
          </a:p>
        </p:txBody>
      </p:sp>
    </p:spTree>
    <p:extLst>
      <p:ext uri="{BB962C8B-B14F-4D97-AF65-F5344CB8AC3E}">
        <p14:creationId xmlns:p14="http://schemas.microsoft.com/office/powerpoint/2010/main" val="3098050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04393" y="260775"/>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JSON</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790787" y="755935"/>
            <a:ext cx="9226331" cy="55894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US" sz="2000" b="0" i="0" dirty="0">
                <a:solidFill>
                  <a:srgbClr val="000000"/>
                </a:solidFill>
                <a:effectLst/>
                <a:latin typeface="Verdana" panose="020B0604030504040204" pitchFamily="34" charset="0"/>
              </a:rPr>
              <a:t>JSON stands for </a:t>
            </a:r>
            <a:r>
              <a:rPr lang="en-US" sz="2000" b="1" i="0" dirty="0">
                <a:solidFill>
                  <a:srgbClr val="000000"/>
                </a:solidFill>
                <a:effectLst/>
                <a:latin typeface="Verdana" panose="020B0604030504040204" pitchFamily="34" charset="0"/>
              </a:rPr>
              <a:t>J</a:t>
            </a:r>
            <a:r>
              <a:rPr lang="en-US" sz="2000" b="0" i="0" dirty="0">
                <a:solidFill>
                  <a:srgbClr val="000000"/>
                </a:solidFill>
                <a:effectLst/>
                <a:latin typeface="Verdana" panose="020B0604030504040204" pitchFamily="34" charset="0"/>
              </a:rPr>
              <a:t>ava</a:t>
            </a:r>
            <a:r>
              <a:rPr lang="en-US" sz="2000" b="1" i="0" dirty="0">
                <a:solidFill>
                  <a:srgbClr val="000000"/>
                </a:solidFill>
                <a:effectLst/>
                <a:latin typeface="Verdana" panose="020B0604030504040204" pitchFamily="34" charset="0"/>
              </a:rPr>
              <a:t>S</a:t>
            </a:r>
            <a:r>
              <a:rPr lang="en-US" sz="2000" b="0" i="0" dirty="0">
                <a:solidFill>
                  <a:srgbClr val="000000"/>
                </a:solidFill>
                <a:effectLst/>
                <a:latin typeface="Verdana" panose="020B0604030504040204" pitchFamily="34" charset="0"/>
              </a:rPr>
              <a:t>cript </a:t>
            </a:r>
            <a:r>
              <a:rPr lang="en-US" sz="2000" b="1" i="0" dirty="0">
                <a:solidFill>
                  <a:srgbClr val="000000"/>
                </a:solidFill>
                <a:effectLst/>
                <a:latin typeface="Verdana" panose="020B0604030504040204" pitchFamily="34" charset="0"/>
              </a:rPr>
              <a:t>O</a:t>
            </a:r>
            <a:r>
              <a:rPr lang="en-US" sz="2000" b="0" i="0" dirty="0">
                <a:solidFill>
                  <a:srgbClr val="000000"/>
                </a:solidFill>
                <a:effectLst/>
                <a:latin typeface="Verdana" panose="020B0604030504040204" pitchFamily="34" charset="0"/>
              </a:rPr>
              <a:t>bject </a:t>
            </a:r>
            <a:r>
              <a:rPr lang="en-US" sz="2000" b="1" i="0" dirty="0">
                <a:solidFill>
                  <a:srgbClr val="000000"/>
                </a:solidFill>
                <a:effectLst/>
                <a:latin typeface="Verdana" panose="020B0604030504040204" pitchFamily="34" charset="0"/>
              </a:rPr>
              <a:t>N</a:t>
            </a:r>
            <a:r>
              <a:rPr lang="en-US" sz="2000" b="0" i="0" dirty="0">
                <a:solidFill>
                  <a:srgbClr val="000000"/>
                </a:solidFill>
                <a:effectLst/>
                <a:latin typeface="Verdana" panose="020B0604030504040204" pitchFamily="34" charset="0"/>
              </a:rPr>
              <a:t>otation</a:t>
            </a:r>
          </a:p>
          <a:p>
            <a:pPr algn="l">
              <a:buFont typeface="Arial" panose="020B0604020202020204" pitchFamily="34" charset="0"/>
              <a:buChar char="•"/>
            </a:pPr>
            <a:r>
              <a:rPr lang="en-US" sz="2000" b="0" i="0" dirty="0">
                <a:solidFill>
                  <a:srgbClr val="000000"/>
                </a:solidFill>
                <a:effectLst/>
                <a:latin typeface="Verdana" panose="020B0604030504040204" pitchFamily="34" charset="0"/>
              </a:rPr>
              <a:t>JSON is a lightweight data interchange format</a:t>
            </a:r>
          </a:p>
          <a:p>
            <a:pPr algn="l">
              <a:buFont typeface="Arial" panose="020B0604020202020204" pitchFamily="34" charset="0"/>
              <a:buChar char="•"/>
            </a:pPr>
            <a:r>
              <a:rPr lang="en-US" sz="2000" b="0" i="0" dirty="0">
                <a:solidFill>
                  <a:srgbClr val="000000"/>
                </a:solidFill>
                <a:effectLst/>
                <a:latin typeface="Verdana" panose="020B0604030504040204" pitchFamily="34" charset="0"/>
              </a:rPr>
              <a:t>JSON is language independent </a:t>
            </a:r>
          </a:p>
          <a:p>
            <a:pPr algn="l">
              <a:buFont typeface="Arial" panose="020B0604020202020204" pitchFamily="34" charset="0"/>
              <a:buChar char="•"/>
            </a:pPr>
            <a:r>
              <a:rPr lang="en-US" sz="2000" b="0" i="0" dirty="0">
                <a:solidFill>
                  <a:srgbClr val="000000"/>
                </a:solidFill>
                <a:effectLst/>
                <a:latin typeface="Verdana" panose="020B0604030504040204" pitchFamily="34" charset="0"/>
              </a:rPr>
              <a:t>JSON is "self-describing" and easy to understand</a:t>
            </a:r>
          </a:p>
          <a:p>
            <a:pPr algn="l">
              <a:buFont typeface="Arial" panose="020B0604020202020204" pitchFamily="34" charset="0"/>
              <a:buChar char="•"/>
            </a:pPr>
            <a:r>
              <a:rPr lang="en-US" sz="2000" b="0" i="0" dirty="0">
                <a:solidFill>
                  <a:srgbClr val="000000"/>
                </a:solidFill>
                <a:effectLst/>
                <a:latin typeface="Verdana" panose="020B0604030504040204" pitchFamily="34" charset="0"/>
              </a:rPr>
              <a:t> The JSON syntax is derived from JavaScript object notation syntax, but the JSON format is text only. Code for reading and generating JSON data can be written in any programming language.</a:t>
            </a:r>
          </a:p>
          <a:p>
            <a:pPr algn="l"/>
            <a:r>
              <a:rPr lang="en-US" sz="2400" b="0" i="0" dirty="0">
                <a:solidFill>
                  <a:srgbClr val="000000"/>
                </a:solidFill>
                <a:effectLst/>
                <a:latin typeface="Segoe UI" panose="020B0502040204020203" pitchFamily="34" charset="0"/>
              </a:rPr>
              <a:t>JSON Syntax Rules</a:t>
            </a:r>
          </a:p>
          <a:p>
            <a:pPr lvl="1"/>
            <a:r>
              <a:rPr lang="en-US" b="0" i="0" dirty="0">
                <a:solidFill>
                  <a:srgbClr val="000000"/>
                </a:solidFill>
                <a:effectLst/>
                <a:latin typeface="Verdana" panose="020B0604030504040204" pitchFamily="34" charset="0"/>
              </a:rPr>
              <a:t>Data is in name/value pairs</a:t>
            </a:r>
          </a:p>
          <a:p>
            <a:pPr lvl="1"/>
            <a:r>
              <a:rPr lang="en-US" b="0" i="0" dirty="0">
                <a:solidFill>
                  <a:srgbClr val="000000"/>
                </a:solidFill>
                <a:effectLst/>
                <a:latin typeface="Verdana" panose="020B0604030504040204" pitchFamily="34" charset="0"/>
              </a:rPr>
              <a:t>Data is separated by commas</a:t>
            </a:r>
          </a:p>
          <a:p>
            <a:pPr lvl="1"/>
            <a:r>
              <a:rPr lang="en-US" b="0" i="0" dirty="0">
                <a:solidFill>
                  <a:srgbClr val="000000"/>
                </a:solidFill>
                <a:effectLst/>
                <a:latin typeface="Verdana" panose="020B0604030504040204" pitchFamily="34" charset="0"/>
              </a:rPr>
              <a:t>Curly braces hold objects</a:t>
            </a:r>
          </a:p>
          <a:p>
            <a:pPr lvl="1"/>
            <a:r>
              <a:rPr lang="en-US" b="0" i="0" dirty="0">
                <a:solidFill>
                  <a:srgbClr val="000000"/>
                </a:solidFill>
                <a:effectLst/>
                <a:latin typeface="Verdana" panose="020B0604030504040204" pitchFamily="34" charset="0"/>
              </a:rPr>
              <a:t>Square brackets hold arrays</a:t>
            </a:r>
          </a:p>
          <a:p>
            <a:pPr marL="457200" lvl="1" indent="0">
              <a:buNone/>
            </a:pPr>
            <a:r>
              <a:rPr lang="en-US" b="0" i="0" dirty="0">
                <a:solidFill>
                  <a:srgbClr val="000000"/>
                </a:solidFill>
                <a:effectLst/>
                <a:latin typeface="Segoe UI" panose="020B0502040204020203" pitchFamily="34" charset="0"/>
              </a:rPr>
              <a:t>Converting a JSON Text to a JavaScript Object</a:t>
            </a:r>
          </a:p>
          <a:p>
            <a:pPr marL="457200" lvl="1" indent="0">
              <a:buNone/>
            </a:pPr>
            <a:r>
              <a:rPr lang="en-US" dirty="0">
                <a:solidFill>
                  <a:srgbClr val="000000"/>
                </a:solidFill>
                <a:latin typeface="Segoe UI" panose="020B0502040204020203" pitchFamily="34" charset="0"/>
              </a:rPr>
              <a:t>	</a:t>
            </a:r>
            <a:r>
              <a:rPr lang="en-IN" b="0" i="0" dirty="0" err="1">
                <a:solidFill>
                  <a:srgbClr val="0000CD"/>
                </a:solidFill>
                <a:effectLst/>
                <a:latin typeface="Consolas" panose="020B0609020204030204" pitchFamily="49" charset="0"/>
              </a:rPr>
              <a:t>const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obj</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JSON.parse</a:t>
            </a:r>
            <a:r>
              <a:rPr lang="en-IN" b="0" i="0" dirty="0">
                <a:solidFill>
                  <a:srgbClr val="000000"/>
                </a:solidFill>
                <a:effectLst/>
                <a:latin typeface="Consolas" panose="020B0609020204030204" pitchFamily="49" charset="0"/>
              </a:rPr>
              <a:t>(text);</a:t>
            </a:r>
            <a:endParaRPr lang="en-US" b="0" i="0" dirty="0">
              <a:solidFill>
                <a:srgbClr val="000000"/>
              </a:solidFill>
              <a:effectLst/>
              <a:latin typeface="Segoe UI" panose="020B0502040204020203" pitchFamily="34" charset="0"/>
            </a:endParaRPr>
          </a:p>
          <a:p>
            <a:pPr lvl="1"/>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endParaRPr lang="en-US" sz="2000" b="0" i="0" dirty="0">
              <a:solidFill>
                <a:srgbClr val="000000"/>
              </a:solidFill>
              <a:effectLst/>
              <a:latin typeface="Verdana" panose="020B0604030504040204" pitchFamily="34" charset="0"/>
            </a:endParaRPr>
          </a:p>
          <a:p>
            <a:pPr lvl="1"/>
            <a:endParaRPr lang="en-US" sz="2000" dirty="0">
              <a:solidFill>
                <a:srgbClr val="333333"/>
              </a:solidFill>
              <a:latin typeface="inter-regular"/>
            </a:endParaRPr>
          </a:p>
        </p:txBody>
      </p:sp>
    </p:spTree>
    <p:extLst>
      <p:ext uri="{BB962C8B-B14F-4D97-AF65-F5344CB8AC3E}">
        <p14:creationId xmlns:p14="http://schemas.microsoft.com/office/powerpoint/2010/main" val="338407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04393" y="260775"/>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LET VAR CONST</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790787" y="755935"/>
            <a:ext cx="9226331" cy="55894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sz="2000" dirty="0">
              <a:solidFill>
                <a:srgbClr val="333333"/>
              </a:solidFill>
              <a:latin typeface="inter-regular"/>
            </a:endParaRPr>
          </a:p>
        </p:txBody>
      </p:sp>
      <p:pic>
        <p:nvPicPr>
          <p:cNvPr id="6" name="Picture 5">
            <a:extLst>
              <a:ext uri="{FF2B5EF4-FFF2-40B4-BE49-F238E27FC236}">
                <a16:creationId xmlns:a16="http://schemas.microsoft.com/office/drawing/2014/main" id="{1108DFB5-C5F0-2430-5E7D-CE7767CDAD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387" y="438603"/>
            <a:ext cx="11117226" cy="5190655"/>
          </a:xfrm>
          <a:prstGeom prst="rect">
            <a:avLst/>
          </a:prstGeom>
        </p:spPr>
      </p:pic>
    </p:spTree>
    <p:extLst>
      <p:ext uri="{BB962C8B-B14F-4D97-AF65-F5344CB8AC3E}">
        <p14:creationId xmlns:p14="http://schemas.microsoft.com/office/powerpoint/2010/main" val="1750832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HISTORY</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 name="TextBox 2">
            <a:extLst>
              <a:ext uri="{FF2B5EF4-FFF2-40B4-BE49-F238E27FC236}">
                <a16:creationId xmlns:a16="http://schemas.microsoft.com/office/drawing/2014/main" id="{CE498CB0-005E-990B-2735-AA2920F18819}"/>
              </a:ext>
            </a:extLst>
          </p:cNvPr>
          <p:cNvSpPr txBox="1"/>
          <p:nvPr/>
        </p:nvSpPr>
        <p:spPr>
          <a:xfrm>
            <a:off x="1141412" y="1993692"/>
            <a:ext cx="10221132" cy="1477328"/>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rgbClr val="000000"/>
                </a:solidFill>
                <a:effectLst/>
                <a:latin typeface="Verdana" panose="020B0604030504040204" pitchFamily="34" charset="0"/>
              </a:rPr>
              <a:t>JavaScript</a:t>
            </a:r>
            <a:r>
              <a:rPr lang="en-US" b="0" i="0" dirty="0">
                <a:solidFill>
                  <a:srgbClr val="000000"/>
                </a:solidFill>
                <a:effectLst/>
                <a:latin typeface="Verdana" panose="020B0604030504040204" pitchFamily="34" charset="0"/>
              </a:rPr>
              <a:t> was invented by </a:t>
            </a:r>
            <a:r>
              <a:rPr lang="en-US" b="1" i="0" dirty="0">
                <a:solidFill>
                  <a:srgbClr val="000000"/>
                </a:solidFill>
                <a:effectLst/>
                <a:latin typeface="Verdana" panose="020B0604030504040204" pitchFamily="34" charset="0"/>
              </a:rPr>
              <a:t>Brendan </a:t>
            </a:r>
            <a:r>
              <a:rPr lang="en-US" b="1" i="0" dirty="0" err="1">
                <a:solidFill>
                  <a:srgbClr val="000000"/>
                </a:solidFill>
                <a:effectLst/>
                <a:latin typeface="Verdana" panose="020B0604030504040204" pitchFamily="34" charset="0"/>
              </a:rPr>
              <a:t>Eich</a:t>
            </a:r>
            <a:r>
              <a:rPr lang="en-US" b="0" i="0" dirty="0">
                <a:solidFill>
                  <a:srgbClr val="000000"/>
                </a:solidFill>
                <a:effectLst/>
                <a:latin typeface="Verdana" panose="020B0604030504040204" pitchFamily="34" charset="0"/>
              </a:rPr>
              <a:t> in 1995</a:t>
            </a:r>
          </a:p>
          <a:p>
            <a:pPr marL="285750" indent="-285750">
              <a:buFont typeface="Arial" panose="020B0604020202020204" pitchFamily="34" charset="0"/>
              <a:buChar char="•"/>
            </a:pPr>
            <a:r>
              <a:rPr lang="en-US" b="0" i="0" dirty="0">
                <a:solidFill>
                  <a:srgbClr val="000000"/>
                </a:solidFill>
                <a:effectLst/>
                <a:latin typeface="Verdana" panose="020B0604030504040204" pitchFamily="34" charset="0"/>
              </a:rPr>
              <a:t>It was developed for </a:t>
            </a:r>
            <a:r>
              <a:rPr lang="en-US" b="1" i="0" dirty="0">
                <a:solidFill>
                  <a:srgbClr val="000000"/>
                </a:solidFill>
                <a:effectLst/>
                <a:latin typeface="Verdana" panose="020B0604030504040204" pitchFamily="34" charset="0"/>
              </a:rPr>
              <a:t>Netscape 2</a:t>
            </a:r>
            <a:r>
              <a:rPr lang="en-US" b="0" i="0" dirty="0">
                <a:solidFill>
                  <a:srgbClr val="000000"/>
                </a:solidFill>
                <a:effectLst/>
                <a:latin typeface="Verdana" panose="020B0604030504040204" pitchFamily="34" charset="0"/>
              </a:rPr>
              <a:t>, and became the </a:t>
            </a:r>
            <a:r>
              <a:rPr lang="en-US" b="1" i="0" dirty="0">
                <a:solidFill>
                  <a:srgbClr val="000000"/>
                </a:solidFill>
                <a:effectLst/>
                <a:latin typeface="Verdana" panose="020B0604030504040204" pitchFamily="34" charset="0"/>
              </a:rPr>
              <a:t>ECMA-262</a:t>
            </a:r>
            <a:r>
              <a:rPr lang="en-US" b="0" i="0" dirty="0">
                <a:solidFill>
                  <a:srgbClr val="000000"/>
                </a:solidFill>
                <a:effectLst/>
                <a:latin typeface="Verdana" panose="020B0604030504040204" pitchFamily="34" charset="0"/>
              </a:rPr>
              <a:t> standard in 1997.</a:t>
            </a:r>
          </a:p>
          <a:p>
            <a:pPr marL="285750" indent="-285750">
              <a:buFont typeface="Arial" panose="020B0604020202020204" pitchFamily="34" charset="0"/>
              <a:buChar char="•"/>
            </a:pPr>
            <a:endParaRPr lang="en-US" b="0" i="0" dirty="0">
              <a:solidFill>
                <a:srgbClr val="000000"/>
              </a:solidFill>
              <a:effectLst/>
              <a:latin typeface="Verdana" panose="020B0604030504040204" pitchFamily="34" charset="0"/>
            </a:endParaRPr>
          </a:p>
          <a:p>
            <a:br>
              <a:rPr lang="en-US" dirty="0"/>
            </a:br>
            <a:endParaRPr lang="en-IN" dirty="0"/>
          </a:p>
        </p:txBody>
      </p:sp>
    </p:spTree>
    <p:extLst>
      <p:ext uri="{BB962C8B-B14F-4D97-AF65-F5344CB8AC3E}">
        <p14:creationId xmlns:p14="http://schemas.microsoft.com/office/powerpoint/2010/main" val="27710161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OPERATORS IN JAVA SCRIPT</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310134" y="1618939"/>
            <a:ext cx="2571403" cy="3063898"/>
          </a:xfrm>
          <a:prstGeom prst="rect">
            <a:avLst/>
          </a:prstGeom>
          <a:l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Söhne"/>
              </a:rPr>
              <a:t>Arithmetic Operators:</a:t>
            </a:r>
            <a:endParaRPr kumimoji="0" lang="en-US" altLang="en-US" sz="20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a:t>
            </a:r>
            <a:r>
              <a:rPr kumimoji="0" lang="en-US" altLang="en-US" sz="2000" b="0" i="0" u="none" strike="noStrike" cap="none" normalizeH="0" baseline="0" dirty="0">
                <a:ln>
                  <a:noFill/>
                </a:ln>
                <a:effectLst/>
                <a:latin typeface="Söhne"/>
              </a:rPr>
              <a:t> (Addition)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a:t>
            </a:r>
            <a:r>
              <a:rPr kumimoji="0" lang="en-US" altLang="en-US" sz="2000" b="0" i="0" u="none" strike="noStrike" cap="none" normalizeH="0" baseline="0" dirty="0">
                <a:ln>
                  <a:noFill/>
                </a:ln>
                <a:effectLst/>
                <a:latin typeface="Söhne"/>
              </a:rPr>
              <a:t> (Subtraction)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a:t>
            </a:r>
            <a:r>
              <a:rPr kumimoji="0" lang="en-US" altLang="en-US" sz="2000" b="0" i="0" u="none" strike="noStrike" cap="none" normalizeH="0" baseline="0" dirty="0">
                <a:ln>
                  <a:noFill/>
                </a:ln>
                <a:effectLst/>
                <a:latin typeface="Söhne"/>
              </a:rPr>
              <a:t> (Multiplication)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a:t>
            </a:r>
            <a:r>
              <a:rPr kumimoji="0" lang="en-US" altLang="en-US" sz="2000" b="0" i="0" u="none" strike="noStrike" cap="none" normalizeH="0" baseline="0" dirty="0">
                <a:ln>
                  <a:noFill/>
                </a:ln>
                <a:effectLst/>
                <a:latin typeface="Söhne"/>
              </a:rPr>
              <a:t> (Division)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a:t>
            </a:r>
            <a:r>
              <a:rPr kumimoji="0" lang="en-US" altLang="en-US" sz="2000" b="0" i="0" u="none" strike="noStrike" cap="none" normalizeH="0" baseline="0" dirty="0">
                <a:ln>
                  <a:noFill/>
                </a:ln>
                <a:effectLst/>
                <a:latin typeface="Söhne"/>
              </a:rPr>
              <a:t> (Modulus)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a:t>
            </a:r>
            <a:r>
              <a:rPr kumimoji="0" lang="en-US" altLang="en-US" sz="2000" b="0" i="0" u="none" strike="noStrike" cap="none" normalizeH="0" baseline="0" dirty="0">
                <a:ln>
                  <a:noFill/>
                </a:ln>
                <a:effectLst/>
                <a:latin typeface="Söhne"/>
              </a:rPr>
              <a:t> (Increment)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a:t>
            </a:r>
            <a:r>
              <a:rPr kumimoji="0" lang="en-US" altLang="en-US" sz="2000" b="0" i="0" u="none" strike="noStrike" cap="none" normalizeH="0" baseline="0" dirty="0">
                <a:ln>
                  <a:noFill/>
                </a:ln>
                <a:effectLst/>
                <a:latin typeface="Söhne"/>
              </a:rPr>
              <a:t> (Decrement)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a:p>
            <a:endParaRPr lang="en-IN" sz="2000"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4211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b="0" i="0" dirty="0">
              <a:solidFill>
                <a:srgbClr val="000000"/>
              </a:solidFill>
              <a:effectLst/>
              <a:latin typeface="inter-regular"/>
            </a:endParaRPr>
          </a:p>
        </p:txBody>
      </p:sp>
      <p:sp>
        <p:nvSpPr>
          <p:cNvPr id="6" name="Content Placeholder 2">
            <a:extLst>
              <a:ext uri="{FF2B5EF4-FFF2-40B4-BE49-F238E27FC236}">
                <a16:creationId xmlns:a16="http://schemas.microsoft.com/office/drawing/2014/main" id="{390A9395-499A-A745-3B71-4D9CA5679E40}"/>
              </a:ext>
            </a:extLst>
          </p:cNvPr>
          <p:cNvSpPr txBox="1">
            <a:spLocks/>
          </p:cNvSpPr>
          <p:nvPr/>
        </p:nvSpPr>
        <p:spPr>
          <a:xfrm>
            <a:off x="3081034" y="1632788"/>
            <a:ext cx="3569148" cy="3050049"/>
          </a:xfrm>
          <a:prstGeom prst="rect">
            <a:avLst/>
          </a:prstGeom>
          <a:l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Söhne"/>
              </a:rPr>
              <a:t>Assignment Operators:</a:t>
            </a:r>
            <a:endParaRPr kumimoji="0" lang="en-US" altLang="en-US" sz="20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a:t>
            </a:r>
            <a:r>
              <a:rPr kumimoji="0" lang="en-US" altLang="en-US" sz="2000" b="0" i="0" u="none" strike="noStrike" cap="none" normalizeH="0" baseline="0" dirty="0">
                <a:ln>
                  <a:noFill/>
                </a:ln>
                <a:effectLst/>
                <a:latin typeface="Söhne"/>
              </a:rPr>
              <a:t> (Assignment)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a:t>
            </a:r>
            <a:r>
              <a:rPr kumimoji="0" lang="en-US" altLang="en-US" sz="2000" b="0" i="0" u="none" strike="noStrike" cap="none" normalizeH="0" baseline="0" dirty="0">
                <a:ln>
                  <a:noFill/>
                </a:ln>
                <a:effectLst/>
                <a:latin typeface="Söhne"/>
              </a:rPr>
              <a:t> (Addition assignment)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a:t>
            </a:r>
            <a:r>
              <a:rPr kumimoji="0" lang="en-US" altLang="en-US" sz="2000" b="0" i="0" u="none" strike="noStrike" cap="none" normalizeH="0" baseline="0" dirty="0">
                <a:ln>
                  <a:noFill/>
                </a:ln>
                <a:effectLst/>
                <a:latin typeface="Söhne"/>
              </a:rPr>
              <a:t> (Subtraction assignment)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a:t>
            </a:r>
            <a:r>
              <a:rPr kumimoji="0" lang="en-US" altLang="en-US" sz="2000" b="0" i="0" u="none" strike="noStrike" cap="none" normalizeH="0" baseline="0" dirty="0">
                <a:ln>
                  <a:noFill/>
                </a:ln>
                <a:effectLst/>
                <a:latin typeface="Söhne"/>
              </a:rPr>
              <a:t> (Multiplication assignment)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a:t>
            </a:r>
            <a:r>
              <a:rPr kumimoji="0" lang="en-US" altLang="en-US" sz="2000" b="0" i="0" u="none" strike="noStrike" cap="none" normalizeH="0" baseline="0" dirty="0">
                <a:ln>
                  <a:noFill/>
                </a:ln>
                <a:effectLst/>
                <a:latin typeface="Söhne"/>
              </a:rPr>
              <a:t> (Division assignment)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a:t>
            </a:r>
            <a:r>
              <a:rPr kumimoji="0" lang="en-US" altLang="en-US" sz="2000" b="0" i="0" u="none" strike="noStrike" cap="none" normalizeH="0" baseline="0" dirty="0">
                <a:ln>
                  <a:noFill/>
                </a:ln>
                <a:effectLst/>
                <a:latin typeface="Söhne"/>
              </a:rPr>
              <a:t> (Modulus assignment)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p:txBody>
      </p:sp>
      <p:sp>
        <p:nvSpPr>
          <p:cNvPr id="8" name="Content Placeholder 2">
            <a:extLst>
              <a:ext uri="{FF2B5EF4-FFF2-40B4-BE49-F238E27FC236}">
                <a16:creationId xmlns:a16="http://schemas.microsoft.com/office/drawing/2014/main" id="{790BE901-CD23-5283-8ECC-656F9FA2D35B}"/>
              </a:ext>
            </a:extLst>
          </p:cNvPr>
          <p:cNvSpPr txBox="1">
            <a:spLocks/>
          </p:cNvSpPr>
          <p:nvPr/>
        </p:nvSpPr>
        <p:spPr>
          <a:xfrm>
            <a:off x="6835624" y="1646640"/>
            <a:ext cx="3416739" cy="3036198"/>
          </a:xfrm>
          <a:prstGeom prst="rect">
            <a:avLst/>
          </a:prstGeom>
          <a:l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Söhne"/>
              </a:rPr>
              <a:t>Comparison Operators:</a:t>
            </a:r>
            <a:endParaRPr kumimoji="0" lang="en-US" altLang="en-US" sz="20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a:t>
            </a:r>
            <a:r>
              <a:rPr kumimoji="0" lang="en-US" altLang="en-US" sz="2000" b="0" i="0" u="none" strike="noStrike" cap="none" normalizeH="0" baseline="0" dirty="0">
                <a:ln>
                  <a:noFill/>
                </a:ln>
                <a:effectLst/>
                <a:latin typeface="Söhne"/>
              </a:rPr>
              <a:t> (Equal to)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a:t>
            </a:r>
            <a:r>
              <a:rPr kumimoji="0" lang="en-US" altLang="en-US" sz="2000" b="0" i="0" u="none" strike="noStrike" cap="none" normalizeH="0" baseline="0" dirty="0">
                <a:ln>
                  <a:noFill/>
                </a:ln>
                <a:effectLst/>
                <a:latin typeface="Söhne"/>
              </a:rPr>
              <a:t> (Strict equal to)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a:t>
            </a:r>
            <a:r>
              <a:rPr kumimoji="0" lang="en-US" altLang="en-US" sz="2000" b="0" i="0" u="none" strike="noStrike" cap="none" normalizeH="0" baseline="0" dirty="0">
                <a:ln>
                  <a:noFill/>
                </a:ln>
                <a:effectLst/>
                <a:latin typeface="Söhne"/>
              </a:rPr>
              <a:t> (Not equal to)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a:t>
            </a:r>
            <a:r>
              <a:rPr kumimoji="0" lang="en-US" altLang="en-US" sz="2000" b="0" i="0" u="none" strike="noStrike" cap="none" normalizeH="0" baseline="0" dirty="0">
                <a:ln>
                  <a:noFill/>
                </a:ln>
                <a:effectLst/>
                <a:latin typeface="Söhne"/>
              </a:rPr>
              <a:t> (Strict not equal to)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&gt;</a:t>
            </a:r>
            <a:r>
              <a:rPr kumimoji="0" lang="en-US" altLang="en-US" sz="2000" b="0" i="0" u="none" strike="noStrike" cap="none" normalizeH="0" baseline="0" dirty="0">
                <a:ln>
                  <a:noFill/>
                </a:ln>
                <a:effectLst/>
                <a:latin typeface="Söhne"/>
              </a:rPr>
              <a:t> (Greater than)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&lt;</a:t>
            </a:r>
            <a:r>
              <a:rPr kumimoji="0" lang="en-US" altLang="en-US" sz="2000" b="0" i="0" u="none" strike="noStrike" cap="none" normalizeH="0" baseline="0" dirty="0">
                <a:ln>
                  <a:noFill/>
                </a:ln>
                <a:effectLst/>
                <a:latin typeface="Söhne"/>
              </a:rPr>
              <a:t> (Less than)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&gt;=</a:t>
            </a:r>
            <a:r>
              <a:rPr kumimoji="0" lang="en-US" altLang="en-US" sz="2000" b="0" i="0" u="none" strike="noStrike" cap="none" normalizeH="0" baseline="0" dirty="0">
                <a:ln>
                  <a:noFill/>
                </a:ln>
                <a:effectLst/>
                <a:latin typeface="Söhne"/>
              </a:rPr>
              <a:t> (Greater than or equal to)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&lt;=</a:t>
            </a:r>
            <a:r>
              <a:rPr kumimoji="0" lang="en-US" altLang="en-US" sz="2000" b="0" i="0" u="none" strike="noStrike" cap="none" normalizeH="0" baseline="0" dirty="0">
                <a:ln>
                  <a:noFill/>
                </a:ln>
                <a:effectLst/>
                <a:latin typeface="Söhne"/>
              </a:rPr>
              <a:t> (Less than or equal to)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7362525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OPERATORS IN JAVA SCRIPT</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310134" y="1618939"/>
            <a:ext cx="2571403" cy="3063898"/>
          </a:xfrm>
          <a:prstGeom prst="rect">
            <a:avLst/>
          </a:prstGeom>
          <a:l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Söhne"/>
              </a:rPr>
              <a:t>Logical Operators:</a:t>
            </a:r>
            <a:endParaRPr kumimoji="0" lang="en-US" altLang="en-US" sz="20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&amp;&amp;</a:t>
            </a:r>
            <a:r>
              <a:rPr kumimoji="0" lang="en-US" altLang="en-US" sz="2000" b="0" i="0" u="none" strike="noStrike" cap="none" normalizeH="0" baseline="0" dirty="0">
                <a:ln>
                  <a:noFill/>
                </a:ln>
                <a:effectLst/>
                <a:latin typeface="Söhne"/>
              </a:rPr>
              <a:t> (Logical AND)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a:t>
            </a:r>
            <a:r>
              <a:rPr kumimoji="0" lang="en-US" altLang="en-US" sz="2000" b="0" i="0" u="none" strike="noStrike" cap="none" normalizeH="0" baseline="0" dirty="0">
                <a:ln>
                  <a:noFill/>
                </a:ln>
                <a:effectLst/>
                <a:latin typeface="Söhne"/>
              </a:rPr>
              <a:t> (Logical 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a:t>
            </a:r>
            <a:r>
              <a:rPr kumimoji="0" lang="en-US" altLang="en-US" sz="2000" b="0" i="0" u="none" strike="noStrike" cap="none" normalizeH="0" baseline="0" dirty="0">
                <a:ln>
                  <a:noFill/>
                </a:ln>
                <a:effectLst/>
                <a:latin typeface="Söhne"/>
              </a:rPr>
              <a:t> (Logical NOT)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a:p>
            <a:endParaRPr lang="en-IN" sz="2000"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4211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b="0" i="0" dirty="0">
              <a:solidFill>
                <a:srgbClr val="000000"/>
              </a:solidFill>
              <a:effectLst/>
              <a:latin typeface="inter-regular"/>
            </a:endParaRPr>
          </a:p>
        </p:txBody>
      </p:sp>
      <p:sp>
        <p:nvSpPr>
          <p:cNvPr id="6" name="Content Placeholder 2">
            <a:extLst>
              <a:ext uri="{FF2B5EF4-FFF2-40B4-BE49-F238E27FC236}">
                <a16:creationId xmlns:a16="http://schemas.microsoft.com/office/drawing/2014/main" id="{390A9395-499A-A745-3B71-4D9CA5679E40}"/>
              </a:ext>
            </a:extLst>
          </p:cNvPr>
          <p:cNvSpPr txBox="1">
            <a:spLocks/>
          </p:cNvSpPr>
          <p:nvPr/>
        </p:nvSpPr>
        <p:spPr>
          <a:xfrm>
            <a:off x="3081033" y="1632788"/>
            <a:ext cx="4128665" cy="3050049"/>
          </a:xfrm>
          <a:prstGeom prst="rect">
            <a:avLst/>
          </a:prstGeom>
          <a:l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Söhne"/>
              </a:rPr>
              <a:t>Unary Operators:</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effectLst/>
                <a:latin typeface="Söhne Mono"/>
              </a:rPr>
              <a:t>+</a:t>
            </a:r>
            <a:r>
              <a:rPr kumimoji="0" lang="en-US" altLang="en-US" sz="2000" b="0" i="0" u="none" strike="noStrike" cap="none" normalizeH="0" baseline="0" dirty="0">
                <a:ln>
                  <a:noFill/>
                </a:ln>
                <a:effectLst/>
                <a:latin typeface="Söhne"/>
              </a:rPr>
              <a:t> (Unary plus, converts to a number)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effectLst/>
                <a:latin typeface="Söhne Mono"/>
              </a:rPr>
              <a:t>-</a:t>
            </a:r>
            <a:r>
              <a:rPr kumimoji="0" lang="en-US" altLang="en-US" sz="2000" b="0" i="0" u="none" strike="noStrike" cap="none" normalizeH="0" baseline="0" dirty="0">
                <a:ln>
                  <a:noFill/>
                </a:ln>
                <a:effectLst/>
                <a:latin typeface="Söhne"/>
              </a:rPr>
              <a:t> (Unary minus, negates a number)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effectLst/>
                <a:latin typeface="Söhne Mono"/>
              </a:rPr>
              <a:t>typeof</a:t>
            </a:r>
            <a:r>
              <a:rPr kumimoji="0" lang="en-US" altLang="en-US" sz="2000" b="0" i="0" u="none" strike="noStrike" cap="none" normalizeH="0" baseline="0" dirty="0">
                <a:ln>
                  <a:noFill/>
                </a:ln>
                <a:effectLst/>
                <a:latin typeface="Söhne"/>
              </a:rPr>
              <a:t> (Returns a string representing the data type of a variable)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latin typeface="Söhne"/>
              </a:rPr>
              <a:t>Example</a:t>
            </a:r>
            <a:endParaRPr kumimoji="0" lang="en-US" altLang="en-US" sz="2000" b="0" i="0" u="none" strike="noStrike" cap="none" normalizeH="0" baseline="0" dirty="0">
              <a:ln>
                <a:noFill/>
              </a:ln>
              <a:effectLst/>
              <a:latin typeface="Söhne"/>
            </a:endParaRPr>
          </a:p>
          <a:p>
            <a:pPr marL="457200" lvl="1" indent="0" eaLnBrk="0" fontAlgn="base" hangingPunct="0">
              <a:lnSpc>
                <a:spcPct val="100000"/>
              </a:lnSpc>
              <a:spcBef>
                <a:spcPct val="0"/>
              </a:spcBef>
              <a:spcAft>
                <a:spcPct val="0"/>
              </a:spcAft>
              <a:buNone/>
            </a:pPr>
            <a:r>
              <a:rPr kumimoji="0" lang="pt-BR" altLang="en-US" sz="1600" b="0" i="0" u="none" strike="noStrike" cap="none" normalizeH="0" baseline="0" dirty="0">
                <a:ln>
                  <a:noFill/>
                </a:ln>
                <a:effectLst/>
                <a:latin typeface="Söhne"/>
              </a:rPr>
              <a:t>let num = "5";</a:t>
            </a:r>
          </a:p>
          <a:p>
            <a:pPr marL="457200" lvl="1" indent="0" eaLnBrk="0" fontAlgn="base" hangingPunct="0">
              <a:lnSpc>
                <a:spcPct val="100000"/>
              </a:lnSpc>
              <a:spcBef>
                <a:spcPct val="0"/>
              </a:spcBef>
              <a:spcAft>
                <a:spcPct val="0"/>
              </a:spcAft>
              <a:buNone/>
            </a:pPr>
            <a:r>
              <a:rPr kumimoji="0" lang="pt-BR" altLang="en-US" sz="1600" b="0" i="0" u="none" strike="noStrike" cap="none" normalizeH="0" baseline="0" dirty="0">
                <a:ln>
                  <a:noFill/>
                </a:ln>
                <a:effectLst/>
                <a:latin typeface="Söhne"/>
              </a:rPr>
              <a:t>console.log(+num); // 5</a:t>
            </a:r>
          </a:p>
          <a:p>
            <a:pPr marL="457200" lvl="1" indent="0" eaLnBrk="0" fontAlgn="base" hangingPunct="0">
              <a:lnSpc>
                <a:spcPct val="100000"/>
              </a:lnSpc>
              <a:spcBef>
                <a:spcPct val="0"/>
              </a:spcBef>
              <a:spcAft>
                <a:spcPct val="0"/>
              </a:spcAft>
              <a:buNone/>
            </a:pPr>
            <a:r>
              <a:rPr kumimoji="0" lang="pt-BR" altLang="en-US" sz="1600" b="0" i="0" u="none" strike="noStrike" cap="none" normalizeH="0" baseline="0" dirty="0">
                <a:ln>
                  <a:noFill/>
                </a:ln>
                <a:effectLst/>
                <a:latin typeface="Söhne"/>
              </a:rPr>
              <a:t>console.log(-num); // -5</a:t>
            </a:r>
          </a:p>
          <a:p>
            <a:pPr marL="457200" lvl="1" indent="0" eaLnBrk="0" fontAlgn="base" hangingPunct="0">
              <a:lnSpc>
                <a:spcPct val="100000"/>
              </a:lnSpc>
              <a:spcBef>
                <a:spcPct val="0"/>
              </a:spcBef>
              <a:spcAft>
                <a:spcPct val="0"/>
              </a:spcAft>
              <a:buNone/>
            </a:pPr>
            <a:r>
              <a:rPr kumimoji="0" lang="pt-BR" altLang="en-US" sz="1600" b="0" i="0" u="none" strike="noStrike" cap="none" normalizeH="0" baseline="0" dirty="0">
                <a:ln>
                  <a:noFill/>
                </a:ln>
                <a:effectLst/>
                <a:latin typeface="Söhne"/>
              </a:rPr>
              <a:t>console.log(typeof num); // "string"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effectLst/>
              <a:latin typeface="Arial" panose="020B0604020202020204" pitchFamily="34" charset="0"/>
            </a:endParaRPr>
          </a:p>
        </p:txBody>
      </p:sp>
      <p:sp>
        <p:nvSpPr>
          <p:cNvPr id="8" name="Content Placeholder 2">
            <a:extLst>
              <a:ext uri="{FF2B5EF4-FFF2-40B4-BE49-F238E27FC236}">
                <a16:creationId xmlns:a16="http://schemas.microsoft.com/office/drawing/2014/main" id="{790BE901-CD23-5283-8ECC-656F9FA2D35B}"/>
              </a:ext>
            </a:extLst>
          </p:cNvPr>
          <p:cNvSpPr txBox="1">
            <a:spLocks/>
          </p:cNvSpPr>
          <p:nvPr/>
        </p:nvSpPr>
        <p:spPr>
          <a:xfrm>
            <a:off x="7431372" y="1646640"/>
            <a:ext cx="4050009" cy="3036198"/>
          </a:xfrm>
          <a:prstGeom prst="rect">
            <a:avLst/>
          </a:prstGeom>
          <a:l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Söhne"/>
              </a:rPr>
              <a:t>Conditional (Ternary) Operator:</a:t>
            </a:r>
            <a:endParaRPr kumimoji="0" lang="en-US" altLang="en-US" sz="20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 :</a:t>
            </a:r>
            <a:r>
              <a:rPr kumimoji="0" lang="en-US" altLang="en-US" sz="2000" b="0" i="0" u="none" strike="noStrike" cap="none" normalizeH="0" baseline="0" dirty="0">
                <a:ln>
                  <a:noFill/>
                </a:ln>
                <a:effectLst/>
                <a:latin typeface="Söhne"/>
              </a:rPr>
              <a:t> (Conditional operator)</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latin typeface="Söhne"/>
              </a:rPr>
              <a:t>Example</a:t>
            </a:r>
          </a:p>
          <a:p>
            <a:pPr marL="457200" lvl="1" indent="0" eaLnBrk="0" fontAlgn="base" hangingPunct="0">
              <a:lnSpc>
                <a:spcPct val="100000"/>
              </a:lnSpc>
              <a:spcBef>
                <a:spcPct val="0"/>
              </a:spcBef>
              <a:spcAft>
                <a:spcPct val="0"/>
              </a:spcAft>
              <a:buNone/>
            </a:pPr>
            <a:r>
              <a:rPr kumimoji="0" lang="en-US" altLang="en-US" sz="1600" b="0" i="0" u="none" strike="noStrike" cap="none" normalizeH="0" baseline="0" dirty="0">
                <a:ln>
                  <a:noFill/>
                </a:ln>
                <a:effectLst/>
                <a:latin typeface="Söhne"/>
              </a:rPr>
              <a:t>let age = 18;</a:t>
            </a:r>
          </a:p>
          <a:p>
            <a:pPr marL="457200" lvl="1" indent="0" eaLnBrk="0" fontAlgn="base" hangingPunct="0">
              <a:lnSpc>
                <a:spcPct val="100000"/>
              </a:lnSpc>
              <a:spcBef>
                <a:spcPct val="0"/>
              </a:spcBef>
              <a:spcAft>
                <a:spcPct val="0"/>
              </a:spcAft>
              <a:buNone/>
            </a:pPr>
            <a:r>
              <a:rPr kumimoji="0" lang="en-US" altLang="en-US" sz="1600" b="0" i="0" u="none" strike="noStrike" cap="none" normalizeH="0" baseline="0" dirty="0">
                <a:ln>
                  <a:noFill/>
                </a:ln>
                <a:effectLst/>
                <a:latin typeface="Söhne"/>
              </a:rPr>
              <a:t>let </a:t>
            </a:r>
            <a:r>
              <a:rPr kumimoji="0" lang="en-US" altLang="en-US" sz="1600" b="0" i="0" u="none" strike="noStrike" cap="none" normalizeH="0" baseline="0" dirty="0" err="1">
                <a:ln>
                  <a:noFill/>
                </a:ln>
                <a:effectLst/>
                <a:latin typeface="Söhne"/>
              </a:rPr>
              <a:t>canVote</a:t>
            </a:r>
            <a:r>
              <a:rPr kumimoji="0" lang="en-US" altLang="en-US" sz="1600" b="0" i="0" u="none" strike="noStrike" cap="none" normalizeH="0" baseline="0" dirty="0">
                <a:ln>
                  <a:noFill/>
                </a:ln>
                <a:effectLst/>
                <a:latin typeface="Söhne"/>
              </a:rPr>
              <a:t> = (age &gt;= 18) ? "Yes" : "No";</a:t>
            </a:r>
          </a:p>
          <a:p>
            <a:pPr marL="457200" lvl="1" indent="0" eaLnBrk="0" fontAlgn="base" hangingPunct="0">
              <a:lnSpc>
                <a:spcPct val="100000"/>
              </a:lnSpc>
              <a:spcBef>
                <a:spcPct val="0"/>
              </a:spcBef>
              <a:spcAft>
                <a:spcPct val="0"/>
              </a:spcAft>
              <a:buFontTx/>
              <a:buChar char="•"/>
            </a:pPr>
            <a:endParaRPr kumimoji="0" lang="en-US" altLang="en-US" sz="1600" b="0" i="0" u="none" strike="noStrike" cap="none" normalizeH="0" baseline="0" dirty="0">
              <a:ln>
                <a:noFill/>
              </a:ln>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5226801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Conditions</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4211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mj-lt"/>
              <a:buAutoNum type="arabicPeriod"/>
            </a:pPr>
            <a:r>
              <a:rPr lang="en-US" b="0" i="0" dirty="0">
                <a:solidFill>
                  <a:srgbClr val="000000"/>
                </a:solidFill>
                <a:effectLst/>
                <a:latin typeface="inter-regular"/>
              </a:rPr>
              <a:t>If Statement</a:t>
            </a:r>
          </a:p>
          <a:p>
            <a:pPr algn="just">
              <a:buFont typeface="+mj-lt"/>
              <a:buAutoNum type="arabicPeriod"/>
            </a:pPr>
            <a:r>
              <a:rPr lang="en-US" b="0" i="0" dirty="0">
                <a:solidFill>
                  <a:srgbClr val="000000"/>
                </a:solidFill>
                <a:effectLst/>
                <a:latin typeface="inter-regular"/>
              </a:rPr>
              <a:t>If else statement</a:t>
            </a:r>
          </a:p>
          <a:p>
            <a:pPr algn="just">
              <a:buFont typeface="+mj-lt"/>
              <a:buAutoNum type="arabicPeriod"/>
            </a:pPr>
            <a:r>
              <a:rPr lang="en-US" b="0" i="0" dirty="0">
                <a:solidFill>
                  <a:srgbClr val="000000"/>
                </a:solidFill>
                <a:effectLst/>
                <a:latin typeface="inter-regular"/>
              </a:rPr>
              <a:t>if </a:t>
            </a:r>
            <a:r>
              <a:rPr lang="en-US" b="0" i="0">
                <a:solidFill>
                  <a:srgbClr val="000000"/>
                </a:solidFill>
                <a:effectLst/>
                <a:latin typeface="inter-regular"/>
              </a:rPr>
              <a:t>else ladder</a:t>
            </a:r>
            <a:endParaRPr lang="en-US" b="0" i="0" dirty="0">
              <a:solidFill>
                <a:srgbClr val="000000"/>
              </a:solidFill>
              <a:effectLst/>
              <a:latin typeface="inter-regular"/>
            </a:endParaRPr>
          </a:p>
          <a:p>
            <a:pPr algn="just">
              <a:buFont typeface="+mj-lt"/>
              <a:buAutoNum type="arabicPeriod"/>
            </a:pPr>
            <a:endParaRPr lang="en-US" b="0" i="0" dirty="0">
              <a:solidFill>
                <a:srgbClr val="333333"/>
              </a:solidFill>
              <a:effectLst/>
              <a:latin typeface="inter-regular"/>
            </a:endParaRPr>
          </a:p>
          <a:p>
            <a:pPr algn="just"/>
            <a:r>
              <a:rPr lang="en-US" b="0" i="0" u="sng" dirty="0">
                <a:solidFill>
                  <a:srgbClr val="333333"/>
                </a:solidFill>
                <a:effectLst/>
                <a:latin typeface="inter-regular"/>
              </a:rPr>
              <a:t>If statemen</a:t>
            </a:r>
            <a:r>
              <a:rPr lang="en-US" u="sng" dirty="0">
                <a:solidFill>
                  <a:srgbClr val="333333"/>
                </a:solidFill>
                <a:latin typeface="inter-regular"/>
              </a:rPr>
              <a:t>t</a:t>
            </a:r>
          </a:p>
          <a:p>
            <a:pPr marL="457200" lvl="1" indent="0" algn="just">
              <a:buNone/>
            </a:pPr>
            <a:r>
              <a:rPr lang="en-US" b="0" i="0" dirty="0">
                <a:solidFill>
                  <a:srgbClr val="000000"/>
                </a:solidFill>
                <a:effectLst/>
                <a:latin typeface="inter-regular"/>
              </a:rPr>
              <a:t>if(expression){  </a:t>
            </a:r>
          </a:p>
          <a:p>
            <a:pPr marL="457200" lvl="1" indent="0" algn="just">
              <a:buNone/>
            </a:pPr>
            <a:r>
              <a:rPr lang="en-US" b="0" i="0" dirty="0">
                <a:solidFill>
                  <a:srgbClr val="000000"/>
                </a:solidFill>
                <a:effectLst/>
                <a:latin typeface="inter-regular"/>
              </a:rPr>
              <a:t>//content to be evaluated  </a:t>
            </a:r>
          </a:p>
          <a:p>
            <a:pPr marL="457200" lvl="1" indent="0" algn="just">
              <a:buNone/>
            </a:pPr>
            <a:r>
              <a:rPr lang="en-US" b="0" i="0" dirty="0">
                <a:solidFill>
                  <a:srgbClr val="000000"/>
                </a:solidFill>
                <a:effectLst/>
                <a:latin typeface="inter-regular"/>
              </a:rPr>
              <a:t>}  </a:t>
            </a:r>
          </a:p>
          <a:p>
            <a:pPr marL="457200" lvl="1" indent="0" algn="just">
              <a:buNone/>
            </a:pP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10810910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Conditions</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4211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0" i="0" dirty="0">
                <a:solidFill>
                  <a:srgbClr val="000000"/>
                </a:solidFill>
                <a:effectLst/>
                <a:latin typeface="inter-regular"/>
              </a:rPr>
              <a:t>If else statement</a:t>
            </a:r>
          </a:p>
          <a:p>
            <a:pPr marL="914400" lvl="2" indent="0" algn="just">
              <a:buNone/>
            </a:pPr>
            <a:r>
              <a:rPr lang="en-US" b="0" i="0" dirty="0">
                <a:solidFill>
                  <a:srgbClr val="000000"/>
                </a:solidFill>
                <a:effectLst/>
                <a:latin typeface="inter-regular"/>
              </a:rPr>
              <a:t>if(expression){  </a:t>
            </a:r>
          </a:p>
          <a:p>
            <a:pPr marL="914400" lvl="2" indent="0" algn="just">
              <a:buNone/>
            </a:pPr>
            <a:r>
              <a:rPr lang="en-US" b="0" i="0" dirty="0">
                <a:solidFill>
                  <a:srgbClr val="000000"/>
                </a:solidFill>
                <a:effectLst/>
                <a:latin typeface="inter-regular"/>
              </a:rPr>
              <a:t>//content to be evaluated if condition is true  </a:t>
            </a:r>
          </a:p>
          <a:p>
            <a:pPr marL="914400" lvl="2" indent="0" algn="just">
              <a:buNone/>
            </a:pPr>
            <a:r>
              <a:rPr lang="en-US" b="0" i="0" dirty="0">
                <a:solidFill>
                  <a:srgbClr val="000000"/>
                </a:solidFill>
                <a:effectLst/>
                <a:latin typeface="inter-regular"/>
              </a:rPr>
              <a:t>}  </a:t>
            </a:r>
          </a:p>
          <a:p>
            <a:pPr marL="914400" lvl="2" indent="0" algn="just">
              <a:buNone/>
            </a:pPr>
            <a:r>
              <a:rPr lang="en-US" b="0" i="0" dirty="0">
                <a:solidFill>
                  <a:srgbClr val="000000"/>
                </a:solidFill>
                <a:effectLst/>
                <a:latin typeface="inter-regular"/>
              </a:rPr>
              <a:t>else{  </a:t>
            </a:r>
          </a:p>
          <a:p>
            <a:pPr marL="914400" lvl="2" indent="0" algn="just">
              <a:buNone/>
            </a:pPr>
            <a:r>
              <a:rPr lang="en-US" b="0" i="0" dirty="0">
                <a:solidFill>
                  <a:srgbClr val="000000"/>
                </a:solidFill>
                <a:effectLst/>
                <a:latin typeface="inter-regular"/>
              </a:rPr>
              <a:t>//content to be evaluated if condition is false  </a:t>
            </a:r>
          </a:p>
          <a:p>
            <a:pPr marL="914400" lvl="2" indent="0" algn="just">
              <a:buNone/>
            </a:pPr>
            <a:r>
              <a:rPr lang="en-US" b="0" i="0" dirty="0">
                <a:solidFill>
                  <a:srgbClr val="000000"/>
                </a:solidFill>
                <a:effectLst/>
                <a:latin typeface="inter-regular"/>
              </a:rPr>
              <a:t>}  </a:t>
            </a:r>
          </a:p>
          <a:p>
            <a:pPr algn="just"/>
            <a:endParaRPr lang="en-US" b="0" i="0" dirty="0">
              <a:solidFill>
                <a:srgbClr val="000000"/>
              </a:solidFill>
              <a:effectLst/>
              <a:latin typeface="inter-regular"/>
            </a:endParaRPr>
          </a:p>
          <a:p>
            <a:pPr algn="just">
              <a:buFont typeface="+mj-lt"/>
              <a:buAutoNum type="arabicPeriod"/>
            </a:pPr>
            <a:endParaRPr lang="en-US" b="0" i="0" dirty="0">
              <a:solidFill>
                <a:srgbClr val="333333"/>
              </a:solidFill>
              <a:effectLst/>
              <a:latin typeface="inter-regular"/>
            </a:endParaRPr>
          </a:p>
          <a:p>
            <a:pPr marL="457200" lvl="1" indent="0" algn="just">
              <a:buNone/>
            </a:pP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30050833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Conditions</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6198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0" i="0" dirty="0">
                <a:solidFill>
                  <a:srgbClr val="000000"/>
                </a:solidFill>
                <a:effectLst/>
                <a:latin typeface="inter-regular"/>
              </a:rPr>
              <a:t>if else if statement</a:t>
            </a:r>
          </a:p>
          <a:p>
            <a:pPr marL="914400" lvl="2" indent="0" algn="just">
              <a:buNone/>
            </a:pPr>
            <a:r>
              <a:rPr lang="en-US" b="0" i="0" dirty="0">
                <a:solidFill>
                  <a:srgbClr val="000000"/>
                </a:solidFill>
                <a:effectLst/>
                <a:latin typeface="inter-regular"/>
              </a:rPr>
              <a:t>if(expression1){  </a:t>
            </a:r>
          </a:p>
          <a:p>
            <a:pPr marL="914400" lvl="2" indent="0" algn="just">
              <a:buNone/>
            </a:pPr>
            <a:r>
              <a:rPr lang="en-US" b="0" i="0" dirty="0">
                <a:solidFill>
                  <a:srgbClr val="000000"/>
                </a:solidFill>
                <a:effectLst/>
                <a:latin typeface="inter-regular"/>
              </a:rPr>
              <a:t>//content to be evaluated if expression1 is true  </a:t>
            </a:r>
          </a:p>
          <a:p>
            <a:pPr marL="914400" lvl="2" indent="0" algn="just">
              <a:buNone/>
            </a:pPr>
            <a:r>
              <a:rPr lang="en-US" b="0" i="0" dirty="0">
                <a:solidFill>
                  <a:srgbClr val="000000"/>
                </a:solidFill>
                <a:effectLst/>
                <a:latin typeface="inter-regular"/>
              </a:rPr>
              <a:t>}  </a:t>
            </a:r>
          </a:p>
          <a:p>
            <a:pPr marL="914400" lvl="2" indent="0" algn="just">
              <a:buNone/>
            </a:pPr>
            <a:r>
              <a:rPr lang="en-US" b="0" i="0" dirty="0">
                <a:solidFill>
                  <a:srgbClr val="000000"/>
                </a:solidFill>
                <a:effectLst/>
                <a:latin typeface="inter-regular"/>
              </a:rPr>
              <a:t>else if(expression2){  </a:t>
            </a:r>
          </a:p>
          <a:p>
            <a:pPr marL="914400" lvl="2" indent="0" algn="just">
              <a:buNone/>
            </a:pPr>
            <a:r>
              <a:rPr lang="en-US" b="0" i="0" dirty="0">
                <a:solidFill>
                  <a:srgbClr val="000000"/>
                </a:solidFill>
                <a:effectLst/>
                <a:latin typeface="inter-regular"/>
              </a:rPr>
              <a:t>//content to be evaluated if expression2 is true  </a:t>
            </a:r>
          </a:p>
          <a:p>
            <a:pPr marL="914400" lvl="2" indent="0" algn="just">
              <a:buNone/>
            </a:pPr>
            <a:r>
              <a:rPr lang="en-US" b="0" i="0" dirty="0">
                <a:solidFill>
                  <a:srgbClr val="000000"/>
                </a:solidFill>
                <a:effectLst/>
                <a:latin typeface="inter-regular"/>
              </a:rPr>
              <a:t>}  </a:t>
            </a:r>
          </a:p>
          <a:p>
            <a:pPr marL="914400" lvl="2" indent="0" algn="just">
              <a:buNone/>
            </a:pPr>
            <a:r>
              <a:rPr lang="en-US" b="0" i="0" dirty="0">
                <a:solidFill>
                  <a:srgbClr val="000000"/>
                </a:solidFill>
                <a:effectLst/>
                <a:latin typeface="inter-regular"/>
              </a:rPr>
              <a:t>else if(expression3){  </a:t>
            </a:r>
          </a:p>
          <a:p>
            <a:pPr marL="914400" lvl="2" indent="0" algn="just">
              <a:buNone/>
            </a:pPr>
            <a:r>
              <a:rPr lang="en-US" b="0" i="0" dirty="0">
                <a:solidFill>
                  <a:srgbClr val="000000"/>
                </a:solidFill>
                <a:effectLst/>
                <a:latin typeface="inter-regular"/>
              </a:rPr>
              <a:t>//content to be evaluated if expression3 is true  </a:t>
            </a:r>
          </a:p>
          <a:p>
            <a:pPr marL="914400" lvl="2" indent="0" algn="just">
              <a:buNone/>
            </a:pPr>
            <a:r>
              <a:rPr lang="en-US" b="0" i="0" dirty="0">
                <a:solidFill>
                  <a:srgbClr val="000000"/>
                </a:solidFill>
                <a:effectLst/>
                <a:latin typeface="inter-regular"/>
              </a:rPr>
              <a:t>}  </a:t>
            </a:r>
          </a:p>
          <a:p>
            <a:pPr marL="914400" lvl="2" indent="0" algn="just">
              <a:buNone/>
            </a:pPr>
            <a:r>
              <a:rPr lang="en-US" b="0" i="0" dirty="0">
                <a:solidFill>
                  <a:srgbClr val="000000"/>
                </a:solidFill>
                <a:effectLst/>
                <a:latin typeface="inter-regular"/>
              </a:rPr>
              <a:t>else{  </a:t>
            </a:r>
          </a:p>
          <a:p>
            <a:pPr marL="914400" lvl="2" indent="0" algn="just">
              <a:buNone/>
            </a:pPr>
            <a:r>
              <a:rPr lang="en-US" b="0" i="0" dirty="0">
                <a:solidFill>
                  <a:srgbClr val="000000"/>
                </a:solidFill>
                <a:effectLst/>
                <a:latin typeface="inter-regular"/>
              </a:rPr>
              <a:t>//content to be evaluated if no expression is true  </a:t>
            </a:r>
          </a:p>
          <a:p>
            <a:pPr marL="914400" lvl="2" indent="0" algn="just">
              <a:buNone/>
            </a:pPr>
            <a:r>
              <a:rPr lang="en-US" b="0" i="0" dirty="0">
                <a:solidFill>
                  <a:srgbClr val="000000"/>
                </a:solidFill>
                <a:effectLst/>
                <a:latin typeface="inter-regular"/>
              </a:rPr>
              <a:t>}  </a:t>
            </a:r>
          </a:p>
          <a:p>
            <a:pPr algn="just"/>
            <a:endParaRPr lang="en-US" b="0" i="0" dirty="0">
              <a:solidFill>
                <a:srgbClr val="000000"/>
              </a:solidFill>
              <a:effectLst/>
              <a:latin typeface="inter-regular"/>
            </a:endParaRPr>
          </a:p>
          <a:p>
            <a:pPr algn="just">
              <a:buFont typeface="+mj-lt"/>
              <a:buAutoNum type="arabicPeriod"/>
            </a:pPr>
            <a:endParaRPr lang="en-US" b="0" i="0" dirty="0">
              <a:solidFill>
                <a:srgbClr val="333333"/>
              </a:solidFill>
              <a:effectLst/>
              <a:latin typeface="inter-regular"/>
            </a:endParaRPr>
          </a:p>
          <a:p>
            <a:pPr marL="457200" lvl="1" indent="0" algn="just">
              <a:buNone/>
            </a:pP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8513463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Switch</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6198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0" i="0" dirty="0">
                <a:solidFill>
                  <a:srgbClr val="333333"/>
                </a:solidFill>
                <a:effectLst/>
                <a:latin typeface="inter-regular"/>
              </a:rPr>
              <a:t>The </a:t>
            </a:r>
            <a:r>
              <a:rPr lang="en-US" b="1" i="0" dirty="0">
                <a:solidFill>
                  <a:srgbClr val="333333"/>
                </a:solidFill>
                <a:effectLst/>
                <a:latin typeface="inter-bold"/>
              </a:rPr>
              <a:t>JavaScript switch statement</a:t>
            </a:r>
            <a:r>
              <a:rPr lang="en-US" b="0" i="0" dirty="0">
                <a:solidFill>
                  <a:srgbClr val="333333"/>
                </a:solidFill>
                <a:effectLst/>
                <a:latin typeface="inter-regular"/>
              </a:rPr>
              <a:t> is used </a:t>
            </a:r>
            <a:r>
              <a:rPr lang="en-US" b="0" i="1" dirty="0">
                <a:solidFill>
                  <a:srgbClr val="333333"/>
                </a:solidFill>
                <a:effectLst/>
                <a:latin typeface="inter-regular"/>
              </a:rPr>
              <a:t>to execute one code from multiple expressions</a:t>
            </a:r>
          </a:p>
          <a:p>
            <a:pPr marL="1371600" lvl="3" indent="0" algn="just">
              <a:buNone/>
            </a:pPr>
            <a:r>
              <a:rPr lang="en-US" b="0" i="0" dirty="0">
                <a:solidFill>
                  <a:srgbClr val="000000"/>
                </a:solidFill>
                <a:effectLst/>
                <a:latin typeface="inter-regular"/>
              </a:rPr>
              <a:t>switch(expression){  </a:t>
            </a:r>
          </a:p>
          <a:p>
            <a:pPr marL="1371600" lvl="3" indent="0" algn="just">
              <a:buNone/>
            </a:pPr>
            <a:r>
              <a:rPr lang="en-US" b="0" i="0" dirty="0">
                <a:solidFill>
                  <a:srgbClr val="000000"/>
                </a:solidFill>
                <a:effectLst/>
                <a:latin typeface="inter-regular"/>
              </a:rPr>
              <a:t>case value1:  </a:t>
            </a:r>
          </a:p>
          <a:p>
            <a:pPr marL="1371600" lvl="3" indent="0" algn="just">
              <a:buNone/>
            </a:pPr>
            <a:r>
              <a:rPr lang="en-US" b="0" i="0" dirty="0">
                <a:solidFill>
                  <a:srgbClr val="000000"/>
                </a:solidFill>
                <a:effectLst/>
                <a:latin typeface="inter-regular"/>
              </a:rPr>
              <a:t> code to be executed;  </a:t>
            </a:r>
          </a:p>
          <a:p>
            <a:pPr marL="1371600" lvl="3" indent="0" algn="just">
              <a:buNone/>
            </a:pPr>
            <a:r>
              <a:rPr lang="en-US" b="0" i="0" dirty="0">
                <a:solidFill>
                  <a:srgbClr val="000000"/>
                </a:solidFill>
                <a:effectLst/>
                <a:latin typeface="inter-regular"/>
              </a:rPr>
              <a:t> break;  </a:t>
            </a:r>
          </a:p>
          <a:p>
            <a:pPr marL="1371600" lvl="3" indent="0" algn="just">
              <a:buNone/>
            </a:pPr>
            <a:r>
              <a:rPr lang="en-US" b="0" i="0" dirty="0">
                <a:solidFill>
                  <a:srgbClr val="000000"/>
                </a:solidFill>
                <a:effectLst/>
                <a:latin typeface="inter-regular"/>
              </a:rPr>
              <a:t>case value2:  </a:t>
            </a:r>
          </a:p>
          <a:p>
            <a:pPr marL="1371600" lvl="3" indent="0" algn="just">
              <a:buNone/>
            </a:pPr>
            <a:r>
              <a:rPr lang="en-US" b="0" i="0" dirty="0">
                <a:solidFill>
                  <a:srgbClr val="000000"/>
                </a:solidFill>
                <a:effectLst/>
                <a:latin typeface="inter-regular"/>
              </a:rPr>
              <a:t> code to be executed;  </a:t>
            </a:r>
          </a:p>
          <a:p>
            <a:pPr marL="1371600" lvl="3" indent="0" algn="just">
              <a:buNone/>
            </a:pPr>
            <a:r>
              <a:rPr lang="en-US" b="0" i="0" dirty="0">
                <a:solidFill>
                  <a:srgbClr val="000000"/>
                </a:solidFill>
                <a:effectLst/>
                <a:latin typeface="inter-regular"/>
              </a:rPr>
              <a:t> break;  </a:t>
            </a:r>
          </a:p>
          <a:p>
            <a:pPr marL="1371600" lvl="3" indent="0" algn="just">
              <a:buNone/>
            </a:pPr>
            <a:r>
              <a:rPr lang="en-US" b="0" i="0" dirty="0">
                <a:solidFill>
                  <a:srgbClr val="000000"/>
                </a:solidFill>
                <a:effectLst/>
                <a:latin typeface="inter-regular"/>
              </a:rPr>
              <a:t>......  </a:t>
            </a:r>
          </a:p>
          <a:p>
            <a:pPr marL="1371600" lvl="3" indent="0" algn="just">
              <a:buNone/>
            </a:pPr>
            <a:r>
              <a:rPr lang="en-US" b="0" i="0" dirty="0">
                <a:solidFill>
                  <a:srgbClr val="000000"/>
                </a:solidFill>
                <a:effectLst/>
                <a:latin typeface="inter-regular"/>
              </a:rPr>
              <a:t>  </a:t>
            </a:r>
          </a:p>
          <a:p>
            <a:pPr marL="1371600" lvl="3" indent="0" algn="just">
              <a:buNone/>
            </a:pPr>
            <a:r>
              <a:rPr lang="en-US" b="0" i="0" dirty="0">
                <a:solidFill>
                  <a:srgbClr val="000000"/>
                </a:solidFill>
                <a:effectLst/>
                <a:latin typeface="inter-regular"/>
              </a:rPr>
              <a:t>default:   </a:t>
            </a:r>
          </a:p>
          <a:p>
            <a:pPr marL="1371600" lvl="3" indent="0" algn="just">
              <a:buNone/>
            </a:pPr>
            <a:r>
              <a:rPr lang="en-US" b="0" i="0" dirty="0">
                <a:solidFill>
                  <a:srgbClr val="000000"/>
                </a:solidFill>
                <a:effectLst/>
                <a:latin typeface="inter-regular"/>
              </a:rPr>
              <a:t> code to be executed if above values are not matched;  </a:t>
            </a:r>
          </a:p>
          <a:p>
            <a:pPr marL="1371600" lvl="3" indent="0" algn="just">
              <a:buNone/>
            </a:pPr>
            <a:r>
              <a:rPr lang="en-US" b="0" i="0" dirty="0">
                <a:solidFill>
                  <a:srgbClr val="000000"/>
                </a:solidFill>
                <a:effectLst/>
                <a:latin typeface="inter-regular"/>
              </a:rPr>
              <a:t>}  </a:t>
            </a: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32492250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Loop</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6198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0" i="0" u="sng" dirty="0">
                <a:solidFill>
                  <a:srgbClr val="000000"/>
                </a:solidFill>
                <a:effectLst/>
                <a:latin typeface="inter-regular"/>
              </a:rPr>
              <a:t>For Loop</a:t>
            </a:r>
          </a:p>
          <a:p>
            <a:pPr algn="just"/>
            <a:r>
              <a:rPr lang="en-US" b="0" i="0" dirty="0">
                <a:solidFill>
                  <a:srgbClr val="333333"/>
                </a:solidFill>
                <a:effectLst/>
                <a:latin typeface="inter-regular"/>
              </a:rPr>
              <a:t>The </a:t>
            </a:r>
            <a:r>
              <a:rPr lang="en-US" b="1" i="0" dirty="0">
                <a:solidFill>
                  <a:srgbClr val="333333"/>
                </a:solidFill>
                <a:effectLst/>
                <a:latin typeface="inter-bold"/>
              </a:rPr>
              <a:t>JavaScript for loop</a:t>
            </a:r>
            <a:r>
              <a:rPr lang="en-US" b="0" i="0" dirty="0">
                <a:solidFill>
                  <a:srgbClr val="333333"/>
                </a:solidFill>
                <a:effectLst/>
                <a:latin typeface="inter-regular"/>
              </a:rPr>
              <a:t> </a:t>
            </a:r>
            <a:r>
              <a:rPr lang="en-US" b="0" i="1" dirty="0">
                <a:solidFill>
                  <a:srgbClr val="333333"/>
                </a:solidFill>
                <a:effectLst/>
                <a:latin typeface="inter-regular"/>
              </a:rPr>
              <a:t>iterates the elements for the fixed number of times</a:t>
            </a:r>
            <a:r>
              <a:rPr lang="en-US" b="0" i="0" dirty="0">
                <a:solidFill>
                  <a:srgbClr val="333333"/>
                </a:solidFill>
                <a:effectLst/>
                <a:latin typeface="inter-regular"/>
              </a:rPr>
              <a:t>. It should be used if number of iteration is known.</a:t>
            </a:r>
            <a:endParaRPr lang="en-US" dirty="0">
              <a:solidFill>
                <a:srgbClr val="000000"/>
              </a:solidFill>
              <a:latin typeface="inter-regular"/>
            </a:endParaRPr>
          </a:p>
          <a:p>
            <a:pPr marL="914400" lvl="2" indent="0" algn="just">
              <a:buNone/>
            </a:pPr>
            <a:endParaRPr lang="en-US" b="0" i="0" dirty="0">
              <a:solidFill>
                <a:srgbClr val="000000"/>
              </a:solidFill>
              <a:effectLst/>
              <a:latin typeface="inter-regular"/>
            </a:endParaRPr>
          </a:p>
          <a:p>
            <a:pPr marL="914400" lvl="2" indent="0" algn="just">
              <a:buNone/>
            </a:pPr>
            <a:r>
              <a:rPr lang="en-US" b="0" i="0" dirty="0">
                <a:solidFill>
                  <a:srgbClr val="000000"/>
                </a:solidFill>
                <a:effectLst/>
                <a:latin typeface="inter-regular"/>
              </a:rPr>
              <a:t>for (initialization; condition; increment)  </a:t>
            </a:r>
          </a:p>
          <a:p>
            <a:pPr marL="914400" lvl="2" indent="0" algn="just">
              <a:buNone/>
            </a:pPr>
            <a:r>
              <a:rPr lang="en-US" b="0" i="0" dirty="0">
                <a:solidFill>
                  <a:srgbClr val="000000"/>
                </a:solidFill>
                <a:effectLst/>
                <a:latin typeface="inter-regular"/>
              </a:rPr>
              <a:t>{  </a:t>
            </a:r>
          </a:p>
          <a:p>
            <a:pPr marL="914400" lvl="2" indent="0" algn="just">
              <a:buNone/>
            </a:pPr>
            <a:r>
              <a:rPr lang="en-US" b="0" i="0" dirty="0">
                <a:solidFill>
                  <a:srgbClr val="000000"/>
                </a:solidFill>
                <a:effectLst/>
                <a:latin typeface="inter-regular"/>
              </a:rPr>
              <a:t>    code to be executed  </a:t>
            </a:r>
          </a:p>
          <a:p>
            <a:pPr marL="914400" lvl="2" indent="0" algn="just">
              <a:buNone/>
            </a:pPr>
            <a:r>
              <a:rPr lang="en-US" b="0" i="0" dirty="0">
                <a:solidFill>
                  <a:srgbClr val="000000"/>
                </a:solidFill>
                <a:effectLst/>
                <a:latin typeface="inter-regular"/>
              </a:rPr>
              <a:t>} </a:t>
            </a: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15914342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Loop</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6198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u="sng" dirty="0">
                <a:solidFill>
                  <a:srgbClr val="000000"/>
                </a:solidFill>
                <a:latin typeface="inter-regular"/>
              </a:rPr>
              <a:t>While Loop</a:t>
            </a:r>
            <a:endParaRPr lang="en-US" b="0" i="0" u="sng" dirty="0">
              <a:solidFill>
                <a:srgbClr val="000000"/>
              </a:solidFill>
              <a:effectLst/>
              <a:latin typeface="inter-regular"/>
            </a:endParaRPr>
          </a:p>
          <a:p>
            <a:pPr algn="just"/>
            <a:r>
              <a:rPr lang="en-US" b="0" i="0" dirty="0">
                <a:solidFill>
                  <a:srgbClr val="333333"/>
                </a:solidFill>
                <a:effectLst/>
                <a:latin typeface="inter-regular"/>
              </a:rPr>
              <a:t>he </a:t>
            </a:r>
            <a:r>
              <a:rPr lang="en-US" b="1" i="0" dirty="0">
                <a:solidFill>
                  <a:srgbClr val="333333"/>
                </a:solidFill>
                <a:effectLst/>
                <a:latin typeface="inter-bold"/>
              </a:rPr>
              <a:t>JavaScript while loop</a:t>
            </a:r>
            <a:r>
              <a:rPr lang="en-US" b="0" i="0" dirty="0">
                <a:solidFill>
                  <a:srgbClr val="333333"/>
                </a:solidFill>
                <a:effectLst/>
                <a:latin typeface="inter-regular"/>
              </a:rPr>
              <a:t> </a:t>
            </a:r>
            <a:r>
              <a:rPr lang="en-US" b="0" i="1" dirty="0">
                <a:solidFill>
                  <a:srgbClr val="333333"/>
                </a:solidFill>
                <a:effectLst/>
                <a:latin typeface="inter-regular"/>
              </a:rPr>
              <a:t>iterates the elements for the infinite number of times</a:t>
            </a:r>
            <a:r>
              <a:rPr lang="en-US" b="0" i="0" dirty="0">
                <a:solidFill>
                  <a:srgbClr val="333333"/>
                </a:solidFill>
                <a:effectLst/>
                <a:latin typeface="inter-regular"/>
              </a:rPr>
              <a:t>. It should be used if number of iteration is not known. The syntax of while loop is given below.</a:t>
            </a:r>
          </a:p>
          <a:p>
            <a:pPr algn="just"/>
            <a:endParaRPr lang="en-US" dirty="0">
              <a:solidFill>
                <a:srgbClr val="333333"/>
              </a:solidFill>
              <a:latin typeface="inter-regular"/>
            </a:endParaRPr>
          </a:p>
          <a:p>
            <a:pPr marL="457200" lvl="1" indent="0" algn="just">
              <a:buNone/>
            </a:pPr>
            <a:r>
              <a:rPr lang="en-US" b="0" i="0" dirty="0">
                <a:solidFill>
                  <a:srgbClr val="000000"/>
                </a:solidFill>
                <a:effectLst/>
                <a:latin typeface="inter-regular"/>
              </a:rPr>
              <a:t>while (condition)  </a:t>
            </a:r>
          </a:p>
          <a:p>
            <a:pPr marL="457200" lvl="1" indent="0" algn="just">
              <a:buNone/>
            </a:pPr>
            <a:r>
              <a:rPr lang="en-US" b="0" i="0" dirty="0">
                <a:solidFill>
                  <a:srgbClr val="000000"/>
                </a:solidFill>
                <a:effectLst/>
                <a:latin typeface="inter-regular"/>
              </a:rPr>
              <a:t>{  </a:t>
            </a:r>
          </a:p>
          <a:p>
            <a:pPr marL="457200" lvl="1" indent="0" algn="just">
              <a:buNone/>
            </a:pPr>
            <a:r>
              <a:rPr lang="en-US" b="0" i="0" dirty="0">
                <a:solidFill>
                  <a:srgbClr val="000000"/>
                </a:solidFill>
                <a:effectLst/>
                <a:latin typeface="inter-regular"/>
              </a:rPr>
              <a:t>    code to be executed  </a:t>
            </a:r>
          </a:p>
          <a:p>
            <a:pPr marL="457200" lvl="1" indent="0" algn="just">
              <a:buNone/>
            </a:pPr>
            <a:r>
              <a:rPr lang="en-US" b="0" i="0" dirty="0">
                <a:solidFill>
                  <a:srgbClr val="000000"/>
                </a:solidFill>
                <a:effectLst/>
                <a:latin typeface="inter-regular"/>
              </a:rPr>
              <a:t>}  </a:t>
            </a: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16209856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Loop</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6198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u="sng" dirty="0">
                <a:solidFill>
                  <a:srgbClr val="000000"/>
                </a:solidFill>
                <a:latin typeface="inter-regular"/>
              </a:rPr>
              <a:t>Do While Loop</a:t>
            </a:r>
            <a:endParaRPr lang="en-US" b="0" i="0" u="sng" dirty="0">
              <a:solidFill>
                <a:srgbClr val="000000"/>
              </a:solidFill>
              <a:effectLst/>
              <a:latin typeface="inter-regular"/>
            </a:endParaRPr>
          </a:p>
          <a:p>
            <a:pPr algn="just"/>
            <a:r>
              <a:rPr lang="en-US" b="0" i="0" dirty="0">
                <a:solidFill>
                  <a:srgbClr val="333333"/>
                </a:solidFill>
                <a:effectLst/>
                <a:latin typeface="inter-regular"/>
              </a:rPr>
              <a:t>The </a:t>
            </a:r>
            <a:r>
              <a:rPr lang="en-US" b="1" i="0" dirty="0">
                <a:solidFill>
                  <a:srgbClr val="333333"/>
                </a:solidFill>
                <a:effectLst/>
                <a:latin typeface="inter-bold"/>
              </a:rPr>
              <a:t>JavaScript do while loop</a:t>
            </a:r>
            <a:r>
              <a:rPr lang="en-US" b="0" i="0" dirty="0">
                <a:solidFill>
                  <a:srgbClr val="333333"/>
                </a:solidFill>
                <a:effectLst/>
                <a:latin typeface="inter-regular"/>
              </a:rPr>
              <a:t> </a:t>
            </a:r>
            <a:r>
              <a:rPr lang="en-US" b="0" i="1" dirty="0">
                <a:solidFill>
                  <a:srgbClr val="333333"/>
                </a:solidFill>
                <a:effectLst/>
                <a:latin typeface="inter-regular"/>
              </a:rPr>
              <a:t>iterates the elements for the infinite number of times</a:t>
            </a:r>
            <a:r>
              <a:rPr lang="en-US" b="0" i="0" dirty="0">
                <a:solidFill>
                  <a:srgbClr val="333333"/>
                </a:solidFill>
                <a:effectLst/>
                <a:latin typeface="inter-regular"/>
              </a:rPr>
              <a:t> like while loop. But, code is </a:t>
            </a:r>
            <a:r>
              <a:rPr lang="en-US" b="0" i="1" dirty="0">
                <a:solidFill>
                  <a:srgbClr val="333333"/>
                </a:solidFill>
                <a:effectLst/>
                <a:latin typeface="inter-regular"/>
              </a:rPr>
              <a:t>executed at least</a:t>
            </a:r>
            <a:r>
              <a:rPr lang="en-US" b="0" i="0" dirty="0">
                <a:solidFill>
                  <a:srgbClr val="333333"/>
                </a:solidFill>
                <a:effectLst/>
                <a:latin typeface="inter-regular"/>
              </a:rPr>
              <a:t> once whether condition is true or false. The syntax of do while loop is given below.</a:t>
            </a:r>
            <a:endParaRPr lang="en-US" dirty="0">
              <a:solidFill>
                <a:srgbClr val="333333"/>
              </a:solidFill>
              <a:latin typeface="inter-regular"/>
            </a:endParaRPr>
          </a:p>
          <a:p>
            <a:pPr marL="457200" lvl="1" indent="0" algn="just">
              <a:buNone/>
            </a:pPr>
            <a:r>
              <a:rPr lang="en-US" b="0" i="0" dirty="0">
                <a:solidFill>
                  <a:srgbClr val="000000"/>
                </a:solidFill>
                <a:effectLst/>
                <a:latin typeface="inter-regular"/>
              </a:rPr>
              <a:t>do{  </a:t>
            </a:r>
          </a:p>
          <a:p>
            <a:pPr marL="457200" lvl="1" indent="0" algn="just">
              <a:buNone/>
            </a:pPr>
            <a:r>
              <a:rPr lang="en-US" b="0" i="0" dirty="0">
                <a:solidFill>
                  <a:srgbClr val="000000"/>
                </a:solidFill>
                <a:effectLst/>
                <a:latin typeface="inter-regular"/>
              </a:rPr>
              <a:t>    code to be executed  </a:t>
            </a:r>
          </a:p>
          <a:p>
            <a:pPr marL="457200" lvl="1" indent="0" algn="just">
              <a:buNone/>
            </a:pPr>
            <a:r>
              <a:rPr lang="en-US" b="0" i="0" dirty="0">
                <a:solidFill>
                  <a:srgbClr val="000000"/>
                </a:solidFill>
                <a:effectLst/>
                <a:latin typeface="inter-regular"/>
              </a:rPr>
              <a:t>}while (condition); </a:t>
            </a: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24101195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Loop</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6198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u="sng" dirty="0">
                <a:solidFill>
                  <a:srgbClr val="000000"/>
                </a:solidFill>
                <a:latin typeface="inter-regular"/>
              </a:rPr>
              <a:t>For in Loop</a:t>
            </a:r>
            <a:endParaRPr lang="en-US" b="0" i="0" u="sng" dirty="0">
              <a:solidFill>
                <a:srgbClr val="000000"/>
              </a:solidFill>
              <a:effectLst/>
              <a:latin typeface="inter-regular"/>
            </a:endParaRPr>
          </a:p>
          <a:p>
            <a:pPr algn="just"/>
            <a:r>
              <a:rPr lang="en-US" b="0" i="0" dirty="0" err="1">
                <a:solidFill>
                  <a:srgbClr val="000000"/>
                </a:solidFill>
                <a:effectLst/>
                <a:latin typeface="inter-regular"/>
              </a:rPr>
              <a:t>Ar</a:t>
            </a:r>
            <a:r>
              <a:rPr lang="en-US" b="0" i="0" dirty="0">
                <a:solidFill>
                  <a:srgbClr val="000000"/>
                </a:solidFill>
                <a:effectLst/>
                <a:latin typeface="inter-regular"/>
              </a:rPr>
              <a:t>=[1,2,3,4,5,6</a:t>
            </a:r>
            <a:r>
              <a:rPr lang="en-US" dirty="0">
                <a:solidFill>
                  <a:srgbClr val="000000"/>
                </a:solidFill>
                <a:latin typeface="inter-regular"/>
              </a:rPr>
              <a:t>]</a:t>
            </a:r>
            <a:r>
              <a:rPr lang="en-US" b="0" i="0" dirty="0">
                <a:solidFill>
                  <a:srgbClr val="000000"/>
                </a:solidFill>
                <a:effectLst/>
                <a:latin typeface="inter-regular"/>
              </a:rPr>
              <a:t>;</a:t>
            </a:r>
          </a:p>
          <a:p>
            <a:pPr algn="just"/>
            <a:r>
              <a:rPr lang="en-US" dirty="0">
                <a:solidFill>
                  <a:srgbClr val="000000"/>
                </a:solidFill>
                <a:latin typeface="inter-regular"/>
              </a:rPr>
              <a:t>For (</a:t>
            </a:r>
            <a:r>
              <a:rPr lang="en-US" dirty="0" err="1">
                <a:solidFill>
                  <a:srgbClr val="000000"/>
                </a:solidFill>
                <a:latin typeface="inter-regular"/>
              </a:rPr>
              <a:t>i</a:t>
            </a:r>
            <a:r>
              <a:rPr lang="en-US" dirty="0">
                <a:solidFill>
                  <a:srgbClr val="000000"/>
                </a:solidFill>
                <a:latin typeface="inter-regular"/>
              </a:rPr>
              <a:t> in </a:t>
            </a:r>
            <a:r>
              <a:rPr lang="en-US" dirty="0" err="1">
                <a:solidFill>
                  <a:srgbClr val="000000"/>
                </a:solidFill>
                <a:latin typeface="inter-regular"/>
              </a:rPr>
              <a:t>Ar</a:t>
            </a:r>
            <a:r>
              <a:rPr lang="en-US" dirty="0">
                <a:solidFill>
                  <a:srgbClr val="000000"/>
                </a:solidFill>
                <a:latin typeface="inter-regular"/>
              </a:rPr>
              <a:t>){</a:t>
            </a:r>
          </a:p>
          <a:p>
            <a:pPr lvl="1" algn="just"/>
            <a:r>
              <a:rPr lang="en-US" b="0" i="0" dirty="0">
                <a:solidFill>
                  <a:srgbClr val="000000"/>
                </a:solidFill>
                <a:effectLst/>
                <a:latin typeface="inter-regular"/>
              </a:rPr>
              <a:t>Console.log(</a:t>
            </a:r>
            <a:r>
              <a:rPr lang="en-US" b="0" i="0" dirty="0" err="1">
                <a:solidFill>
                  <a:srgbClr val="000000"/>
                </a:solidFill>
                <a:effectLst/>
                <a:latin typeface="inter-regular"/>
              </a:rPr>
              <a:t>Ar</a:t>
            </a:r>
            <a:r>
              <a:rPr lang="en-US" b="0" i="0" dirty="0">
                <a:solidFill>
                  <a:srgbClr val="000000"/>
                </a:solidFill>
                <a:effectLst/>
                <a:latin typeface="inter-regular"/>
              </a:rPr>
              <a:t>[</a:t>
            </a:r>
            <a:r>
              <a:rPr lang="en-US" b="0" i="0" dirty="0" err="1">
                <a:solidFill>
                  <a:srgbClr val="000000"/>
                </a:solidFill>
                <a:effectLst/>
                <a:latin typeface="inter-regular"/>
              </a:rPr>
              <a:t>i</a:t>
            </a:r>
            <a:r>
              <a:rPr lang="en-US" b="0" i="0" dirty="0">
                <a:solidFill>
                  <a:srgbClr val="000000"/>
                </a:solidFill>
                <a:effectLst/>
                <a:latin typeface="inter-regular"/>
              </a:rPr>
              <a:t>])</a:t>
            </a:r>
          </a:p>
        </p:txBody>
      </p:sp>
    </p:spTree>
    <p:extLst>
      <p:ext uri="{BB962C8B-B14F-4D97-AF65-F5344CB8AC3E}">
        <p14:creationId xmlns:p14="http://schemas.microsoft.com/office/powerpoint/2010/main" val="6421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FEATURES OF JAVA SCRIPT</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 name="Content Placeholder 2">
            <a:extLst>
              <a:ext uri="{FF2B5EF4-FFF2-40B4-BE49-F238E27FC236}">
                <a16:creationId xmlns:a16="http://schemas.microsoft.com/office/drawing/2014/main" id="{0098E816-6944-ED97-E06F-147E88293591}"/>
              </a:ext>
            </a:extLst>
          </p:cNvPr>
          <p:cNvSpPr txBox="1">
            <a:spLocks/>
          </p:cNvSpPr>
          <p:nvPr/>
        </p:nvSpPr>
        <p:spPr>
          <a:xfrm>
            <a:off x="1141412" y="1514969"/>
            <a:ext cx="9905999" cy="42762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inter-regular"/>
              </a:rPr>
              <a:t>JavaScript is an object-oriented programming language that uses prototypes rather than using classes for inheritance.</a:t>
            </a:r>
          </a:p>
          <a:p>
            <a:pPr>
              <a:lnSpc>
                <a:spcPct val="150000"/>
              </a:lnSpc>
            </a:pPr>
            <a:r>
              <a:rPr lang="en-US" dirty="0">
                <a:latin typeface="inter-regular"/>
              </a:rPr>
              <a:t>It is a light-weighted and interpreted language.</a:t>
            </a:r>
            <a:endParaRPr lang="en-IN" dirty="0">
              <a:latin typeface="inter-regular"/>
            </a:endParaRPr>
          </a:p>
          <a:p>
            <a:pPr>
              <a:lnSpc>
                <a:spcPct val="150000"/>
              </a:lnSpc>
            </a:pPr>
            <a:r>
              <a:rPr lang="en-US" dirty="0">
                <a:latin typeface="inter-regular"/>
              </a:rPr>
              <a:t>It is a case-sensitive language.</a:t>
            </a:r>
          </a:p>
          <a:p>
            <a:pPr>
              <a:lnSpc>
                <a:spcPct val="150000"/>
              </a:lnSpc>
            </a:pPr>
            <a:r>
              <a:rPr lang="en-US" dirty="0">
                <a:latin typeface="inter-regular"/>
              </a:rPr>
              <a:t>JavaScript is supportable in several operating systems including, Windows, macOS, etc.</a:t>
            </a:r>
          </a:p>
          <a:p>
            <a:endParaRPr lang="en-US" dirty="0">
              <a:solidFill>
                <a:srgbClr val="000000"/>
              </a:solidFill>
              <a:latin typeface="inter-regular"/>
            </a:endParaRPr>
          </a:p>
        </p:txBody>
      </p:sp>
    </p:spTree>
    <p:extLst>
      <p:ext uri="{BB962C8B-B14F-4D97-AF65-F5344CB8AC3E}">
        <p14:creationId xmlns:p14="http://schemas.microsoft.com/office/powerpoint/2010/main" val="25788553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Loop</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6198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u="sng" dirty="0" err="1">
                <a:solidFill>
                  <a:srgbClr val="000000"/>
                </a:solidFill>
                <a:latin typeface="inter-regular"/>
              </a:rPr>
              <a:t>forEach</a:t>
            </a:r>
            <a:r>
              <a:rPr lang="en-US" u="sng" dirty="0">
                <a:solidFill>
                  <a:srgbClr val="000000"/>
                </a:solidFill>
                <a:latin typeface="inter-regular"/>
              </a:rPr>
              <a:t> Loop</a:t>
            </a:r>
            <a:endParaRPr lang="en-US" b="0" i="0" u="sng" dirty="0">
              <a:solidFill>
                <a:srgbClr val="000000"/>
              </a:solidFill>
              <a:effectLst/>
              <a:latin typeface="inter-regular"/>
            </a:endParaRPr>
          </a:p>
          <a:p>
            <a:pPr algn="just"/>
            <a:r>
              <a:rPr lang="en-US" b="0" i="0" dirty="0" err="1">
                <a:solidFill>
                  <a:srgbClr val="000000"/>
                </a:solidFill>
                <a:effectLst/>
                <a:latin typeface="inter-regular"/>
              </a:rPr>
              <a:t>Ar</a:t>
            </a:r>
            <a:r>
              <a:rPr lang="en-US" b="0" i="0" dirty="0">
                <a:solidFill>
                  <a:srgbClr val="000000"/>
                </a:solidFill>
                <a:effectLst/>
                <a:latin typeface="inter-regular"/>
              </a:rPr>
              <a:t>={10,20,30,40,50};</a:t>
            </a:r>
          </a:p>
          <a:p>
            <a:pPr algn="just"/>
            <a:r>
              <a:rPr lang="en-US" dirty="0" err="1">
                <a:solidFill>
                  <a:srgbClr val="000000"/>
                </a:solidFill>
                <a:latin typeface="inter-regular"/>
              </a:rPr>
              <a:t>Ar.forEach</a:t>
            </a:r>
            <a:r>
              <a:rPr lang="en-US" dirty="0">
                <a:solidFill>
                  <a:srgbClr val="000000"/>
                </a:solidFill>
                <a:latin typeface="inter-regular"/>
              </a:rPr>
              <a:t>(function(</a:t>
            </a:r>
            <a:r>
              <a:rPr lang="en-US" dirty="0" err="1">
                <a:solidFill>
                  <a:srgbClr val="000000"/>
                </a:solidFill>
                <a:latin typeface="inter-regular"/>
              </a:rPr>
              <a:t>value,index</a:t>
            </a:r>
            <a:r>
              <a:rPr lang="en-US" dirty="0">
                <a:solidFill>
                  <a:srgbClr val="000000"/>
                </a:solidFill>
                <a:latin typeface="inter-regular"/>
              </a:rPr>
              <a:t>){</a:t>
            </a:r>
          </a:p>
          <a:p>
            <a:pPr lvl="1" algn="just"/>
            <a:r>
              <a:rPr lang="en-US" b="0" i="0" dirty="0">
                <a:solidFill>
                  <a:srgbClr val="000000"/>
                </a:solidFill>
                <a:effectLst/>
                <a:latin typeface="inter-regular"/>
              </a:rPr>
              <a:t>Conslo.log(value);</a:t>
            </a:r>
          </a:p>
          <a:p>
            <a:pPr lvl="1" algn="just"/>
            <a:r>
              <a:rPr lang="en-US" b="0" i="0" dirty="0">
                <a:solidFill>
                  <a:srgbClr val="000000"/>
                </a:solidFill>
                <a:effectLst/>
                <a:latin typeface="inter-regular"/>
              </a:rPr>
              <a:t>Conslo.log(index);</a:t>
            </a:r>
          </a:p>
          <a:p>
            <a:pPr marL="457200" lvl="1" indent="0" algn="just">
              <a:buNone/>
            </a:pPr>
            <a:r>
              <a:rPr lang="en-US" dirty="0">
                <a:solidFill>
                  <a:srgbClr val="000000"/>
                </a:solidFill>
                <a:latin typeface="inter-regular"/>
              </a:rPr>
              <a:t>})</a:t>
            </a:r>
          </a:p>
          <a:p>
            <a:pPr marL="457200" lvl="1" indent="0" algn="just">
              <a:buNone/>
            </a:pPr>
            <a:r>
              <a:rPr lang="en-US" b="0" i="0" dirty="0">
                <a:solidFill>
                  <a:srgbClr val="000000"/>
                </a:solidFill>
                <a:effectLst/>
                <a:latin typeface="inter-regular"/>
              </a:rPr>
              <a:t>Obj=</a:t>
            </a:r>
            <a:r>
              <a:rPr lang="en-US" dirty="0">
                <a:solidFill>
                  <a:srgbClr val="000000"/>
                </a:solidFill>
                <a:latin typeface="inter-regular"/>
              </a:rPr>
              <a:t>[{name:”appu”,age:20},{name:”allu”,age:23}]</a:t>
            </a:r>
          </a:p>
          <a:p>
            <a:pPr marL="457200" lvl="1" indent="0" algn="just">
              <a:buNone/>
            </a:pPr>
            <a:r>
              <a:rPr lang="en-US" b="0" i="0" dirty="0" err="1">
                <a:solidFill>
                  <a:srgbClr val="000000"/>
                </a:solidFill>
                <a:effectLst/>
                <a:latin typeface="inter-regular"/>
              </a:rPr>
              <a:t>Obj.forEach</a:t>
            </a:r>
            <a:r>
              <a:rPr lang="en-US" b="0" i="0" dirty="0">
                <a:solidFill>
                  <a:srgbClr val="000000"/>
                </a:solidFill>
                <a:effectLst/>
                <a:latin typeface="inter-regular"/>
              </a:rPr>
              <a:t>(function(</a:t>
            </a:r>
            <a:r>
              <a:rPr lang="en-US" b="0" i="0" dirty="0" err="1">
                <a:solidFill>
                  <a:srgbClr val="000000"/>
                </a:solidFill>
                <a:effectLst/>
                <a:latin typeface="inter-regular"/>
              </a:rPr>
              <a:t>value,index</a:t>
            </a:r>
            <a:r>
              <a:rPr lang="en-US" b="0" i="0" dirty="0">
                <a:solidFill>
                  <a:srgbClr val="000000"/>
                </a:solidFill>
                <a:effectLst/>
                <a:latin typeface="inter-regular"/>
              </a:rPr>
              <a:t>){</a:t>
            </a:r>
          </a:p>
          <a:p>
            <a:pPr marL="457200" lvl="1" indent="0" algn="just">
              <a:buNone/>
            </a:pPr>
            <a:r>
              <a:rPr lang="en-US" b="0" i="0" dirty="0">
                <a:solidFill>
                  <a:srgbClr val="000000"/>
                </a:solidFill>
                <a:effectLst/>
                <a:latin typeface="inter-regular"/>
              </a:rPr>
              <a:t>	console.log(value);</a:t>
            </a:r>
          </a:p>
          <a:p>
            <a:pPr marL="457200" lvl="1" indent="0" algn="just">
              <a:buNone/>
            </a:pPr>
            <a:r>
              <a:rPr lang="en-US" b="0" i="0" dirty="0">
                <a:solidFill>
                  <a:srgbClr val="000000"/>
                </a:solidFill>
                <a:effectLst/>
                <a:latin typeface="inter-regular"/>
              </a:rPr>
              <a:t>	console.log(value.name);</a:t>
            </a:r>
          </a:p>
          <a:p>
            <a:pPr marL="457200" lvl="1" indent="0" algn="just">
              <a:buNone/>
            </a:pPr>
            <a:r>
              <a:rPr lang="en-US" b="0" i="0" dirty="0">
                <a:solidFill>
                  <a:srgbClr val="000000"/>
                </a:solidFill>
                <a:effectLst/>
                <a:latin typeface="inter-regular"/>
              </a:rPr>
              <a:t>})</a:t>
            </a:r>
          </a:p>
          <a:p>
            <a:pPr lvl="1"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8882175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Break and Continue</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6198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buNone/>
            </a:pPr>
            <a:r>
              <a:rPr lang="en-US" b="1" i="0" u="sng" dirty="0">
                <a:solidFill>
                  <a:srgbClr val="000000"/>
                </a:solidFill>
                <a:effectLst/>
                <a:latin typeface="inter-regular"/>
              </a:rPr>
              <a:t>Break</a:t>
            </a:r>
          </a:p>
          <a:p>
            <a:pPr marL="457200" lvl="1" indent="0" algn="just">
              <a:buNone/>
            </a:pPr>
            <a:r>
              <a:rPr lang="en-US" dirty="0">
                <a:solidFill>
                  <a:srgbClr val="000000"/>
                </a:solidFill>
                <a:latin typeface="inter-regular"/>
              </a:rPr>
              <a:t>For(I=1;i&lt;=10;++</a:t>
            </a:r>
            <a:r>
              <a:rPr lang="en-US" dirty="0" err="1">
                <a:solidFill>
                  <a:srgbClr val="000000"/>
                </a:solidFill>
                <a:latin typeface="inter-regular"/>
              </a:rPr>
              <a:t>i</a:t>
            </a:r>
            <a:r>
              <a:rPr lang="en-US" dirty="0">
                <a:solidFill>
                  <a:srgbClr val="000000"/>
                </a:solidFill>
                <a:latin typeface="inter-regular"/>
              </a:rPr>
              <a:t>)</a:t>
            </a:r>
          </a:p>
          <a:p>
            <a:pPr marL="457200" lvl="1" indent="0" algn="just">
              <a:buNone/>
            </a:pPr>
            <a:r>
              <a:rPr lang="en-US" i="0" dirty="0">
                <a:solidFill>
                  <a:srgbClr val="000000"/>
                </a:solidFill>
                <a:effectLst/>
                <a:latin typeface="inter-regular"/>
              </a:rPr>
              <a:t>{</a:t>
            </a:r>
          </a:p>
          <a:p>
            <a:pPr marL="914400" lvl="2" indent="0" algn="just">
              <a:buNone/>
            </a:pPr>
            <a:r>
              <a:rPr lang="en-US" dirty="0">
                <a:solidFill>
                  <a:srgbClr val="000000"/>
                </a:solidFill>
                <a:latin typeface="inter-regular"/>
              </a:rPr>
              <a:t>If(</a:t>
            </a:r>
            <a:r>
              <a:rPr lang="en-US" dirty="0" err="1">
                <a:solidFill>
                  <a:srgbClr val="000000"/>
                </a:solidFill>
                <a:latin typeface="inter-regular"/>
              </a:rPr>
              <a:t>i</a:t>
            </a:r>
            <a:r>
              <a:rPr lang="en-US" dirty="0">
                <a:solidFill>
                  <a:srgbClr val="000000"/>
                </a:solidFill>
                <a:latin typeface="inter-regular"/>
              </a:rPr>
              <a:t>==5)</a:t>
            </a:r>
          </a:p>
          <a:p>
            <a:pPr marL="914400" lvl="2" indent="0" algn="just">
              <a:buNone/>
            </a:pPr>
            <a:r>
              <a:rPr lang="en-US" dirty="0">
                <a:solidFill>
                  <a:srgbClr val="000000"/>
                </a:solidFill>
                <a:latin typeface="inter-regular"/>
              </a:rPr>
              <a:t>{</a:t>
            </a:r>
          </a:p>
          <a:p>
            <a:pPr marL="1371600" lvl="3" indent="0" algn="just">
              <a:buNone/>
            </a:pPr>
            <a:r>
              <a:rPr lang="en-US" dirty="0">
                <a:solidFill>
                  <a:srgbClr val="000000"/>
                </a:solidFill>
                <a:latin typeface="inter-regular"/>
              </a:rPr>
              <a:t>Break;</a:t>
            </a:r>
          </a:p>
          <a:p>
            <a:pPr marL="914400" lvl="2" indent="0" algn="just">
              <a:buNone/>
            </a:pPr>
            <a:r>
              <a:rPr lang="en-US" dirty="0">
                <a:solidFill>
                  <a:srgbClr val="000000"/>
                </a:solidFill>
                <a:latin typeface="inter-regular"/>
              </a:rPr>
              <a:t>}</a:t>
            </a:r>
          </a:p>
          <a:p>
            <a:pPr marL="914400" lvl="2" indent="0" algn="just">
              <a:buNone/>
            </a:pPr>
            <a:r>
              <a:rPr lang="en-US" dirty="0">
                <a:solidFill>
                  <a:srgbClr val="000000"/>
                </a:solidFill>
                <a:latin typeface="inter-regular"/>
              </a:rPr>
              <a:t>Console.log(</a:t>
            </a:r>
            <a:r>
              <a:rPr lang="en-US" dirty="0" err="1">
                <a:solidFill>
                  <a:srgbClr val="000000"/>
                </a:solidFill>
                <a:latin typeface="inter-regular"/>
              </a:rPr>
              <a:t>i</a:t>
            </a:r>
            <a:r>
              <a:rPr lang="en-US" dirty="0">
                <a:solidFill>
                  <a:srgbClr val="000000"/>
                </a:solidFill>
                <a:latin typeface="inter-regular"/>
              </a:rPr>
              <a:t>)</a:t>
            </a:r>
          </a:p>
          <a:p>
            <a:pPr marL="457200" lvl="1" indent="0" algn="just">
              <a:buNone/>
            </a:pPr>
            <a:r>
              <a:rPr lang="en-US" dirty="0">
                <a:solidFill>
                  <a:srgbClr val="000000"/>
                </a:solidFill>
                <a:latin typeface="inter-regular"/>
              </a:rPr>
              <a:t>}</a:t>
            </a:r>
            <a:endParaRPr lang="en-US" i="0" dirty="0">
              <a:solidFill>
                <a:srgbClr val="000000"/>
              </a:solidFill>
              <a:effectLst/>
              <a:latin typeface="inter-regular"/>
            </a:endParaRPr>
          </a:p>
        </p:txBody>
      </p:sp>
    </p:spTree>
    <p:extLst>
      <p:ext uri="{BB962C8B-B14F-4D97-AF65-F5344CB8AC3E}">
        <p14:creationId xmlns:p14="http://schemas.microsoft.com/office/powerpoint/2010/main" val="34629236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Break and Continue</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75125"/>
            <a:ext cx="9905999" cy="46198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buNone/>
            </a:pPr>
            <a:r>
              <a:rPr lang="en-US" b="1" i="0" u="sng" dirty="0">
                <a:solidFill>
                  <a:srgbClr val="000000"/>
                </a:solidFill>
                <a:effectLst/>
                <a:latin typeface="inter-regular"/>
              </a:rPr>
              <a:t>Continue</a:t>
            </a:r>
          </a:p>
          <a:p>
            <a:pPr marL="457200" lvl="1" indent="0" algn="just">
              <a:buNone/>
            </a:pPr>
            <a:r>
              <a:rPr lang="en-US" dirty="0">
                <a:solidFill>
                  <a:srgbClr val="000000"/>
                </a:solidFill>
                <a:latin typeface="inter-regular"/>
              </a:rPr>
              <a:t>For(I=1;i&lt;=10;++</a:t>
            </a:r>
            <a:r>
              <a:rPr lang="en-US" dirty="0" err="1">
                <a:solidFill>
                  <a:srgbClr val="000000"/>
                </a:solidFill>
                <a:latin typeface="inter-regular"/>
              </a:rPr>
              <a:t>i</a:t>
            </a:r>
            <a:r>
              <a:rPr lang="en-US" dirty="0">
                <a:solidFill>
                  <a:srgbClr val="000000"/>
                </a:solidFill>
                <a:latin typeface="inter-regular"/>
              </a:rPr>
              <a:t>)</a:t>
            </a:r>
          </a:p>
          <a:p>
            <a:pPr marL="457200" lvl="1" indent="0" algn="just">
              <a:buNone/>
            </a:pPr>
            <a:r>
              <a:rPr lang="en-US" i="0" dirty="0">
                <a:solidFill>
                  <a:srgbClr val="000000"/>
                </a:solidFill>
                <a:effectLst/>
                <a:latin typeface="inter-regular"/>
              </a:rPr>
              <a:t>{</a:t>
            </a:r>
          </a:p>
          <a:p>
            <a:pPr marL="914400" lvl="2" indent="0" algn="just">
              <a:buNone/>
            </a:pPr>
            <a:r>
              <a:rPr lang="en-US" dirty="0">
                <a:solidFill>
                  <a:srgbClr val="000000"/>
                </a:solidFill>
                <a:latin typeface="inter-regular"/>
              </a:rPr>
              <a:t>If(</a:t>
            </a:r>
            <a:r>
              <a:rPr lang="en-US" dirty="0" err="1">
                <a:solidFill>
                  <a:srgbClr val="000000"/>
                </a:solidFill>
                <a:latin typeface="inter-regular"/>
              </a:rPr>
              <a:t>i</a:t>
            </a:r>
            <a:r>
              <a:rPr lang="en-US" dirty="0">
                <a:solidFill>
                  <a:srgbClr val="000000"/>
                </a:solidFill>
                <a:latin typeface="inter-regular"/>
              </a:rPr>
              <a:t>==5)</a:t>
            </a:r>
          </a:p>
          <a:p>
            <a:pPr marL="914400" lvl="2" indent="0" algn="just">
              <a:buNone/>
            </a:pPr>
            <a:r>
              <a:rPr lang="en-US" dirty="0">
                <a:solidFill>
                  <a:srgbClr val="000000"/>
                </a:solidFill>
                <a:latin typeface="inter-regular"/>
              </a:rPr>
              <a:t>{</a:t>
            </a:r>
          </a:p>
          <a:p>
            <a:pPr marL="1371600" lvl="3" indent="0" algn="just">
              <a:buNone/>
            </a:pPr>
            <a:r>
              <a:rPr lang="en-US" dirty="0">
                <a:solidFill>
                  <a:srgbClr val="000000"/>
                </a:solidFill>
                <a:latin typeface="inter-regular"/>
              </a:rPr>
              <a:t>Continue;</a:t>
            </a:r>
          </a:p>
          <a:p>
            <a:pPr marL="914400" lvl="2" indent="0" algn="just">
              <a:buNone/>
            </a:pPr>
            <a:r>
              <a:rPr lang="en-US" dirty="0">
                <a:solidFill>
                  <a:srgbClr val="000000"/>
                </a:solidFill>
                <a:latin typeface="inter-regular"/>
              </a:rPr>
              <a:t>}</a:t>
            </a:r>
          </a:p>
          <a:p>
            <a:pPr marL="914400" lvl="2" indent="0" algn="just">
              <a:buNone/>
            </a:pPr>
            <a:r>
              <a:rPr lang="en-US" dirty="0">
                <a:solidFill>
                  <a:srgbClr val="000000"/>
                </a:solidFill>
                <a:latin typeface="inter-regular"/>
              </a:rPr>
              <a:t>Console.log(</a:t>
            </a:r>
            <a:r>
              <a:rPr lang="en-US" dirty="0" err="1">
                <a:solidFill>
                  <a:srgbClr val="000000"/>
                </a:solidFill>
                <a:latin typeface="inter-regular"/>
              </a:rPr>
              <a:t>i</a:t>
            </a:r>
            <a:r>
              <a:rPr lang="en-US" dirty="0">
                <a:solidFill>
                  <a:srgbClr val="000000"/>
                </a:solidFill>
                <a:latin typeface="inter-regular"/>
              </a:rPr>
              <a:t>)</a:t>
            </a:r>
          </a:p>
          <a:p>
            <a:pPr marL="914400" lvl="2" indent="0" algn="just">
              <a:buNone/>
            </a:pPr>
            <a:endParaRPr lang="en-US" dirty="0">
              <a:solidFill>
                <a:srgbClr val="000000"/>
              </a:solidFill>
              <a:latin typeface="inter-regular"/>
            </a:endParaRPr>
          </a:p>
          <a:p>
            <a:pPr marL="457200" lvl="1" indent="0" algn="just">
              <a:buNone/>
            </a:pPr>
            <a:r>
              <a:rPr lang="en-US" dirty="0">
                <a:solidFill>
                  <a:srgbClr val="000000"/>
                </a:solidFill>
                <a:latin typeface="inter-regular"/>
              </a:rPr>
              <a:t>}</a:t>
            </a:r>
            <a:endParaRPr lang="en-US" i="0" dirty="0">
              <a:solidFill>
                <a:srgbClr val="000000"/>
              </a:solidFill>
              <a:effectLst/>
              <a:latin typeface="inter-regular"/>
            </a:endParaRPr>
          </a:p>
        </p:txBody>
      </p:sp>
    </p:spTree>
    <p:extLst>
      <p:ext uri="{BB962C8B-B14F-4D97-AF65-F5344CB8AC3E}">
        <p14:creationId xmlns:p14="http://schemas.microsoft.com/office/powerpoint/2010/main" val="41544618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Function</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365066"/>
            <a:ext cx="9905999" cy="46198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i="0" dirty="0">
                <a:solidFill>
                  <a:srgbClr val="333333"/>
                </a:solidFill>
                <a:effectLst/>
                <a:latin typeface="inter-bold"/>
              </a:rPr>
              <a:t>JavaScript functions</a:t>
            </a:r>
            <a:r>
              <a:rPr lang="en-US" b="0" i="0" dirty="0">
                <a:solidFill>
                  <a:srgbClr val="333333"/>
                </a:solidFill>
                <a:effectLst/>
                <a:latin typeface="inter-regular"/>
              </a:rPr>
              <a:t> are used to perform operations. We can call JavaScript function many times to reuse the code.</a:t>
            </a:r>
          </a:p>
          <a:p>
            <a:pPr algn="just"/>
            <a:r>
              <a:rPr lang="en-US" b="0" i="0" dirty="0">
                <a:solidFill>
                  <a:srgbClr val="333333"/>
                </a:solidFill>
                <a:effectLst/>
                <a:latin typeface="inter-regular"/>
              </a:rPr>
              <a:t>There are mainly two advantages of JavaScript functions.</a:t>
            </a:r>
          </a:p>
          <a:p>
            <a:pPr lvl="1" algn="just">
              <a:buFont typeface="+mj-lt"/>
              <a:buAutoNum type="arabicPeriod"/>
            </a:pPr>
            <a:r>
              <a:rPr lang="en-US" b="1" i="0" dirty="0">
                <a:solidFill>
                  <a:srgbClr val="000000"/>
                </a:solidFill>
                <a:effectLst/>
                <a:latin typeface="inter-bold"/>
              </a:rPr>
              <a:t>Code reusability</a:t>
            </a:r>
            <a:r>
              <a:rPr lang="en-US" b="0" i="0" dirty="0">
                <a:solidFill>
                  <a:srgbClr val="000000"/>
                </a:solidFill>
                <a:effectLst/>
                <a:latin typeface="inter-regular"/>
              </a:rPr>
              <a:t>: We can call a function several times so it save coding.</a:t>
            </a:r>
          </a:p>
          <a:p>
            <a:pPr lvl="1" algn="just">
              <a:buFont typeface="+mj-lt"/>
              <a:buAutoNum type="arabicPeriod"/>
            </a:pPr>
            <a:r>
              <a:rPr lang="en-US" b="1" i="0" dirty="0">
                <a:solidFill>
                  <a:srgbClr val="000000"/>
                </a:solidFill>
                <a:effectLst/>
                <a:latin typeface="inter-bold"/>
              </a:rPr>
              <a:t>Less coding</a:t>
            </a:r>
            <a:r>
              <a:rPr lang="en-US" b="0" i="0" dirty="0">
                <a:solidFill>
                  <a:srgbClr val="000000"/>
                </a:solidFill>
                <a:effectLst/>
                <a:latin typeface="inter-regular"/>
              </a:rPr>
              <a:t>: It makes our program compact. We don’t need to write many lines of code each time to perform a common task.</a:t>
            </a:r>
          </a:p>
          <a:p>
            <a:pPr algn="just"/>
            <a:r>
              <a:rPr lang="en-US" dirty="0">
                <a:solidFill>
                  <a:srgbClr val="000000"/>
                </a:solidFill>
                <a:latin typeface="inter-regular"/>
              </a:rPr>
              <a:t>Syntax :</a:t>
            </a:r>
          </a:p>
          <a:p>
            <a:pPr marL="457200" lvl="1" indent="0" algn="just">
              <a:buNone/>
            </a:pPr>
            <a:r>
              <a:rPr lang="en-US" b="0" i="0" dirty="0">
                <a:solidFill>
                  <a:srgbClr val="000000"/>
                </a:solidFill>
                <a:effectLst/>
                <a:latin typeface="inter-regular"/>
              </a:rPr>
              <a:t>function </a:t>
            </a:r>
            <a:r>
              <a:rPr lang="en-US" b="0" i="0" dirty="0" err="1">
                <a:solidFill>
                  <a:srgbClr val="000000"/>
                </a:solidFill>
                <a:effectLst/>
                <a:latin typeface="inter-regular"/>
              </a:rPr>
              <a:t>functionName</a:t>
            </a:r>
            <a:r>
              <a:rPr lang="en-US" b="0" i="0" dirty="0">
                <a:solidFill>
                  <a:srgbClr val="000000"/>
                </a:solidFill>
                <a:effectLst/>
                <a:latin typeface="inter-regular"/>
              </a:rPr>
              <a:t>([arg1, arg2, ...</a:t>
            </a:r>
            <a:r>
              <a:rPr lang="en-US" b="0" i="0" dirty="0" err="1">
                <a:solidFill>
                  <a:srgbClr val="000000"/>
                </a:solidFill>
                <a:effectLst/>
                <a:latin typeface="inter-regular"/>
              </a:rPr>
              <a:t>argN</a:t>
            </a:r>
            <a:r>
              <a:rPr lang="en-US" b="0" i="0" dirty="0">
                <a:solidFill>
                  <a:srgbClr val="000000"/>
                </a:solidFill>
                <a:effectLst/>
                <a:latin typeface="inter-regular"/>
              </a:rPr>
              <a:t>]){  </a:t>
            </a:r>
          </a:p>
          <a:p>
            <a:pPr marL="457200" lvl="1" indent="0" algn="just">
              <a:buNone/>
            </a:pPr>
            <a:r>
              <a:rPr lang="en-US" b="0" i="0" dirty="0">
                <a:solidFill>
                  <a:srgbClr val="000000"/>
                </a:solidFill>
                <a:effectLst/>
                <a:latin typeface="inter-regular"/>
              </a:rPr>
              <a:t>//code to be executed  </a:t>
            </a:r>
          </a:p>
          <a:p>
            <a:pPr marL="457200" lvl="1" indent="0" algn="just">
              <a:buNone/>
            </a:pPr>
            <a:r>
              <a:rPr lang="en-US" b="0" i="0" dirty="0">
                <a:solidFill>
                  <a:srgbClr val="000000"/>
                </a:solidFill>
                <a:effectLst/>
                <a:latin typeface="inter-regular"/>
              </a:rPr>
              <a:t>}  </a:t>
            </a:r>
          </a:p>
          <a:p>
            <a:pPr marL="457200" lvl="1" indent="0" algn="just">
              <a:buNone/>
            </a:pPr>
            <a:r>
              <a:rPr lang="en-US" dirty="0">
                <a:solidFill>
                  <a:srgbClr val="FF0000"/>
                </a:solidFill>
                <a:latin typeface="inter-regular"/>
              </a:rPr>
              <a:t>Explain about argument and </a:t>
            </a:r>
            <a:r>
              <a:rPr lang="en-US" dirty="0" err="1">
                <a:solidFill>
                  <a:srgbClr val="FF0000"/>
                </a:solidFill>
                <a:latin typeface="inter-regular"/>
              </a:rPr>
              <a:t>retun</a:t>
            </a:r>
            <a:r>
              <a:rPr lang="en-US" dirty="0">
                <a:solidFill>
                  <a:srgbClr val="FF0000"/>
                </a:solidFill>
                <a:latin typeface="inter-regular"/>
              </a:rPr>
              <a:t> in function and scope of variable</a:t>
            </a:r>
            <a:endParaRPr lang="en-US" b="0" i="0" dirty="0">
              <a:solidFill>
                <a:srgbClr val="FF0000"/>
              </a:solidFill>
              <a:effectLst/>
              <a:latin typeface="inter-regular"/>
            </a:endParaRPr>
          </a:p>
          <a:p>
            <a:pPr lvl="1"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20172442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Call by value and call by </a:t>
            </a:r>
            <a:r>
              <a:rPr lang="en-US" sz="3600" dirty="0" err="1">
                <a:solidFill>
                  <a:srgbClr val="F7BB34"/>
                </a:solidFill>
                <a:latin typeface="Viga" panose="020B0800030000020004" pitchFamily="34" charset="0"/>
              </a:rPr>
              <a:t>referance</a:t>
            </a:r>
            <a:endParaRPr lang="en-US" sz="3600" dirty="0">
              <a:solidFill>
                <a:srgbClr val="F7BB34"/>
              </a:solidFill>
              <a:latin typeface="Viga" panose="020B0800030000020004" pitchFamily="34" charset="0"/>
            </a:endParaRP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3000" y="1722692"/>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365066"/>
            <a:ext cx="9905999" cy="46198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buNone/>
            </a:pPr>
            <a:endParaRPr lang="en-US" b="0" i="0" dirty="0">
              <a:solidFill>
                <a:srgbClr val="000000"/>
              </a:solidFill>
              <a:effectLst/>
              <a:latin typeface="inter-regular"/>
            </a:endParaRPr>
          </a:p>
        </p:txBody>
      </p:sp>
      <p:pic>
        <p:nvPicPr>
          <p:cNvPr id="6" name="Picture 5">
            <a:extLst>
              <a:ext uri="{FF2B5EF4-FFF2-40B4-BE49-F238E27FC236}">
                <a16:creationId xmlns:a16="http://schemas.microsoft.com/office/drawing/2014/main" id="{AE5DC239-2338-96B0-872F-0AD9ACF9C109}"/>
              </a:ext>
            </a:extLst>
          </p:cNvPr>
          <p:cNvPicPr>
            <a:picLocks noChangeAspect="1"/>
          </p:cNvPicPr>
          <p:nvPr/>
        </p:nvPicPr>
        <p:blipFill>
          <a:blip r:embed="rId3"/>
          <a:stretch>
            <a:fillRect/>
          </a:stretch>
        </p:blipFill>
        <p:spPr>
          <a:xfrm>
            <a:off x="2052883" y="1326222"/>
            <a:ext cx="7401797" cy="4568733"/>
          </a:xfrm>
          <a:prstGeom prst="rect">
            <a:avLst/>
          </a:prstGeom>
        </p:spPr>
      </p:pic>
    </p:spTree>
    <p:extLst>
      <p:ext uri="{BB962C8B-B14F-4D97-AF65-F5344CB8AC3E}">
        <p14:creationId xmlns:p14="http://schemas.microsoft.com/office/powerpoint/2010/main" val="5549134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Call by value and call by </a:t>
            </a:r>
            <a:r>
              <a:rPr lang="en-US" sz="3600" dirty="0" err="1">
                <a:solidFill>
                  <a:srgbClr val="F7BB34"/>
                </a:solidFill>
                <a:latin typeface="Viga" panose="020B0800030000020004" pitchFamily="34" charset="0"/>
              </a:rPr>
              <a:t>refferance</a:t>
            </a:r>
            <a:endParaRPr lang="en-US" sz="3600" dirty="0">
              <a:solidFill>
                <a:srgbClr val="F7BB34"/>
              </a:solidFill>
              <a:latin typeface="Viga" panose="020B0800030000020004" pitchFamily="34" charset="0"/>
            </a:endParaRP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3000" y="1722692"/>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365066"/>
            <a:ext cx="9905999" cy="46198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buNone/>
            </a:pPr>
            <a:endParaRPr lang="en-US" b="0" i="0" dirty="0">
              <a:solidFill>
                <a:srgbClr val="000000"/>
              </a:solidFill>
              <a:effectLst/>
              <a:latin typeface="inter-regular"/>
            </a:endParaRPr>
          </a:p>
        </p:txBody>
      </p:sp>
      <p:sp>
        <p:nvSpPr>
          <p:cNvPr id="3" name="TextBox 2">
            <a:extLst>
              <a:ext uri="{FF2B5EF4-FFF2-40B4-BE49-F238E27FC236}">
                <a16:creationId xmlns:a16="http://schemas.microsoft.com/office/drawing/2014/main" id="{57FA7729-0838-A018-BC90-D523F2DB2741}"/>
              </a:ext>
            </a:extLst>
          </p:cNvPr>
          <p:cNvSpPr txBox="1"/>
          <p:nvPr/>
        </p:nvSpPr>
        <p:spPr>
          <a:xfrm>
            <a:off x="1662546" y="1456550"/>
            <a:ext cx="3172690" cy="4247317"/>
          </a:xfrm>
          <a:prstGeom prst="rect">
            <a:avLst/>
          </a:prstGeom>
          <a:noFill/>
          <a:ln>
            <a:solidFill>
              <a:schemeClr val="accent1">
                <a:lumMod val="60000"/>
                <a:lumOff val="40000"/>
              </a:schemeClr>
            </a:solidFill>
          </a:ln>
        </p:spPr>
        <p:txBody>
          <a:bodyPr wrap="square" rtlCol="0">
            <a:spAutoFit/>
          </a:bodyPr>
          <a:lstStyle/>
          <a:p>
            <a:r>
              <a:rPr lang="en-US" dirty="0"/>
              <a:t>CALL BY REFFERANCE</a:t>
            </a:r>
          </a:p>
          <a:p>
            <a:endParaRPr lang="en-US" dirty="0"/>
          </a:p>
          <a:p>
            <a:r>
              <a:rPr lang="en-IN" dirty="0"/>
              <a:t>function </a:t>
            </a:r>
            <a:r>
              <a:rPr lang="en-IN" dirty="0" err="1"/>
              <a:t>asd</a:t>
            </a:r>
            <a:r>
              <a:rPr lang="en-IN" dirty="0"/>
              <a:t>(){  </a:t>
            </a:r>
          </a:p>
          <a:p>
            <a:r>
              <a:rPr lang="en-IN" dirty="0"/>
              <a:t>  var a=[100];   </a:t>
            </a:r>
          </a:p>
          <a:p>
            <a:r>
              <a:rPr lang="en-IN" dirty="0"/>
              <a:t> </a:t>
            </a:r>
            <a:r>
              <a:rPr lang="en-IN" dirty="0" err="1"/>
              <a:t>bsd</a:t>
            </a:r>
            <a:r>
              <a:rPr lang="en-IN" dirty="0"/>
              <a:t>(a);     console.log("function </a:t>
            </a:r>
            <a:r>
              <a:rPr lang="en-IN" dirty="0" err="1"/>
              <a:t>bsd</a:t>
            </a:r>
            <a:r>
              <a:rPr lang="en-IN" dirty="0"/>
              <a:t> = "+a[0]);  </a:t>
            </a:r>
          </a:p>
          <a:p>
            <a:r>
              <a:rPr lang="en-IN" dirty="0"/>
              <a:t>  }</a:t>
            </a:r>
          </a:p>
          <a:p>
            <a:r>
              <a:rPr lang="en-IN" dirty="0"/>
              <a:t>function </a:t>
            </a:r>
            <a:r>
              <a:rPr lang="en-IN" dirty="0" err="1"/>
              <a:t>bsd</a:t>
            </a:r>
            <a:r>
              <a:rPr lang="en-IN" dirty="0"/>
              <a:t>(a)</a:t>
            </a:r>
          </a:p>
          <a:p>
            <a:r>
              <a:rPr lang="en-IN" dirty="0"/>
              <a:t>{     </a:t>
            </a:r>
          </a:p>
          <a:p>
            <a:r>
              <a:rPr lang="en-IN" dirty="0"/>
              <a:t>a[0]+=+1;  </a:t>
            </a:r>
          </a:p>
          <a:p>
            <a:r>
              <a:rPr lang="en-IN" dirty="0"/>
              <a:t>  console.log("function </a:t>
            </a:r>
            <a:r>
              <a:rPr lang="en-IN" dirty="0" err="1"/>
              <a:t>asd</a:t>
            </a:r>
            <a:r>
              <a:rPr lang="en-IN" dirty="0"/>
              <a:t> = "+a[0]);</a:t>
            </a:r>
          </a:p>
          <a:p>
            <a:r>
              <a:rPr lang="en-IN" dirty="0"/>
              <a:t>}</a:t>
            </a:r>
          </a:p>
          <a:p>
            <a:r>
              <a:rPr lang="en-IN" dirty="0" err="1"/>
              <a:t>asd</a:t>
            </a:r>
            <a:r>
              <a:rPr lang="en-IN" dirty="0"/>
              <a:t>();</a:t>
            </a:r>
          </a:p>
        </p:txBody>
      </p:sp>
      <p:sp>
        <p:nvSpPr>
          <p:cNvPr id="7" name="TextBox 6">
            <a:extLst>
              <a:ext uri="{FF2B5EF4-FFF2-40B4-BE49-F238E27FC236}">
                <a16:creationId xmlns:a16="http://schemas.microsoft.com/office/drawing/2014/main" id="{16AD7B3E-7923-B977-2310-CCEF6D32B37B}"/>
              </a:ext>
            </a:extLst>
          </p:cNvPr>
          <p:cNvSpPr txBox="1"/>
          <p:nvPr/>
        </p:nvSpPr>
        <p:spPr>
          <a:xfrm>
            <a:off x="6259190" y="1421186"/>
            <a:ext cx="3172690" cy="4247317"/>
          </a:xfrm>
          <a:prstGeom prst="rect">
            <a:avLst/>
          </a:prstGeom>
          <a:noFill/>
          <a:ln>
            <a:solidFill>
              <a:schemeClr val="accent1">
                <a:lumMod val="60000"/>
                <a:lumOff val="40000"/>
              </a:schemeClr>
            </a:solidFill>
          </a:ln>
        </p:spPr>
        <p:txBody>
          <a:bodyPr wrap="square" rtlCol="0">
            <a:spAutoFit/>
          </a:bodyPr>
          <a:lstStyle/>
          <a:p>
            <a:r>
              <a:rPr lang="en-US" dirty="0"/>
              <a:t>CALL BY VALUE</a:t>
            </a:r>
          </a:p>
          <a:p>
            <a:endParaRPr lang="en-US" dirty="0"/>
          </a:p>
          <a:p>
            <a:r>
              <a:rPr lang="en-IN" dirty="0"/>
              <a:t>function </a:t>
            </a:r>
            <a:r>
              <a:rPr lang="en-IN" dirty="0" err="1"/>
              <a:t>asd</a:t>
            </a:r>
            <a:r>
              <a:rPr lang="en-IN" dirty="0"/>
              <a:t>(){  </a:t>
            </a:r>
          </a:p>
          <a:p>
            <a:r>
              <a:rPr lang="en-IN" dirty="0"/>
              <a:t>  var a=100;   </a:t>
            </a:r>
          </a:p>
          <a:p>
            <a:r>
              <a:rPr lang="en-IN" dirty="0"/>
              <a:t> </a:t>
            </a:r>
            <a:r>
              <a:rPr lang="en-IN" dirty="0" err="1"/>
              <a:t>bsd</a:t>
            </a:r>
            <a:r>
              <a:rPr lang="en-IN" dirty="0"/>
              <a:t>(a);     console.log("function </a:t>
            </a:r>
            <a:r>
              <a:rPr lang="en-IN" dirty="0" err="1"/>
              <a:t>bsd</a:t>
            </a:r>
            <a:r>
              <a:rPr lang="en-IN" dirty="0"/>
              <a:t> = "+a);  </a:t>
            </a:r>
          </a:p>
          <a:p>
            <a:r>
              <a:rPr lang="en-IN" dirty="0"/>
              <a:t>  }</a:t>
            </a:r>
          </a:p>
          <a:p>
            <a:r>
              <a:rPr lang="en-IN" dirty="0"/>
              <a:t>function </a:t>
            </a:r>
            <a:r>
              <a:rPr lang="en-IN" dirty="0" err="1"/>
              <a:t>bsd</a:t>
            </a:r>
            <a:r>
              <a:rPr lang="en-IN" dirty="0"/>
              <a:t>(a)</a:t>
            </a:r>
          </a:p>
          <a:p>
            <a:r>
              <a:rPr lang="en-IN" dirty="0"/>
              <a:t>{     </a:t>
            </a:r>
          </a:p>
          <a:p>
            <a:r>
              <a:rPr lang="en-IN" dirty="0"/>
              <a:t>a+=+1;  </a:t>
            </a:r>
          </a:p>
          <a:p>
            <a:r>
              <a:rPr lang="en-IN" dirty="0"/>
              <a:t>  console.log("function </a:t>
            </a:r>
            <a:r>
              <a:rPr lang="en-IN" dirty="0" err="1"/>
              <a:t>asd</a:t>
            </a:r>
            <a:r>
              <a:rPr lang="en-IN" dirty="0"/>
              <a:t> = "+a);</a:t>
            </a:r>
          </a:p>
          <a:p>
            <a:r>
              <a:rPr lang="en-IN" dirty="0"/>
              <a:t>}</a:t>
            </a:r>
          </a:p>
          <a:p>
            <a:r>
              <a:rPr lang="en-IN" dirty="0" err="1"/>
              <a:t>asd</a:t>
            </a:r>
            <a:r>
              <a:rPr lang="en-IN" dirty="0"/>
              <a:t>();</a:t>
            </a:r>
          </a:p>
        </p:txBody>
      </p:sp>
    </p:spTree>
    <p:extLst>
      <p:ext uri="{BB962C8B-B14F-4D97-AF65-F5344CB8AC3E}">
        <p14:creationId xmlns:p14="http://schemas.microsoft.com/office/powerpoint/2010/main" val="15516032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654925" y="407634"/>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Closure in Java Script</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3000" y="1722692"/>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142999" y="1186482"/>
            <a:ext cx="9905999" cy="46198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buNone/>
            </a:pPr>
            <a:r>
              <a:rPr lang="en-US" b="0" i="0" dirty="0">
                <a:solidFill>
                  <a:srgbClr val="000000"/>
                </a:solidFill>
                <a:effectLst/>
                <a:latin typeface="inter-regular"/>
              </a:rPr>
              <a:t>Environment inside the function.</a:t>
            </a:r>
          </a:p>
          <a:p>
            <a:pPr marL="457200" lvl="1" indent="0" algn="just">
              <a:buNone/>
            </a:pPr>
            <a:r>
              <a:rPr lang="en-US" b="0" i="0" dirty="0">
                <a:solidFill>
                  <a:srgbClr val="000000"/>
                </a:solidFill>
                <a:effectLst/>
                <a:latin typeface="inter-regular"/>
              </a:rPr>
              <a:t>function </a:t>
            </a:r>
            <a:r>
              <a:rPr lang="en-US" b="0" i="0" dirty="0" err="1">
                <a:solidFill>
                  <a:srgbClr val="000000"/>
                </a:solidFill>
                <a:effectLst/>
                <a:latin typeface="inter-regular"/>
              </a:rPr>
              <a:t>asd</a:t>
            </a:r>
            <a:r>
              <a:rPr lang="en-US" b="0" i="0" dirty="0">
                <a:solidFill>
                  <a:srgbClr val="000000"/>
                </a:solidFill>
                <a:effectLst/>
                <a:latin typeface="inter-regular"/>
              </a:rPr>
              <a:t>(</a:t>
            </a:r>
            <a:r>
              <a:rPr lang="en-US" b="0" i="0" dirty="0" err="1">
                <a:solidFill>
                  <a:srgbClr val="000000"/>
                </a:solidFill>
                <a:effectLst/>
                <a:latin typeface="inter-regular"/>
              </a:rPr>
              <a:t>a,b</a:t>
            </a:r>
            <a:r>
              <a:rPr lang="en-US" b="0" i="0" dirty="0">
                <a:solidFill>
                  <a:srgbClr val="000000"/>
                </a:solidFill>
                <a:effectLst/>
                <a:latin typeface="inter-regular"/>
              </a:rPr>
              <a:t>){ </a:t>
            </a:r>
          </a:p>
          <a:p>
            <a:pPr marL="457200" lvl="1" indent="0" algn="just">
              <a:buNone/>
            </a:pPr>
            <a:r>
              <a:rPr lang="en-US" b="0" i="0" dirty="0">
                <a:solidFill>
                  <a:srgbClr val="000000"/>
                </a:solidFill>
                <a:effectLst/>
                <a:latin typeface="inter-regular"/>
              </a:rPr>
              <a:t>  function </a:t>
            </a:r>
            <a:r>
              <a:rPr lang="en-US" b="0" i="0" dirty="0" err="1">
                <a:solidFill>
                  <a:srgbClr val="000000"/>
                </a:solidFill>
                <a:effectLst/>
                <a:latin typeface="inter-regular"/>
              </a:rPr>
              <a:t>myFunction</a:t>
            </a:r>
            <a:r>
              <a:rPr lang="en-US" b="0" i="0" dirty="0">
                <a:solidFill>
                  <a:srgbClr val="000000"/>
                </a:solidFill>
                <a:effectLst/>
                <a:latin typeface="inter-regular"/>
              </a:rPr>
              <a:t>()   {  </a:t>
            </a:r>
          </a:p>
          <a:p>
            <a:pPr marL="457200" lvl="1" indent="0" algn="just">
              <a:buNone/>
            </a:pPr>
            <a:r>
              <a:rPr lang="en-US" b="0" i="0" dirty="0">
                <a:solidFill>
                  <a:srgbClr val="000000"/>
                </a:solidFill>
                <a:effectLst/>
                <a:latin typeface="inter-regular"/>
              </a:rPr>
              <a:t>  c=</a:t>
            </a:r>
            <a:r>
              <a:rPr lang="en-US" b="0" i="0" dirty="0" err="1">
                <a:solidFill>
                  <a:srgbClr val="000000"/>
                </a:solidFill>
                <a:effectLst/>
                <a:latin typeface="inter-regular"/>
              </a:rPr>
              <a:t>a+b</a:t>
            </a:r>
            <a:r>
              <a:rPr lang="en-US" b="0" i="0" dirty="0">
                <a:solidFill>
                  <a:srgbClr val="000000"/>
                </a:solidFill>
                <a:effectLst/>
                <a:latin typeface="inter-regular"/>
              </a:rPr>
              <a:t>;  </a:t>
            </a:r>
          </a:p>
          <a:p>
            <a:pPr marL="457200" lvl="1" indent="0" algn="just">
              <a:buNone/>
            </a:pPr>
            <a:r>
              <a:rPr lang="en-US" b="0" i="0" dirty="0">
                <a:solidFill>
                  <a:srgbClr val="000000"/>
                </a:solidFill>
                <a:effectLst/>
                <a:latin typeface="inter-regular"/>
              </a:rPr>
              <a:t>  return c;</a:t>
            </a:r>
          </a:p>
          <a:p>
            <a:pPr marL="457200" lvl="1" indent="0" algn="just">
              <a:buNone/>
            </a:pPr>
            <a:r>
              <a:rPr lang="en-US" b="0" i="0" dirty="0">
                <a:solidFill>
                  <a:srgbClr val="000000"/>
                </a:solidFill>
                <a:effectLst/>
                <a:latin typeface="inter-regular"/>
              </a:rPr>
              <a:t>   }</a:t>
            </a:r>
          </a:p>
          <a:p>
            <a:pPr marL="457200" lvl="1" indent="0" algn="just">
              <a:buNone/>
            </a:pPr>
            <a:r>
              <a:rPr lang="en-US" b="0" i="0" dirty="0">
                <a:solidFill>
                  <a:srgbClr val="000000"/>
                </a:solidFill>
                <a:effectLst/>
                <a:latin typeface="inter-regular"/>
              </a:rPr>
              <a:t>return </a:t>
            </a:r>
            <a:r>
              <a:rPr lang="en-US" b="0" i="0" dirty="0" err="1">
                <a:solidFill>
                  <a:srgbClr val="000000"/>
                </a:solidFill>
                <a:effectLst/>
                <a:latin typeface="inter-regular"/>
              </a:rPr>
              <a:t>myFunction</a:t>
            </a:r>
            <a:r>
              <a:rPr lang="en-US" b="0" i="0" dirty="0">
                <a:solidFill>
                  <a:srgbClr val="000000"/>
                </a:solidFill>
                <a:effectLst/>
                <a:latin typeface="inter-regular"/>
              </a:rPr>
              <a:t>;</a:t>
            </a:r>
          </a:p>
          <a:p>
            <a:pPr marL="457200" lvl="1" indent="0" algn="just">
              <a:buNone/>
            </a:pPr>
            <a:r>
              <a:rPr lang="en-US" b="0" i="0" dirty="0">
                <a:solidFill>
                  <a:srgbClr val="000000"/>
                </a:solidFill>
                <a:effectLst/>
                <a:latin typeface="inter-regular"/>
              </a:rPr>
              <a:t>}</a:t>
            </a:r>
          </a:p>
          <a:p>
            <a:pPr marL="457200" lvl="1" indent="0" algn="just">
              <a:buNone/>
            </a:pPr>
            <a:r>
              <a:rPr lang="en-US" b="0" i="0" dirty="0">
                <a:solidFill>
                  <a:srgbClr val="000000"/>
                </a:solidFill>
                <a:effectLst/>
                <a:latin typeface="inter-regular"/>
              </a:rPr>
              <a:t>// console.log(</a:t>
            </a:r>
            <a:r>
              <a:rPr lang="en-US" b="0" i="0" dirty="0" err="1">
                <a:solidFill>
                  <a:srgbClr val="000000"/>
                </a:solidFill>
                <a:effectLst/>
                <a:latin typeface="inter-regular"/>
              </a:rPr>
              <a:t>typeof</a:t>
            </a:r>
            <a:r>
              <a:rPr lang="en-US" b="0" i="0" dirty="0">
                <a:solidFill>
                  <a:srgbClr val="000000"/>
                </a:solidFill>
                <a:effectLst/>
                <a:latin typeface="inter-regular"/>
              </a:rPr>
              <a:t>(</a:t>
            </a:r>
            <a:r>
              <a:rPr lang="en-US" b="0" i="0" dirty="0" err="1">
                <a:solidFill>
                  <a:srgbClr val="000000"/>
                </a:solidFill>
                <a:effectLst/>
                <a:latin typeface="inter-regular"/>
              </a:rPr>
              <a:t>asd</a:t>
            </a:r>
            <a:r>
              <a:rPr lang="en-US" b="0" i="0" dirty="0">
                <a:solidFill>
                  <a:srgbClr val="000000"/>
                </a:solidFill>
                <a:effectLst/>
                <a:latin typeface="inter-regular"/>
              </a:rPr>
              <a:t>(5,4)));</a:t>
            </a:r>
          </a:p>
          <a:p>
            <a:pPr marL="457200" lvl="1" indent="0" algn="just">
              <a:buNone/>
            </a:pPr>
            <a:r>
              <a:rPr lang="en-US" b="0" i="0" dirty="0">
                <a:solidFill>
                  <a:srgbClr val="000000"/>
                </a:solidFill>
                <a:effectLst/>
                <a:latin typeface="inter-regular"/>
              </a:rPr>
              <a:t>let x=</a:t>
            </a:r>
            <a:r>
              <a:rPr lang="en-US" b="0" i="0" dirty="0" err="1">
                <a:solidFill>
                  <a:srgbClr val="000000"/>
                </a:solidFill>
                <a:effectLst/>
                <a:latin typeface="inter-regular"/>
              </a:rPr>
              <a:t>asd</a:t>
            </a:r>
            <a:r>
              <a:rPr lang="en-US" b="0" i="0" dirty="0">
                <a:solidFill>
                  <a:srgbClr val="000000"/>
                </a:solidFill>
                <a:effectLst/>
                <a:latin typeface="inter-regular"/>
              </a:rPr>
              <a:t>(5,4);</a:t>
            </a:r>
          </a:p>
          <a:p>
            <a:pPr marL="457200" lvl="1" indent="0" algn="just">
              <a:buNone/>
            </a:pPr>
            <a:r>
              <a:rPr lang="en-US" b="0" i="0" dirty="0">
                <a:solidFill>
                  <a:srgbClr val="000000"/>
                </a:solidFill>
                <a:effectLst/>
                <a:latin typeface="inter-regular"/>
              </a:rPr>
              <a:t>let </a:t>
            </a:r>
            <a:r>
              <a:rPr lang="en-US" b="0" i="0" dirty="0" err="1">
                <a:solidFill>
                  <a:srgbClr val="000000"/>
                </a:solidFill>
                <a:effectLst/>
                <a:latin typeface="inter-regular"/>
              </a:rPr>
              <a:t>val</a:t>
            </a:r>
            <a:r>
              <a:rPr lang="en-US" b="0" i="0" dirty="0">
                <a:solidFill>
                  <a:srgbClr val="000000"/>
                </a:solidFill>
                <a:effectLst/>
                <a:latin typeface="inter-regular"/>
              </a:rPr>
              <a:t>=x();</a:t>
            </a:r>
          </a:p>
          <a:p>
            <a:pPr marL="457200" lvl="1" indent="0" algn="just">
              <a:buNone/>
            </a:pPr>
            <a:r>
              <a:rPr lang="en-US" b="0" i="0" dirty="0">
                <a:solidFill>
                  <a:srgbClr val="000000"/>
                </a:solidFill>
                <a:effectLst/>
                <a:latin typeface="inter-regular"/>
              </a:rPr>
              <a:t>console.log(</a:t>
            </a:r>
            <a:r>
              <a:rPr lang="en-US" b="0" i="0" dirty="0" err="1">
                <a:solidFill>
                  <a:srgbClr val="000000"/>
                </a:solidFill>
                <a:effectLst/>
                <a:latin typeface="inter-regular"/>
              </a:rPr>
              <a:t>val</a:t>
            </a:r>
            <a:r>
              <a:rPr lang="en-US" b="0" i="0" dirty="0">
                <a:solidFill>
                  <a:srgbClr val="000000"/>
                </a:solidFill>
                <a:effectLst/>
                <a:latin typeface="inter-regular"/>
              </a:rPr>
              <a:t>);</a:t>
            </a:r>
          </a:p>
        </p:txBody>
      </p:sp>
    </p:spTree>
    <p:extLst>
      <p:ext uri="{BB962C8B-B14F-4D97-AF65-F5344CB8AC3E}">
        <p14:creationId xmlns:p14="http://schemas.microsoft.com/office/powerpoint/2010/main" val="398992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DOM (Document Object Model)</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3000" y="1722692"/>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365066"/>
            <a:ext cx="9905999" cy="46198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buNone/>
            </a:pPr>
            <a:r>
              <a:rPr lang="en-US" sz="2200" i="0" dirty="0">
                <a:solidFill>
                  <a:srgbClr val="000000"/>
                </a:solidFill>
                <a:effectLst/>
                <a:latin typeface="Verdana" panose="020B0604030504040204" pitchFamily="34" charset="0"/>
              </a:rPr>
              <a:t>When a web page is loaded, the browser creates a </a:t>
            </a:r>
            <a:r>
              <a:rPr lang="en-US" sz="2200" b="1" i="0" dirty="0">
                <a:solidFill>
                  <a:srgbClr val="000000"/>
                </a:solidFill>
                <a:effectLst/>
                <a:latin typeface="Verdana" panose="020B0604030504040204" pitchFamily="34" charset="0"/>
              </a:rPr>
              <a:t>D</a:t>
            </a:r>
            <a:r>
              <a:rPr lang="en-US" sz="2200" i="0" dirty="0">
                <a:solidFill>
                  <a:srgbClr val="000000"/>
                </a:solidFill>
                <a:effectLst/>
                <a:latin typeface="Verdana" panose="020B0604030504040204" pitchFamily="34" charset="0"/>
              </a:rPr>
              <a:t>ocument </a:t>
            </a:r>
            <a:r>
              <a:rPr lang="en-US" sz="2200" b="1" i="0" dirty="0">
                <a:solidFill>
                  <a:srgbClr val="000000"/>
                </a:solidFill>
                <a:effectLst/>
                <a:latin typeface="Verdana" panose="020B0604030504040204" pitchFamily="34" charset="0"/>
              </a:rPr>
              <a:t>O</a:t>
            </a:r>
            <a:r>
              <a:rPr lang="en-US" sz="2200" i="0" dirty="0">
                <a:solidFill>
                  <a:srgbClr val="000000"/>
                </a:solidFill>
                <a:effectLst/>
                <a:latin typeface="Verdana" panose="020B0604030504040204" pitchFamily="34" charset="0"/>
              </a:rPr>
              <a:t>bject </a:t>
            </a:r>
            <a:r>
              <a:rPr lang="en-US" sz="2200" b="1" i="0" dirty="0">
                <a:solidFill>
                  <a:srgbClr val="000000"/>
                </a:solidFill>
                <a:effectLst/>
                <a:latin typeface="Verdana" panose="020B0604030504040204" pitchFamily="34" charset="0"/>
              </a:rPr>
              <a:t>M</a:t>
            </a:r>
            <a:r>
              <a:rPr lang="en-US" sz="2200" i="0" dirty="0">
                <a:solidFill>
                  <a:srgbClr val="000000"/>
                </a:solidFill>
                <a:effectLst/>
                <a:latin typeface="Verdana" panose="020B0604030504040204" pitchFamily="34" charset="0"/>
              </a:rPr>
              <a:t>odel of the page.</a:t>
            </a:r>
          </a:p>
          <a:p>
            <a:pPr marL="457200" lvl="1" indent="0" algn="just">
              <a:buNone/>
            </a:pPr>
            <a:r>
              <a:rPr lang="en-US" sz="2200" i="0" dirty="0">
                <a:solidFill>
                  <a:srgbClr val="000000"/>
                </a:solidFill>
                <a:effectLst/>
                <a:latin typeface="Verdana" panose="020B0604030504040204" pitchFamily="34" charset="0"/>
              </a:rPr>
              <a:t>The </a:t>
            </a:r>
            <a:r>
              <a:rPr lang="en-US" sz="2200" b="1" i="0" dirty="0">
                <a:solidFill>
                  <a:srgbClr val="000000"/>
                </a:solidFill>
                <a:effectLst/>
                <a:latin typeface="Verdana" panose="020B0604030504040204" pitchFamily="34" charset="0"/>
              </a:rPr>
              <a:t>HTML DOM</a:t>
            </a:r>
            <a:r>
              <a:rPr lang="en-US" sz="2200" i="0" dirty="0">
                <a:solidFill>
                  <a:srgbClr val="000000"/>
                </a:solidFill>
                <a:effectLst/>
                <a:latin typeface="Verdana" panose="020B0604030504040204" pitchFamily="34" charset="0"/>
              </a:rPr>
              <a:t> model is constructed as a tree of </a:t>
            </a:r>
            <a:r>
              <a:rPr lang="en-US" sz="2200" b="1" i="0" dirty="0">
                <a:solidFill>
                  <a:srgbClr val="000000"/>
                </a:solidFill>
                <a:effectLst/>
                <a:latin typeface="Verdana" panose="020B0604030504040204" pitchFamily="34" charset="0"/>
              </a:rPr>
              <a:t>Objects</a:t>
            </a:r>
            <a:r>
              <a:rPr lang="en-US" sz="2200" i="0" dirty="0">
                <a:solidFill>
                  <a:srgbClr val="000000"/>
                </a:solidFill>
                <a:effectLst/>
                <a:latin typeface="Verdana" panose="020B0604030504040204" pitchFamily="34" charset="0"/>
              </a:rPr>
              <a:t>:</a:t>
            </a:r>
            <a:endParaRPr lang="en-US" sz="2200" dirty="0">
              <a:solidFill>
                <a:srgbClr val="000000"/>
              </a:solidFill>
              <a:latin typeface="Verdana" panose="020B0604030504040204" pitchFamily="34" charset="0"/>
            </a:endParaRPr>
          </a:p>
          <a:p>
            <a:pPr marL="457200" lvl="1" indent="0" algn="just">
              <a:buNone/>
            </a:pPr>
            <a:endParaRPr lang="en-US" sz="2200" i="0" dirty="0">
              <a:solidFill>
                <a:srgbClr val="000000"/>
              </a:solidFill>
              <a:effectLst/>
              <a:latin typeface="inter-regular"/>
            </a:endParaRPr>
          </a:p>
        </p:txBody>
      </p:sp>
      <p:pic>
        <p:nvPicPr>
          <p:cNvPr id="6" name="Picture 5">
            <a:extLst>
              <a:ext uri="{FF2B5EF4-FFF2-40B4-BE49-F238E27FC236}">
                <a16:creationId xmlns:a16="http://schemas.microsoft.com/office/drawing/2014/main" id="{4C814096-1242-C7BB-D543-18C289A22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1262" y="2452498"/>
            <a:ext cx="8866375" cy="3532398"/>
          </a:xfrm>
          <a:prstGeom prst="rect">
            <a:avLst/>
          </a:prstGeom>
        </p:spPr>
      </p:pic>
    </p:spTree>
    <p:extLst>
      <p:ext uri="{BB962C8B-B14F-4D97-AF65-F5344CB8AC3E}">
        <p14:creationId xmlns:p14="http://schemas.microsoft.com/office/powerpoint/2010/main" val="20730862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43015"/>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Methods of DOM</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3000" y="1722692"/>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750471"/>
            <a:ext cx="9905999" cy="46198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b="0" i="0" dirty="0">
                <a:solidFill>
                  <a:srgbClr val="333333"/>
                </a:solidFill>
                <a:effectLst/>
                <a:latin typeface="inter-regular"/>
              </a:rPr>
              <a:t>We can access and change the contents of document by its methods.</a:t>
            </a:r>
          </a:p>
          <a:p>
            <a:pPr algn="just"/>
            <a:r>
              <a:rPr lang="en-US" sz="2000" b="0" i="0" dirty="0">
                <a:solidFill>
                  <a:srgbClr val="333333"/>
                </a:solidFill>
                <a:effectLst/>
                <a:latin typeface="inter-regular"/>
              </a:rPr>
              <a:t>The important methods of document object are as follows:</a:t>
            </a:r>
          </a:p>
          <a:p>
            <a:pPr marL="457200" lvl="1" indent="0" algn="just">
              <a:buNone/>
            </a:pPr>
            <a:endParaRPr lang="en-US" sz="2000" i="0" dirty="0">
              <a:solidFill>
                <a:srgbClr val="000000"/>
              </a:solidFill>
              <a:effectLst/>
              <a:latin typeface="inter-regular"/>
            </a:endParaRPr>
          </a:p>
        </p:txBody>
      </p:sp>
      <p:graphicFrame>
        <p:nvGraphicFramePr>
          <p:cNvPr id="3" name="Table 2">
            <a:extLst>
              <a:ext uri="{FF2B5EF4-FFF2-40B4-BE49-F238E27FC236}">
                <a16:creationId xmlns:a16="http://schemas.microsoft.com/office/drawing/2014/main" id="{40F97B5B-CF93-3B30-2ED2-FEECB50CAAD3}"/>
              </a:ext>
            </a:extLst>
          </p:cNvPr>
          <p:cNvGraphicFramePr>
            <a:graphicFrameLocks noGrp="1"/>
          </p:cNvGraphicFramePr>
          <p:nvPr>
            <p:extLst>
              <p:ext uri="{D42A27DB-BD31-4B8C-83A1-F6EECF244321}">
                <p14:modId xmlns:p14="http://schemas.microsoft.com/office/powerpoint/2010/main" val="3049220636"/>
              </p:ext>
            </p:extLst>
          </p:nvPr>
        </p:nvGraphicFramePr>
        <p:xfrm>
          <a:off x="778023" y="1903751"/>
          <a:ext cx="10332526" cy="1941627"/>
        </p:xfrm>
        <a:graphic>
          <a:graphicData uri="http://schemas.openxmlformats.org/drawingml/2006/table">
            <a:tbl>
              <a:tblPr/>
              <a:tblGrid>
                <a:gridCol w="5166263">
                  <a:extLst>
                    <a:ext uri="{9D8B030D-6E8A-4147-A177-3AD203B41FA5}">
                      <a16:colId xmlns:a16="http://schemas.microsoft.com/office/drawing/2014/main" val="2339741787"/>
                    </a:ext>
                  </a:extLst>
                </a:gridCol>
                <a:gridCol w="5166263">
                  <a:extLst>
                    <a:ext uri="{9D8B030D-6E8A-4147-A177-3AD203B41FA5}">
                      <a16:colId xmlns:a16="http://schemas.microsoft.com/office/drawing/2014/main" val="3776848569"/>
                    </a:ext>
                  </a:extLst>
                </a:gridCol>
              </a:tblGrid>
              <a:tr h="396301">
                <a:tc>
                  <a:txBody>
                    <a:bodyPr/>
                    <a:lstStyle/>
                    <a:p>
                      <a:pPr algn="l" fontAlgn="t"/>
                      <a:r>
                        <a:rPr lang="en-IN" sz="1600">
                          <a:solidFill>
                            <a:srgbClr val="000000"/>
                          </a:solidFill>
                          <a:effectLst/>
                          <a:latin typeface="times new roman" panose="02020603050405020304" pitchFamily="18" charset="0"/>
                        </a:rPr>
                        <a:t>Method</a:t>
                      </a:r>
                    </a:p>
                  </a:txBody>
                  <a:tcPr marL="99801" marR="99801" marT="99801" marB="99801">
                    <a:lnL w="9525" cap="flat" cmpd="sng" algn="ctr">
                      <a:solidFill>
                        <a:srgbClr val="C079EE"/>
                      </a:solidFill>
                      <a:prstDash val="solid"/>
                      <a:round/>
                      <a:headEnd type="none" w="med" len="med"/>
                      <a:tailEnd type="none" w="med" len="med"/>
                    </a:lnL>
                    <a:lnR w="9525" cap="flat" cmpd="sng" algn="ctr">
                      <a:solidFill>
                        <a:srgbClr val="C079EE"/>
                      </a:solidFill>
                      <a:prstDash val="solid"/>
                      <a:round/>
                      <a:headEnd type="none" w="med" len="med"/>
                      <a:tailEnd type="none" w="med" len="med"/>
                    </a:lnR>
                    <a:lnT w="9525" cap="flat" cmpd="sng" algn="ctr">
                      <a:solidFill>
                        <a:srgbClr val="C079E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latin typeface="times new roman" panose="02020603050405020304" pitchFamily="18" charset="0"/>
                        </a:rPr>
                        <a:t>Description</a:t>
                      </a:r>
                    </a:p>
                  </a:txBody>
                  <a:tcPr marL="99801" marR="99801" marT="99801" marB="99801">
                    <a:lnL w="9525" cap="flat" cmpd="sng" algn="ctr">
                      <a:solidFill>
                        <a:srgbClr val="C079EE"/>
                      </a:solidFill>
                      <a:prstDash val="solid"/>
                      <a:round/>
                      <a:headEnd type="none" w="med" len="med"/>
                      <a:tailEnd type="none" w="med" len="med"/>
                    </a:lnL>
                    <a:lnR w="9525" cap="flat" cmpd="sng" algn="ctr">
                      <a:solidFill>
                        <a:srgbClr val="C079EE"/>
                      </a:solidFill>
                      <a:prstDash val="solid"/>
                      <a:round/>
                      <a:headEnd type="none" w="med" len="med"/>
                      <a:tailEnd type="none" w="med" len="med"/>
                    </a:lnR>
                    <a:lnT w="9525" cap="flat" cmpd="sng" algn="ctr">
                      <a:solidFill>
                        <a:srgbClr val="C079E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787787277"/>
                  </a:ext>
                </a:extLst>
              </a:tr>
              <a:tr h="499395">
                <a:tc>
                  <a:txBody>
                    <a:bodyPr/>
                    <a:lstStyle/>
                    <a:p>
                      <a:pPr algn="just" fontAlgn="t"/>
                      <a:r>
                        <a:rPr lang="en-IN" sz="1600" dirty="0">
                          <a:solidFill>
                            <a:srgbClr val="333333"/>
                          </a:solidFill>
                          <a:effectLst/>
                          <a:latin typeface="inter-regular"/>
                        </a:rPr>
                        <a:t>getElementById()</a:t>
                      </a:r>
                    </a:p>
                  </a:txBody>
                  <a:tcPr marL="66534" marR="66534" marT="66534" marB="665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returns the element having the given id value.</a:t>
                      </a:r>
                    </a:p>
                  </a:txBody>
                  <a:tcPr marL="66534" marR="66534" marT="66534" marB="665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3584765"/>
                  </a:ext>
                </a:extLst>
              </a:tr>
              <a:tr h="499395">
                <a:tc>
                  <a:txBody>
                    <a:bodyPr/>
                    <a:lstStyle/>
                    <a:p>
                      <a:pPr algn="just" fontAlgn="t"/>
                      <a:r>
                        <a:rPr lang="en-IN" sz="1600">
                          <a:solidFill>
                            <a:srgbClr val="333333"/>
                          </a:solidFill>
                          <a:effectLst/>
                          <a:latin typeface="inter-regular"/>
                        </a:rPr>
                        <a:t>getElementsByTagName()</a:t>
                      </a:r>
                    </a:p>
                  </a:txBody>
                  <a:tcPr marL="66534" marR="66534" marT="66534" marB="665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returns all the elements having the given tag name.</a:t>
                      </a:r>
                    </a:p>
                  </a:txBody>
                  <a:tcPr marL="66534" marR="66534" marT="66534" marB="665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41225857"/>
                  </a:ext>
                </a:extLst>
              </a:tr>
              <a:tr h="499395">
                <a:tc>
                  <a:txBody>
                    <a:bodyPr/>
                    <a:lstStyle/>
                    <a:p>
                      <a:pPr algn="just" fontAlgn="t"/>
                      <a:r>
                        <a:rPr lang="en-IN" sz="1600" dirty="0" err="1">
                          <a:solidFill>
                            <a:srgbClr val="333333"/>
                          </a:solidFill>
                          <a:effectLst/>
                          <a:latin typeface="inter-regular"/>
                        </a:rPr>
                        <a:t>getElementsByClassName</a:t>
                      </a:r>
                      <a:r>
                        <a:rPr lang="en-IN" sz="1600" dirty="0">
                          <a:solidFill>
                            <a:srgbClr val="333333"/>
                          </a:solidFill>
                          <a:effectLst/>
                          <a:latin typeface="inter-regular"/>
                        </a:rPr>
                        <a:t>()</a:t>
                      </a:r>
                    </a:p>
                  </a:txBody>
                  <a:tcPr marL="66534" marR="66534" marT="66534" marB="665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returns all the elements having the given class name.</a:t>
                      </a:r>
                    </a:p>
                  </a:txBody>
                  <a:tcPr marL="66534" marR="66534" marT="66534" marB="665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26823753"/>
                  </a:ext>
                </a:extLst>
              </a:tr>
            </a:tbl>
          </a:graphicData>
        </a:graphic>
      </p:graphicFrame>
    </p:spTree>
    <p:extLst>
      <p:ext uri="{BB962C8B-B14F-4D97-AF65-F5344CB8AC3E}">
        <p14:creationId xmlns:p14="http://schemas.microsoft.com/office/powerpoint/2010/main" val="27248752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43015"/>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Query Selector</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3000" y="1722692"/>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750471"/>
            <a:ext cx="9905999" cy="46198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buNone/>
            </a:pPr>
            <a:r>
              <a:rPr lang="en-US" sz="2000" i="0" dirty="0">
                <a:solidFill>
                  <a:schemeClr val="accent1">
                    <a:lumMod val="50000"/>
                  </a:schemeClr>
                </a:solidFill>
                <a:effectLst/>
                <a:latin typeface="inter-regular"/>
              </a:rPr>
              <a:t>Document.query</a:t>
            </a:r>
            <a:r>
              <a:rPr lang="en-US" sz="2000" dirty="0">
                <a:solidFill>
                  <a:schemeClr val="accent1">
                    <a:lumMod val="50000"/>
                  </a:schemeClr>
                </a:solidFill>
                <a:latin typeface="inter-regular"/>
              </a:rPr>
              <a:t>S</a:t>
            </a:r>
            <a:r>
              <a:rPr lang="en-US" sz="2000" i="0" dirty="0">
                <a:solidFill>
                  <a:schemeClr val="accent1">
                    <a:lumMod val="50000"/>
                  </a:schemeClr>
                </a:solidFill>
                <a:effectLst/>
                <a:latin typeface="inter-regular"/>
              </a:rPr>
              <a:t>elector</a:t>
            </a:r>
          </a:p>
          <a:p>
            <a:pPr marL="457200" lvl="1" indent="0" algn="just">
              <a:buNone/>
            </a:pPr>
            <a:r>
              <a:rPr lang="en-US" sz="2000" i="0" dirty="0">
                <a:solidFill>
                  <a:schemeClr val="accent1">
                    <a:lumMod val="50000"/>
                  </a:schemeClr>
                </a:solidFill>
                <a:effectLst/>
                <a:latin typeface="inter-regular"/>
              </a:rPr>
              <a:t>Document.query</a:t>
            </a:r>
            <a:r>
              <a:rPr lang="en-US" sz="2000" dirty="0">
                <a:solidFill>
                  <a:schemeClr val="accent1">
                    <a:lumMod val="50000"/>
                  </a:schemeClr>
                </a:solidFill>
                <a:latin typeface="inter-regular"/>
              </a:rPr>
              <a:t>S</a:t>
            </a:r>
            <a:r>
              <a:rPr lang="en-US" sz="2000" i="0" dirty="0">
                <a:solidFill>
                  <a:schemeClr val="accent1">
                    <a:lumMod val="50000"/>
                  </a:schemeClr>
                </a:solidFill>
                <a:effectLst/>
                <a:latin typeface="inter-regular"/>
              </a:rPr>
              <a:t>elector</a:t>
            </a:r>
            <a:r>
              <a:rPr lang="en-US" sz="2000" dirty="0">
                <a:solidFill>
                  <a:schemeClr val="accent1">
                    <a:lumMod val="50000"/>
                  </a:schemeClr>
                </a:solidFill>
                <a:latin typeface="inter-regular"/>
              </a:rPr>
              <a:t>All</a:t>
            </a:r>
          </a:p>
          <a:p>
            <a:pPr marL="457200" lvl="1" indent="0" algn="just">
              <a:buNone/>
            </a:pPr>
            <a:endParaRPr lang="en-US" sz="2000" i="0" dirty="0">
              <a:solidFill>
                <a:schemeClr val="accent1">
                  <a:lumMod val="50000"/>
                </a:schemeClr>
              </a:solidFill>
              <a:effectLst/>
              <a:latin typeface="inter-regular"/>
            </a:endParaRPr>
          </a:p>
          <a:p>
            <a:pPr marL="457200" lvl="1" indent="0" algn="just">
              <a:buNone/>
            </a:pPr>
            <a:endParaRPr lang="en-US" sz="2000" dirty="0">
              <a:solidFill>
                <a:schemeClr val="accent1">
                  <a:lumMod val="50000"/>
                </a:schemeClr>
              </a:solidFill>
              <a:latin typeface="inter-regular"/>
            </a:endParaRPr>
          </a:p>
          <a:p>
            <a:pPr marL="457200" lvl="1" indent="0" algn="just">
              <a:buNone/>
            </a:pPr>
            <a:r>
              <a:rPr lang="en-US" sz="2000" dirty="0">
                <a:latin typeface="inter-regular"/>
              </a:rPr>
              <a:t>Document.querySelector(“#username”)// we can use class/id/tag name in this filed and 					     return one value </a:t>
            </a:r>
          </a:p>
          <a:p>
            <a:pPr marL="457200" lvl="1" indent="0" algn="just">
              <a:buNone/>
            </a:pPr>
            <a:r>
              <a:rPr lang="en-US" sz="2000" dirty="0">
                <a:latin typeface="inter-regular"/>
              </a:rPr>
              <a:t>eg:var a=document.querySelector(“.A”)</a:t>
            </a:r>
          </a:p>
          <a:p>
            <a:pPr marL="457200" lvl="1" indent="0" algn="just">
              <a:buNone/>
            </a:pPr>
            <a:r>
              <a:rPr lang="en-US" sz="2000" dirty="0">
                <a:latin typeface="inter-regular"/>
              </a:rPr>
              <a:t>	a.value=“good day”</a:t>
            </a:r>
          </a:p>
          <a:p>
            <a:pPr marL="457200" lvl="1" indent="0" algn="just">
              <a:buNone/>
            </a:pPr>
            <a:r>
              <a:rPr lang="en-US" sz="2000" i="0" dirty="0">
                <a:effectLst/>
                <a:latin typeface="inter-regular"/>
              </a:rPr>
              <a:t>Document.queryS</a:t>
            </a:r>
            <a:r>
              <a:rPr lang="en-US" sz="2000" dirty="0">
                <a:latin typeface="inter-regular"/>
              </a:rPr>
              <a:t>electorAll(“.A”)//get all data with class name A and stored to an array</a:t>
            </a:r>
          </a:p>
          <a:p>
            <a:pPr marL="457200" lvl="1" indent="0" algn="just">
              <a:buNone/>
            </a:pPr>
            <a:endParaRPr lang="en-US" sz="2000" dirty="0">
              <a:latin typeface="inter-regular"/>
            </a:endParaRPr>
          </a:p>
          <a:p>
            <a:pPr marL="457200" lvl="1" indent="0" algn="just">
              <a:buNone/>
            </a:pPr>
            <a:r>
              <a:rPr lang="en-US" sz="2000" dirty="0">
                <a:latin typeface="inter-regular"/>
              </a:rPr>
              <a:t>eg:var a=document.querySelectorAll(“.A”)</a:t>
            </a:r>
          </a:p>
          <a:p>
            <a:pPr marL="457200" lvl="1" indent="0" algn="just">
              <a:buNone/>
            </a:pPr>
            <a:r>
              <a:rPr lang="en-US" sz="2000" dirty="0">
                <a:latin typeface="inter-regular"/>
              </a:rPr>
              <a:t>	a[0].value=“good day”</a:t>
            </a:r>
          </a:p>
          <a:p>
            <a:pPr marL="457200" lvl="1" indent="0" algn="just">
              <a:buNone/>
            </a:pPr>
            <a:endParaRPr lang="en-US" sz="2000" dirty="0">
              <a:latin typeface="inter-regular"/>
            </a:endParaRPr>
          </a:p>
          <a:p>
            <a:pPr marL="457200" lvl="1" indent="0" algn="just">
              <a:buNone/>
            </a:pPr>
            <a:endParaRPr lang="en-US" sz="2000" i="0" dirty="0">
              <a:effectLst/>
              <a:latin typeface="inter-regular"/>
            </a:endParaRPr>
          </a:p>
        </p:txBody>
      </p:sp>
    </p:spTree>
    <p:extLst>
      <p:ext uri="{BB962C8B-B14F-4D97-AF65-F5344CB8AC3E}">
        <p14:creationId xmlns:p14="http://schemas.microsoft.com/office/powerpoint/2010/main" val="128490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APPLICATION OF JAVA SCRIPT</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91365FE4-76A9-031B-9808-9BE81258EBFC}"/>
              </a:ext>
            </a:extLst>
          </p:cNvPr>
          <p:cNvSpPr txBox="1">
            <a:spLocks/>
          </p:cNvSpPr>
          <p:nvPr/>
        </p:nvSpPr>
        <p:spPr>
          <a:xfrm>
            <a:off x="1141412" y="1350077"/>
            <a:ext cx="9905999" cy="444112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Font typeface="Arial" panose="020B0604020202020204" pitchFamily="34" charset="0"/>
              <a:buNone/>
            </a:pPr>
            <a:r>
              <a:rPr lang="en-IN" dirty="0">
                <a:latin typeface="inter-regular"/>
              </a:rPr>
              <a:t>JavaScript is used to create interactive websites. It is mainly used for:</a:t>
            </a:r>
          </a:p>
          <a:p>
            <a:pPr algn="just">
              <a:lnSpc>
                <a:spcPct val="100000"/>
              </a:lnSpc>
            </a:pPr>
            <a:r>
              <a:rPr lang="en-IN" dirty="0">
                <a:latin typeface="inter-regular"/>
              </a:rPr>
              <a:t>Client-side validation,</a:t>
            </a:r>
          </a:p>
          <a:p>
            <a:pPr algn="just">
              <a:lnSpc>
                <a:spcPct val="100000"/>
              </a:lnSpc>
            </a:pPr>
            <a:r>
              <a:rPr lang="en-IN" dirty="0">
                <a:latin typeface="inter-regular"/>
              </a:rPr>
              <a:t>Dynamic drop-down menus,</a:t>
            </a:r>
          </a:p>
          <a:p>
            <a:pPr algn="just">
              <a:lnSpc>
                <a:spcPct val="100000"/>
              </a:lnSpc>
            </a:pPr>
            <a:r>
              <a:rPr lang="en-IN" dirty="0">
                <a:latin typeface="inter-regular"/>
              </a:rPr>
              <a:t>Displaying date and time,</a:t>
            </a:r>
          </a:p>
          <a:p>
            <a:pPr algn="just">
              <a:lnSpc>
                <a:spcPct val="100000"/>
              </a:lnSpc>
            </a:pPr>
            <a:r>
              <a:rPr lang="en-IN" dirty="0">
                <a:latin typeface="inter-regular"/>
              </a:rPr>
              <a:t>Displaying pop-up windows and dialog boxes (like an alert dialog box, confirm dialog box and prompt dialog box),</a:t>
            </a:r>
          </a:p>
          <a:p>
            <a:pPr algn="just">
              <a:lnSpc>
                <a:spcPct val="100000"/>
              </a:lnSpc>
            </a:pPr>
            <a:r>
              <a:rPr lang="en-IN" dirty="0">
                <a:latin typeface="inter-regular"/>
              </a:rPr>
              <a:t>Displaying clocks etc.</a:t>
            </a:r>
          </a:p>
          <a:p>
            <a:endParaRPr lang="en-IN" dirty="0"/>
          </a:p>
        </p:txBody>
      </p:sp>
    </p:spTree>
    <p:extLst>
      <p:ext uri="{BB962C8B-B14F-4D97-AF65-F5344CB8AC3E}">
        <p14:creationId xmlns:p14="http://schemas.microsoft.com/office/powerpoint/2010/main" val="31336852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481634"/>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Query Selector</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3000" y="1722692"/>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724833"/>
            <a:ext cx="9905999" cy="46198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lnSpc>
                <a:spcPct val="150000"/>
              </a:lnSpc>
              <a:buNone/>
            </a:pPr>
            <a:r>
              <a:rPr lang="en-US" sz="2000" i="0" dirty="0">
                <a:effectLst/>
                <a:latin typeface="inter-regular"/>
              </a:rPr>
              <a:t>=&gt; Add two input and one button with same class name then we need only the input field class name then follo</a:t>
            </a:r>
            <a:r>
              <a:rPr lang="en-US" sz="2000" dirty="0">
                <a:latin typeface="inter-regular"/>
              </a:rPr>
              <a:t>w the code.</a:t>
            </a:r>
          </a:p>
          <a:p>
            <a:pPr marL="457200" lvl="1" indent="0" algn="just">
              <a:lnSpc>
                <a:spcPct val="150000"/>
              </a:lnSpc>
              <a:buNone/>
            </a:pPr>
            <a:r>
              <a:rPr lang="en-US" sz="2000" dirty="0">
                <a:latin typeface="inter-regular"/>
              </a:rPr>
              <a:t>Document.querySelectorAll(“</a:t>
            </a:r>
            <a:r>
              <a:rPr lang="en-US" sz="2000" dirty="0" err="1">
                <a:latin typeface="inter-regular"/>
              </a:rPr>
              <a:t>input.A</a:t>
            </a:r>
            <a:r>
              <a:rPr lang="en-US" sz="2000" dirty="0">
                <a:latin typeface="inter-regular"/>
              </a:rPr>
              <a:t>”);</a:t>
            </a:r>
          </a:p>
          <a:p>
            <a:pPr marL="457200" lvl="1" indent="0" algn="just">
              <a:lnSpc>
                <a:spcPct val="150000"/>
              </a:lnSpc>
              <a:buNone/>
            </a:pPr>
            <a:r>
              <a:rPr lang="en-US" sz="2000" dirty="0">
                <a:latin typeface="inter-regular"/>
              </a:rPr>
              <a:t>Document.querySelectorAll(“ </a:t>
            </a:r>
            <a:r>
              <a:rPr lang="en-US" sz="2000" dirty="0" err="1">
                <a:latin typeface="inter-regular"/>
              </a:rPr>
              <a:t>button.A</a:t>
            </a:r>
            <a:r>
              <a:rPr lang="en-US" sz="2000" dirty="0">
                <a:latin typeface="inter-regular"/>
              </a:rPr>
              <a:t>”);</a:t>
            </a:r>
          </a:p>
          <a:p>
            <a:pPr marL="457200" lvl="1" indent="0" algn="just">
              <a:lnSpc>
                <a:spcPct val="150000"/>
              </a:lnSpc>
              <a:buNone/>
            </a:pPr>
            <a:r>
              <a:rPr lang="en-US" sz="2000" i="0" dirty="0">
                <a:effectLst/>
                <a:latin typeface="inter-regular"/>
              </a:rPr>
              <a:t>=&gt;</a:t>
            </a:r>
            <a:r>
              <a:rPr lang="en-US" sz="2000" dirty="0">
                <a:latin typeface="inter-regular"/>
              </a:rPr>
              <a:t>Document.querySelectorAll(“ div &gt;div &gt;input”);</a:t>
            </a:r>
            <a:endParaRPr lang="en-US" sz="2000" i="0" dirty="0">
              <a:effectLst/>
              <a:latin typeface="inter-regular"/>
            </a:endParaRPr>
          </a:p>
          <a:p>
            <a:pPr marL="457200" lvl="1" indent="0" algn="just">
              <a:lnSpc>
                <a:spcPct val="150000"/>
              </a:lnSpc>
              <a:buNone/>
            </a:pPr>
            <a:endParaRPr lang="en-US" sz="2000" i="0" dirty="0">
              <a:effectLst/>
              <a:latin typeface="inter-regular"/>
            </a:endParaRPr>
          </a:p>
          <a:p>
            <a:pPr marL="457200" lvl="1" indent="0" algn="just">
              <a:lnSpc>
                <a:spcPct val="150000"/>
              </a:lnSpc>
              <a:buNone/>
            </a:pPr>
            <a:endParaRPr lang="en-US" sz="2000" i="0" dirty="0">
              <a:effectLst/>
              <a:latin typeface="inter-regular"/>
            </a:endParaRPr>
          </a:p>
        </p:txBody>
      </p:sp>
    </p:spTree>
    <p:extLst>
      <p:ext uri="{BB962C8B-B14F-4D97-AF65-F5344CB8AC3E}">
        <p14:creationId xmlns:p14="http://schemas.microsoft.com/office/powerpoint/2010/main" val="33788247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496630"/>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Event Handling</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3000" y="1722692"/>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380058"/>
            <a:ext cx="9905999" cy="46198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lnSpc>
                <a:spcPct val="150000"/>
              </a:lnSpc>
            </a:pPr>
            <a:r>
              <a:rPr lang="en-US" b="0" i="0" dirty="0">
                <a:solidFill>
                  <a:srgbClr val="333333"/>
                </a:solidFill>
                <a:effectLst/>
                <a:latin typeface="inter-regular"/>
              </a:rPr>
              <a:t>The change in the state of an object is known as an </a:t>
            </a:r>
            <a:r>
              <a:rPr lang="en-US" b="1" i="0" dirty="0">
                <a:solidFill>
                  <a:srgbClr val="333333"/>
                </a:solidFill>
                <a:effectLst/>
                <a:latin typeface="inter-bold"/>
              </a:rPr>
              <a:t>Event</a:t>
            </a:r>
            <a:r>
              <a:rPr lang="en-US" b="0" i="0" dirty="0">
                <a:solidFill>
                  <a:srgbClr val="333333"/>
                </a:solidFill>
                <a:effectLst/>
                <a:latin typeface="inter-regular"/>
              </a:rPr>
              <a:t>.</a:t>
            </a:r>
          </a:p>
          <a:p>
            <a:pPr lvl="1" algn="just">
              <a:lnSpc>
                <a:spcPct val="150000"/>
              </a:lnSpc>
            </a:pPr>
            <a:r>
              <a:rPr lang="en-US" b="0" i="0" dirty="0">
                <a:solidFill>
                  <a:srgbClr val="333333"/>
                </a:solidFill>
                <a:effectLst/>
                <a:latin typeface="inter-regular"/>
              </a:rPr>
              <a:t>In html, there are various events which represents that some activity is performed by the user or by the browser</a:t>
            </a:r>
            <a:endParaRPr lang="en-US" dirty="0">
              <a:solidFill>
                <a:srgbClr val="333333"/>
              </a:solidFill>
              <a:latin typeface="inter-regular"/>
            </a:endParaRPr>
          </a:p>
          <a:p>
            <a:pPr lvl="1" algn="just">
              <a:lnSpc>
                <a:spcPct val="150000"/>
              </a:lnSpc>
            </a:pPr>
            <a:r>
              <a:rPr lang="en-US" b="0" i="0" dirty="0">
                <a:solidFill>
                  <a:srgbClr val="333333"/>
                </a:solidFill>
                <a:effectLst/>
                <a:latin typeface="inter-regular"/>
              </a:rPr>
              <a:t>When </a:t>
            </a:r>
            <a:r>
              <a:rPr lang="en-US" b="0" i="0" u="none" strike="noStrike" dirty="0">
                <a:solidFill>
                  <a:srgbClr val="008000"/>
                </a:solidFill>
                <a:effectLst/>
                <a:latin typeface="inter-regular"/>
                <a:hlinkClick r:id="rId3"/>
              </a:rPr>
              <a:t>javascript</a:t>
            </a:r>
            <a:r>
              <a:rPr lang="en-US" b="0" i="0" dirty="0">
                <a:solidFill>
                  <a:srgbClr val="333333"/>
                </a:solidFill>
                <a:effectLst/>
                <a:latin typeface="inter-regular"/>
              </a:rPr>
              <a:t> code is included in </a:t>
            </a:r>
            <a:r>
              <a:rPr lang="en-US" b="0" i="0" u="none" strike="noStrike" dirty="0">
                <a:solidFill>
                  <a:srgbClr val="008000"/>
                </a:solidFill>
                <a:effectLst/>
                <a:latin typeface="inter-regular"/>
                <a:hlinkClick r:id="rId4"/>
              </a:rPr>
              <a:t>HTML</a:t>
            </a:r>
            <a:r>
              <a:rPr lang="en-US" b="0" i="0" dirty="0">
                <a:solidFill>
                  <a:srgbClr val="333333"/>
                </a:solidFill>
                <a:effectLst/>
                <a:latin typeface="inter-regular"/>
              </a:rPr>
              <a:t>, js react over these events and allow the execution.</a:t>
            </a:r>
          </a:p>
          <a:p>
            <a:pPr lvl="1" algn="just">
              <a:lnSpc>
                <a:spcPct val="150000"/>
              </a:lnSpc>
            </a:pPr>
            <a:r>
              <a:rPr lang="en-US" b="0" i="0" dirty="0">
                <a:solidFill>
                  <a:srgbClr val="333333"/>
                </a:solidFill>
                <a:effectLst/>
                <a:latin typeface="inter-regular"/>
              </a:rPr>
              <a:t>This process of reacting over the events is called </a:t>
            </a:r>
            <a:r>
              <a:rPr lang="en-US" b="1" i="0" dirty="0">
                <a:solidFill>
                  <a:srgbClr val="333333"/>
                </a:solidFill>
                <a:effectLst/>
                <a:latin typeface="inter-bold"/>
              </a:rPr>
              <a:t>Event Handling</a:t>
            </a:r>
            <a:r>
              <a:rPr lang="en-US" b="0" i="0" dirty="0">
                <a:solidFill>
                  <a:srgbClr val="333333"/>
                </a:solidFill>
                <a:effectLst/>
                <a:latin typeface="inter-regular"/>
              </a:rPr>
              <a:t>. Thus, js handles the HTML events via </a:t>
            </a:r>
            <a:r>
              <a:rPr lang="en-US" b="1" i="0" dirty="0">
                <a:solidFill>
                  <a:srgbClr val="333333"/>
                </a:solidFill>
                <a:effectLst/>
                <a:latin typeface="inter-bold"/>
              </a:rPr>
              <a:t>Event Handlers</a:t>
            </a:r>
            <a:r>
              <a:rPr lang="en-US" b="0" i="0" dirty="0">
                <a:solidFill>
                  <a:srgbClr val="333333"/>
                </a:solidFill>
                <a:effectLst/>
                <a:latin typeface="inter-regular"/>
              </a:rPr>
              <a:t>.</a:t>
            </a:r>
            <a:endParaRPr lang="en-US" i="0" dirty="0">
              <a:effectLst/>
              <a:latin typeface="inter-regular"/>
            </a:endParaRPr>
          </a:p>
        </p:txBody>
      </p:sp>
    </p:spTree>
    <p:extLst>
      <p:ext uri="{BB962C8B-B14F-4D97-AF65-F5344CB8AC3E}">
        <p14:creationId xmlns:p14="http://schemas.microsoft.com/office/powerpoint/2010/main" val="23283596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361717"/>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Event Handling-Mouse Events</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3000" y="1722692"/>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15161"/>
            <a:ext cx="9905999" cy="46198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buNone/>
            </a:pPr>
            <a:endParaRPr lang="en-US" sz="2000" i="0" dirty="0">
              <a:effectLst/>
              <a:latin typeface="inter-regular"/>
            </a:endParaRPr>
          </a:p>
        </p:txBody>
      </p:sp>
      <p:graphicFrame>
        <p:nvGraphicFramePr>
          <p:cNvPr id="3" name="Table 2">
            <a:extLst>
              <a:ext uri="{FF2B5EF4-FFF2-40B4-BE49-F238E27FC236}">
                <a16:creationId xmlns:a16="http://schemas.microsoft.com/office/drawing/2014/main" id="{76F8E3F0-04B1-765B-3055-B64F573ED917}"/>
              </a:ext>
            </a:extLst>
          </p:cNvPr>
          <p:cNvGraphicFramePr>
            <a:graphicFrameLocks noGrp="1"/>
          </p:cNvGraphicFramePr>
          <p:nvPr>
            <p:extLst>
              <p:ext uri="{D42A27DB-BD31-4B8C-83A1-F6EECF244321}">
                <p14:modId xmlns:p14="http://schemas.microsoft.com/office/powerpoint/2010/main" val="1583508945"/>
              </p:ext>
            </p:extLst>
          </p:nvPr>
        </p:nvGraphicFramePr>
        <p:xfrm>
          <a:off x="700038" y="1125742"/>
          <a:ext cx="10791924" cy="4792534"/>
        </p:xfrm>
        <a:graphic>
          <a:graphicData uri="http://schemas.openxmlformats.org/drawingml/2006/table">
            <a:tbl>
              <a:tblPr/>
              <a:tblGrid>
                <a:gridCol w="3597308">
                  <a:extLst>
                    <a:ext uri="{9D8B030D-6E8A-4147-A177-3AD203B41FA5}">
                      <a16:colId xmlns:a16="http://schemas.microsoft.com/office/drawing/2014/main" val="1116870756"/>
                    </a:ext>
                  </a:extLst>
                </a:gridCol>
                <a:gridCol w="3597308">
                  <a:extLst>
                    <a:ext uri="{9D8B030D-6E8A-4147-A177-3AD203B41FA5}">
                      <a16:colId xmlns:a16="http://schemas.microsoft.com/office/drawing/2014/main" val="1280346783"/>
                    </a:ext>
                  </a:extLst>
                </a:gridCol>
                <a:gridCol w="3597308">
                  <a:extLst>
                    <a:ext uri="{9D8B030D-6E8A-4147-A177-3AD203B41FA5}">
                      <a16:colId xmlns:a16="http://schemas.microsoft.com/office/drawing/2014/main" val="433000842"/>
                    </a:ext>
                  </a:extLst>
                </a:gridCol>
              </a:tblGrid>
              <a:tr h="468040">
                <a:tc>
                  <a:txBody>
                    <a:bodyPr/>
                    <a:lstStyle/>
                    <a:p>
                      <a:pPr algn="l" fontAlgn="t"/>
                      <a:r>
                        <a:rPr lang="en-IN" sz="2000">
                          <a:solidFill>
                            <a:srgbClr val="000000"/>
                          </a:solidFill>
                          <a:effectLst/>
                          <a:latin typeface="times new roman" panose="02020603050405020304" pitchFamily="18" charset="0"/>
                        </a:rPr>
                        <a:t>Event Performed</a:t>
                      </a:r>
                    </a:p>
                  </a:txBody>
                  <a:tcPr marL="85656" marR="85656" marT="85656" marB="85656">
                    <a:lnL w="9525" cap="flat" cmpd="sng" algn="ctr">
                      <a:solidFill>
                        <a:srgbClr val="202E2F"/>
                      </a:solidFill>
                      <a:prstDash val="solid"/>
                      <a:round/>
                      <a:headEnd type="none" w="med" len="med"/>
                      <a:tailEnd type="none" w="med" len="med"/>
                    </a:lnL>
                    <a:lnR w="9525" cap="flat" cmpd="sng" algn="ctr">
                      <a:solidFill>
                        <a:srgbClr val="202E2F"/>
                      </a:solidFill>
                      <a:prstDash val="solid"/>
                      <a:round/>
                      <a:headEnd type="none" w="med" len="med"/>
                      <a:tailEnd type="none" w="med" len="med"/>
                    </a:lnR>
                    <a:lnT w="9525" cap="flat" cmpd="sng" algn="ctr">
                      <a:solidFill>
                        <a:srgbClr val="202E2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a:solidFill>
                            <a:srgbClr val="000000"/>
                          </a:solidFill>
                          <a:effectLst/>
                          <a:latin typeface="times new roman" panose="02020603050405020304" pitchFamily="18" charset="0"/>
                        </a:rPr>
                        <a:t>Event Handler</a:t>
                      </a:r>
                    </a:p>
                  </a:txBody>
                  <a:tcPr marL="85656" marR="85656" marT="85656" marB="85656">
                    <a:lnL w="9525" cap="flat" cmpd="sng" algn="ctr">
                      <a:solidFill>
                        <a:srgbClr val="202E2F"/>
                      </a:solidFill>
                      <a:prstDash val="solid"/>
                      <a:round/>
                      <a:headEnd type="none" w="med" len="med"/>
                      <a:tailEnd type="none" w="med" len="med"/>
                    </a:lnL>
                    <a:lnR w="9525" cap="flat" cmpd="sng" algn="ctr">
                      <a:solidFill>
                        <a:srgbClr val="202E2F"/>
                      </a:solidFill>
                      <a:prstDash val="solid"/>
                      <a:round/>
                      <a:headEnd type="none" w="med" len="med"/>
                      <a:tailEnd type="none" w="med" len="med"/>
                    </a:lnR>
                    <a:lnT w="9525" cap="flat" cmpd="sng" algn="ctr">
                      <a:solidFill>
                        <a:srgbClr val="202E2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a:solidFill>
                            <a:srgbClr val="000000"/>
                          </a:solidFill>
                          <a:effectLst/>
                          <a:latin typeface="times new roman" panose="02020603050405020304" pitchFamily="18" charset="0"/>
                        </a:rPr>
                        <a:t>Description</a:t>
                      </a:r>
                    </a:p>
                  </a:txBody>
                  <a:tcPr marL="85656" marR="85656" marT="85656" marB="85656">
                    <a:lnL w="9525" cap="flat" cmpd="sng" algn="ctr">
                      <a:solidFill>
                        <a:srgbClr val="202E2F"/>
                      </a:solidFill>
                      <a:prstDash val="solid"/>
                      <a:round/>
                      <a:headEnd type="none" w="med" len="med"/>
                      <a:tailEnd type="none" w="med" len="med"/>
                    </a:lnL>
                    <a:lnR w="9525" cap="flat" cmpd="sng" algn="ctr">
                      <a:solidFill>
                        <a:srgbClr val="202E2F"/>
                      </a:solidFill>
                      <a:prstDash val="solid"/>
                      <a:round/>
                      <a:headEnd type="none" w="med" len="med"/>
                      <a:tailEnd type="none" w="med" len="med"/>
                    </a:lnR>
                    <a:lnT w="9525" cap="flat" cmpd="sng" algn="ctr">
                      <a:solidFill>
                        <a:srgbClr val="202E2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814199349"/>
                  </a:ext>
                </a:extLst>
              </a:tr>
              <a:tr h="697382">
                <a:tc>
                  <a:txBody>
                    <a:bodyPr/>
                    <a:lstStyle/>
                    <a:p>
                      <a:pPr algn="just" fontAlgn="t"/>
                      <a:r>
                        <a:rPr lang="en-IN" sz="2000" dirty="0">
                          <a:solidFill>
                            <a:srgbClr val="333333"/>
                          </a:solidFill>
                          <a:effectLst/>
                          <a:latin typeface="inter-regular"/>
                        </a:rPr>
                        <a:t>click</a:t>
                      </a: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a:solidFill>
                            <a:srgbClr val="333333"/>
                          </a:solidFill>
                          <a:effectLst/>
                          <a:latin typeface="inter-regular"/>
                        </a:rPr>
                        <a:t>onclick</a:t>
                      </a: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When mouse click on an element</a:t>
                      </a: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05679345"/>
                  </a:ext>
                </a:extLst>
              </a:tr>
              <a:tr h="711536">
                <a:tc>
                  <a:txBody>
                    <a:bodyPr/>
                    <a:lstStyle/>
                    <a:p>
                      <a:pPr algn="just" fontAlgn="t"/>
                      <a:r>
                        <a:rPr lang="en-IN" sz="2000" dirty="0">
                          <a:solidFill>
                            <a:srgbClr val="333333"/>
                          </a:solidFill>
                          <a:effectLst/>
                          <a:latin typeface="inter-regular"/>
                        </a:rPr>
                        <a:t>mouseover</a:t>
                      </a: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dirty="0" err="1">
                          <a:solidFill>
                            <a:srgbClr val="333333"/>
                          </a:solidFill>
                          <a:effectLst/>
                          <a:latin typeface="inter-regular"/>
                        </a:rPr>
                        <a:t>onmouseover</a:t>
                      </a:r>
                      <a:endParaRPr lang="en-IN" sz="2000" dirty="0">
                        <a:solidFill>
                          <a:srgbClr val="333333"/>
                        </a:solidFill>
                        <a:effectLst/>
                        <a:latin typeface="inter-regular"/>
                      </a:endParaRP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When the cursor of the mouse comes over the element</a:t>
                      </a: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67606253"/>
                  </a:ext>
                </a:extLst>
              </a:tr>
              <a:tr h="711536">
                <a:tc>
                  <a:txBody>
                    <a:bodyPr/>
                    <a:lstStyle/>
                    <a:p>
                      <a:pPr algn="just" fontAlgn="t"/>
                      <a:r>
                        <a:rPr lang="en-IN" sz="2000" dirty="0" err="1">
                          <a:solidFill>
                            <a:srgbClr val="333333"/>
                          </a:solidFill>
                          <a:effectLst/>
                          <a:latin typeface="inter-regular"/>
                        </a:rPr>
                        <a:t>mouseout</a:t>
                      </a:r>
                      <a:endParaRPr lang="en-IN" sz="2000" dirty="0">
                        <a:solidFill>
                          <a:srgbClr val="333333"/>
                        </a:solidFill>
                        <a:effectLst/>
                        <a:latin typeface="inter-regular"/>
                      </a:endParaRP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dirty="0" err="1">
                          <a:solidFill>
                            <a:srgbClr val="333333"/>
                          </a:solidFill>
                          <a:effectLst/>
                          <a:latin typeface="inter-regular"/>
                        </a:rPr>
                        <a:t>onmouseout</a:t>
                      </a:r>
                      <a:endParaRPr lang="en-IN" sz="2000" dirty="0">
                        <a:solidFill>
                          <a:srgbClr val="333333"/>
                        </a:solidFill>
                        <a:effectLst/>
                        <a:latin typeface="inter-regular"/>
                      </a:endParaRP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When the cursor of the mouse leaves an element</a:t>
                      </a: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6926358"/>
                  </a:ext>
                </a:extLst>
              </a:tr>
              <a:tr h="711536">
                <a:tc>
                  <a:txBody>
                    <a:bodyPr/>
                    <a:lstStyle/>
                    <a:p>
                      <a:pPr algn="just" fontAlgn="t"/>
                      <a:r>
                        <a:rPr lang="en-IN" sz="2000" dirty="0" err="1">
                          <a:solidFill>
                            <a:srgbClr val="333333"/>
                          </a:solidFill>
                          <a:effectLst/>
                          <a:latin typeface="inter-regular"/>
                        </a:rPr>
                        <a:t>mousedown</a:t>
                      </a:r>
                      <a:endParaRPr lang="en-IN" sz="2000" dirty="0">
                        <a:solidFill>
                          <a:srgbClr val="333333"/>
                        </a:solidFill>
                        <a:effectLst/>
                        <a:latin typeface="inter-regular"/>
                      </a:endParaRP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dirty="0" err="1">
                          <a:solidFill>
                            <a:srgbClr val="333333"/>
                          </a:solidFill>
                          <a:effectLst/>
                          <a:latin typeface="inter-regular"/>
                        </a:rPr>
                        <a:t>onmousedown</a:t>
                      </a:r>
                      <a:endParaRPr lang="en-IN" sz="2000" dirty="0">
                        <a:solidFill>
                          <a:srgbClr val="333333"/>
                        </a:solidFill>
                        <a:effectLst/>
                        <a:latin typeface="inter-regular"/>
                      </a:endParaRP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When the mouse button is pressed over the element</a:t>
                      </a: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32360584"/>
                  </a:ext>
                </a:extLst>
              </a:tr>
              <a:tr h="711536">
                <a:tc>
                  <a:txBody>
                    <a:bodyPr/>
                    <a:lstStyle/>
                    <a:p>
                      <a:pPr algn="just" fontAlgn="t"/>
                      <a:r>
                        <a:rPr lang="en-IN" sz="2000">
                          <a:solidFill>
                            <a:srgbClr val="333333"/>
                          </a:solidFill>
                          <a:effectLst/>
                          <a:latin typeface="inter-regular"/>
                        </a:rPr>
                        <a:t>mouseup</a:t>
                      </a: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dirty="0" err="1">
                          <a:solidFill>
                            <a:srgbClr val="333333"/>
                          </a:solidFill>
                          <a:effectLst/>
                          <a:latin typeface="inter-regular"/>
                        </a:rPr>
                        <a:t>onmouseup</a:t>
                      </a:r>
                      <a:endParaRPr lang="en-IN" sz="2000" dirty="0">
                        <a:solidFill>
                          <a:srgbClr val="333333"/>
                        </a:solidFill>
                        <a:effectLst/>
                        <a:latin typeface="inter-regular"/>
                      </a:endParaRP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When the mouse button is released over the element</a:t>
                      </a: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03089297"/>
                  </a:ext>
                </a:extLst>
              </a:tr>
              <a:tr h="711536">
                <a:tc>
                  <a:txBody>
                    <a:bodyPr/>
                    <a:lstStyle/>
                    <a:p>
                      <a:pPr algn="just" fontAlgn="t"/>
                      <a:r>
                        <a:rPr lang="en-IN" sz="2000">
                          <a:solidFill>
                            <a:srgbClr val="333333"/>
                          </a:solidFill>
                          <a:effectLst/>
                          <a:latin typeface="inter-regular"/>
                        </a:rPr>
                        <a:t>mousemove</a:t>
                      </a: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dirty="0" err="1">
                          <a:solidFill>
                            <a:srgbClr val="333333"/>
                          </a:solidFill>
                          <a:effectLst/>
                          <a:latin typeface="inter-regular"/>
                        </a:rPr>
                        <a:t>onmousemove</a:t>
                      </a:r>
                      <a:endParaRPr lang="en-IN" sz="2000" dirty="0">
                        <a:solidFill>
                          <a:srgbClr val="333333"/>
                        </a:solidFill>
                        <a:effectLst/>
                        <a:latin typeface="inter-regular"/>
                      </a:endParaRP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inter-regular"/>
                        </a:rPr>
                        <a:t>When the mouse movement takes place.</a:t>
                      </a: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63718261"/>
                  </a:ext>
                </a:extLst>
              </a:tr>
            </a:tbl>
          </a:graphicData>
        </a:graphic>
      </p:graphicFrame>
    </p:spTree>
    <p:extLst>
      <p:ext uri="{BB962C8B-B14F-4D97-AF65-F5344CB8AC3E}">
        <p14:creationId xmlns:p14="http://schemas.microsoft.com/office/powerpoint/2010/main" val="22003803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361717"/>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Event Handling-Keyboard  Events</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3000" y="1722692"/>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81451" y="1215161"/>
            <a:ext cx="9905999" cy="46198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buNone/>
            </a:pPr>
            <a:endParaRPr lang="en-US" sz="2000" b="1" i="0" dirty="0">
              <a:effectLst/>
              <a:latin typeface="inter-regular"/>
            </a:endParaRPr>
          </a:p>
        </p:txBody>
      </p:sp>
      <p:graphicFrame>
        <p:nvGraphicFramePr>
          <p:cNvPr id="6" name="Table 5">
            <a:extLst>
              <a:ext uri="{FF2B5EF4-FFF2-40B4-BE49-F238E27FC236}">
                <a16:creationId xmlns:a16="http://schemas.microsoft.com/office/drawing/2014/main" id="{E750971B-7DD4-CF5E-172D-877A0CC8D3F4}"/>
              </a:ext>
            </a:extLst>
          </p:cNvPr>
          <p:cNvGraphicFramePr>
            <a:graphicFrameLocks noGrp="1"/>
          </p:cNvGraphicFramePr>
          <p:nvPr>
            <p:extLst>
              <p:ext uri="{D42A27DB-BD31-4B8C-83A1-F6EECF244321}">
                <p14:modId xmlns:p14="http://schemas.microsoft.com/office/powerpoint/2010/main" val="2021262117"/>
              </p:ext>
            </p:extLst>
          </p:nvPr>
        </p:nvGraphicFramePr>
        <p:xfrm>
          <a:off x="587521" y="1350071"/>
          <a:ext cx="10864965" cy="2067685"/>
        </p:xfrm>
        <a:graphic>
          <a:graphicData uri="http://schemas.openxmlformats.org/drawingml/2006/table">
            <a:tbl>
              <a:tblPr/>
              <a:tblGrid>
                <a:gridCol w="3621655">
                  <a:extLst>
                    <a:ext uri="{9D8B030D-6E8A-4147-A177-3AD203B41FA5}">
                      <a16:colId xmlns:a16="http://schemas.microsoft.com/office/drawing/2014/main" val="907997331"/>
                    </a:ext>
                  </a:extLst>
                </a:gridCol>
                <a:gridCol w="3621655">
                  <a:extLst>
                    <a:ext uri="{9D8B030D-6E8A-4147-A177-3AD203B41FA5}">
                      <a16:colId xmlns:a16="http://schemas.microsoft.com/office/drawing/2014/main" val="1683994820"/>
                    </a:ext>
                  </a:extLst>
                </a:gridCol>
                <a:gridCol w="3621655">
                  <a:extLst>
                    <a:ext uri="{9D8B030D-6E8A-4147-A177-3AD203B41FA5}">
                      <a16:colId xmlns:a16="http://schemas.microsoft.com/office/drawing/2014/main" val="864467048"/>
                    </a:ext>
                  </a:extLst>
                </a:gridCol>
              </a:tblGrid>
              <a:tr h="863717">
                <a:tc>
                  <a:txBody>
                    <a:bodyPr/>
                    <a:lstStyle/>
                    <a:p>
                      <a:pPr algn="l" fontAlgn="t"/>
                      <a:r>
                        <a:rPr lang="en-IN" dirty="0">
                          <a:solidFill>
                            <a:srgbClr val="000000"/>
                          </a:solidFill>
                          <a:effectLst/>
                          <a:latin typeface="times new roman" panose="02020603050405020304" pitchFamily="18" charset="0"/>
                        </a:rPr>
                        <a:t>Event Performed</a:t>
                      </a:r>
                    </a:p>
                  </a:txBody>
                  <a:tcPr marL="114300" marR="114300" marT="114300" marB="114300">
                    <a:lnL w="9525" cap="flat" cmpd="sng" algn="ctr">
                      <a:solidFill>
                        <a:srgbClr val="202C2F"/>
                      </a:solidFill>
                      <a:prstDash val="solid"/>
                      <a:round/>
                      <a:headEnd type="none" w="med" len="med"/>
                      <a:tailEnd type="none" w="med" len="med"/>
                    </a:lnL>
                    <a:lnR w="9525" cap="flat" cmpd="sng" algn="ctr">
                      <a:solidFill>
                        <a:srgbClr val="202C2F"/>
                      </a:solidFill>
                      <a:prstDash val="solid"/>
                      <a:round/>
                      <a:headEnd type="none" w="med" len="med"/>
                      <a:tailEnd type="none" w="med" len="med"/>
                    </a:lnR>
                    <a:lnT w="9525" cap="flat" cmpd="sng" algn="ctr">
                      <a:solidFill>
                        <a:srgbClr val="202C2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Event Handler</a:t>
                      </a:r>
                    </a:p>
                  </a:txBody>
                  <a:tcPr marL="114300" marR="114300" marT="114300" marB="114300">
                    <a:lnL w="9525" cap="flat" cmpd="sng" algn="ctr">
                      <a:solidFill>
                        <a:srgbClr val="202C2F"/>
                      </a:solidFill>
                      <a:prstDash val="solid"/>
                      <a:round/>
                      <a:headEnd type="none" w="med" len="med"/>
                      <a:tailEnd type="none" w="med" len="med"/>
                    </a:lnL>
                    <a:lnR w="9525" cap="flat" cmpd="sng" algn="ctr">
                      <a:solidFill>
                        <a:srgbClr val="202C2F"/>
                      </a:solidFill>
                      <a:prstDash val="solid"/>
                      <a:round/>
                      <a:headEnd type="none" w="med" len="med"/>
                      <a:tailEnd type="none" w="med" len="med"/>
                    </a:lnR>
                    <a:lnT w="9525" cap="flat" cmpd="sng" algn="ctr">
                      <a:solidFill>
                        <a:srgbClr val="202C2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Description</a:t>
                      </a:r>
                    </a:p>
                  </a:txBody>
                  <a:tcPr marL="114300" marR="114300" marT="114300" marB="114300">
                    <a:lnL w="9525" cap="flat" cmpd="sng" algn="ctr">
                      <a:solidFill>
                        <a:srgbClr val="202C2F"/>
                      </a:solidFill>
                      <a:prstDash val="solid"/>
                      <a:round/>
                      <a:headEnd type="none" w="med" len="med"/>
                      <a:tailEnd type="none" w="med" len="med"/>
                    </a:lnL>
                    <a:lnR w="9525" cap="flat" cmpd="sng" algn="ctr">
                      <a:solidFill>
                        <a:srgbClr val="202C2F"/>
                      </a:solidFill>
                      <a:prstDash val="solid"/>
                      <a:round/>
                      <a:headEnd type="none" w="med" len="med"/>
                      <a:tailEnd type="none" w="med" len="med"/>
                    </a:lnR>
                    <a:lnT w="9525" cap="flat" cmpd="sng" algn="ctr">
                      <a:solidFill>
                        <a:srgbClr val="202C2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4032383714"/>
                  </a:ext>
                </a:extLst>
              </a:tr>
              <a:tr h="1203968">
                <a:tc>
                  <a:txBody>
                    <a:bodyPr/>
                    <a:lstStyle/>
                    <a:p>
                      <a:pPr algn="just" fontAlgn="t"/>
                      <a:r>
                        <a:rPr lang="en-IN">
                          <a:solidFill>
                            <a:srgbClr val="333333"/>
                          </a:solidFill>
                          <a:effectLst/>
                          <a:latin typeface="inter-regular"/>
                        </a:rPr>
                        <a:t>Keydown &amp; Keyup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onkeydown &amp; onkeyup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When the user press and then release the key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2472511"/>
                  </a:ext>
                </a:extLst>
              </a:tr>
            </a:tbl>
          </a:graphicData>
        </a:graphic>
      </p:graphicFrame>
    </p:spTree>
    <p:extLst>
      <p:ext uri="{BB962C8B-B14F-4D97-AF65-F5344CB8AC3E}">
        <p14:creationId xmlns:p14="http://schemas.microsoft.com/office/powerpoint/2010/main" val="13385742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361717"/>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Event Listener</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142999" y="1275125"/>
            <a:ext cx="9905999" cy="46198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r>
              <a:rPr lang="en-US" sz="2200" b="0" i="0" dirty="0">
                <a:solidFill>
                  <a:srgbClr val="333333"/>
                </a:solidFill>
                <a:effectLst/>
                <a:latin typeface="inter-regular"/>
              </a:rPr>
              <a:t>The </a:t>
            </a:r>
            <a:r>
              <a:rPr lang="en-US" sz="2200" b="1" i="0" dirty="0" err="1">
                <a:solidFill>
                  <a:srgbClr val="333333"/>
                </a:solidFill>
                <a:effectLst/>
                <a:latin typeface="inter-bold"/>
              </a:rPr>
              <a:t>addEventListener</a:t>
            </a:r>
            <a:r>
              <a:rPr lang="en-US" sz="2200" b="1" i="0" dirty="0">
                <a:solidFill>
                  <a:srgbClr val="333333"/>
                </a:solidFill>
                <a:effectLst/>
                <a:latin typeface="inter-bold"/>
              </a:rPr>
              <a:t>()</a:t>
            </a:r>
            <a:r>
              <a:rPr lang="en-US" sz="2200" b="0" i="0" dirty="0">
                <a:solidFill>
                  <a:srgbClr val="333333"/>
                </a:solidFill>
                <a:effectLst/>
                <a:latin typeface="inter-regular"/>
              </a:rPr>
              <a:t> method is used to attach an event handler to a particular element.</a:t>
            </a:r>
            <a:endParaRPr lang="en-US" sz="2200" b="1" i="0" dirty="0">
              <a:effectLst/>
              <a:latin typeface="inter-regular"/>
            </a:endParaRPr>
          </a:p>
          <a:p>
            <a:pPr lvl="1" algn="just"/>
            <a:r>
              <a:rPr lang="en-US" sz="2200" b="0" i="0" dirty="0">
                <a:solidFill>
                  <a:srgbClr val="333333"/>
                </a:solidFill>
                <a:effectLst/>
                <a:latin typeface="inter-regular"/>
              </a:rPr>
              <a:t>t does not override the existing event handlers. </a:t>
            </a:r>
          </a:p>
          <a:p>
            <a:pPr lvl="1" algn="just"/>
            <a:r>
              <a:rPr lang="en-US" sz="2200" b="0" i="0" dirty="0">
                <a:solidFill>
                  <a:srgbClr val="333333"/>
                </a:solidFill>
                <a:effectLst/>
                <a:latin typeface="inter-regular"/>
              </a:rPr>
              <a:t>Events are said to be an essential part of the JavaScript. </a:t>
            </a:r>
            <a:endParaRPr lang="en-US" sz="2200" dirty="0">
              <a:solidFill>
                <a:srgbClr val="333333"/>
              </a:solidFill>
              <a:latin typeface="inter-regular"/>
            </a:endParaRPr>
          </a:p>
          <a:p>
            <a:pPr lvl="1" algn="just"/>
            <a:r>
              <a:rPr lang="en-US" sz="2200" b="0" i="0" dirty="0">
                <a:solidFill>
                  <a:srgbClr val="333333"/>
                </a:solidFill>
                <a:effectLst/>
                <a:latin typeface="inter-regular"/>
              </a:rPr>
              <a:t>A web page responds according to the event that occurred. </a:t>
            </a:r>
          </a:p>
          <a:p>
            <a:pPr lvl="1" algn="just"/>
            <a:r>
              <a:rPr lang="en-US" sz="2200" b="0" i="0" dirty="0">
                <a:solidFill>
                  <a:srgbClr val="333333"/>
                </a:solidFill>
                <a:effectLst/>
                <a:latin typeface="inter-regular"/>
              </a:rPr>
              <a:t> Events can be user-generated or generated by API’s. </a:t>
            </a:r>
            <a:endParaRPr lang="en-US" sz="2200" dirty="0">
              <a:solidFill>
                <a:srgbClr val="333333"/>
              </a:solidFill>
              <a:latin typeface="inter-regular"/>
            </a:endParaRPr>
          </a:p>
          <a:p>
            <a:pPr lvl="1" algn="just"/>
            <a:r>
              <a:rPr lang="en-US" sz="2200" b="0" i="0" dirty="0">
                <a:solidFill>
                  <a:srgbClr val="333333"/>
                </a:solidFill>
                <a:effectLst/>
                <a:latin typeface="inter-regular"/>
              </a:rPr>
              <a:t> An event listener is a JavaScript's procedure that waits for the occurrence of an event.</a:t>
            </a:r>
          </a:p>
          <a:p>
            <a:pPr lvl="1" algn="just"/>
            <a:r>
              <a:rPr lang="en-US" sz="2200" b="0" i="0" dirty="0">
                <a:solidFill>
                  <a:srgbClr val="333333"/>
                </a:solidFill>
                <a:effectLst/>
                <a:latin typeface="inter-regular"/>
              </a:rPr>
              <a:t>The </a:t>
            </a:r>
            <a:r>
              <a:rPr lang="en-US" sz="2200" b="0" i="0" dirty="0" err="1">
                <a:solidFill>
                  <a:srgbClr val="333333"/>
                </a:solidFill>
                <a:effectLst/>
                <a:latin typeface="inter-regular"/>
              </a:rPr>
              <a:t>addEventListener</a:t>
            </a:r>
            <a:r>
              <a:rPr lang="en-US" sz="2200" b="0" i="0" dirty="0">
                <a:solidFill>
                  <a:srgbClr val="333333"/>
                </a:solidFill>
                <a:effectLst/>
                <a:latin typeface="inter-regular"/>
              </a:rPr>
              <a:t>() method is an inbuilt function of </a:t>
            </a:r>
            <a:r>
              <a:rPr lang="en-US" sz="2200" b="0" i="0" u="none" strike="noStrike" dirty="0">
                <a:solidFill>
                  <a:srgbClr val="008000"/>
                </a:solidFill>
                <a:effectLst/>
                <a:latin typeface="inter-regular"/>
                <a:hlinkClick r:id="rId3"/>
              </a:rPr>
              <a:t>JavaScript</a:t>
            </a:r>
            <a:r>
              <a:rPr lang="en-US" sz="2200" b="0" i="0" dirty="0">
                <a:solidFill>
                  <a:srgbClr val="333333"/>
                </a:solidFill>
                <a:effectLst/>
                <a:latin typeface="inter-regular"/>
              </a:rPr>
              <a:t>. </a:t>
            </a:r>
            <a:endParaRPr lang="en-US" sz="2200" dirty="0">
              <a:solidFill>
                <a:srgbClr val="333333"/>
              </a:solidFill>
              <a:latin typeface="inter-regular"/>
            </a:endParaRPr>
          </a:p>
          <a:p>
            <a:pPr lvl="1" algn="just"/>
            <a:r>
              <a:rPr lang="en-US" sz="2200" b="0" i="0" dirty="0">
                <a:solidFill>
                  <a:srgbClr val="333333"/>
                </a:solidFill>
                <a:effectLst/>
                <a:latin typeface="inter-regular"/>
              </a:rPr>
              <a:t>We can add multiple event handlers to a particular element without overwriting the existing event handlers.</a:t>
            </a:r>
          </a:p>
          <a:p>
            <a:pPr lvl="1" algn="just"/>
            <a:r>
              <a:rPr lang="en-US" sz="2200" dirty="0">
                <a:solidFill>
                  <a:srgbClr val="333333"/>
                </a:solidFill>
                <a:latin typeface="inter-regular"/>
              </a:rPr>
              <a:t>SYNTAX :-</a:t>
            </a:r>
            <a:r>
              <a:rPr lang="en-IN" sz="2200" b="0" i="0" dirty="0" err="1">
                <a:solidFill>
                  <a:schemeClr val="accent6">
                    <a:lumMod val="75000"/>
                  </a:schemeClr>
                </a:solidFill>
                <a:effectLst/>
                <a:latin typeface="inter-regular"/>
              </a:rPr>
              <a:t>element.addEventListener</a:t>
            </a:r>
            <a:r>
              <a:rPr lang="en-IN" sz="2200" b="0" i="0" dirty="0">
                <a:solidFill>
                  <a:schemeClr val="accent6">
                    <a:lumMod val="75000"/>
                  </a:schemeClr>
                </a:solidFill>
                <a:effectLst/>
                <a:latin typeface="inter-regular"/>
              </a:rPr>
              <a:t>(event, function, </a:t>
            </a:r>
            <a:r>
              <a:rPr lang="en-IN" sz="2200" b="0" i="0" dirty="0" err="1">
                <a:solidFill>
                  <a:schemeClr val="accent6">
                    <a:lumMod val="75000"/>
                  </a:schemeClr>
                </a:solidFill>
                <a:effectLst/>
                <a:latin typeface="inter-regular"/>
              </a:rPr>
              <a:t>useCapture</a:t>
            </a:r>
            <a:r>
              <a:rPr lang="en-IN" sz="2200" b="0" i="0" dirty="0">
                <a:solidFill>
                  <a:schemeClr val="accent6">
                    <a:lumMod val="75000"/>
                  </a:schemeClr>
                </a:solidFill>
                <a:effectLst/>
                <a:latin typeface="inter-regular"/>
              </a:rPr>
              <a:t>);  </a:t>
            </a:r>
          </a:p>
          <a:p>
            <a:pPr lvl="1" algn="just"/>
            <a:endParaRPr lang="en-US" sz="2200" b="1" i="0" dirty="0">
              <a:effectLst/>
              <a:latin typeface="inter-regular"/>
            </a:endParaRPr>
          </a:p>
        </p:txBody>
      </p:sp>
    </p:spTree>
    <p:extLst>
      <p:ext uri="{BB962C8B-B14F-4D97-AF65-F5344CB8AC3E}">
        <p14:creationId xmlns:p14="http://schemas.microsoft.com/office/powerpoint/2010/main" val="5585490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34786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Event Listener</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142999" y="1275125"/>
            <a:ext cx="9905999" cy="46198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r>
              <a:rPr lang="en-US" sz="1800" b="0" i="0" dirty="0">
                <a:solidFill>
                  <a:srgbClr val="333333"/>
                </a:solidFill>
                <a:effectLst/>
                <a:latin typeface="inter-regular"/>
              </a:rPr>
              <a:t>The </a:t>
            </a:r>
            <a:r>
              <a:rPr lang="en-US" sz="1800" b="1" i="0" dirty="0">
                <a:solidFill>
                  <a:srgbClr val="333333"/>
                </a:solidFill>
                <a:effectLst/>
                <a:latin typeface="inter-bold"/>
              </a:rPr>
              <a:t>onclick</a:t>
            </a:r>
            <a:r>
              <a:rPr lang="en-US" sz="1800" b="0" i="0" dirty="0">
                <a:solidFill>
                  <a:srgbClr val="333333"/>
                </a:solidFill>
                <a:effectLst/>
                <a:latin typeface="inter-regular"/>
              </a:rPr>
              <a:t> event generally occurs when the user clicks on an element. </a:t>
            </a:r>
          </a:p>
          <a:p>
            <a:pPr lvl="1" algn="just"/>
            <a:r>
              <a:rPr lang="en-US" sz="1800" b="0" i="0" dirty="0">
                <a:solidFill>
                  <a:srgbClr val="333333"/>
                </a:solidFill>
                <a:effectLst/>
                <a:latin typeface="inter-regular"/>
              </a:rPr>
              <a:t> It allows the programmer to execute a JavaScript's function when an element gets clicked. </a:t>
            </a:r>
            <a:endParaRPr lang="en-US" sz="1800" dirty="0">
              <a:solidFill>
                <a:srgbClr val="333333"/>
              </a:solidFill>
              <a:latin typeface="inter-regular"/>
            </a:endParaRPr>
          </a:p>
          <a:p>
            <a:pPr lvl="1" algn="just"/>
            <a:r>
              <a:rPr lang="en-US" sz="1800" b="0" i="0" dirty="0">
                <a:solidFill>
                  <a:srgbClr val="333333"/>
                </a:solidFill>
                <a:effectLst/>
                <a:latin typeface="inter-regular"/>
              </a:rPr>
              <a:t>This event can be used for validating a form, warning messages and many more.</a:t>
            </a:r>
          </a:p>
          <a:p>
            <a:pPr lvl="1" algn="just"/>
            <a:r>
              <a:rPr lang="en-US" sz="1800" b="0" i="0" dirty="0">
                <a:solidFill>
                  <a:srgbClr val="333333"/>
                </a:solidFill>
                <a:effectLst/>
                <a:latin typeface="inter-regular"/>
              </a:rPr>
              <a:t>Using JavaScript, this event can be dynamically added to any element. It supports all HTML elements except </a:t>
            </a:r>
            <a:r>
              <a:rPr lang="en-US" sz="1800" b="1" i="0" u="none" strike="noStrike" dirty="0">
                <a:solidFill>
                  <a:srgbClr val="008000"/>
                </a:solidFill>
                <a:effectLst/>
                <a:latin typeface="inter-bold"/>
                <a:hlinkClick r:id="rId3"/>
              </a:rPr>
              <a:t>&lt;html&gt;</a:t>
            </a:r>
            <a:r>
              <a:rPr lang="en-US" sz="1800" b="1" i="0" dirty="0">
                <a:solidFill>
                  <a:srgbClr val="333333"/>
                </a:solidFill>
                <a:effectLst/>
                <a:latin typeface="inter-bold"/>
              </a:rPr>
              <a:t>, </a:t>
            </a:r>
            <a:r>
              <a:rPr lang="en-US" sz="1800" b="1" i="0" u="none" strike="noStrike" dirty="0">
                <a:solidFill>
                  <a:srgbClr val="008000"/>
                </a:solidFill>
                <a:effectLst/>
                <a:latin typeface="inter-bold"/>
                <a:hlinkClick r:id="rId4"/>
              </a:rPr>
              <a:t>&lt;head&gt;</a:t>
            </a:r>
            <a:r>
              <a:rPr lang="en-US" sz="1800" b="1" i="0" dirty="0">
                <a:solidFill>
                  <a:srgbClr val="333333"/>
                </a:solidFill>
                <a:effectLst/>
                <a:latin typeface="inter-bold"/>
              </a:rPr>
              <a:t>, </a:t>
            </a:r>
            <a:r>
              <a:rPr lang="en-US" sz="1800" b="1" i="0" u="none" strike="noStrike" dirty="0">
                <a:solidFill>
                  <a:srgbClr val="008000"/>
                </a:solidFill>
                <a:effectLst/>
                <a:latin typeface="inter-bold"/>
                <a:hlinkClick r:id="rId5"/>
              </a:rPr>
              <a:t>&lt;title&gt;</a:t>
            </a:r>
            <a:r>
              <a:rPr lang="en-US" sz="1800" b="1" i="0" dirty="0">
                <a:solidFill>
                  <a:srgbClr val="333333"/>
                </a:solidFill>
                <a:effectLst/>
                <a:latin typeface="inter-bold"/>
              </a:rPr>
              <a:t>, </a:t>
            </a:r>
            <a:r>
              <a:rPr lang="en-US" sz="1800" b="1" i="0" u="none" strike="noStrike" dirty="0">
                <a:solidFill>
                  <a:srgbClr val="008000"/>
                </a:solidFill>
                <a:effectLst/>
                <a:latin typeface="inter-bold"/>
                <a:hlinkClick r:id="rId6"/>
              </a:rPr>
              <a:t>&lt;style&gt;</a:t>
            </a:r>
            <a:r>
              <a:rPr lang="en-US" sz="1800" b="1" i="0" dirty="0">
                <a:solidFill>
                  <a:srgbClr val="333333"/>
                </a:solidFill>
                <a:effectLst/>
                <a:latin typeface="inter-bold"/>
              </a:rPr>
              <a:t>, </a:t>
            </a:r>
            <a:r>
              <a:rPr lang="en-US" sz="1800" b="1" i="0" u="none" strike="noStrike" dirty="0">
                <a:solidFill>
                  <a:srgbClr val="008000"/>
                </a:solidFill>
                <a:effectLst/>
                <a:latin typeface="inter-bold"/>
                <a:hlinkClick r:id="rId7"/>
              </a:rPr>
              <a:t>&lt;script&gt;</a:t>
            </a:r>
            <a:r>
              <a:rPr lang="en-US" sz="1800" b="1" i="0" dirty="0">
                <a:solidFill>
                  <a:srgbClr val="333333"/>
                </a:solidFill>
                <a:effectLst/>
                <a:latin typeface="inter-bold"/>
              </a:rPr>
              <a:t>, </a:t>
            </a:r>
            <a:r>
              <a:rPr lang="en-US" sz="1800" b="1" i="0" u="none" strike="noStrike" dirty="0">
                <a:solidFill>
                  <a:srgbClr val="008000"/>
                </a:solidFill>
                <a:effectLst/>
                <a:latin typeface="inter-bold"/>
                <a:hlinkClick r:id="rId8"/>
              </a:rPr>
              <a:t>&lt;base&gt;</a:t>
            </a:r>
            <a:r>
              <a:rPr lang="en-US" sz="1800" b="1" i="0" dirty="0">
                <a:solidFill>
                  <a:srgbClr val="333333"/>
                </a:solidFill>
                <a:effectLst/>
                <a:latin typeface="inter-bold"/>
              </a:rPr>
              <a:t>, </a:t>
            </a:r>
            <a:r>
              <a:rPr lang="en-US" sz="1800" b="1" i="0" u="none" strike="noStrike" dirty="0">
                <a:solidFill>
                  <a:srgbClr val="008000"/>
                </a:solidFill>
                <a:effectLst/>
                <a:latin typeface="inter-bold"/>
                <a:hlinkClick r:id="rId9"/>
              </a:rPr>
              <a:t>&lt;</a:t>
            </a:r>
            <a:r>
              <a:rPr lang="en-US" sz="1800" b="1" i="0" u="none" strike="noStrike" dirty="0" err="1">
                <a:solidFill>
                  <a:srgbClr val="008000"/>
                </a:solidFill>
                <a:effectLst/>
                <a:latin typeface="inter-bold"/>
                <a:hlinkClick r:id="rId9"/>
              </a:rPr>
              <a:t>iframe</a:t>
            </a:r>
            <a:r>
              <a:rPr lang="en-US" sz="1800" b="1" i="0" u="none" strike="noStrike" dirty="0">
                <a:solidFill>
                  <a:srgbClr val="008000"/>
                </a:solidFill>
                <a:effectLst/>
                <a:latin typeface="inter-bold"/>
                <a:hlinkClick r:id="rId9"/>
              </a:rPr>
              <a:t>&gt;</a:t>
            </a:r>
            <a:r>
              <a:rPr lang="en-US" sz="1800" b="1" i="0" dirty="0">
                <a:solidFill>
                  <a:srgbClr val="333333"/>
                </a:solidFill>
                <a:effectLst/>
                <a:latin typeface="inter-bold"/>
              </a:rPr>
              <a:t>, </a:t>
            </a:r>
            <a:r>
              <a:rPr lang="en-US" sz="1800" b="1" i="0" u="none" strike="noStrike" dirty="0">
                <a:solidFill>
                  <a:srgbClr val="008000"/>
                </a:solidFill>
                <a:effectLst/>
                <a:latin typeface="inter-bold"/>
                <a:hlinkClick r:id="rId10"/>
              </a:rPr>
              <a:t>&lt;</a:t>
            </a:r>
            <a:r>
              <a:rPr lang="en-US" sz="1800" b="1" i="0" u="none" strike="noStrike" dirty="0" err="1">
                <a:solidFill>
                  <a:srgbClr val="008000"/>
                </a:solidFill>
                <a:effectLst/>
                <a:latin typeface="inter-bold"/>
                <a:hlinkClick r:id="rId10"/>
              </a:rPr>
              <a:t>bdo</a:t>
            </a:r>
            <a:r>
              <a:rPr lang="en-US" sz="1800" b="1" i="0" u="none" strike="noStrike" dirty="0">
                <a:solidFill>
                  <a:srgbClr val="008000"/>
                </a:solidFill>
                <a:effectLst/>
                <a:latin typeface="inter-bold"/>
                <a:hlinkClick r:id="rId10"/>
              </a:rPr>
              <a:t>&gt;</a:t>
            </a:r>
            <a:r>
              <a:rPr lang="en-US" sz="1800" b="1" i="0" dirty="0">
                <a:solidFill>
                  <a:srgbClr val="333333"/>
                </a:solidFill>
                <a:effectLst/>
                <a:latin typeface="inter-bold"/>
              </a:rPr>
              <a:t>, </a:t>
            </a:r>
            <a:r>
              <a:rPr lang="en-US" sz="1800" b="1" i="0" u="none" strike="noStrike" dirty="0">
                <a:solidFill>
                  <a:srgbClr val="008000"/>
                </a:solidFill>
                <a:effectLst/>
                <a:latin typeface="inter-bold"/>
                <a:hlinkClick r:id="rId11"/>
              </a:rPr>
              <a:t>&lt;</a:t>
            </a:r>
            <a:r>
              <a:rPr lang="en-US" sz="1800" b="1" i="0" u="none" strike="noStrike" dirty="0" err="1">
                <a:solidFill>
                  <a:srgbClr val="008000"/>
                </a:solidFill>
                <a:effectLst/>
                <a:latin typeface="inter-bold"/>
                <a:hlinkClick r:id="rId11"/>
              </a:rPr>
              <a:t>br</a:t>
            </a:r>
            <a:r>
              <a:rPr lang="en-US" sz="1800" b="1" i="0" u="none" strike="noStrike" dirty="0">
                <a:solidFill>
                  <a:srgbClr val="008000"/>
                </a:solidFill>
                <a:effectLst/>
                <a:latin typeface="inter-bold"/>
                <a:hlinkClick r:id="rId11"/>
              </a:rPr>
              <a:t>&gt;</a:t>
            </a:r>
            <a:r>
              <a:rPr lang="en-US" sz="1800" b="1" i="0" dirty="0">
                <a:solidFill>
                  <a:srgbClr val="333333"/>
                </a:solidFill>
                <a:effectLst/>
                <a:latin typeface="inter-bold"/>
              </a:rPr>
              <a:t>, </a:t>
            </a:r>
            <a:r>
              <a:rPr lang="en-US" sz="1800" b="1" i="0" u="none" strike="noStrike" dirty="0">
                <a:solidFill>
                  <a:srgbClr val="008000"/>
                </a:solidFill>
                <a:effectLst/>
                <a:latin typeface="inter-bold"/>
                <a:hlinkClick r:id="rId12"/>
              </a:rPr>
              <a:t>&lt;meta&gt;</a:t>
            </a:r>
            <a:r>
              <a:rPr lang="en-US" sz="1800" b="1" i="0" dirty="0">
                <a:solidFill>
                  <a:srgbClr val="333333"/>
                </a:solidFill>
                <a:effectLst/>
                <a:latin typeface="inter-bold"/>
              </a:rPr>
              <a:t>,</a:t>
            </a:r>
            <a:r>
              <a:rPr lang="en-US" sz="1800" b="0" i="0" dirty="0">
                <a:solidFill>
                  <a:srgbClr val="333333"/>
                </a:solidFill>
                <a:effectLst/>
                <a:latin typeface="inter-regular"/>
              </a:rPr>
              <a:t> and </a:t>
            </a:r>
            <a:r>
              <a:rPr lang="en-US" sz="1800" b="1" i="0" u="none" strike="noStrike" dirty="0">
                <a:solidFill>
                  <a:srgbClr val="008000"/>
                </a:solidFill>
                <a:effectLst/>
                <a:latin typeface="inter-bold"/>
                <a:hlinkClick r:id="rId13"/>
              </a:rPr>
              <a:t>&lt;param&gt;</a:t>
            </a:r>
            <a:r>
              <a:rPr lang="en-US" sz="1800" b="0" i="0" dirty="0">
                <a:solidFill>
                  <a:srgbClr val="333333"/>
                </a:solidFill>
                <a:effectLst/>
                <a:latin typeface="inter-regular"/>
              </a:rPr>
              <a:t>.</a:t>
            </a:r>
          </a:p>
          <a:p>
            <a:pPr lvl="1" algn="just"/>
            <a:r>
              <a:rPr lang="en-US" sz="1800" b="0" i="0" dirty="0">
                <a:solidFill>
                  <a:srgbClr val="333333"/>
                </a:solidFill>
                <a:effectLst/>
                <a:latin typeface="inter-regular"/>
              </a:rPr>
              <a:t> It means we cannot apply the </a:t>
            </a:r>
            <a:r>
              <a:rPr lang="en-US" sz="1800" b="1" i="0" dirty="0">
                <a:solidFill>
                  <a:srgbClr val="333333"/>
                </a:solidFill>
                <a:effectLst/>
                <a:latin typeface="inter-bold"/>
              </a:rPr>
              <a:t>onclick</a:t>
            </a:r>
            <a:r>
              <a:rPr lang="en-US" sz="1800" b="0" i="0" dirty="0">
                <a:solidFill>
                  <a:srgbClr val="333333"/>
                </a:solidFill>
                <a:effectLst/>
                <a:latin typeface="inter-regular"/>
              </a:rPr>
              <a:t> event on the given tags.</a:t>
            </a:r>
            <a:endParaRPr lang="en-US" sz="1800" dirty="0">
              <a:solidFill>
                <a:srgbClr val="333333"/>
              </a:solidFill>
              <a:latin typeface="inter-regular"/>
            </a:endParaRPr>
          </a:p>
          <a:p>
            <a:pPr lvl="1" algn="just"/>
            <a:r>
              <a:rPr lang="en-US" sz="1800" b="0" i="0" dirty="0">
                <a:solidFill>
                  <a:srgbClr val="333333"/>
                </a:solidFill>
                <a:effectLst/>
                <a:latin typeface="inter-regular"/>
              </a:rPr>
              <a:t>In HTML, we can use the </a:t>
            </a:r>
            <a:r>
              <a:rPr lang="en-US" sz="1800" b="1" i="0" dirty="0">
                <a:solidFill>
                  <a:srgbClr val="333333"/>
                </a:solidFill>
                <a:effectLst/>
                <a:latin typeface="inter-bold"/>
              </a:rPr>
              <a:t>onclick</a:t>
            </a:r>
            <a:r>
              <a:rPr lang="en-US" sz="1800" b="0" i="0" dirty="0">
                <a:solidFill>
                  <a:srgbClr val="333333"/>
                </a:solidFill>
                <a:effectLst/>
                <a:latin typeface="inter-regular"/>
              </a:rPr>
              <a:t> attribute and assign a </a:t>
            </a:r>
            <a:r>
              <a:rPr lang="en-US" sz="1800" b="0" i="0" u="none" strike="noStrike" dirty="0">
                <a:solidFill>
                  <a:srgbClr val="008000"/>
                </a:solidFill>
                <a:effectLst/>
                <a:latin typeface="inter-regular"/>
                <a:hlinkClick r:id="rId14"/>
              </a:rPr>
              <a:t>JavaScript function</a:t>
            </a:r>
            <a:r>
              <a:rPr lang="en-US" sz="1800" b="0" i="0" dirty="0">
                <a:solidFill>
                  <a:srgbClr val="333333"/>
                </a:solidFill>
                <a:effectLst/>
                <a:latin typeface="inter-regular"/>
              </a:rPr>
              <a:t> to it.</a:t>
            </a:r>
          </a:p>
          <a:p>
            <a:pPr lvl="1" algn="just"/>
            <a:r>
              <a:rPr lang="en-US" sz="1800" b="0" i="0" dirty="0">
                <a:solidFill>
                  <a:srgbClr val="333333"/>
                </a:solidFill>
                <a:effectLst/>
                <a:latin typeface="inter-regular"/>
              </a:rPr>
              <a:t>We can also use the JavaScript's </a:t>
            </a:r>
            <a:r>
              <a:rPr lang="en-US" sz="1800" b="1" i="0" dirty="0" err="1">
                <a:solidFill>
                  <a:srgbClr val="333333"/>
                </a:solidFill>
                <a:effectLst/>
                <a:latin typeface="inter-bold"/>
              </a:rPr>
              <a:t>addEventListener</a:t>
            </a:r>
            <a:r>
              <a:rPr lang="en-US" sz="1800" b="1" i="0" dirty="0">
                <a:solidFill>
                  <a:srgbClr val="333333"/>
                </a:solidFill>
                <a:effectLst/>
                <a:latin typeface="inter-bold"/>
              </a:rPr>
              <a:t>()</a:t>
            </a:r>
            <a:r>
              <a:rPr lang="en-US" sz="1800" b="0" i="0" dirty="0">
                <a:solidFill>
                  <a:srgbClr val="333333"/>
                </a:solidFill>
                <a:effectLst/>
                <a:latin typeface="inter-regular"/>
              </a:rPr>
              <a:t> method and pass a </a:t>
            </a:r>
            <a:r>
              <a:rPr lang="en-US" sz="1800" b="1" i="0" dirty="0">
                <a:solidFill>
                  <a:srgbClr val="333333"/>
                </a:solidFill>
                <a:effectLst/>
                <a:latin typeface="inter-bold"/>
              </a:rPr>
              <a:t>click</a:t>
            </a:r>
            <a:r>
              <a:rPr lang="en-US" sz="1800" b="0" i="0" dirty="0">
                <a:solidFill>
                  <a:srgbClr val="333333"/>
                </a:solidFill>
                <a:effectLst/>
                <a:latin typeface="inter-regular"/>
              </a:rPr>
              <a:t> event to it for greater flexibility.</a:t>
            </a:r>
            <a:endParaRPr lang="en-US" sz="1800" dirty="0">
              <a:solidFill>
                <a:srgbClr val="333333"/>
              </a:solidFill>
              <a:latin typeface="inter-regular"/>
            </a:endParaRPr>
          </a:p>
          <a:p>
            <a:pPr lvl="1" algn="just"/>
            <a:r>
              <a:rPr lang="en-US" sz="1800" b="1" dirty="0">
                <a:solidFill>
                  <a:srgbClr val="333333"/>
                </a:solidFill>
                <a:latin typeface="inter-regular"/>
              </a:rPr>
              <a:t>In HTML :-</a:t>
            </a:r>
            <a:r>
              <a:rPr lang="en-IN" sz="1800" b="1" i="0" dirty="0">
                <a:solidFill>
                  <a:srgbClr val="006699"/>
                </a:solidFill>
                <a:effectLst/>
                <a:latin typeface="inter-regular"/>
              </a:rPr>
              <a:t>&lt;element</a:t>
            </a:r>
            <a:r>
              <a:rPr lang="en-IN" sz="1800" b="0" i="0" dirty="0">
                <a:solidFill>
                  <a:srgbClr val="000000"/>
                </a:solidFill>
                <a:effectLst/>
                <a:latin typeface="inter-regular"/>
              </a:rPr>
              <a:t> </a:t>
            </a:r>
            <a:r>
              <a:rPr lang="en-IN" sz="1800" b="0" i="0" dirty="0">
                <a:solidFill>
                  <a:srgbClr val="FF0000"/>
                </a:solidFill>
                <a:effectLst/>
                <a:latin typeface="inter-regular"/>
              </a:rPr>
              <a:t>onclick</a:t>
            </a:r>
            <a:r>
              <a:rPr lang="en-IN" sz="1800" b="0" i="0" dirty="0">
                <a:solidFill>
                  <a:srgbClr val="000000"/>
                </a:solidFill>
                <a:effectLst/>
                <a:latin typeface="inter-regular"/>
              </a:rPr>
              <a:t> = </a:t>
            </a:r>
            <a:r>
              <a:rPr lang="en-IN" sz="1800" b="0" i="0" dirty="0">
                <a:solidFill>
                  <a:srgbClr val="0000FF"/>
                </a:solidFill>
                <a:effectLst/>
                <a:latin typeface="inter-regular"/>
              </a:rPr>
              <a:t>"fun()"</a:t>
            </a:r>
            <a:r>
              <a:rPr lang="en-IN" sz="1800" b="1" i="0" dirty="0">
                <a:solidFill>
                  <a:srgbClr val="006699"/>
                </a:solidFill>
                <a:effectLst/>
                <a:latin typeface="inter-regular"/>
              </a:rPr>
              <a:t>&gt;</a:t>
            </a:r>
            <a:r>
              <a:rPr lang="en-IN" sz="1800" b="0" i="0" dirty="0">
                <a:solidFill>
                  <a:srgbClr val="000000"/>
                </a:solidFill>
                <a:effectLst/>
                <a:latin typeface="inter-regular"/>
              </a:rPr>
              <a:t>  </a:t>
            </a:r>
          </a:p>
          <a:p>
            <a:pPr lvl="1" algn="just"/>
            <a:r>
              <a:rPr lang="en-US" sz="1800" b="1" i="0" dirty="0">
                <a:effectLst/>
                <a:latin typeface="inter-regular"/>
              </a:rPr>
              <a:t>In JavaScript :- </a:t>
            </a:r>
            <a:r>
              <a:rPr lang="en-IN" sz="1800" b="0" i="0" dirty="0" err="1">
                <a:solidFill>
                  <a:srgbClr val="FF0000"/>
                </a:solidFill>
                <a:effectLst/>
                <a:latin typeface="inter-regular"/>
              </a:rPr>
              <a:t>object.onclick</a:t>
            </a:r>
            <a:r>
              <a:rPr lang="en-IN" sz="1800" b="0" i="0" dirty="0">
                <a:solidFill>
                  <a:srgbClr val="000000"/>
                </a:solidFill>
                <a:effectLst/>
                <a:latin typeface="inter-regular"/>
              </a:rPr>
              <a:t> = </a:t>
            </a:r>
            <a:r>
              <a:rPr lang="en-IN" sz="1800" b="0" i="0" dirty="0">
                <a:solidFill>
                  <a:srgbClr val="0000FF"/>
                </a:solidFill>
                <a:effectLst/>
                <a:latin typeface="inter-regular"/>
              </a:rPr>
              <a:t>function</a:t>
            </a:r>
            <a:r>
              <a:rPr lang="en-IN" sz="1800" b="0" i="0" dirty="0">
                <a:solidFill>
                  <a:srgbClr val="000000"/>
                </a:solidFill>
                <a:effectLst/>
                <a:latin typeface="inter-regular"/>
              </a:rPr>
              <a:t>() { </a:t>
            </a:r>
            <a:r>
              <a:rPr lang="en-IN" sz="1800" b="0" i="0" dirty="0" err="1">
                <a:solidFill>
                  <a:srgbClr val="000000"/>
                </a:solidFill>
                <a:effectLst/>
                <a:latin typeface="inter-regular"/>
              </a:rPr>
              <a:t>myScript</a:t>
            </a:r>
            <a:r>
              <a:rPr lang="en-IN" sz="1800" b="0" i="0" dirty="0">
                <a:solidFill>
                  <a:srgbClr val="000000"/>
                </a:solidFill>
                <a:effectLst/>
                <a:latin typeface="inter-regular"/>
              </a:rPr>
              <a:t> };  </a:t>
            </a:r>
          </a:p>
          <a:p>
            <a:pPr lvl="1" algn="just"/>
            <a:r>
              <a:rPr lang="en-US" sz="1800" b="0" i="0" dirty="0">
                <a:solidFill>
                  <a:srgbClr val="610B4B"/>
                </a:solidFill>
                <a:effectLst/>
                <a:latin typeface="erdana"/>
              </a:rPr>
              <a:t>In JavaScript by using the </a:t>
            </a:r>
            <a:r>
              <a:rPr lang="en-US" sz="1800" b="0" i="0" dirty="0" err="1">
                <a:solidFill>
                  <a:srgbClr val="610B4B"/>
                </a:solidFill>
                <a:effectLst/>
                <a:latin typeface="erdana"/>
              </a:rPr>
              <a:t>addEventListener</a:t>
            </a:r>
            <a:r>
              <a:rPr lang="en-US" sz="1800" b="0" i="0" dirty="0">
                <a:solidFill>
                  <a:srgbClr val="610B4B"/>
                </a:solidFill>
                <a:effectLst/>
                <a:latin typeface="erdana"/>
              </a:rPr>
              <a:t>() method :- </a:t>
            </a:r>
            <a:r>
              <a:rPr lang="en-IN" sz="1800" b="0" i="0" dirty="0" err="1">
                <a:solidFill>
                  <a:srgbClr val="000000"/>
                </a:solidFill>
                <a:effectLst/>
                <a:latin typeface="inter-regular"/>
              </a:rPr>
              <a:t>object.addEventListener</a:t>
            </a:r>
            <a:r>
              <a:rPr lang="en-IN" sz="1800" b="0" i="0" dirty="0">
                <a:solidFill>
                  <a:srgbClr val="000000"/>
                </a:solidFill>
                <a:effectLst/>
                <a:latin typeface="inter-regular"/>
              </a:rPr>
              <a:t>("click", </a:t>
            </a:r>
            <a:r>
              <a:rPr lang="en-IN" sz="1800" b="0" i="0" dirty="0" err="1">
                <a:solidFill>
                  <a:srgbClr val="000000"/>
                </a:solidFill>
                <a:effectLst/>
                <a:latin typeface="inter-regular"/>
              </a:rPr>
              <a:t>myScript</a:t>
            </a:r>
            <a:r>
              <a:rPr lang="en-IN" sz="1800" b="0" i="0" dirty="0">
                <a:solidFill>
                  <a:srgbClr val="000000"/>
                </a:solidFill>
                <a:effectLst/>
                <a:latin typeface="inter-regular"/>
              </a:rPr>
              <a:t>);  </a:t>
            </a:r>
          </a:p>
          <a:p>
            <a:pPr lvl="1" algn="just"/>
            <a:endParaRPr lang="en-US" sz="1800" b="0" i="0" dirty="0">
              <a:solidFill>
                <a:srgbClr val="610B4B"/>
              </a:solidFill>
              <a:effectLst/>
              <a:latin typeface="erdana"/>
            </a:endParaRPr>
          </a:p>
          <a:p>
            <a:pPr lvl="1" algn="just"/>
            <a:endParaRPr lang="en-US" sz="1800" b="1" i="0" dirty="0">
              <a:effectLst/>
              <a:latin typeface="inter-regular"/>
            </a:endParaRPr>
          </a:p>
        </p:txBody>
      </p:sp>
    </p:spTree>
    <p:extLst>
      <p:ext uri="{BB962C8B-B14F-4D97-AF65-F5344CB8AC3E}">
        <p14:creationId xmlns:p14="http://schemas.microsoft.com/office/powerpoint/2010/main" val="42623323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361717"/>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Event Listener</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622681" y="1275125"/>
            <a:ext cx="9905999" cy="46198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r>
              <a:rPr lang="en-US" sz="1800" b="1" i="0" dirty="0">
                <a:effectLst/>
                <a:latin typeface="inter-regular"/>
              </a:rPr>
              <a:t>Example :-</a:t>
            </a:r>
            <a:r>
              <a:rPr lang="en-US" sz="1400" b="0" i="0" dirty="0">
                <a:solidFill>
                  <a:srgbClr val="610B4B"/>
                </a:solidFill>
                <a:effectLst/>
                <a:latin typeface="erdana"/>
              </a:rPr>
              <a:t>Using onclick attribute in HTML</a:t>
            </a:r>
          </a:p>
          <a:p>
            <a:pPr marL="0" indent="0" algn="just">
              <a:buNone/>
            </a:pPr>
            <a:r>
              <a:rPr lang="en-US" sz="1400" b="0" i="0" dirty="0">
                <a:solidFill>
                  <a:srgbClr val="000000"/>
                </a:solidFill>
                <a:effectLst/>
                <a:latin typeface="inter-regular"/>
              </a:rPr>
              <a:t>&lt;!DOCTYPE html</a:t>
            </a:r>
            <a:r>
              <a:rPr lang="en-US" sz="1400" b="1" i="0" dirty="0">
                <a:solidFill>
                  <a:srgbClr val="006699"/>
                </a:solidFill>
                <a:effectLst/>
                <a:latin typeface="inter-regular"/>
              </a:rPr>
              <a:t>&gt;</a:t>
            </a:r>
            <a:r>
              <a:rPr lang="en-US" sz="1400" b="0" i="0" dirty="0">
                <a:solidFill>
                  <a:srgbClr val="000000"/>
                </a:solidFill>
                <a:effectLst/>
                <a:latin typeface="inter-regular"/>
              </a:rPr>
              <a:t>  </a:t>
            </a:r>
          </a:p>
          <a:p>
            <a:pPr marL="0" indent="0" algn="just">
              <a:buNone/>
            </a:pPr>
            <a:r>
              <a:rPr lang="en-US" sz="1400" b="1" i="0" dirty="0">
                <a:solidFill>
                  <a:srgbClr val="006699"/>
                </a:solidFill>
                <a:effectLst/>
                <a:latin typeface="inter-regular"/>
              </a:rPr>
              <a:t>&lt;html&gt;</a:t>
            </a:r>
            <a:r>
              <a:rPr lang="en-US" sz="1400" b="0" i="0" dirty="0">
                <a:solidFill>
                  <a:srgbClr val="000000"/>
                </a:solidFill>
                <a:effectLst/>
                <a:latin typeface="inter-regular"/>
              </a:rPr>
              <a:t>  </a:t>
            </a:r>
          </a:p>
          <a:p>
            <a:pPr marL="0" indent="0" algn="just">
              <a:buNone/>
            </a:pPr>
            <a:r>
              <a:rPr lang="en-US" sz="1400" b="1" i="0" dirty="0">
                <a:solidFill>
                  <a:srgbClr val="006699"/>
                </a:solidFill>
                <a:effectLst/>
                <a:latin typeface="inter-regular"/>
              </a:rPr>
              <a:t>&lt;head&gt;</a:t>
            </a:r>
            <a:r>
              <a:rPr lang="en-US" sz="1400" b="0" i="0" dirty="0">
                <a:solidFill>
                  <a:srgbClr val="000000"/>
                </a:solidFill>
                <a:effectLst/>
                <a:latin typeface="inter-regular"/>
              </a:rPr>
              <a:t>  </a:t>
            </a:r>
          </a:p>
          <a:p>
            <a:pPr marL="0" indent="0" algn="just">
              <a:buNone/>
            </a:pPr>
            <a:r>
              <a:rPr lang="en-US" sz="1400" b="1" i="0" dirty="0">
                <a:solidFill>
                  <a:srgbClr val="006699"/>
                </a:solidFill>
                <a:effectLst/>
                <a:latin typeface="inter-regular"/>
              </a:rPr>
              <a:t>&lt;script&gt;</a:t>
            </a:r>
            <a:r>
              <a:rPr lang="en-US" sz="1400" b="0" i="0" dirty="0">
                <a:solidFill>
                  <a:srgbClr val="000000"/>
                </a:solidFill>
                <a:effectLst/>
                <a:latin typeface="inter-regular"/>
              </a:rPr>
              <a:t>  </a:t>
            </a:r>
          </a:p>
          <a:p>
            <a:pPr marL="0" indent="0" algn="just">
              <a:buNone/>
            </a:pPr>
            <a:r>
              <a:rPr lang="en-US" sz="1400" b="0" i="0" dirty="0">
                <a:solidFill>
                  <a:srgbClr val="000000"/>
                </a:solidFill>
                <a:effectLst/>
                <a:latin typeface="inter-regular"/>
              </a:rPr>
              <a:t>function fun() {  alert("Welcome to the javaTpoint.com");  }  </a:t>
            </a:r>
          </a:p>
          <a:p>
            <a:pPr marL="0" indent="0" algn="just">
              <a:buNone/>
            </a:pPr>
            <a:r>
              <a:rPr lang="en-US" sz="1400" b="1" i="0" dirty="0">
                <a:solidFill>
                  <a:srgbClr val="006699"/>
                </a:solidFill>
                <a:effectLst/>
                <a:latin typeface="inter-regular"/>
              </a:rPr>
              <a:t>&lt;/script&gt;</a:t>
            </a:r>
            <a:r>
              <a:rPr lang="en-US" sz="1400" b="0" i="0" dirty="0">
                <a:solidFill>
                  <a:srgbClr val="000000"/>
                </a:solidFill>
                <a:effectLst/>
                <a:latin typeface="inter-regular"/>
              </a:rPr>
              <a:t>  </a:t>
            </a:r>
          </a:p>
          <a:p>
            <a:pPr marL="0" indent="0" algn="just">
              <a:buNone/>
            </a:pPr>
            <a:r>
              <a:rPr lang="en-US" sz="1400" b="1" i="0" dirty="0">
                <a:solidFill>
                  <a:srgbClr val="006699"/>
                </a:solidFill>
                <a:effectLst/>
                <a:latin typeface="inter-regular"/>
              </a:rPr>
              <a:t>&lt;/head&gt;</a:t>
            </a:r>
            <a:r>
              <a:rPr lang="en-US" sz="1400" b="0" i="0" dirty="0">
                <a:solidFill>
                  <a:srgbClr val="000000"/>
                </a:solidFill>
                <a:effectLst/>
                <a:latin typeface="inter-regular"/>
              </a:rPr>
              <a:t>  </a:t>
            </a:r>
          </a:p>
          <a:p>
            <a:pPr marL="0" indent="0" algn="just">
              <a:buNone/>
            </a:pPr>
            <a:r>
              <a:rPr lang="en-US" sz="1400" b="1" i="0" dirty="0">
                <a:solidFill>
                  <a:srgbClr val="006699"/>
                </a:solidFill>
                <a:effectLst/>
                <a:latin typeface="inter-regular"/>
              </a:rPr>
              <a:t>&lt;body&gt;</a:t>
            </a:r>
            <a:r>
              <a:rPr lang="en-US" sz="1400" b="0" i="0" dirty="0">
                <a:solidFill>
                  <a:srgbClr val="000000"/>
                </a:solidFill>
                <a:effectLst/>
                <a:latin typeface="inter-regular"/>
              </a:rPr>
              <a:t>  </a:t>
            </a:r>
          </a:p>
          <a:p>
            <a:pPr marL="0" indent="0" algn="just">
              <a:buNone/>
            </a:pPr>
            <a:r>
              <a:rPr lang="en-US" sz="1400" b="1" i="0" dirty="0">
                <a:solidFill>
                  <a:srgbClr val="006699"/>
                </a:solidFill>
                <a:effectLst/>
                <a:latin typeface="inter-regular"/>
              </a:rPr>
              <a:t>&lt;h3&gt;</a:t>
            </a:r>
            <a:r>
              <a:rPr lang="en-US" sz="1400" b="0" i="0" dirty="0">
                <a:solidFill>
                  <a:srgbClr val="000000"/>
                </a:solidFill>
                <a:effectLst/>
                <a:latin typeface="inter-regular"/>
              </a:rPr>
              <a:t> This is an example of using onclick attribute in HTML. </a:t>
            </a:r>
            <a:r>
              <a:rPr lang="en-US" sz="1400" b="1" i="0" dirty="0">
                <a:solidFill>
                  <a:srgbClr val="006699"/>
                </a:solidFill>
                <a:effectLst/>
                <a:latin typeface="inter-regular"/>
              </a:rPr>
              <a:t>&lt;/h3&gt;</a:t>
            </a:r>
            <a:r>
              <a:rPr lang="en-US" sz="1400" b="0" i="0" dirty="0">
                <a:solidFill>
                  <a:srgbClr val="000000"/>
                </a:solidFill>
                <a:effectLst/>
                <a:latin typeface="inter-regular"/>
              </a:rPr>
              <a:t>  </a:t>
            </a:r>
          </a:p>
          <a:p>
            <a:pPr marL="0" indent="0" algn="just">
              <a:buNone/>
            </a:pPr>
            <a:r>
              <a:rPr lang="en-US" sz="1400" b="1" i="0" dirty="0">
                <a:solidFill>
                  <a:srgbClr val="006699"/>
                </a:solidFill>
                <a:effectLst/>
                <a:latin typeface="inter-regular"/>
              </a:rPr>
              <a:t>&lt;p&gt;</a:t>
            </a:r>
            <a:r>
              <a:rPr lang="en-US" sz="1400" b="0" i="0" dirty="0">
                <a:solidFill>
                  <a:srgbClr val="000000"/>
                </a:solidFill>
                <a:effectLst/>
                <a:latin typeface="inter-regular"/>
              </a:rPr>
              <a:t> Click the following button to see the effect. </a:t>
            </a:r>
            <a:r>
              <a:rPr lang="en-US" sz="1400" b="1" i="0" dirty="0">
                <a:solidFill>
                  <a:srgbClr val="006699"/>
                </a:solidFill>
                <a:effectLst/>
                <a:latin typeface="inter-regular"/>
              </a:rPr>
              <a:t>&lt;/p&gt;</a:t>
            </a:r>
            <a:r>
              <a:rPr lang="en-US" sz="1400" b="0" i="0" dirty="0">
                <a:solidFill>
                  <a:srgbClr val="000000"/>
                </a:solidFill>
                <a:effectLst/>
                <a:latin typeface="inter-regular"/>
              </a:rPr>
              <a:t>  </a:t>
            </a:r>
          </a:p>
          <a:p>
            <a:pPr marL="0" indent="0" algn="just">
              <a:buNone/>
            </a:pPr>
            <a:r>
              <a:rPr lang="en-US" sz="1400" b="1" i="0" dirty="0">
                <a:solidFill>
                  <a:srgbClr val="006699"/>
                </a:solidFill>
                <a:effectLst/>
                <a:latin typeface="inter-regular"/>
              </a:rPr>
              <a:t>&lt;button</a:t>
            </a:r>
            <a:r>
              <a:rPr lang="en-US" sz="1400" b="0" i="0" dirty="0">
                <a:solidFill>
                  <a:srgbClr val="000000"/>
                </a:solidFill>
                <a:effectLst/>
                <a:latin typeface="inter-regular"/>
              </a:rPr>
              <a:t> </a:t>
            </a:r>
            <a:r>
              <a:rPr lang="en-US" sz="1400" b="0" i="0" dirty="0">
                <a:solidFill>
                  <a:srgbClr val="FF0000"/>
                </a:solidFill>
                <a:effectLst/>
                <a:latin typeface="inter-regular"/>
              </a:rPr>
              <a:t>onclick</a:t>
            </a:r>
            <a:r>
              <a:rPr lang="en-US" sz="1400" b="0" i="0" dirty="0">
                <a:solidFill>
                  <a:srgbClr val="000000"/>
                </a:solidFill>
                <a:effectLst/>
                <a:latin typeface="inter-regular"/>
              </a:rPr>
              <a:t> = </a:t>
            </a:r>
            <a:r>
              <a:rPr lang="en-US" sz="1400" b="0" i="0" dirty="0">
                <a:solidFill>
                  <a:srgbClr val="0000FF"/>
                </a:solidFill>
                <a:effectLst/>
                <a:latin typeface="inter-regular"/>
              </a:rPr>
              <a:t>"fun()"</a:t>
            </a:r>
            <a:r>
              <a:rPr lang="en-US" sz="1400" b="1" i="0" dirty="0">
                <a:solidFill>
                  <a:srgbClr val="006699"/>
                </a:solidFill>
                <a:effectLst/>
                <a:latin typeface="inter-regular"/>
              </a:rPr>
              <a:t>&gt;</a:t>
            </a:r>
            <a:r>
              <a:rPr lang="en-US" sz="1400" b="0" i="0" dirty="0">
                <a:solidFill>
                  <a:srgbClr val="000000"/>
                </a:solidFill>
                <a:effectLst/>
                <a:latin typeface="inter-regular"/>
              </a:rPr>
              <a:t>Click me</a:t>
            </a:r>
            <a:r>
              <a:rPr lang="en-US" sz="1400" b="1" i="0" dirty="0">
                <a:solidFill>
                  <a:srgbClr val="006699"/>
                </a:solidFill>
                <a:effectLst/>
                <a:latin typeface="inter-regular"/>
              </a:rPr>
              <a:t>&lt;/button&gt;</a:t>
            </a:r>
            <a:r>
              <a:rPr lang="en-US" sz="1400" b="0" i="0" dirty="0">
                <a:solidFill>
                  <a:srgbClr val="000000"/>
                </a:solidFill>
                <a:effectLst/>
                <a:latin typeface="inter-regular"/>
              </a:rPr>
              <a:t>  </a:t>
            </a:r>
          </a:p>
          <a:p>
            <a:pPr marL="0" indent="0" algn="just">
              <a:buNone/>
            </a:pPr>
            <a:r>
              <a:rPr lang="en-US" sz="1400" b="1" i="0" dirty="0">
                <a:solidFill>
                  <a:srgbClr val="006699"/>
                </a:solidFill>
                <a:effectLst/>
                <a:latin typeface="inter-regular"/>
              </a:rPr>
              <a:t>&lt;/body&gt;</a:t>
            </a:r>
            <a:r>
              <a:rPr lang="en-US" sz="1400" b="0" i="0" dirty="0">
                <a:solidFill>
                  <a:srgbClr val="000000"/>
                </a:solidFill>
                <a:effectLst/>
                <a:latin typeface="inter-regular"/>
              </a:rPr>
              <a:t>  </a:t>
            </a:r>
          </a:p>
          <a:p>
            <a:pPr marL="0" indent="0" algn="just">
              <a:buNone/>
            </a:pPr>
            <a:r>
              <a:rPr lang="en-US" sz="1400" b="1" i="0" dirty="0">
                <a:solidFill>
                  <a:srgbClr val="006699"/>
                </a:solidFill>
                <a:effectLst/>
                <a:latin typeface="inter-regular"/>
              </a:rPr>
              <a:t>&lt;/html&gt;</a:t>
            </a:r>
            <a:r>
              <a:rPr lang="en-US" sz="1400" b="0" i="0" dirty="0">
                <a:solidFill>
                  <a:srgbClr val="000000"/>
                </a:solidFill>
                <a:effectLst/>
                <a:latin typeface="inter-regular"/>
              </a:rPr>
              <a:t>  </a:t>
            </a:r>
          </a:p>
          <a:p>
            <a:pPr marL="457200" lvl="1" indent="0" algn="just">
              <a:buNone/>
            </a:pPr>
            <a:endParaRPr lang="en-US" sz="1800" b="1" i="0" dirty="0">
              <a:effectLst/>
              <a:latin typeface="inter-regular"/>
            </a:endParaRPr>
          </a:p>
        </p:txBody>
      </p:sp>
    </p:spTree>
    <p:extLst>
      <p:ext uri="{BB962C8B-B14F-4D97-AF65-F5344CB8AC3E}">
        <p14:creationId xmlns:p14="http://schemas.microsoft.com/office/powerpoint/2010/main" val="28523360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41713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Math Functions</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142999" y="1275125"/>
            <a:ext cx="9905999" cy="46198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r>
              <a:rPr lang="en-US" sz="2200" dirty="0" err="1">
                <a:latin typeface="inter-regular"/>
              </a:rPr>
              <a:t>Math.sqrt</a:t>
            </a:r>
            <a:r>
              <a:rPr lang="en-US" sz="2200" dirty="0">
                <a:latin typeface="inter-regular"/>
              </a:rPr>
              <a:t>(number);</a:t>
            </a:r>
          </a:p>
          <a:p>
            <a:pPr lvl="1" algn="just"/>
            <a:r>
              <a:rPr lang="en-US" sz="2200" i="0" dirty="0" err="1">
                <a:effectLst/>
                <a:latin typeface="inter-regular"/>
              </a:rPr>
              <a:t>Math.roun</a:t>
            </a:r>
            <a:r>
              <a:rPr lang="en-US" sz="2200" dirty="0" err="1">
                <a:latin typeface="inter-regular"/>
              </a:rPr>
              <a:t>d</a:t>
            </a:r>
            <a:r>
              <a:rPr lang="en-US" sz="2200" dirty="0">
                <a:latin typeface="inter-regular"/>
              </a:rPr>
              <a:t>(10.5);</a:t>
            </a:r>
          </a:p>
          <a:p>
            <a:pPr lvl="1" algn="just"/>
            <a:r>
              <a:rPr lang="en-US" sz="2200" i="0" dirty="0" err="1">
                <a:effectLst/>
                <a:latin typeface="inter-regular"/>
              </a:rPr>
              <a:t>Math.ceil</a:t>
            </a:r>
            <a:r>
              <a:rPr lang="en-US" sz="2200" i="0" dirty="0">
                <a:effectLst/>
                <a:latin typeface="inter-regular"/>
              </a:rPr>
              <a:t>(10.2);//round to 11</a:t>
            </a:r>
          </a:p>
          <a:p>
            <a:pPr lvl="1" algn="just"/>
            <a:r>
              <a:rPr lang="en-US" sz="2200" dirty="0" err="1">
                <a:latin typeface="inter-regular"/>
              </a:rPr>
              <a:t>Math.floor</a:t>
            </a:r>
            <a:r>
              <a:rPr lang="en-US" sz="2200" dirty="0">
                <a:latin typeface="inter-regular"/>
              </a:rPr>
              <a:t>(10.7);//round to 10</a:t>
            </a:r>
          </a:p>
          <a:p>
            <a:pPr lvl="1" algn="just"/>
            <a:r>
              <a:rPr lang="en-US" sz="2200" i="0" dirty="0" err="1">
                <a:effectLst/>
                <a:latin typeface="inter-regular"/>
              </a:rPr>
              <a:t>Math.abs</a:t>
            </a:r>
            <a:r>
              <a:rPr lang="en-US" sz="2200" i="0" dirty="0">
                <a:effectLst/>
                <a:latin typeface="inter-regular"/>
              </a:rPr>
              <a:t>(-90);//return absolute value</a:t>
            </a:r>
          </a:p>
          <a:p>
            <a:pPr lvl="1" algn="just"/>
            <a:r>
              <a:rPr lang="en-US" sz="2200" i="0" dirty="0" err="1">
                <a:effectLst/>
                <a:latin typeface="inter-regular"/>
              </a:rPr>
              <a:t>Math.PI</a:t>
            </a:r>
            <a:r>
              <a:rPr lang="en-US" sz="2200" i="0" dirty="0">
                <a:effectLst/>
                <a:latin typeface="inter-regular"/>
              </a:rPr>
              <a:t>;//return value of PI</a:t>
            </a:r>
          </a:p>
          <a:p>
            <a:pPr lvl="1" algn="just"/>
            <a:r>
              <a:rPr lang="en-US" sz="2200" dirty="0" err="1">
                <a:latin typeface="inter-regular"/>
              </a:rPr>
              <a:t>Math.max</a:t>
            </a:r>
            <a:r>
              <a:rPr lang="en-US" sz="2200" dirty="0">
                <a:latin typeface="inter-regular"/>
              </a:rPr>
              <a:t>(10,20,30);// which return 30</a:t>
            </a:r>
          </a:p>
          <a:p>
            <a:pPr lvl="1" algn="just"/>
            <a:r>
              <a:rPr lang="en-US" sz="2200" i="0" dirty="0" err="1">
                <a:effectLst/>
                <a:latin typeface="inter-regular"/>
              </a:rPr>
              <a:t>Math.min</a:t>
            </a:r>
            <a:r>
              <a:rPr lang="en-US" sz="2200" dirty="0">
                <a:latin typeface="inter-regular"/>
              </a:rPr>
              <a:t>(10,20,30);// which return 10</a:t>
            </a:r>
          </a:p>
          <a:p>
            <a:pPr lvl="1" algn="just"/>
            <a:r>
              <a:rPr lang="en-US" sz="2200" dirty="0" err="1">
                <a:latin typeface="inter-regular"/>
              </a:rPr>
              <a:t>Math.pow</a:t>
            </a:r>
            <a:r>
              <a:rPr lang="en-US" sz="2200" dirty="0">
                <a:latin typeface="inter-regular"/>
              </a:rPr>
              <a:t>(2,3);// return 8(2x2x2)</a:t>
            </a:r>
            <a:endParaRPr lang="en-US" sz="2200" i="0" dirty="0">
              <a:effectLst/>
              <a:latin typeface="inter-regular"/>
            </a:endParaRPr>
          </a:p>
        </p:txBody>
      </p:sp>
    </p:spTree>
    <p:extLst>
      <p:ext uri="{BB962C8B-B14F-4D97-AF65-F5344CB8AC3E}">
        <p14:creationId xmlns:p14="http://schemas.microsoft.com/office/powerpoint/2010/main" val="36924055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18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err="1">
                <a:solidFill>
                  <a:srgbClr val="F7BB34"/>
                </a:solidFill>
                <a:latin typeface="Viga" panose="020B0800030000020004" pitchFamily="34" charset="0"/>
              </a:rPr>
              <a:t>Synchronouse</a:t>
            </a:r>
            <a:r>
              <a:rPr lang="en-US" sz="3600" dirty="0">
                <a:solidFill>
                  <a:srgbClr val="F7BB34"/>
                </a:solidFill>
                <a:latin typeface="Viga" panose="020B0800030000020004" pitchFamily="34" charset="0"/>
              </a:rPr>
              <a:t> java script</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767521"/>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800" b="0" i="0" dirty="0">
                <a:effectLst/>
                <a:latin typeface="Söhne"/>
              </a:rPr>
              <a:t>In synchronous JavaScript, code is executed sequentially, one line at a time. Each line of code must complete before the next one starts. If there's an operation that takes a significant amount of time, like a network request or reading a large file, it can block the entire execution, making the program appear unresponsive.</a:t>
            </a:r>
          </a:p>
          <a:p>
            <a:pPr algn="just"/>
            <a:r>
              <a:rPr lang="en-US" sz="1800" dirty="0">
                <a:latin typeface="Söhne"/>
              </a:rPr>
              <a:t>Example</a:t>
            </a:r>
            <a:endParaRPr lang="en-US" sz="1200" dirty="0">
              <a:solidFill>
                <a:srgbClr val="D1D5DB"/>
              </a:solidFill>
              <a:latin typeface="Söhne"/>
            </a:endParaRPr>
          </a:p>
          <a:p>
            <a:pPr marL="457200" lvl="1" indent="0" algn="just">
              <a:buNone/>
            </a:pPr>
            <a:r>
              <a:rPr lang="en-US" sz="1600" i="0" dirty="0">
                <a:solidFill>
                  <a:schemeClr val="accent1">
                    <a:lumMod val="75000"/>
                  </a:schemeClr>
                </a:solidFill>
                <a:effectLst/>
                <a:latin typeface="inter-regular"/>
              </a:rPr>
              <a:t>console.log("Start");</a:t>
            </a:r>
          </a:p>
          <a:p>
            <a:pPr marL="457200" lvl="1" indent="0" algn="just">
              <a:buNone/>
            </a:pPr>
            <a:r>
              <a:rPr lang="en-US" sz="1600" i="0" dirty="0">
                <a:solidFill>
                  <a:schemeClr val="accent1">
                    <a:lumMod val="75000"/>
                  </a:schemeClr>
                </a:solidFill>
                <a:effectLst/>
                <a:latin typeface="inter-regular"/>
              </a:rPr>
              <a:t>function </a:t>
            </a:r>
            <a:r>
              <a:rPr lang="en-US" sz="1600" i="0" dirty="0" err="1">
                <a:solidFill>
                  <a:schemeClr val="accent1">
                    <a:lumMod val="75000"/>
                  </a:schemeClr>
                </a:solidFill>
                <a:effectLst/>
                <a:latin typeface="inter-regular"/>
              </a:rPr>
              <a:t>synchronousTask</a:t>
            </a:r>
            <a:r>
              <a:rPr lang="en-US" sz="1600" i="0" dirty="0">
                <a:solidFill>
                  <a:schemeClr val="accent1">
                    <a:lumMod val="75000"/>
                  </a:schemeClr>
                </a:solidFill>
                <a:effectLst/>
                <a:latin typeface="inter-regular"/>
              </a:rPr>
              <a:t>() {</a:t>
            </a:r>
          </a:p>
          <a:p>
            <a:pPr marL="457200" lvl="1" indent="0" algn="just">
              <a:buNone/>
            </a:pPr>
            <a:r>
              <a:rPr lang="en-US" sz="1600" i="0" dirty="0">
                <a:solidFill>
                  <a:schemeClr val="accent1">
                    <a:lumMod val="75000"/>
                  </a:schemeClr>
                </a:solidFill>
                <a:effectLst/>
                <a:latin typeface="inter-regular"/>
              </a:rPr>
              <a:t>  for (let </a:t>
            </a:r>
            <a:r>
              <a:rPr lang="en-US" sz="1600" i="0" dirty="0" err="1">
                <a:solidFill>
                  <a:schemeClr val="accent1">
                    <a:lumMod val="75000"/>
                  </a:schemeClr>
                </a:solidFill>
                <a:effectLst/>
                <a:latin typeface="inter-regular"/>
              </a:rPr>
              <a:t>i</a:t>
            </a:r>
            <a:r>
              <a:rPr lang="en-US" sz="1600" i="0" dirty="0">
                <a:solidFill>
                  <a:schemeClr val="accent1">
                    <a:lumMod val="75000"/>
                  </a:schemeClr>
                </a:solidFill>
                <a:effectLst/>
                <a:latin typeface="inter-regular"/>
              </a:rPr>
              <a:t> = 0; </a:t>
            </a:r>
            <a:r>
              <a:rPr lang="en-US" sz="1600" i="0" dirty="0" err="1">
                <a:solidFill>
                  <a:schemeClr val="accent1">
                    <a:lumMod val="75000"/>
                  </a:schemeClr>
                </a:solidFill>
                <a:effectLst/>
                <a:latin typeface="inter-regular"/>
              </a:rPr>
              <a:t>i</a:t>
            </a:r>
            <a:r>
              <a:rPr lang="en-US" sz="1600" i="0" dirty="0">
                <a:solidFill>
                  <a:schemeClr val="accent1">
                    <a:lumMod val="75000"/>
                  </a:schemeClr>
                </a:solidFill>
                <a:effectLst/>
                <a:latin typeface="inter-regular"/>
              </a:rPr>
              <a:t> &lt; 3; </a:t>
            </a:r>
            <a:r>
              <a:rPr lang="en-US" sz="1600" i="0" dirty="0" err="1">
                <a:solidFill>
                  <a:schemeClr val="accent1">
                    <a:lumMod val="75000"/>
                  </a:schemeClr>
                </a:solidFill>
                <a:effectLst/>
                <a:latin typeface="inter-regular"/>
              </a:rPr>
              <a:t>i</a:t>
            </a:r>
            <a:r>
              <a:rPr lang="en-US" sz="1600" i="0" dirty="0">
                <a:solidFill>
                  <a:schemeClr val="accent1">
                    <a:lumMod val="75000"/>
                  </a:schemeClr>
                </a:solidFill>
                <a:effectLst/>
                <a:latin typeface="inter-regular"/>
              </a:rPr>
              <a:t>++) {</a:t>
            </a:r>
          </a:p>
          <a:p>
            <a:pPr marL="457200" lvl="1" indent="0" algn="just">
              <a:buNone/>
            </a:pPr>
            <a:r>
              <a:rPr lang="en-US" sz="1600" i="0" dirty="0">
                <a:solidFill>
                  <a:schemeClr val="accent1">
                    <a:lumMod val="75000"/>
                  </a:schemeClr>
                </a:solidFill>
                <a:effectLst/>
                <a:latin typeface="inter-regular"/>
              </a:rPr>
              <a:t>    console.log(`Synchronous Task ${</a:t>
            </a:r>
            <a:r>
              <a:rPr lang="en-US" sz="1600" i="0" dirty="0" err="1">
                <a:solidFill>
                  <a:schemeClr val="accent1">
                    <a:lumMod val="75000"/>
                  </a:schemeClr>
                </a:solidFill>
                <a:effectLst/>
                <a:latin typeface="inter-regular"/>
              </a:rPr>
              <a:t>i</a:t>
            </a:r>
            <a:r>
              <a:rPr lang="en-US" sz="1600" i="0" dirty="0">
                <a:solidFill>
                  <a:schemeClr val="accent1">
                    <a:lumMod val="75000"/>
                  </a:schemeClr>
                </a:solidFill>
                <a:effectLst/>
                <a:latin typeface="inter-regular"/>
              </a:rPr>
              <a:t>}`);</a:t>
            </a:r>
          </a:p>
          <a:p>
            <a:pPr marL="457200" lvl="1" indent="0" algn="just">
              <a:buNone/>
            </a:pPr>
            <a:r>
              <a:rPr lang="en-US" sz="1600" i="0" dirty="0">
                <a:solidFill>
                  <a:schemeClr val="accent1">
                    <a:lumMod val="75000"/>
                  </a:schemeClr>
                </a:solidFill>
                <a:effectLst/>
                <a:latin typeface="inter-regular"/>
              </a:rPr>
              <a:t>  }</a:t>
            </a:r>
          </a:p>
          <a:p>
            <a:pPr marL="457200" lvl="1" indent="0" algn="just">
              <a:buNone/>
            </a:pPr>
            <a:r>
              <a:rPr lang="en-US" sz="1600" i="0" dirty="0">
                <a:solidFill>
                  <a:schemeClr val="accent1">
                    <a:lumMod val="75000"/>
                  </a:schemeClr>
                </a:solidFill>
                <a:effectLst/>
                <a:latin typeface="inter-regular"/>
              </a:rPr>
              <a:t>}</a:t>
            </a:r>
          </a:p>
          <a:p>
            <a:pPr marL="457200" lvl="1" indent="0" algn="just">
              <a:buNone/>
            </a:pPr>
            <a:r>
              <a:rPr lang="en-US" sz="1600" i="0" dirty="0" err="1">
                <a:solidFill>
                  <a:schemeClr val="accent1">
                    <a:lumMod val="75000"/>
                  </a:schemeClr>
                </a:solidFill>
                <a:effectLst/>
                <a:latin typeface="inter-regular"/>
              </a:rPr>
              <a:t>synchronousTask</a:t>
            </a:r>
            <a:r>
              <a:rPr lang="en-US" sz="1600" i="0" dirty="0">
                <a:solidFill>
                  <a:schemeClr val="accent1">
                    <a:lumMod val="75000"/>
                  </a:schemeClr>
                </a:solidFill>
                <a:effectLst/>
                <a:latin typeface="inter-regular"/>
              </a:rPr>
              <a:t>();</a:t>
            </a:r>
          </a:p>
          <a:p>
            <a:pPr marL="457200" lvl="1" indent="0" algn="just">
              <a:buNone/>
            </a:pPr>
            <a:r>
              <a:rPr lang="en-US" sz="1600" i="0" dirty="0">
                <a:solidFill>
                  <a:schemeClr val="accent1">
                    <a:lumMod val="75000"/>
                  </a:schemeClr>
                </a:solidFill>
                <a:effectLst/>
                <a:latin typeface="inter-regular"/>
              </a:rPr>
              <a:t>console.log("End");</a:t>
            </a:r>
          </a:p>
          <a:p>
            <a:pPr algn="just"/>
            <a:endParaRPr lang="en-US" sz="1800" i="0" dirty="0">
              <a:effectLst/>
              <a:latin typeface="inter-regular"/>
            </a:endParaRPr>
          </a:p>
        </p:txBody>
      </p:sp>
    </p:spTree>
    <p:extLst>
      <p:ext uri="{BB962C8B-B14F-4D97-AF65-F5344CB8AC3E}">
        <p14:creationId xmlns:p14="http://schemas.microsoft.com/office/powerpoint/2010/main" val="26294681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18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err="1">
                <a:solidFill>
                  <a:srgbClr val="F7BB34"/>
                </a:solidFill>
                <a:latin typeface="Viga" panose="020B0800030000020004" pitchFamily="34" charset="0"/>
              </a:rPr>
              <a:t>Asynchronouse</a:t>
            </a:r>
            <a:r>
              <a:rPr lang="en-US" sz="3600" dirty="0">
                <a:solidFill>
                  <a:srgbClr val="F7BB34"/>
                </a:solidFill>
                <a:latin typeface="Viga" panose="020B0800030000020004" pitchFamily="34" charset="0"/>
              </a:rPr>
              <a:t> java script</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767521"/>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800" b="0" i="0" dirty="0">
                <a:effectLst/>
                <a:latin typeface="Söhne"/>
              </a:rPr>
              <a:t>In asynchronous JavaScript, code doesn't necessarily execute sequentially. It allows tasks to be performed concurrently without blocking the main thread of execution. Asynchronous operations are often used for I/O-bound tasks like fetching data from a server or handling user input.</a:t>
            </a:r>
          </a:p>
          <a:p>
            <a:pPr algn="just">
              <a:lnSpc>
                <a:spcPct val="150000"/>
              </a:lnSpc>
            </a:pPr>
            <a:r>
              <a:rPr lang="en-US" sz="1800" dirty="0">
                <a:latin typeface="Söhne"/>
              </a:rPr>
              <a:t>Example</a:t>
            </a:r>
            <a:endParaRPr lang="en-US" sz="1200" dirty="0">
              <a:solidFill>
                <a:srgbClr val="D1D5DB"/>
              </a:solidFill>
              <a:latin typeface="Söhne"/>
            </a:endParaRPr>
          </a:p>
          <a:p>
            <a:pPr marL="457200" lvl="1" indent="0" algn="just">
              <a:buNone/>
            </a:pPr>
            <a:r>
              <a:rPr lang="en-US" sz="1600" i="0" dirty="0">
                <a:solidFill>
                  <a:schemeClr val="accent1">
                    <a:lumMod val="75000"/>
                  </a:schemeClr>
                </a:solidFill>
                <a:effectLst/>
                <a:latin typeface="inter-regular"/>
              </a:rPr>
              <a:t>console.log("Start");</a:t>
            </a:r>
          </a:p>
          <a:p>
            <a:pPr marL="457200" lvl="1" indent="0" algn="just">
              <a:buNone/>
            </a:pPr>
            <a:r>
              <a:rPr lang="en-US" sz="1600" i="0" dirty="0">
                <a:solidFill>
                  <a:schemeClr val="accent1">
                    <a:lumMod val="75000"/>
                  </a:schemeClr>
                </a:solidFill>
                <a:effectLst/>
                <a:latin typeface="inter-regular"/>
              </a:rPr>
              <a:t>function </a:t>
            </a:r>
            <a:r>
              <a:rPr lang="en-US" sz="1600" i="0" dirty="0" err="1">
                <a:solidFill>
                  <a:schemeClr val="accent1">
                    <a:lumMod val="75000"/>
                  </a:schemeClr>
                </a:solidFill>
                <a:effectLst/>
                <a:latin typeface="inter-regular"/>
              </a:rPr>
              <a:t>asynchronousTask</a:t>
            </a:r>
            <a:r>
              <a:rPr lang="en-US" sz="1600" i="0" dirty="0">
                <a:solidFill>
                  <a:schemeClr val="accent1">
                    <a:lumMod val="75000"/>
                  </a:schemeClr>
                </a:solidFill>
                <a:effectLst/>
                <a:latin typeface="inter-regular"/>
              </a:rPr>
              <a:t>() {</a:t>
            </a:r>
          </a:p>
          <a:p>
            <a:pPr marL="457200" lvl="1" indent="0" algn="just">
              <a:buNone/>
            </a:pPr>
            <a:r>
              <a:rPr lang="en-US" sz="1600" i="0" dirty="0">
                <a:solidFill>
                  <a:schemeClr val="accent1">
                    <a:lumMod val="75000"/>
                  </a:schemeClr>
                </a:solidFill>
                <a:effectLst/>
                <a:latin typeface="inter-regular"/>
              </a:rPr>
              <a:t>  </a:t>
            </a:r>
            <a:r>
              <a:rPr lang="en-US" sz="1600" i="0" dirty="0" err="1">
                <a:solidFill>
                  <a:schemeClr val="accent1">
                    <a:lumMod val="75000"/>
                  </a:schemeClr>
                </a:solidFill>
                <a:effectLst/>
                <a:latin typeface="inter-regular"/>
              </a:rPr>
              <a:t>setTimeout</a:t>
            </a:r>
            <a:r>
              <a:rPr lang="en-US" sz="1600" i="0" dirty="0">
                <a:solidFill>
                  <a:schemeClr val="accent1">
                    <a:lumMod val="75000"/>
                  </a:schemeClr>
                </a:solidFill>
                <a:effectLst/>
                <a:latin typeface="inter-regular"/>
              </a:rPr>
              <a:t>(function () {</a:t>
            </a:r>
          </a:p>
          <a:p>
            <a:pPr marL="457200" lvl="1" indent="0" algn="just">
              <a:buNone/>
            </a:pPr>
            <a:r>
              <a:rPr lang="en-US" sz="1600" i="0" dirty="0">
                <a:solidFill>
                  <a:schemeClr val="accent1">
                    <a:lumMod val="75000"/>
                  </a:schemeClr>
                </a:solidFill>
                <a:effectLst/>
                <a:latin typeface="inter-regular"/>
              </a:rPr>
              <a:t>    console.log("Asynchronous Task");</a:t>
            </a:r>
          </a:p>
          <a:p>
            <a:pPr marL="457200" lvl="1" indent="0" algn="just">
              <a:buNone/>
            </a:pPr>
            <a:r>
              <a:rPr lang="en-US" sz="1600" i="0" dirty="0">
                <a:solidFill>
                  <a:schemeClr val="accent1">
                    <a:lumMod val="75000"/>
                  </a:schemeClr>
                </a:solidFill>
                <a:effectLst/>
                <a:latin typeface="inter-regular"/>
              </a:rPr>
              <a:t>  }, 2000); // Wait for 2 seconds</a:t>
            </a:r>
          </a:p>
          <a:p>
            <a:pPr marL="457200" lvl="1" indent="0" algn="just">
              <a:buNone/>
            </a:pPr>
            <a:r>
              <a:rPr lang="en-US" sz="1600" i="0" dirty="0">
                <a:solidFill>
                  <a:schemeClr val="accent1">
                    <a:lumMod val="75000"/>
                  </a:schemeClr>
                </a:solidFill>
                <a:effectLst/>
                <a:latin typeface="inter-regular"/>
              </a:rPr>
              <a:t>}</a:t>
            </a:r>
          </a:p>
          <a:p>
            <a:pPr marL="457200" lvl="1" indent="0" algn="just">
              <a:buNone/>
            </a:pPr>
            <a:r>
              <a:rPr lang="en-US" sz="1600" i="0" dirty="0" err="1">
                <a:solidFill>
                  <a:schemeClr val="accent1">
                    <a:lumMod val="75000"/>
                  </a:schemeClr>
                </a:solidFill>
                <a:effectLst/>
                <a:latin typeface="inter-regular"/>
              </a:rPr>
              <a:t>asynchronousTask</a:t>
            </a:r>
            <a:r>
              <a:rPr lang="en-US" sz="1600" i="0" dirty="0">
                <a:solidFill>
                  <a:schemeClr val="accent1">
                    <a:lumMod val="75000"/>
                  </a:schemeClr>
                </a:solidFill>
                <a:effectLst/>
                <a:latin typeface="inter-regular"/>
              </a:rPr>
              <a:t>();</a:t>
            </a:r>
          </a:p>
          <a:p>
            <a:pPr marL="457200" lvl="1" indent="0" algn="just">
              <a:buNone/>
            </a:pPr>
            <a:r>
              <a:rPr lang="en-US" sz="1600" i="0" dirty="0">
                <a:solidFill>
                  <a:schemeClr val="accent1">
                    <a:lumMod val="75000"/>
                  </a:schemeClr>
                </a:solidFill>
                <a:effectLst/>
                <a:latin typeface="inter-regular"/>
              </a:rPr>
              <a:t>console.log("End");</a:t>
            </a:r>
          </a:p>
          <a:p>
            <a:pPr marL="0" indent="0" algn="just">
              <a:buNone/>
            </a:pPr>
            <a:endParaRPr lang="en-US" sz="1800" i="0" dirty="0">
              <a:effectLst/>
              <a:latin typeface="inter-regular"/>
            </a:endParaRPr>
          </a:p>
        </p:txBody>
      </p:sp>
    </p:spTree>
    <p:extLst>
      <p:ext uri="{BB962C8B-B14F-4D97-AF65-F5344CB8AC3E}">
        <p14:creationId xmlns:p14="http://schemas.microsoft.com/office/powerpoint/2010/main" val="1267145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700038" y="61655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JAVA SCRIPT EXAMPLE</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 name="Content Placeholder 2">
            <a:extLst>
              <a:ext uri="{FF2B5EF4-FFF2-40B4-BE49-F238E27FC236}">
                <a16:creationId xmlns:a16="http://schemas.microsoft.com/office/drawing/2014/main" id="{EDB20780-31A8-B576-362D-D8B005C56AD6}"/>
              </a:ext>
            </a:extLst>
          </p:cNvPr>
          <p:cNvSpPr txBox="1">
            <a:spLocks/>
          </p:cNvSpPr>
          <p:nvPr/>
        </p:nvSpPr>
        <p:spPr>
          <a:xfrm>
            <a:off x="2505512" y="1709846"/>
            <a:ext cx="9905999" cy="35417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IN" b="1" dirty="0">
                <a:latin typeface="inter-regular"/>
              </a:rPr>
              <a:t>&lt;script </a:t>
            </a:r>
            <a:r>
              <a:rPr lang="en-IN" dirty="0">
                <a:solidFill>
                  <a:srgbClr val="FF0000"/>
                </a:solidFill>
                <a:latin typeface="inter-regular"/>
              </a:rPr>
              <a:t>type</a:t>
            </a:r>
            <a:r>
              <a:rPr lang="en-IN" dirty="0">
                <a:latin typeface="inter-regular"/>
              </a:rPr>
              <a:t>="text/javascript"</a:t>
            </a:r>
            <a:r>
              <a:rPr lang="en-IN" dirty="0">
                <a:solidFill>
                  <a:srgbClr val="0000FF"/>
                </a:solidFill>
                <a:latin typeface="inter-regular"/>
              </a:rPr>
              <a:t> </a:t>
            </a:r>
            <a:r>
              <a:rPr lang="en-IN" b="1" dirty="0">
                <a:latin typeface="inter-regular"/>
              </a:rPr>
              <a:t>&gt;</a:t>
            </a:r>
            <a:r>
              <a:rPr lang="en-IN" dirty="0">
                <a:latin typeface="inter-regular"/>
              </a:rPr>
              <a:t>  </a:t>
            </a:r>
          </a:p>
          <a:p>
            <a:pPr marL="0" indent="0" algn="just">
              <a:buFont typeface="Arial" panose="020B0604020202020204" pitchFamily="34" charset="0"/>
              <a:buNone/>
            </a:pPr>
            <a:r>
              <a:rPr lang="en-IN" dirty="0">
                <a:latin typeface="inter-regular"/>
              </a:rPr>
              <a:t>	document.write("Hello JavaScript ");  </a:t>
            </a:r>
          </a:p>
          <a:p>
            <a:pPr marL="0" indent="0" algn="just">
              <a:buFont typeface="Arial" panose="020B0604020202020204" pitchFamily="34" charset="0"/>
              <a:buNone/>
            </a:pPr>
            <a:r>
              <a:rPr lang="en-IN" b="1" dirty="0">
                <a:latin typeface="inter-regular"/>
              </a:rPr>
              <a:t>&lt;/script&gt;</a:t>
            </a:r>
            <a:endParaRPr lang="en-IN" dirty="0">
              <a:latin typeface="inter-regular"/>
            </a:endParaRPr>
          </a:p>
          <a:p>
            <a:pPr marL="0" indent="0">
              <a:buFont typeface="Arial" panose="020B0604020202020204" pitchFamily="34" charset="0"/>
              <a:buNone/>
            </a:pPr>
            <a:endParaRPr lang="en-IN" dirty="0"/>
          </a:p>
        </p:txBody>
      </p:sp>
    </p:spTree>
    <p:extLst>
      <p:ext uri="{BB962C8B-B14F-4D97-AF65-F5344CB8AC3E}">
        <p14:creationId xmlns:p14="http://schemas.microsoft.com/office/powerpoint/2010/main" val="18369282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2919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Timers</a:t>
            </a:r>
          </a:p>
          <a:p>
            <a:pPr algn="ctr"/>
            <a:endParaRPr lang="en-US" sz="3600" dirty="0">
              <a:solidFill>
                <a:srgbClr val="F7BB34"/>
              </a:solidFill>
              <a:latin typeface="Viga" panose="020B0800030000020004" pitchFamily="34" charset="0"/>
            </a:endParaRP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142999" y="443843"/>
            <a:ext cx="9905999" cy="54511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r>
              <a:rPr lang="en-US" sz="2200" dirty="0">
                <a:latin typeface="inter-regular"/>
              </a:rPr>
              <a:t>Two type of functions for timers.</a:t>
            </a:r>
          </a:p>
          <a:p>
            <a:pPr marL="914400" lvl="2" indent="0" algn="just">
              <a:buNone/>
            </a:pPr>
            <a:r>
              <a:rPr lang="en-US" sz="1800" i="0" dirty="0" err="1">
                <a:solidFill>
                  <a:schemeClr val="accent3">
                    <a:lumMod val="75000"/>
                  </a:schemeClr>
                </a:solidFill>
                <a:effectLst/>
                <a:latin typeface="inter-regular"/>
              </a:rPr>
              <a:t>setInterval</a:t>
            </a:r>
            <a:r>
              <a:rPr lang="en-US" sz="1800" i="0" dirty="0">
                <a:solidFill>
                  <a:schemeClr val="accent3">
                    <a:lumMod val="75000"/>
                  </a:schemeClr>
                </a:solidFill>
                <a:effectLst/>
                <a:latin typeface="inter-regular"/>
              </a:rPr>
              <a:t>(function (){</a:t>
            </a:r>
          </a:p>
          <a:p>
            <a:pPr marL="1371600" lvl="3" indent="0" algn="just">
              <a:buNone/>
            </a:pPr>
            <a:r>
              <a:rPr lang="en-US" sz="1600" dirty="0">
                <a:solidFill>
                  <a:schemeClr val="accent3">
                    <a:lumMod val="75000"/>
                  </a:schemeClr>
                </a:solidFill>
                <a:latin typeface="inter-regular"/>
              </a:rPr>
              <a:t>Body of function;</a:t>
            </a:r>
          </a:p>
          <a:p>
            <a:pPr marL="914400" lvl="2" indent="0" algn="just">
              <a:buNone/>
            </a:pPr>
            <a:r>
              <a:rPr lang="en-US" sz="1800" i="0" dirty="0">
                <a:solidFill>
                  <a:schemeClr val="accent3">
                    <a:lumMod val="75000"/>
                  </a:schemeClr>
                </a:solidFill>
                <a:effectLst/>
                <a:latin typeface="inter-regular"/>
              </a:rPr>
              <a:t>},time(1000-1sec))</a:t>
            </a:r>
          </a:p>
          <a:p>
            <a:pPr marL="914400" lvl="2" indent="0" algn="just">
              <a:buNone/>
            </a:pPr>
            <a:r>
              <a:rPr lang="en-US" sz="1800" dirty="0" err="1">
                <a:latin typeface="inter-regular"/>
              </a:rPr>
              <a:t>Eg</a:t>
            </a:r>
            <a:r>
              <a:rPr lang="en-US" sz="1800" dirty="0">
                <a:latin typeface="inter-regular"/>
              </a:rPr>
              <a:t> :-</a:t>
            </a:r>
          </a:p>
          <a:p>
            <a:pPr marL="914400" lvl="2" indent="0" algn="just">
              <a:buNone/>
            </a:pPr>
            <a:r>
              <a:rPr lang="en-US" sz="1800" dirty="0">
                <a:latin typeface="inter-regular"/>
              </a:rPr>
              <a:t>	</a:t>
            </a:r>
            <a:r>
              <a:rPr lang="en-US" sz="1800" dirty="0" err="1">
                <a:latin typeface="inter-regular"/>
              </a:rPr>
              <a:t>setInterval</a:t>
            </a:r>
            <a:r>
              <a:rPr lang="en-US" sz="1800" dirty="0">
                <a:latin typeface="inter-regular"/>
              </a:rPr>
              <a:t>(function(){</a:t>
            </a:r>
          </a:p>
          <a:p>
            <a:pPr marL="914400" lvl="2" indent="0" algn="just">
              <a:buNone/>
            </a:pPr>
            <a:r>
              <a:rPr lang="en-US" sz="1800" dirty="0">
                <a:latin typeface="inter-regular"/>
              </a:rPr>
              <a:t>		document.write(“*”)</a:t>
            </a:r>
          </a:p>
          <a:p>
            <a:pPr marL="914400" lvl="2" indent="0" algn="just">
              <a:buNone/>
            </a:pPr>
            <a:r>
              <a:rPr lang="en-US" sz="1800" dirty="0">
                <a:latin typeface="inter-regular"/>
              </a:rPr>
              <a:t>	},1000);</a:t>
            </a:r>
          </a:p>
          <a:p>
            <a:pPr marL="914400" lvl="2" indent="0" algn="just">
              <a:buNone/>
            </a:pPr>
            <a:r>
              <a:rPr lang="en-US" sz="1800" dirty="0" err="1">
                <a:latin typeface="inter-regular"/>
              </a:rPr>
              <a:t>Eg</a:t>
            </a:r>
            <a:r>
              <a:rPr lang="en-US" sz="1800" dirty="0">
                <a:latin typeface="inter-regular"/>
              </a:rPr>
              <a:t> 2 :-</a:t>
            </a:r>
          </a:p>
          <a:p>
            <a:pPr marL="914400" lvl="2" indent="0" algn="just">
              <a:buNone/>
            </a:pPr>
            <a:r>
              <a:rPr lang="en-US" sz="1800" dirty="0">
                <a:latin typeface="inter-regular"/>
              </a:rPr>
              <a:t>Var </a:t>
            </a:r>
            <a:r>
              <a:rPr lang="en-US" sz="1800" dirty="0" err="1">
                <a:latin typeface="inter-regular"/>
              </a:rPr>
              <a:t>i</a:t>
            </a:r>
            <a:r>
              <a:rPr lang="en-US" sz="1800" dirty="0">
                <a:latin typeface="inter-regular"/>
              </a:rPr>
              <a:t>=0;</a:t>
            </a:r>
          </a:p>
          <a:p>
            <a:pPr marL="914400" lvl="2" indent="0" algn="just">
              <a:buNone/>
            </a:pPr>
            <a:r>
              <a:rPr lang="en-US" sz="1800" dirty="0">
                <a:latin typeface="inter-regular"/>
              </a:rPr>
              <a:t>Var x=</a:t>
            </a:r>
            <a:r>
              <a:rPr lang="en-US" sz="1800" dirty="0" err="1">
                <a:latin typeface="inter-regular"/>
              </a:rPr>
              <a:t>setinterval</a:t>
            </a:r>
            <a:r>
              <a:rPr lang="en-US" sz="1800" dirty="0">
                <a:latin typeface="inter-regular"/>
              </a:rPr>
              <a:t>(function(){</a:t>
            </a:r>
          </a:p>
          <a:p>
            <a:pPr marL="914400" lvl="2" indent="0" algn="just">
              <a:buNone/>
            </a:pPr>
            <a:r>
              <a:rPr lang="en-US" sz="1800" dirty="0">
                <a:latin typeface="inter-regular"/>
              </a:rPr>
              <a:t>	document.write(“*”);</a:t>
            </a:r>
          </a:p>
          <a:p>
            <a:pPr marL="914400" lvl="2" indent="0" algn="just">
              <a:buNone/>
            </a:pPr>
            <a:endParaRPr lang="en-US" sz="1800" dirty="0">
              <a:latin typeface="inter-regular"/>
            </a:endParaRPr>
          </a:p>
          <a:p>
            <a:pPr marL="914400" lvl="2" indent="0" algn="just">
              <a:buNone/>
            </a:pPr>
            <a:r>
              <a:rPr lang="en-US" sz="1800" dirty="0">
                <a:latin typeface="inter-regular"/>
              </a:rPr>
              <a:t>	</a:t>
            </a:r>
            <a:r>
              <a:rPr lang="en-US" sz="1800" dirty="0" err="1">
                <a:latin typeface="inter-regular"/>
              </a:rPr>
              <a:t>i</a:t>
            </a:r>
            <a:r>
              <a:rPr lang="en-US" sz="1800" dirty="0">
                <a:latin typeface="inter-regular"/>
              </a:rPr>
              <a:t>++;</a:t>
            </a:r>
          </a:p>
          <a:p>
            <a:pPr marL="914400" lvl="2" indent="0" algn="just">
              <a:buNone/>
            </a:pPr>
            <a:r>
              <a:rPr lang="en-US" sz="1800" dirty="0">
                <a:latin typeface="inter-regular"/>
              </a:rPr>
              <a:t>	if(</a:t>
            </a:r>
            <a:r>
              <a:rPr lang="en-US" sz="1800" dirty="0" err="1">
                <a:latin typeface="inter-regular"/>
              </a:rPr>
              <a:t>i</a:t>
            </a:r>
            <a:r>
              <a:rPr lang="en-US" sz="1800" dirty="0">
                <a:latin typeface="inter-regular"/>
              </a:rPr>
              <a:t>==10)</a:t>
            </a:r>
          </a:p>
          <a:p>
            <a:pPr marL="914400" lvl="2" indent="0" algn="just">
              <a:buNone/>
            </a:pPr>
            <a:r>
              <a:rPr lang="en-US" sz="1800" dirty="0">
                <a:latin typeface="inter-regular"/>
              </a:rPr>
              <a:t>{</a:t>
            </a:r>
          </a:p>
          <a:p>
            <a:pPr marL="914400" lvl="2" indent="0" algn="just">
              <a:buNone/>
            </a:pPr>
            <a:r>
              <a:rPr lang="en-US" sz="1800" dirty="0" err="1">
                <a:solidFill>
                  <a:schemeClr val="accent1">
                    <a:lumMod val="75000"/>
                  </a:schemeClr>
                </a:solidFill>
                <a:latin typeface="inter-regular"/>
              </a:rPr>
              <a:t>clearInterval</a:t>
            </a:r>
            <a:r>
              <a:rPr lang="en-US" sz="1800" dirty="0">
                <a:solidFill>
                  <a:schemeClr val="accent1">
                    <a:lumMod val="75000"/>
                  </a:schemeClr>
                </a:solidFill>
                <a:latin typeface="inter-regular"/>
              </a:rPr>
              <a:t>(x);</a:t>
            </a:r>
          </a:p>
          <a:p>
            <a:pPr marL="914400" lvl="2" indent="0" algn="just">
              <a:buNone/>
            </a:pPr>
            <a:r>
              <a:rPr lang="en-US" sz="1800" dirty="0">
                <a:latin typeface="inter-regular"/>
              </a:rPr>
              <a:t>},1000)</a:t>
            </a:r>
          </a:p>
        </p:txBody>
      </p:sp>
    </p:spTree>
    <p:extLst>
      <p:ext uri="{BB962C8B-B14F-4D97-AF65-F5344CB8AC3E}">
        <p14:creationId xmlns:p14="http://schemas.microsoft.com/office/powerpoint/2010/main" val="19613267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2919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Timers</a:t>
            </a:r>
          </a:p>
          <a:p>
            <a:pPr algn="ctr"/>
            <a:endParaRPr lang="en-US" sz="3600" dirty="0">
              <a:solidFill>
                <a:srgbClr val="F7BB34"/>
              </a:solidFill>
              <a:latin typeface="Viga" panose="020B0800030000020004" pitchFamily="34" charset="0"/>
            </a:endParaRP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142999" y="443843"/>
            <a:ext cx="9905999" cy="54511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r>
              <a:rPr lang="en-US" sz="1800" dirty="0" err="1">
                <a:solidFill>
                  <a:schemeClr val="accent3">
                    <a:lumMod val="75000"/>
                  </a:schemeClr>
                </a:solidFill>
                <a:latin typeface="inter-regular"/>
              </a:rPr>
              <a:t>setTimeOut</a:t>
            </a:r>
            <a:r>
              <a:rPr lang="en-US" sz="1800" dirty="0">
                <a:solidFill>
                  <a:schemeClr val="accent3">
                    <a:lumMod val="75000"/>
                  </a:schemeClr>
                </a:solidFill>
                <a:latin typeface="inter-regular"/>
              </a:rPr>
              <a:t>(function(){</a:t>
            </a:r>
          </a:p>
          <a:p>
            <a:pPr marL="457200" lvl="1" indent="0" algn="just">
              <a:buNone/>
            </a:pPr>
            <a:r>
              <a:rPr lang="en-US" sz="1800" dirty="0">
                <a:solidFill>
                  <a:schemeClr val="accent3">
                    <a:lumMod val="75000"/>
                  </a:schemeClr>
                </a:solidFill>
                <a:latin typeface="inter-regular"/>
              </a:rPr>
              <a:t>	body of function;</a:t>
            </a:r>
          </a:p>
          <a:p>
            <a:pPr marL="457200" lvl="1" indent="0" algn="just">
              <a:buNone/>
            </a:pPr>
            <a:r>
              <a:rPr lang="en-US" sz="1800" dirty="0">
                <a:solidFill>
                  <a:schemeClr val="accent3">
                    <a:lumMod val="75000"/>
                  </a:schemeClr>
                </a:solidFill>
                <a:latin typeface="inter-regular"/>
              </a:rPr>
              <a:t>},1000)</a:t>
            </a:r>
          </a:p>
          <a:p>
            <a:pPr marL="457200" lvl="1" indent="0" algn="just">
              <a:buNone/>
            </a:pPr>
            <a:endParaRPr lang="en-US" sz="1800" dirty="0">
              <a:solidFill>
                <a:schemeClr val="accent3">
                  <a:lumMod val="75000"/>
                </a:schemeClr>
              </a:solidFill>
              <a:latin typeface="inter-regular"/>
            </a:endParaRPr>
          </a:p>
          <a:p>
            <a:pPr marL="457200" lvl="1" indent="0" algn="just">
              <a:buNone/>
            </a:pPr>
            <a:endParaRPr lang="en-US" sz="1800" dirty="0">
              <a:solidFill>
                <a:schemeClr val="accent3">
                  <a:lumMod val="75000"/>
                </a:schemeClr>
              </a:solidFill>
              <a:latin typeface="inter-regular"/>
            </a:endParaRPr>
          </a:p>
        </p:txBody>
      </p:sp>
      <p:sp>
        <p:nvSpPr>
          <p:cNvPr id="3" name="TextBox 2">
            <a:extLst>
              <a:ext uri="{FF2B5EF4-FFF2-40B4-BE49-F238E27FC236}">
                <a16:creationId xmlns:a16="http://schemas.microsoft.com/office/drawing/2014/main" id="{CB30FC0E-DE11-6661-B860-BF19211D1EE8}"/>
              </a:ext>
            </a:extLst>
          </p:cNvPr>
          <p:cNvSpPr txBox="1"/>
          <p:nvPr/>
        </p:nvSpPr>
        <p:spPr>
          <a:xfrm>
            <a:off x="700038" y="1676399"/>
            <a:ext cx="4772507" cy="1477328"/>
          </a:xfrm>
          <a:prstGeom prst="rect">
            <a:avLst/>
          </a:prstGeom>
          <a:noFill/>
          <a:ln>
            <a:solidFill>
              <a:schemeClr val="accent1">
                <a:lumMod val="60000"/>
                <a:lumOff val="40000"/>
              </a:schemeClr>
            </a:solidFill>
          </a:ln>
        </p:spPr>
        <p:txBody>
          <a:bodyPr wrap="square" rtlCol="0">
            <a:spAutoFit/>
          </a:bodyPr>
          <a:lstStyle/>
          <a:p>
            <a:r>
              <a:rPr lang="en-US" dirty="0"/>
              <a:t>Function </a:t>
            </a:r>
            <a:r>
              <a:rPr lang="en-US" dirty="0" err="1"/>
              <a:t>abc</a:t>
            </a:r>
            <a:r>
              <a:rPr lang="en-US" dirty="0"/>
              <a:t>(){</a:t>
            </a:r>
          </a:p>
          <a:p>
            <a:r>
              <a:rPr lang="en-US" dirty="0"/>
              <a:t>	</a:t>
            </a:r>
            <a:r>
              <a:rPr lang="en-US" dirty="0" err="1"/>
              <a:t>setTimeOut</a:t>
            </a:r>
            <a:r>
              <a:rPr lang="en-US" dirty="0"/>
              <a:t>(function(){</a:t>
            </a:r>
          </a:p>
          <a:p>
            <a:r>
              <a:rPr lang="en-US" dirty="0"/>
              <a:t>	document.write(“*”)</a:t>
            </a:r>
          </a:p>
          <a:p>
            <a:r>
              <a:rPr lang="en-US" dirty="0"/>
              <a:t>},100)</a:t>
            </a:r>
          </a:p>
          <a:p>
            <a:r>
              <a:rPr lang="en-US" dirty="0"/>
              <a:t>}</a:t>
            </a:r>
            <a:endParaRPr lang="en-IN" dirty="0"/>
          </a:p>
        </p:txBody>
      </p:sp>
      <p:sp>
        <p:nvSpPr>
          <p:cNvPr id="5" name="TextBox 4">
            <a:extLst>
              <a:ext uri="{FF2B5EF4-FFF2-40B4-BE49-F238E27FC236}">
                <a16:creationId xmlns:a16="http://schemas.microsoft.com/office/drawing/2014/main" id="{E706D951-19FB-76BF-BD23-D7B5CF90DE3C}"/>
              </a:ext>
            </a:extLst>
          </p:cNvPr>
          <p:cNvSpPr txBox="1"/>
          <p:nvPr/>
        </p:nvSpPr>
        <p:spPr>
          <a:xfrm>
            <a:off x="5950907" y="1704104"/>
            <a:ext cx="4772507" cy="1754326"/>
          </a:xfrm>
          <a:prstGeom prst="rect">
            <a:avLst/>
          </a:prstGeom>
          <a:noFill/>
          <a:ln>
            <a:solidFill>
              <a:schemeClr val="accent1">
                <a:lumMod val="60000"/>
                <a:lumOff val="40000"/>
              </a:schemeClr>
            </a:solidFill>
          </a:ln>
        </p:spPr>
        <p:txBody>
          <a:bodyPr wrap="square" rtlCol="0">
            <a:spAutoFit/>
          </a:bodyPr>
          <a:lstStyle/>
          <a:p>
            <a:r>
              <a:rPr lang="en-US" dirty="0"/>
              <a:t>Function </a:t>
            </a:r>
            <a:r>
              <a:rPr lang="en-US" dirty="0" err="1"/>
              <a:t>abc</a:t>
            </a:r>
            <a:r>
              <a:rPr lang="en-US" dirty="0"/>
              <a:t>(){</a:t>
            </a:r>
          </a:p>
          <a:p>
            <a:r>
              <a:rPr lang="en-US" dirty="0"/>
              <a:t>	</a:t>
            </a:r>
            <a:r>
              <a:rPr lang="en-US" dirty="0" err="1"/>
              <a:t>setTimeOut</a:t>
            </a:r>
            <a:r>
              <a:rPr lang="en-US" dirty="0"/>
              <a:t>(function(){</a:t>
            </a:r>
          </a:p>
          <a:p>
            <a:r>
              <a:rPr lang="en-US" dirty="0"/>
              <a:t>	document.write(“*”);</a:t>
            </a:r>
          </a:p>
          <a:p>
            <a:r>
              <a:rPr lang="en-US" dirty="0"/>
              <a:t>	</a:t>
            </a:r>
            <a:r>
              <a:rPr lang="en-US" dirty="0" err="1"/>
              <a:t>abc</a:t>
            </a:r>
            <a:r>
              <a:rPr lang="en-US" dirty="0"/>
              <a:t>();</a:t>
            </a:r>
          </a:p>
          <a:p>
            <a:r>
              <a:rPr lang="en-US" dirty="0"/>
              <a:t>},100)</a:t>
            </a:r>
          </a:p>
          <a:p>
            <a:r>
              <a:rPr lang="en-US" dirty="0"/>
              <a:t>}</a:t>
            </a:r>
            <a:endParaRPr lang="en-IN" dirty="0"/>
          </a:p>
        </p:txBody>
      </p:sp>
      <p:sp>
        <p:nvSpPr>
          <p:cNvPr id="6" name="TextBox 5">
            <a:extLst>
              <a:ext uri="{FF2B5EF4-FFF2-40B4-BE49-F238E27FC236}">
                <a16:creationId xmlns:a16="http://schemas.microsoft.com/office/drawing/2014/main" id="{940E76F8-FA67-1A37-14AF-175954903ABB}"/>
              </a:ext>
            </a:extLst>
          </p:cNvPr>
          <p:cNvSpPr txBox="1"/>
          <p:nvPr/>
        </p:nvSpPr>
        <p:spPr>
          <a:xfrm>
            <a:off x="700045" y="3449781"/>
            <a:ext cx="4772507" cy="2308324"/>
          </a:xfrm>
          <a:prstGeom prst="rect">
            <a:avLst/>
          </a:prstGeom>
          <a:noFill/>
          <a:ln>
            <a:solidFill>
              <a:schemeClr val="accent1">
                <a:lumMod val="60000"/>
                <a:lumOff val="40000"/>
              </a:schemeClr>
            </a:solidFill>
          </a:ln>
        </p:spPr>
        <p:txBody>
          <a:bodyPr wrap="square" rtlCol="0">
            <a:spAutoFit/>
          </a:bodyPr>
          <a:lstStyle/>
          <a:p>
            <a:r>
              <a:rPr lang="en-US" dirty="0"/>
              <a:t>Var </a:t>
            </a:r>
            <a:r>
              <a:rPr lang="en-US" dirty="0" err="1"/>
              <a:t>i</a:t>
            </a:r>
            <a:r>
              <a:rPr lang="en-US" dirty="0"/>
              <a:t>=0;</a:t>
            </a:r>
          </a:p>
          <a:p>
            <a:r>
              <a:rPr lang="en-US" dirty="0"/>
              <a:t>Function </a:t>
            </a:r>
            <a:r>
              <a:rPr lang="en-US" dirty="0" err="1"/>
              <a:t>abc</a:t>
            </a:r>
            <a:r>
              <a:rPr lang="en-US" dirty="0"/>
              <a:t>(){</a:t>
            </a:r>
          </a:p>
          <a:p>
            <a:r>
              <a:rPr lang="en-US" dirty="0"/>
              <a:t>	</a:t>
            </a:r>
            <a:r>
              <a:rPr lang="en-US" dirty="0" err="1"/>
              <a:t>setTimeOut</a:t>
            </a:r>
            <a:r>
              <a:rPr lang="en-US" dirty="0"/>
              <a:t>(function(){</a:t>
            </a:r>
          </a:p>
          <a:p>
            <a:r>
              <a:rPr lang="en-US" dirty="0"/>
              <a:t>	</a:t>
            </a:r>
            <a:r>
              <a:rPr lang="en-US" dirty="0" err="1"/>
              <a:t>i</a:t>
            </a:r>
            <a:r>
              <a:rPr lang="en-US" dirty="0"/>
              <a:t>++;</a:t>
            </a:r>
          </a:p>
          <a:p>
            <a:r>
              <a:rPr lang="en-US" dirty="0"/>
              <a:t>	document.write(“*”);</a:t>
            </a:r>
          </a:p>
          <a:p>
            <a:r>
              <a:rPr lang="en-US" dirty="0"/>
              <a:t>	if(</a:t>
            </a:r>
            <a:r>
              <a:rPr lang="en-US" dirty="0" err="1"/>
              <a:t>i</a:t>
            </a:r>
            <a:r>
              <a:rPr lang="en-US" dirty="0"/>
              <a:t>&lt;=20){</a:t>
            </a:r>
            <a:r>
              <a:rPr lang="en-US" dirty="0" err="1"/>
              <a:t>abc</a:t>
            </a:r>
            <a:r>
              <a:rPr lang="en-US" dirty="0"/>
              <a:t>();}</a:t>
            </a:r>
          </a:p>
          <a:p>
            <a:r>
              <a:rPr lang="en-US" dirty="0"/>
              <a:t>},100)</a:t>
            </a:r>
          </a:p>
          <a:p>
            <a:r>
              <a:rPr lang="en-US" dirty="0"/>
              <a:t>}</a:t>
            </a:r>
            <a:endParaRPr lang="en-IN" dirty="0"/>
          </a:p>
        </p:txBody>
      </p:sp>
    </p:spTree>
    <p:extLst>
      <p:ext uri="{BB962C8B-B14F-4D97-AF65-F5344CB8AC3E}">
        <p14:creationId xmlns:p14="http://schemas.microsoft.com/office/powerpoint/2010/main" val="119460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2919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Date &amp; Time </a:t>
            </a:r>
            <a:r>
              <a:rPr lang="en-US" sz="3600" dirty="0" err="1">
                <a:solidFill>
                  <a:srgbClr val="F7BB34"/>
                </a:solidFill>
                <a:latin typeface="Viga" panose="020B0800030000020004" pitchFamily="34" charset="0"/>
              </a:rPr>
              <a:t>UsingTimers</a:t>
            </a:r>
            <a:endParaRPr lang="en-US" sz="3600" dirty="0">
              <a:solidFill>
                <a:srgbClr val="F7BB34"/>
              </a:solidFill>
              <a:latin typeface="Viga" panose="020B0800030000020004" pitchFamily="34" charset="0"/>
            </a:endParaRPr>
          </a:p>
          <a:p>
            <a:pPr algn="ctr"/>
            <a:endParaRPr lang="en-US" sz="3600" dirty="0">
              <a:solidFill>
                <a:srgbClr val="F7BB34"/>
              </a:solidFill>
              <a:latin typeface="Viga" panose="020B0800030000020004" pitchFamily="34" charset="0"/>
            </a:endParaRP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142999" y="665523"/>
            <a:ext cx="9905999" cy="54511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endParaRPr lang="en-US" sz="1800" dirty="0">
              <a:latin typeface="inter-regular"/>
            </a:endParaRPr>
          </a:p>
        </p:txBody>
      </p:sp>
      <p:pic>
        <p:nvPicPr>
          <p:cNvPr id="5" name="Picture 4">
            <a:extLst>
              <a:ext uri="{FF2B5EF4-FFF2-40B4-BE49-F238E27FC236}">
                <a16:creationId xmlns:a16="http://schemas.microsoft.com/office/drawing/2014/main" id="{FCC2E5EC-9B51-BD67-BAA2-3EA7E1F908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1389" y="651668"/>
            <a:ext cx="9437609" cy="5153589"/>
          </a:xfrm>
          <a:prstGeom prst="rect">
            <a:avLst/>
          </a:prstGeom>
        </p:spPr>
      </p:pic>
    </p:spTree>
    <p:extLst>
      <p:ext uri="{BB962C8B-B14F-4D97-AF65-F5344CB8AC3E}">
        <p14:creationId xmlns:p14="http://schemas.microsoft.com/office/powerpoint/2010/main" val="20833988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2919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Anonymous  Function</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142999" y="665523"/>
            <a:ext cx="9905999" cy="54511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endParaRPr lang="en-US" sz="1800" dirty="0">
              <a:latin typeface="inter-regular"/>
            </a:endParaRPr>
          </a:p>
        </p:txBody>
      </p:sp>
      <p:sp>
        <p:nvSpPr>
          <p:cNvPr id="3" name="TextBox 2">
            <a:extLst>
              <a:ext uri="{FF2B5EF4-FFF2-40B4-BE49-F238E27FC236}">
                <a16:creationId xmlns:a16="http://schemas.microsoft.com/office/drawing/2014/main" id="{5D1CF667-39E6-343E-0B32-F95617ECDCFE}"/>
              </a:ext>
            </a:extLst>
          </p:cNvPr>
          <p:cNvSpPr txBox="1"/>
          <p:nvPr/>
        </p:nvSpPr>
        <p:spPr>
          <a:xfrm>
            <a:off x="429491" y="1091187"/>
            <a:ext cx="11034762" cy="409342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Söhne"/>
              </a:rPr>
              <a:t>	In JavaScript, an anonymous function is a function that doesn't have a name. Instead of defining a named function with the </a:t>
            </a:r>
            <a:r>
              <a:rPr kumimoji="0" lang="en-US" altLang="en-US" sz="2000" b="1" i="0" u="none" strike="noStrike" cap="none" normalizeH="0" baseline="0" dirty="0">
                <a:ln>
                  <a:noFill/>
                </a:ln>
                <a:effectLst/>
                <a:latin typeface="Söhne Mono"/>
              </a:rPr>
              <a:t>function</a:t>
            </a:r>
            <a:r>
              <a:rPr kumimoji="0" lang="en-US" altLang="en-US" sz="2000" b="0" i="0" u="none" strike="noStrike" cap="none" normalizeH="0" baseline="0" dirty="0">
                <a:ln>
                  <a:noFill/>
                </a:ln>
                <a:effectLst/>
                <a:latin typeface="Söhne"/>
              </a:rPr>
              <a:t> keyword, you can create an anonymous function directly as an expression. Anonymous functions are often used as callback functions or for one-off tasks. There are two common ways to create anonymous functions in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Söhne"/>
              </a:rPr>
              <a:t> Example: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Söhne"/>
              </a:rPr>
              <a:t>	var </a:t>
            </a:r>
            <a:r>
              <a:rPr lang="en-US" altLang="en-US" sz="2000" dirty="0" err="1">
                <a:latin typeface="Söhne"/>
              </a:rPr>
              <a:t>anonymousFunction</a:t>
            </a:r>
            <a:r>
              <a:rPr lang="en-US" altLang="en-US" sz="2000" dirty="0">
                <a:latin typeface="Söhne"/>
              </a:rPr>
              <a:t> = function()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Söhn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Söhne"/>
              </a:rPr>
              <a:t>    		console.log("This is an anonymous function.");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Söhn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Söhne"/>
              </a:rPr>
              <a:t>	// You can then call it like any other function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Söhne"/>
              </a:rPr>
              <a:t>	</a:t>
            </a:r>
            <a:r>
              <a:rPr lang="en-US" altLang="en-US" sz="2000" dirty="0" err="1">
                <a:latin typeface="Söhne"/>
              </a:rPr>
              <a:t>anonymousFunction</a:t>
            </a:r>
            <a:r>
              <a:rPr lang="en-US" altLang="en-US" sz="2000" dirty="0">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Söhne"/>
            </a:endParaRPr>
          </a:p>
        </p:txBody>
      </p:sp>
    </p:spTree>
    <p:extLst>
      <p:ext uri="{BB962C8B-B14F-4D97-AF65-F5344CB8AC3E}">
        <p14:creationId xmlns:p14="http://schemas.microsoft.com/office/powerpoint/2010/main" val="7928642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2919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Arrow Function</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142999" y="665523"/>
            <a:ext cx="9905999" cy="54511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endParaRPr lang="en-US" sz="1800" dirty="0">
              <a:latin typeface="inter-regular"/>
            </a:endParaRPr>
          </a:p>
        </p:txBody>
      </p:sp>
      <p:sp>
        <p:nvSpPr>
          <p:cNvPr id="3" name="TextBox 2">
            <a:extLst>
              <a:ext uri="{FF2B5EF4-FFF2-40B4-BE49-F238E27FC236}">
                <a16:creationId xmlns:a16="http://schemas.microsoft.com/office/drawing/2014/main" id="{5D1CF667-39E6-343E-0B32-F95617ECDCFE}"/>
              </a:ext>
            </a:extLst>
          </p:cNvPr>
          <p:cNvSpPr txBox="1"/>
          <p:nvPr/>
        </p:nvSpPr>
        <p:spPr>
          <a:xfrm>
            <a:off x="429491" y="1091187"/>
            <a:ext cx="11034762" cy="29578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0" i="0" dirty="0">
                <a:solidFill>
                  <a:srgbClr val="333333"/>
                </a:solidFill>
                <a:effectLst/>
                <a:latin typeface="inter-regular"/>
              </a:rPr>
              <a:t>Arrow functions are introduced in </a:t>
            </a:r>
            <a:r>
              <a:rPr lang="en-US" b="0" i="0" u="none" strike="noStrike" dirty="0">
                <a:solidFill>
                  <a:srgbClr val="008000"/>
                </a:solidFill>
                <a:effectLst/>
                <a:latin typeface="inter-regular"/>
                <a:hlinkClick r:id="rId3"/>
              </a:rPr>
              <a:t>ES6</a:t>
            </a:r>
            <a:r>
              <a:rPr lang="en-US" u="none" strike="noStrike" dirty="0">
                <a:solidFill>
                  <a:srgbClr val="333333"/>
                </a:solidFill>
                <a:latin typeface="inter-regular"/>
              </a:rPr>
              <a:t>.</a:t>
            </a:r>
          </a:p>
          <a:p>
            <a:pPr marL="285750" indent="-285750">
              <a:lnSpc>
                <a:spcPct val="150000"/>
              </a:lnSpc>
              <a:buFont typeface="Arial" panose="020B0604020202020204" pitchFamily="34" charset="0"/>
              <a:buChar char="•"/>
            </a:pPr>
            <a:r>
              <a:rPr lang="en-US" b="0" i="0" dirty="0">
                <a:solidFill>
                  <a:srgbClr val="333333"/>
                </a:solidFill>
                <a:effectLst/>
                <a:latin typeface="inter-regular"/>
              </a:rPr>
              <a:t>Arrow functions are </a:t>
            </a:r>
            <a:r>
              <a:rPr lang="en-US" b="1" i="0" dirty="0">
                <a:solidFill>
                  <a:srgbClr val="333333"/>
                </a:solidFill>
                <a:effectLst/>
                <a:latin typeface="inter-bold"/>
              </a:rPr>
              <a:t>anonymous functions</a:t>
            </a:r>
            <a:r>
              <a:rPr lang="en-US" b="0" i="0" dirty="0">
                <a:solidFill>
                  <a:srgbClr val="333333"/>
                </a:solidFill>
                <a:effectLst/>
                <a:latin typeface="inter-regular"/>
              </a:rPr>
              <a:t> (the functions without a name and not bound with an identifier).</a:t>
            </a:r>
          </a:p>
          <a:p>
            <a:pPr marL="285750" indent="-285750">
              <a:lnSpc>
                <a:spcPct val="150000"/>
              </a:lnSpc>
              <a:buFont typeface="Arial" panose="020B0604020202020204" pitchFamily="34" charset="0"/>
              <a:buChar char="•"/>
            </a:pPr>
            <a:r>
              <a:rPr lang="en-US" b="0" i="0" dirty="0">
                <a:solidFill>
                  <a:srgbClr val="333333"/>
                </a:solidFill>
                <a:effectLst/>
                <a:latin typeface="inter-regular"/>
              </a:rPr>
              <a:t>They don't return any value and can declare without the function keyword.</a:t>
            </a:r>
          </a:p>
          <a:p>
            <a:pPr algn="just">
              <a:lnSpc>
                <a:spcPct val="150000"/>
              </a:lnSpc>
              <a:buFont typeface="+mj-lt"/>
              <a:buAutoNum type="arabicPeriod"/>
            </a:pPr>
            <a:r>
              <a:rPr lang="en-US" b="0" i="0" dirty="0">
                <a:solidFill>
                  <a:srgbClr val="333333"/>
                </a:solidFill>
                <a:effectLst/>
                <a:latin typeface="inter-regular"/>
              </a:rPr>
              <a:t>Syntax : </a:t>
            </a:r>
            <a:r>
              <a:rPr lang="en-US" b="1" i="0" dirty="0">
                <a:solidFill>
                  <a:srgbClr val="006699"/>
                </a:solidFill>
                <a:effectLst/>
                <a:latin typeface="inter-regular"/>
              </a:rPr>
              <a:t>const</a:t>
            </a:r>
            <a:r>
              <a:rPr lang="en-US" b="0" i="0" dirty="0">
                <a:solidFill>
                  <a:srgbClr val="000000"/>
                </a:solidFill>
                <a:effectLst/>
                <a:latin typeface="inter-regular"/>
              </a:rPr>
              <a:t> </a:t>
            </a:r>
            <a:r>
              <a:rPr lang="en-US" b="0" i="0" dirty="0" err="1">
                <a:solidFill>
                  <a:srgbClr val="000000"/>
                </a:solidFill>
                <a:effectLst/>
                <a:latin typeface="inter-regular"/>
              </a:rPr>
              <a:t>functionName</a:t>
            </a:r>
            <a:r>
              <a:rPr lang="en-US" b="0" i="0" dirty="0">
                <a:solidFill>
                  <a:srgbClr val="000000"/>
                </a:solidFill>
                <a:effectLst/>
                <a:latin typeface="inter-regular"/>
              </a:rPr>
              <a:t> = (arg1, arg2, ?..) =&gt; {  </a:t>
            </a:r>
          </a:p>
          <a:p>
            <a:pPr algn="just">
              <a:lnSpc>
                <a:spcPct val="150000"/>
              </a:lnSpc>
            </a:pPr>
            <a:r>
              <a:rPr lang="en-US" dirty="0">
                <a:solidFill>
                  <a:srgbClr val="000000"/>
                </a:solidFill>
                <a:latin typeface="inter-regular"/>
              </a:rPr>
              <a:t>		</a:t>
            </a:r>
            <a:r>
              <a:rPr lang="en-US" b="0" i="0" dirty="0">
                <a:solidFill>
                  <a:srgbClr val="000000"/>
                </a:solidFill>
                <a:effectLst/>
                <a:latin typeface="inter-regular"/>
              </a:rPr>
              <a:t>   </a:t>
            </a:r>
            <a:r>
              <a:rPr lang="en-US" b="0" i="0" dirty="0">
                <a:solidFill>
                  <a:srgbClr val="008200"/>
                </a:solidFill>
                <a:effectLst/>
                <a:latin typeface="inter-regular"/>
              </a:rPr>
              <a:t>//body of the function</a:t>
            </a:r>
            <a:r>
              <a:rPr lang="en-US" b="0" i="0" dirty="0">
                <a:solidFill>
                  <a:srgbClr val="000000"/>
                </a:solidFill>
                <a:effectLst/>
                <a:latin typeface="inter-regular"/>
              </a:rPr>
              <a:t>  </a:t>
            </a:r>
          </a:p>
          <a:p>
            <a:pPr algn="just">
              <a:lnSpc>
                <a:spcPct val="150000"/>
              </a:lnSpc>
            </a:pPr>
            <a:r>
              <a:rPr lang="en-US" dirty="0">
                <a:solidFill>
                  <a:srgbClr val="000000"/>
                </a:solidFill>
                <a:latin typeface="inter-regular"/>
              </a:rPr>
              <a:t>		</a:t>
            </a:r>
            <a:r>
              <a:rPr lang="en-US" b="0" i="0" dirty="0">
                <a:solidFill>
                  <a:srgbClr val="000000"/>
                </a:solidFill>
                <a:effectLst/>
                <a:latin typeface="inter-regular"/>
              </a:rPr>
              <a:t>}  </a:t>
            </a:r>
          </a:p>
          <a:p>
            <a:pPr marL="285750" indent="-285750">
              <a:lnSpc>
                <a:spcPct val="150000"/>
              </a:lnSpc>
              <a:buFont typeface="Arial" panose="020B0604020202020204" pitchFamily="34" charset="0"/>
              <a:buChar char="•"/>
            </a:pPr>
            <a:endParaRPr lang="en-US" b="0" i="0" dirty="0">
              <a:solidFill>
                <a:srgbClr val="333333"/>
              </a:solidFill>
              <a:effectLst/>
              <a:latin typeface="inter-regular"/>
            </a:endParaRPr>
          </a:p>
        </p:txBody>
      </p:sp>
    </p:spTree>
    <p:extLst>
      <p:ext uri="{BB962C8B-B14F-4D97-AF65-F5344CB8AC3E}">
        <p14:creationId xmlns:p14="http://schemas.microsoft.com/office/powerpoint/2010/main" val="10607521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2919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Arrow Function Continue…</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142999" y="665523"/>
            <a:ext cx="9905999" cy="54511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endParaRPr lang="en-US" sz="1800" dirty="0">
              <a:latin typeface="inter-regular"/>
            </a:endParaRPr>
          </a:p>
        </p:txBody>
      </p:sp>
      <p:sp>
        <p:nvSpPr>
          <p:cNvPr id="3" name="TextBox 2">
            <a:extLst>
              <a:ext uri="{FF2B5EF4-FFF2-40B4-BE49-F238E27FC236}">
                <a16:creationId xmlns:a16="http://schemas.microsoft.com/office/drawing/2014/main" id="{5D1CF667-39E6-343E-0B32-F95617ECDCFE}"/>
              </a:ext>
            </a:extLst>
          </p:cNvPr>
          <p:cNvSpPr txBox="1"/>
          <p:nvPr/>
        </p:nvSpPr>
        <p:spPr>
          <a:xfrm>
            <a:off x="2992573" y="1091187"/>
            <a:ext cx="11034762" cy="5450851"/>
          </a:xfrm>
          <a:prstGeom prst="rect">
            <a:avLst/>
          </a:prstGeom>
          <a:noFill/>
        </p:spPr>
        <p:txBody>
          <a:bodyPr wrap="square" rtlCol="0">
            <a:spAutoFit/>
          </a:bodyPr>
          <a:lstStyle/>
          <a:p>
            <a:pPr algn="just">
              <a:lnSpc>
                <a:spcPct val="150000"/>
              </a:lnSpc>
            </a:pPr>
            <a:r>
              <a:rPr lang="en-IN" b="0" i="0" dirty="0">
                <a:solidFill>
                  <a:srgbClr val="008200"/>
                </a:solidFill>
                <a:effectLst/>
                <a:latin typeface="inter-regular"/>
              </a:rPr>
              <a:t>// function expression</a:t>
            </a:r>
            <a:r>
              <a:rPr lang="en-IN" b="0" i="0" dirty="0">
                <a:solidFill>
                  <a:srgbClr val="000000"/>
                </a:solidFill>
                <a:effectLst/>
                <a:latin typeface="inter-regular"/>
              </a:rPr>
              <a:t>  </a:t>
            </a:r>
          </a:p>
          <a:p>
            <a:pPr algn="just">
              <a:lnSpc>
                <a:spcPct val="150000"/>
              </a:lnSpc>
            </a:pPr>
            <a:r>
              <a:rPr lang="en-IN" b="0" i="0" dirty="0">
                <a:solidFill>
                  <a:srgbClr val="000000"/>
                </a:solidFill>
                <a:effectLst/>
                <a:latin typeface="inter-regular"/>
              </a:rPr>
              <a:t>var myfun1 = function show() {  </a:t>
            </a:r>
          </a:p>
          <a:p>
            <a:pPr algn="just">
              <a:lnSpc>
                <a:spcPct val="150000"/>
              </a:lnSpc>
            </a:pPr>
            <a:r>
              <a:rPr lang="en-IN" b="0" i="0" dirty="0">
                <a:solidFill>
                  <a:srgbClr val="000000"/>
                </a:solidFill>
                <a:effectLst/>
                <a:latin typeface="inter-regular"/>
              </a:rPr>
              <a:t> console.log(</a:t>
            </a:r>
            <a:r>
              <a:rPr lang="en-IN" b="0" i="0" dirty="0">
                <a:solidFill>
                  <a:srgbClr val="0000FF"/>
                </a:solidFill>
                <a:effectLst/>
                <a:latin typeface="inter-regular"/>
              </a:rPr>
              <a:t>"It is a Function Expression"</a:t>
            </a:r>
            <a:r>
              <a:rPr lang="en-IN" b="0" i="0" dirty="0">
                <a:solidFill>
                  <a:srgbClr val="000000"/>
                </a:solidFill>
                <a:effectLst/>
                <a:latin typeface="inter-regular"/>
              </a:rPr>
              <a:t>); } </a:t>
            </a:r>
          </a:p>
          <a:p>
            <a:pPr algn="just">
              <a:lnSpc>
                <a:spcPct val="150000"/>
              </a:lnSpc>
            </a:pPr>
            <a:r>
              <a:rPr lang="en-IN" b="0" i="0" dirty="0">
                <a:solidFill>
                  <a:srgbClr val="008200"/>
                </a:solidFill>
                <a:effectLst/>
                <a:latin typeface="inter-regular"/>
              </a:rPr>
              <a:t>// Anonymous function</a:t>
            </a:r>
            <a:r>
              <a:rPr lang="en-IN" b="0" i="0" dirty="0">
                <a:solidFill>
                  <a:srgbClr val="000000"/>
                </a:solidFill>
                <a:effectLst/>
                <a:latin typeface="inter-regular"/>
              </a:rPr>
              <a:t>   </a:t>
            </a:r>
          </a:p>
          <a:p>
            <a:pPr algn="just">
              <a:lnSpc>
                <a:spcPct val="150000"/>
              </a:lnSpc>
            </a:pPr>
            <a:r>
              <a:rPr lang="en-IN" b="0" i="0" dirty="0">
                <a:solidFill>
                  <a:srgbClr val="000000"/>
                </a:solidFill>
                <a:effectLst/>
                <a:latin typeface="inter-regular"/>
              </a:rPr>
              <a:t>var myfun2 = function () {  </a:t>
            </a:r>
          </a:p>
          <a:p>
            <a:pPr algn="just">
              <a:lnSpc>
                <a:spcPct val="150000"/>
              </a:lnSpc>
            </a:pPr>
            <a:r>
              <a:rPr lang="en-IN" b="0" i="0" dirty="0">
                <a:solidFill>
                  <a:srgbClr val="000000"/>
                </a:solidFill>
                <a:effectLst/>
                <a:latin typeface="inter-regular"/>
              </a:rPr>
              <a:t>    console.log(</a:t>
            </a:r>
            <a:r>
              <a:rPr lang="en-IN" b="0" i="0" dirty="0">
                <a:solidFill>
                  <a:srgbClr val="0000FF"/>
                </a:solidFill>
                <a:effectLst/>
                <a:latin typeface="inter-regular"/>
              </a:rPr>
              <a:t>"It is an Anonymous Function"</a:t>
            </a:r>
            <a:r>
              <a:rPr lang="en-IN" b="0" i="0" dirty="0">
                <a:solidFill>
                  <a:srgbClr val="000000"/>
                </a:solidFill>
                <a:effectLst/>
                <a:latin typeface="inter-regular"/>
              </a:rPr>
              <a:t>); }     </a:t>
            </a:r>
          </a:p>
          <a:p>
            <a:pPr algn="just">
              <a:lnSpc>
                <a:spcPct val="150000"/>
              </a:lnSpc>
            </a:pPr>
            <a:r>
              <a:rPr lang="en-IN" b="0" i="0" dirty="0">
                <a:solidFill>
                  <a:srgbClr val="008200"/>
                </a:solidFill>
                <a:effectLst/>
                <a:latin typeface="inter-regular"/>
              </a:rPr>
              <a:t>//Arrow function</a:t>
            </a:r>
            <a:r>
              <a:rPr lang="en-IN" b="0" i="0" dirty="0">
                <a:solidFill>
                  <a:srgbClr val="000000"/>
                </a:solidFill>
                <a:effectLst/>
                <a:latin typeface="inter-regular"/>
              </a:rPr>
              <a:t>   </a:t>
            </a:r>
          </a:p>
          <a:p>
            <a:pPr algn="just">
              <a:lnSpc>
                <a:spcPct val="150000"/>
              </a:lnSpc>
            </a:pPr>
            <a:r>
              <a:rPr lang="en-IN" b="0" i="0" dirty="0">
                <a:solidFill>
                  <a:srgbClr val="000000"/>
                </a:solidFill>
                <a:effectLst/>
                <a:latin typeface="inter-regular"/>
              </a:rPr>
              <a:t>var myfun3 = () =&gt; {  </a:t>
            </a:r>
          </a:p>
          <a:p>
            <a:pPr algn="just">
              <a:lnSpc>
                <a:spcPct val="150000"/>
              </a:lnSpc>
            </a:pPr>
            <a:r>
              <a:rPr lang="en-IN" b="0" i="0" dirty="0">
                <a:solidFill>
                  <a:srgbClr val="000000"/>
                </a:solidFill>
                <a:effectLst/>
                <a:latin typeface="inter-regular"/>
              </a:rPr>
              <a:t>    console.log(</a:t>
            </a:r>
            <a:r>
              <a:rPr lang="en-IN" b="0" i="0" dirty="0">
                <a:solidFill>
                  <a:srgbClr val="0000FF"/>
                </a:solidFill>
                <a:effectLst/>
                <a:latin typeface="inter-regular"/>
              </a:rPr>
              <a:t>"It is an Arrow Function"</a:t>
            </a:r>
            <a:r>
              <a:rPr lang="en-IN" b="0" i="0" dirty="0">
                <a:solidFill>
                  <a:srgbClr val="000000"/>
                </a:solidFill>
                <a:effectLst/>
                <a:latin typeface="inter-regular"/>
              </a:rPr>
              <a:t>); };  </a:t>
            </a:r>
          </a:p>
          <a:p>
            <a:pPr algn="just">
              <a:lnSpc>
                <a:spcPct val="150000"/>
              </a:lnSpc>
            </a:pPr>
            <a:r>
              <a:rPr lang="en-IN" b="0" i="0" dirty="0">
                <a:solidFill>
                  <a:srgbClr val="000000"/>
                </a:solidFill>
                <a:effectLst/>
                <a:latin typeface="inter-regular"/>
              </a:rPr>
              <a:t>myfun1();  </a:t>
            </a:r>
          </a:p>
          <a:p>
            <a:pPr algn="just">
              <a:lnSpc>
                <a:spcPct val="150000"/>
              </a:lnSpc>
            </a:pPr>
            <a:r>
              <a:rPr lang="en-IN" b="0" i="0" dirty="0">
                <a:solidFill>
                  <a:srgbClr val="000000"/>
                </a:solidFill>
                <a:effectLst/>
                <a:latin typeface="inter-regular"/>
              </a:rPr>
              <a:t>myfun2();  </a:t>
            </a:r>
          </a:p>
          <a:p>
            <a:pPr algn="just">
              <a:lnSpc>
                <a:spcPct val="150000"/>
              </a:lnSpc>
            </a:pPr>
            <a:r>
              <a:rPr lang="en-IN" b="0" i="0" dirty="0">
                <a:solidFill>
                  <a:srgbClr val="000000"/>
                </a:solidFill>
                <a:effectLst/>
                <a:latin typeface="inter-regular"/>
              </a:rPr>
              <a:t>myfun3();  </a:t>
            </a:r>
          </a:p>
          <a:p>
            <a:pPr marL="285750" indent="-285750">
              <a:lnSpc>
                <a:spcPct val="150000"/>
              </a:lnSpc>
              <a:buFont typeface="Arial" panose="020B0604020202020204" pitchFamily="34" charset="0"/>
              <a:buChar char="•"/>
            </a:pPr>
            <a:endParaRPr lang="en-US" b="0" i="0" dirty="0">
              <a:solidFill>
                <a:srgbClr val="333333"/>
              </a:solidFill>
              <a:effectLst/>
              <a:latin typeface="inter-regular"/>
            </a:endParaRPr>
          </a:p>
        </p:txBody>
      </p:sp>
    </p:spTree>
    <p:extLst>
      <p:ext uri="{BB962C8B-B14F-4D97-AF65-F5344CB8AC3E}">
        <p14:creationId xmlns:p14="http://schemas.microsoft.com/office/powerpoint/2010/main" val="6102374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2919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Spread Operator</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143000" y="970316"/>
            <a:ext cx="9905999" cy="54511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r>
              <a:rPr lang="en-US" b="0" i="0" u="none" strike="noStrike" dirty="0">
                <a:solidFill>
                  <a:srgbClr val="008000"/>
                </a:solidFill>
                <a:effectLst/>
                <a:latin typeface="inter-regular"/>
                <a:hlinkClick r:id="rId3"/>
              </a:rPr>
              <a:t>ES6</a:t>
            </a:r>
            <a:r>
              <a:rPr lang="en-US" b="0" i="0" dirty="0">
                <a:solidFill>
                  <a:srgbClr val="333333"/>
                </a:solidFill>
                <a:effectLst/>
                <a:latin typeface="inter-regular"/>
              </a:rPr>
              <a:t> introduced a new operator referred to as a spread operator, which consists of three dots (...). It allows an </a:t>
            </a:r>
            <a:r>
              <a:rPr lang="en-US" b="0" i="0" dirty="0" err="1">
                <a:solidFill>
                  <a:srgbClr val="333333"/>
                </a:solidFill>
                <a:effectLst/>
                <a:latin typeface="inter-regular"/>
              </a:rPr>
              <a:t>iterable</a:t>
            </a:r>
            <a:r>
              <a:rPr lang="en-US" b="0" i="0" dirty="0">
                <a:solidFill>
                  <a:srgbClr val="333333"/>
                </a:solidFill>
                <a:effectLst/>
                <a:latin typeface="inter-regular"/>
              </a:rPr>
              <a:t> to expand in places where more than zero arguments are expected.</a:t>
            </a:r>
          </a:p>
          <a:p>
            <a:pPr lvl="1" algn="just"/>
            <a:r>
              <a:rPr lang="en-US" dirty="0">
                <a:solidFill>
                  <a:srgbClr val="333333"/>
                </a:solidFill>
                <a:latin typeface="inter-regular"/>
              </a:rPr>
              <a:t>Syntax</a:t>
            </a:r>
          </a:p>
          <a:p>
            <a:pPr lvl="2" algn="just"/>
            <a:r>
              <a:rPr lang="en-IN" b="0" i="0" dirty="0">
                <a:solidFill>
                  <a:schemeClr val="accent3">
                    <a:lumMod val="75000"/>
                  </a:schemeClr>
                </a:solidFill>
                <a:effectLst/>
                <a:latin typeface="inter-regular"/>
              </a:rPr>
              <a:t>var variablename1 = [...value];  </a:t>
            </a:r>
          </a:p>
          <a:p>
            <a:pPr lvl="1" algn="just"/>
            <a:r>
              <a:rPr lang="en-US" b="0" i="0" dirty="0">
                <a:solidFill>
                  <a:srgbClr val="333333"/>
                </a:solidFill>
                <a:effectLst/>
                <a:latin typeface="inter-regular"/>
              </a:rPr>
              <a:t>Example</a:t>
            </a:r>
          </a:p>
          <a:p>
            <a:pPr lvl="1" algn="just"/>
            <a:endParaRPr lang="en-US" dirty="0">
              <a:solidFill>
                <a:srgbClr val="333333"/>
              </a:solidFill>
              <a:latin typeface="inter-regular"/>
            </a:endParaRPr>
          </a:p>
          <a:p>
            <a:pPr lvl="1" algn="just"/>
            <a:endParaRPr lang="en-US" b="0" i="0" dirty="0">
              <a:solidFill>
                <a:srgbClr val="333333"/>
              </a:solidFill>
              <a:effectLst/>
              <a:latin typeface="inter-regular"/>
            </a:endParaRPr>
          </a:p>
          <a:p>
            <a:pPr lvl="1" algn="just"/>
            <a:endParaRPr lang="en-US" dirty="0">
              <a:solidFill>
                <a:srgbClr val="333333"/>
              </a:solidFill>
              <a:latin typeface="inter-regular"/>
            </a:endParaRPr>
          </a:p>
          <a:p>
            <a:pPr lvl="1" algn="just"/>
            <a:endParaRPr lang="en-US" b="0" i="0" dirty="0">
              <a:solidFill>
                <a:srgbClr val="333333"/>
              </a:solidFill>
              <a:effectLst/>
              <a:latin typeface="inter-regular"/>
            </a:endParaRPr>
          </a:p>
          <a:p>
            <a:pPr lvl="1" algn="just"/>
            <a:endParaRPr lang="en-US" dirty="0">
              <a:solidFill>
                <a:srgbClr val="333333"/>
              </a:solidFill>
              <a:latin typeface="inter-regular"/>
            </a:endParaRPr>
          </a:p>
          <a:p>
            <a:pPr lvl="1" algn="just"/>
            <a:r>
              <a:rPr lang="en-US" b="0" i="0" dirty="0">
                <a:solidFill>
                  <a:srgbClr val="333333"/>
                </a:solidFill>
                <a:effectLst/>
                <a:latin typeface="inter-regular"/>
              </a:rPr>
              <a:t>Example2 :- </a:t>
            </a:r>
          </a:p>
          <a:p>
            <a:pPr marL="1371600" lvl="3" indent="0" algn="just">
              <a:buNone/>
            </a:pPr>
            <a:r>
              <a:rPr lang="en-US" dirty="0">
                <a:solidFill>
                  <a:srgbClr val="333333"/>
                </a:solidFill>
                <a:latin typeface="inter-regular"/>
              </a:rPr>
              <a:t>Var a=[10,20,30,40,50,60];</a:t>
            </a:r>
          </a:p>
          <a:p>
            <a:pPr marL="1371600" lvl="3" indent="0" algn="just">
              <a:buNone/>
            </a:pPr>
            <a:r>
              <a:rPr lang="en-US" dirty="0" err="1">
                <a:solidFill>
                  <a:srgbClr val="333333"/>
                </a:solidFill>
                <a:latin typeface="inter-regular"/>
              </a:rPr>
              <a:t>Math.max</a:t>
            </a:r>
            <a:r>
              <a:rPr lang="en-US" dirty="0">
                <a:solidFill>
                  <a:srgbClr val="333333"/>
                </a:solidFill>
                <a:latin typeface="inter-regular"/>
              </a:rPr>
              <a:t>(…a);</a:t>
            </a:r>
            <a:endParaRPr lang="en-US" b="0" i="0" dirty="0">
              <a:solidFill>
                <a:srgbClr val="333333"/>
              </a:solidFill>
              <a:effectLst/>
              <a:latin typeface="inter-regular"/>
            </a:endParaRPr>
          </a:p>
          <a:p>
            <a:pPr marL="457200" lvl="1" indent="0" algn="just">
              <a:buNone/>
            </a:pPr>
            <a:endParaRPr lang="en-IN" b="0" i="0" dirty="0">
              <a:solidFill>
                <a:schemeClr val="accent3">
                  <a:lumMod val="75000"/>
                </a:schemeClr>
              </a:solidFill>
              <a:effectLst/>
              <a:latin typeface="inter-regular"/>
            </a:endParaRPr>
          </a:p>
          <a:p>
            <a:pPr marL="914400" lvl="2" indent="0" algn="just">
              <a:buNone/>
            </a:pPr>
            <a:endParaRPr lang="en-US" b="0" i="0" dirty="0">
              <a:solidFill>
                <a:srgbClr val="333333"/>
              </a:solidFill>
              <a:effectLst/>
              <a:latin typeface="inter-regular"/>
            </a:endParaRPr>
          </a:p>
        </p:txBody>
      </p:sp>
      <p:sp>
        <p:nvSpPr>
          <p:cNvPr id="7" name="TextBox 6">
            <a:extLst>
              <a:ext uri="{FF2B5EF4-FFF2-40B4-BE49-F238E27FC236}">
                <a16:creationId xmlns:a16="http://schemas.microsoft.com/office/drawing/2014/main" id="{B2C620FC-B9AE-03B1-D76A-D1BAD72211F8}"/>
              </a:ext>
            </a:extLst>
          </p:cNvPr>
          <p:cNvSpPr txBox="1"/>
          <p:nvPr/>
        </p:nvSpPr>
        <p:spPr>
          <a:xfrm>
            <a:off x="1399101" y="3244334"/>
            <a:ext cx="4475226" cy="1477328"/>
          </a:xfrm>
          <a:prstGeom prst="rect">
            <a:avLst/>
          </a:prstGeom>
          <a:noFill/>
          <a:ln>
            <a:solidFill>
              <a:schemeClr val="accent1">
                <a:lumMod val="60000"/>
                <a:lumOff val="40000"/>
              </a:schemeClr>
            </a:solidFill>
          </a:ln>
        </p:spPr>
        <p:txBody>
          <a:bodyPr wrap="square" rtlCol="0">
            <a:spAutoFit/>
          </a:bodyPr>
          <a:lstStyle/>
          <a:p>
            <a:r>
              <a:rPr lang="en-US" dirty="0"/>
              <a:t>Object :-</a:t>
            </a:r>
          </a:p>
          <a:p>
            <a:r>
              <a:rPr lang="en-US" dirty="0"/>
              <a:t>	var obj={a:1,b:2,c:3,d:4};</a:t>
            </a:r>
          </a:p>
          <a:p>
            <a:r>
              <a:rPr lang="en-US" dirty="0"/>
              <a:t>	var obj2={…obj};</a:t>
            </a:r>
          </a:p>
          <a:p>
            <a:r>
              <a:rPr lang="en-US" dirty="0"/>
              <a:t>	console.log(obj);</a:t>
            </a:r>
          </a:p>
          <a:p>
            <a:r>
              <a:rPr lang="en-US" dirty="0"/>
              <a:t>	console.log(obj2);</a:t>
            </a:r>
            <a:endParaRPr lang="en-IN" dirty="0"/>
          </a:p>
        </p:txBody>
      </p:sp>
      <p:sp>
        <p:nvSpPr>
          <p:cNvPr id="8" name="TextBox 7">
            <a:extLst>
              <a:ext uri="{FF2B5EF4-FFF2-40B4-BE49-F238E27FC236}">
                <a16:creationId xmlns:a16="http://schemas.microsoft.com/office/drawing/2014/main" id="{D1B8BD37-D398-16A4-38CB-4429AED067AF}"/>
              </a:ext>
            </a:extLst>
          </p:cNvPr>
          <p:cNvSpPr txBox="1"/>
          <p:nvPr/>
        </p:nvSpPr>
        <p:spPr>
          <a:xfrm>
            <a:off x="6469851" y="3244332"/>
            <a:ext cx="4475226" cy="1477328"/>
          </a:xfrm>
          <a:prstGeom prst="rect">
            <a:avLst/>
          </a:prstGeom>
          <a:noFill/>
          <a:ln>
            <a:solidFill>
              <a:schemeClr val="accent1">
                <a:lumMod val="60000"/>
                <a:lumOff val="40000"/>
              </a:schemeClr>
            </a:solidFill>
          </a:ln>
        </p:spPr>
        <p:txBody>
          <a:bodyPr wrap="square" rtlCol="0">
            <a:spAutoFit/>
          </a:bodyPr>
          <a:lstStyle/>
          <a:p>
            <a:r>
              <a:rPr lang="en-US" dirty="0"/>
              <a:t>Array :-</a:t>
            </a:r>
          </a:p>
          <a:p>
            <a:r>
              <a:rPr lang="en-US" dirty="0"/>
              <a:t>	var </a:t>
            </a:r>
            <a:r>
              <a:rPr lang="en-US" dirty="0" err="1"/>
              <a:t>arr</a:t>
            </a:r>
            <a:r>
              <a:rPr lang="en-US" dirty="0"/>
              <a:t>=[1,2,3,4,5,6]</a:t>
            </a:r>
          </a:p>
          <a:p>
            <a:r>
              <a:rPr lang="en-US" dirty="0"/>
              <a:t>	var arr2=[…</a:t>
            </a:r>
            <a:r>
              <a:rPr lang="en-US" dirty="0" err="1"/>
              <a:t>arr</a:t>
            </a:r>
            <a:r>
              <a:rPr lang="en-US" dirty="0"/>
              <a:t>];</a:t>
            </a:r>
          </a:p>
          <a:p>
            <a:r>
              <a:rPr lang="en-US" dirty="0"/>
              <a:t>	console.log(</a:t>
            </a:r>
            <a:r>
              <a:rPr lang="en-US" dirty="0" err="1"/>
              <a:t>arr</a:t>
            </a:r>
            <a:r>
              <a:rPr lang="en-US" dirty="0"/>
              <a:t>);</a:t>
            </a:r>
          </a:p>
          <a:p>
            <a:r>
              <a:rPr lang="en-US" dirty="0"/>
              <a:t>	console.log(arr2);</a:t>
            </a:r>
            <a:endParaRPr lang="en-IN" dirty="0"/>
          </a:p>
        </p:txBody>
      </p:sp>
    </p:spTree>
    <p:extLst>
      <p:ext uri="{BB962C8B-B14F-4D97-AF65-F5344CB8AC3E}">
        <p14:creationId xmlns:p14="http://schemas.microsoft.com/office/powerpoint/2010/main" val="10696914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2919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Destructuring</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143000" y="970316"/>
            <a:ext cx="9905999" cy="54511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lgn="just">
              <a:buNone/>
            </a:pPr>
            <a:r>
              <a:rPr lang="en-US" b="0" i="0" dirty="0">
                <a:solidFill>
                  <a:srgbClr val="333333"/>
                </a:solidFill>
                <a:effectLst/>
                <a:latin typeface="inter-regular"/>
              </a:rPr>
              <a:t>Destructuring means to break down a complex structure into simpler parts.</a:t>
            </a:r>
          </a:p>
          <a:p>
            <a:pPr marL="914400" lvl="2" indent="0" algn="just">
              <a:buNone/>
            </a:pPr>
            <a:r>
              <a:rPr lang="en-US" b="0" i="0" dirty="0">
                <a:solidFill>
                  <a:srgbClr val="333333"/>
                </a:solidFill>
                <a:effectLst/>
                <a:latin typeface="inter-regular"/>
              </a:rPr>
              <a:t>With the syntax of destructuring, you can extract smaller fragments from objects and arrays. </a:t>
            </a:r>
            <a:endParaRPr lang="en-US" dirty="0">
              <a:solidFill>
                <a:srgbClr val="333333"/>
              </a:solidFill>
              <a:latin typeface="inter-regular"/>
            </a:endParaRPr>
          </a:p>
          <a:p>
            <a:pPr marL="914400" lvl="2" indent="0" algn="just">
              <a:buNone/>
            </a:pPr>
            <a:r>
              <a:rPr lang="en-US" b="0" i="0" dirty="0">
                <a:solidFill>
                  <a:srgbClr val="333333"/>
                </a:solidFill>
                <a:effectLst/>
                <a:latin typeface="inter-regular"/>
              </a:rPr>
              <a:t>It can be used for assignments and declaration of a variable.</a:t>
            </a:r>
          </a:p>
          <a:p>
            <a:pPr marL="914400" lvl="2" indent="0" algn="just">
              <a:buNone/>
            </a:pPr>
            <a:r>
              <a:rPr lang="en-US" dirty="0">
                <a:solidFill>
                  <a:srgbClr val="333333"/>
                </a:solidFill>
                <a:latin typeface="inter-regular"/>
              </a:rPr>
              <a:t>“</a:t>
            </a:r>
            <a:r>
              <a:rPr lang="en-US" b="0" i="0" dirty="0">
                <a:solidFill>
                  <a:srgbClr val="333333"/>
                </a:solidFill>
                <a:effectLst/>
                <a:latin typeface="inter-regular"/>
              </a:rPr>
              <a:t>Destructuring is an efficient way to extract multiple values from data that is stored in arrays or objects.</a:t>
            </a:r>
            <a:r>
              <a:rPr lang="en-US" dirty="0">
                <a:solidFill>
                  <a:srgbClr val="333333"/>
                </a:solidFill>
                <a:latin typeface="inter-regular"/>
              </a:rPr>
              <a:t>”</a:t>
            </a:r>
          </a:p>
          <a:p>
            <a:pPr marL="914400" lvl="2" indent="0" algn="just">
              <a:buNone/>
            </a:pPr>
            <a:r>
              <a:rPr lang="en-US" b="0" i="0" dirty="0">
                <a:solidFill>
                  <a:srgbClr val="333333"/>
                </a:solidFill>
                <a:effectLst/>
                <a:latin typeface="inter-regular"/>
              </a:rPr>
              <a:t> </a:t>
            </a:r>
          </a:p>
        </p:txBody>
      </p:sp>
      <p:sp>
        <p:nvSpPr>
          <p:cNvPr id="3" name="TextBox 2">
            <a:extLst>
              <a:ext uri="{FF2B5EF4-FFF2-40B4-BE49-F238E27FC236}">
                <a16:creationId xmlns:a16="http://schemas.microsoft.com/office/drawing/2014/main" id="{F0B3A0C8-04E7-6F9F-69E7-29943D0F51AF}"/>
              </a:ext>
            </a:extLst>
          </p:cNvPr>
          <p:cNvSpPr txBox="1"/>
          <p:nvPr/>
        </p:nvSpPr>
        <p:spPr>
          <a:xfrm>
            <a:off x="7044653" y="3152920"/>
            <a:ext cx="4170218" cy="2308324"/>
          </a:xfrm>
          <a:prstGeom prst="rect">
            <a:avLst/>
          </a:prstGeom>
          <a:noFill/>
          <a:ln>
            <a:solidFill>
              <a:schemeClr val="accent1"/>
            </a:solidFill>
          </a:ln>
        </p:spPr>
        <p:txBody>
          <a:bodyPr wrap="square" rtlCol="0">
            <a:spAutoFit/>
          </a:bodyPr>
          <a:lstStyle/>
          <a:p>
            <a:r>
              <a:rPr lang="en-US" dirty="0"/>
              <a:t>Object wit Destructuring Example :-</a:t>
            </a:r>
          </a:p>
          <a:p>
            <a:r>
              <a:rPr lang="en-US" dirty="0"/>
              <a:t>Var {name:”Appu”,age:21,class:”10th”};</a:t>
            </a:r>
          </a:p>
          <a:p>
            <a:endParaRPr lang="en-US" dirty="0"/>
          </a:p>
          <a:p>
            <a:r>
              <a:rPr lang="en-US" dirty="0"/>
              <a:t>Var {</a:t>
            </a:r>
            <a:r>
              <a:rPr lang="en-US" dirty="0" err="1"/>
              <a:t>name,age,class</a:t>
            </a:r>
            <a:r>
              <a:rPr lang="en-US" dirty="0"/>
              <a:t>}=obj;</a:t>
            </a:r>
          </a:p>
          <a:p>
            <a:endParaRPr lang="en-US" dirty="0"/>
          </a:p>
          <a:p>
            <a:r>
              <a:rPr lang="en-US" dirty="0"/>
              <a:t>Console.log(</a:t>
            </a:r>
            <a:r>
              <a:rPr lang="en-US" dirty="0" err="1"/>
              <a:t>name,age,class</a:t>
            </a:r>
            <a:r>
              <a:rPr lang="en-US" dirty="0"/>
              <a:t>);</a:t>
            </a:r>
          </a:p>
          <a:p>
            <a:endParaRPr lang="en-US" dirty="0"/>
          </a:p>
          <a:p>
            <a:endParaRPr lang="en-IN" dirty="0"/>
          </a:p>
        </p:txBody>
      </p:sp>
      <p:sp>
        <p:nvSpPr>
          <p:cNvPr id="5" name="TextBox 4">
            <a:extLst>
              <a:ext uri="{FF2B5EF4-FFF2-40B4-BE49-F238E27FC236}">
                <a16:creationId xmlns:a16="http://schemas.microsoft.com/office/drawing/2014/main" id="{CE152942-8FD0-3702-CE66-79842EFA1C64}"/>
              </a:ext>
            </a:extLst>
          </p:cNvPr>
          <p:cNvSpPr txBox="1"/>
          <p:nvPr/>
        </p:nvSpPr>
        <p:spPr>
          <a:xfrm>
            <a:off x="1925781" y="3133834"/>
            <a:ext cx="4170218" cy="2585323"/>
          </a:xfrm>
          <a:prstGeom prst="rect">
            <a:avLst/>
          </a:prstGeom>
          <a:noFill/>
          <a:ln>
            <a:solidFill>
              <a:schemeClr val="accent1"/>
            </a:solidFill>
          </a:ln>
        </p:spPr>
        <p:txBody>
          <a:bodyPr wrap="square" rtlCol="0">
            <a:spAutoFit/>
          </a:bodyPr>
          <a:lstStyle/>
          <a:p>
            <a:r>
              <a:rPr lang="en-US" dirty="0"/>
              <a:t>Object Example  :-</a:t>
            </a:r>
          </a:p>
          <a:p>
            <a:r>
              <a:rPr lang="en-US" dirty="0"/>
              <a:t>const obj={name:”Appu”,age:21,class:”10th”};</a:t>
            </a:r>
          </a:p>
          <a:p>
            <a:r>
              <a:rPr lang="en-US" dirty="0"/>
              <a:t>const name=obj.name;</a:t>
            </a:r>
          </a:p>
          <a:p>
            <a:r>
              <a:rPr lang="en-US" dirty="0"/>
              <a:t>Const age=</a:t>
            </a:r>
            <a:r>
              <a:rPr lang="en-US" dirty="0" err="1"/>
              <a:t>obj.age</a:t>
            </a:r>
            <a:r>
              <a:rPr lang="en-US" dirty="0"/>
              <a:t>;</a:t>
            </a:r>
          </a:p>
          <a:p>
            <a:r>
              <a:rPr lang="en-US" dirty="0"/>
              <a:t>Const class=</a:t>
            </a:r>
            <a:r>
              <a:rPr lang="en-US" dirty="0" err="1"/>
              <a:t>obj.class</a:t>
            </a:r>
            <a:r>
              <a:rPr lang="en-US" dirty="0"/>
              <a:t>;</a:t>
            </a:r>
          </a:p>
          <a:p>
            <a:r>
              <a:rPr lang="en-US" dirty="0"/>
              <a:t>Console.log(</a:t>
            </a:r>
            <a:r>
              <a:rPr lang="en-US" dirty="0" err="1"/>
              <a:t>name,age,class</a:t>
            </a:r>
            <a:r>
              <a:rPr lang="en-US" dirty="0"/>
              <a:t>);</a:t>
            </a:r>
          </a:p>
          <a:p>
            <a:endParaRPr lang="en-US" dirty="0"/>
          </a:p>
          <a:p>
            <a:endParaRPr lang="en-IN" dirty="0"/>
          </a:p>
        </p:txBody>
      </p:sp>
      <p:sp>
        <p:nvSpPr>
          <p:cNvPr id="6" name="Right Brace 5">
            <a:extLst>
              <a:ext uri="{FF2B5EF4-FFF2-40B4-BE49-F238E27FC236}">
                <a16:creationId xmlns:a16="http://schemas.microsoft.com/office/drawing/2014/main" id="{397D6D1C-AA7B-0413-5F98-C7A6FE6B631D}"/>
              </a:ext>
            </a:extLst>
          </p:cNvPr>
          <p:cNvSpPr/>
          <p:nvPr/>
        </p:nvSpPr>
        <p:spPr>
          <a:xfrm>
            <a:off x="6234545" y="3133834"/>
            <a:ext cx="810108" cy="258532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338663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2919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Destructuring</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142999" y="970314"/>
            <a:ext cx="9905999" cy="54511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lgn="just">
              <a:buNone/>
            </a:pPr>
            <a:r>
              <a:rPr lang="en-US" b="0" i="0" dirty="0">
                <a:solidFill>
                  <a:srgbClr val="333333"/>
                </a:solidFill>
                <a:effectLst/>
                <a:latin typeface="inter-regular"/>
              </a:rPr>
              <a:t> </a:t>
            </a:r>
          </a:p>
        </p:txBody>
      </p:sp>
      <p:sp>
        <p:nvSpPr>
          <p:cNvPr id="3" name="TextBox 2">
            <a:extLst>
              <a:ext uri="{FF2B5EF4-FFF2-40B4-BE49-F238E27FC236}">
                <a16:creationId xmlns:a16="http://schemas.microsoft.com/office/drawing/2014/main" id="{F0B3A0C8-04E7-6F9F-69E7-29943D0F51AF}"/>
              </a:ext>
            </a:extLst>
          </p:cNvPr>
          <p:cNvSpPr txBox="1"/>
          <p:nvPr/>
        </p:nvSpPr>
        <p:spPr>
          <a:xfrm>
            <a:off x="7044653" y="714520"/>
            <a:ext cx="4170218" cy="2308324"/>
          </a:xfrm>
          <a:prstGeom prst="rect">
            <a:avLst/>
          </a:prstGeom>
          <a:noFill/>
          <a:ln>
            <a:solidFill>
              <a:schemeClr val="accent1"/>
            </a:solidFill>
          </a:ln>
        </p:spPr>
        <p:txBody>
          <a:bodyPr wrap="square" rtlCol="0">
            <a:spAutoFit/>
          </a:bodyPr>
          <a:lstStyle/>
          <a:p>
            <a:r>
              <a:rPr lang="en-US" dirty="0"/>
              <a:t>Array wit Destructuring Example :-</a:t>
            </a:r>
          </a:p>
          <a:p>
            <a:r>
              <a:rPr lang="en-US" dirty="0"/>
              <a:t>Var </a:t>
            </a:r>
            <a:r>
              <a:rPr lang="en-US" dirty="0" err="1"/>
              <a:t>arr</a:t>
            </a:r>
            <a:r>
              <a:rPr lang="en-US" dirty="0"/>
              <a:t>=[10,20,30,40];</a:t>
            </a:r>
          </a:p>
          <a:p>
            <a:endParaRPr lang="en-US" dirty="0"/>
          </a:p>
          <a:p>
            <a:r>
              <a:rPr lang="en-US" dirty="0"/>
              <a:t>Var [</a:t>
            </a:r>
            <a:r>
              <a:rPr lang="en-US" dirty="0" err="1"/>
              <a:t>a,b,c</a:t>
            </a:r>
            <a:r>
              <a:rPr lang="en-US" dirty="0"/>
              <a:t>]=</a:t>
            </a:r>
            <a:r>
              <a:rPr lang="en-US" dirty="0" err="1"/>
              <a:t>arr</a:t>
            </a:r>
            <a:r>
              <a:rPr lang="en-US" dirty="0"/>
              <a:t>;</a:t>
            </a:r>
          </a:p>
          <a:p>
            <a:endParaRPr lang="en-US" dirty="0"/>
          </a:p>
          <a:p>
            <a:r>
              <a:rPr lang="en-US" dirty="0"/>
              <a:t>Console.log(</a:t>
            </a:r>
            <a:r>
              <a:rPr lang="en-US" dirty="0" err="1"/>
              <a:t>a,b,c</a:t>
            </a:r>
            <a:r>
              <a:rPr lang="en-US" dirty="0"/>
              <a:t>);</a:t>
            </a:r>
          </a:p>
          <a:p>
            <a:endParaRPr lang="en-US" dirty="0"/>
          </a:p>
          <a:p>
            <a:endParaRPr lang="en-IN" dirty="0"/>
          </a:p>
        </p:txBody>
      </p:sp>
      <p:sp>
        <p:nvSpPr>
          <p:cNvPr id="5" name="TextBox 4">
            <a:extLst>
              <a:ext uri="{FF2B5EF4-FFF2-40B4-BE49-F238E27FC236}">
                <a16:creationId xmlns:a16="http://schemas.microsoft.com/office/drawing/2014/main" id="{CE152942-8FD0-3702-CE66-79842EFA1C64}"/>
              </a:ext>
            </a:extLst>
          </p:cNvPr>
          <p:cNvSpPr txBox="1"/>
          <p:nvPr/>
        </p:nvSpPr>
        <p:spPr>
          <a:xfrm>
            <a:off x="1925781" y="695434"/>
            <a:ext cx="4170218" cy="2308324"/>
          </a:xfrm>
          <a:prstGeom prst="rect">
            <a:avLst/>
          </a:prstGeom>
          <a:noFill/>
          <a:ln>
            <a:solidFill>
              <a:schemeClr val="accent1"/>
            </a:solidFill>
          </a:ln>
        </p:spPr>
        <p:txBody>
          <a:bodyPr wrap="square" rtlCol="0">
            <a:spAutoFit/>
          </a:bodyPr>
          <a:lstStyle/>
          <a:p>
            <a:r>
              <a:rPr lang="en-US" dirty="0"/>
              <a:t>Array Example  :-</a:t>
            </a:r>
          </a:p>
          <a:p>
            <a:r>
              <a:rPr lang="en-US" dirty="0"/>
              <a:t>const </a:t>
            </a:r>
            <a:r>
              <a:rPr lang="en-US" dirty="0" err="1"/>
              <a:t>arr</a:t>
            </a:r>
            <a:r>
              <a:rPr lang="en-US" dirty="0"/>
              <a:t>[10,20,30,40];</a:t>
            </a:r>
          </a:p>
          <a:p>
            <a:r>
              <a:rPr lang="en-US" dirty="0"/>
              <a:t>const a=</a:t>
            </a:r>
            <a:r>
              <a:rPr lang="en-US" dirty="0" err="1"/>
              <a:t>arr</a:t>
            </a:r>
            <a:r>
              <a:rPr lang="en-US" dirty="0"/>
              <a:t>[0];</a:t>
            </a:r>
          </a:p>
          <a:p>
            <a:r>
              <a:rPr lang="en-US" dirty="0"/>
              <a:t>Const b=</a:t>
            </a:r>
            <a:r>
              <a:rPr lang="en-US" dirty="0" err="1"/>
              <a:t>arr</a:t>
            </a:r>
            <a:r>
              <a:rPr lang="en-US" dirty="0"/>
              <a:t>[1];</a:t>
            </a:r>
          </a:p>
          <a:p>
            <a:r>
              <a:rPr lang="en-US" dirty="0"/>
              <a:t>Const c=</a:t>
            </a:r>
            <a:r>
              <a:rPr lang="en-US" dirty="0" err="1"/>
              <a:t>arr</a:t>
            </a:r>
            <a:r>
              <a:rPr lang="en-US" dirty="0"/>
              <a:t>[2];</a:t>
            </a:r>
          </a:p>
          <a:p>
            <a:r>
              <a:rPr lang="en-US" dirty="0"/>
              <a:t>Console.log(</a:t>
            </a:r>
            <a:r>
              <a:rPr lang="en-US" dirty="0" err="1"/>
              <a:t>name,age,class</a:t>
            </a:r>
            <a:r>
              <a:rPr lang="en-US" dirty="0"/>
              <a:t>);</a:t>
            </a:r>
          </a:p>
          <a:p>
            <a:endParaRPr lang="en-US" dirty="0"/>
          </a:p>
          <a:p>
            <a:endParaRPr lang="en-IN" dirty="0"/>
          </a:p>
        </p:txBody>
      </p:sp>
      <p:sp>
        <p:nvSpPr>
          <p:cNvPr id="6" name="Right Brace 5">
            <a:extLst>
              <a:ext uri="{FF2B5EF4-FFF2-40B4-BE49-F238E27FC236}">
                <a16:creationId xmlns:a16="http://schemas.microsoft.com/office/drawing/2014/main" id="{397D6D1C-AA7B-0413-5F98-C7A6FE6B631D}"/>
              </a:ext>
            </a:extLst>
          </p:cNvPr>
          <p:cNvSpPr/>
          <p:nvPr/>
        </p:nvSpPr>
        <p:spPr>
          <a:xfrm>
            <a:off x="6234545" y="695435"/>
            <a:ext cx="810108" cy="23274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n w="0"/>
              <a:effectLst>
                <a:outerShdw blurRad="38100" dist="19050" dir="2700000" algn="tl" rotWithShape="0">
                  <a:schemeClr val="dk1">
                    <a:alpha val="40000"/>
                  </a:schemeClr>
                </a:outerShdw>
              </a:effectLst>
            </a:endParaRPr>
          </a:p>
        </p:txBody>
      </p:sp>
      <p:sp>
        <p:nvSpPr>
          <p:cNvPr id="7" name="TextBox 6">
            <a:extLst>
              <a:ext uri="{FF2B5EF4-FFF2-40B4-BE49-F238E27FC236}">
                <a16:creationId xmlns:a16="http://schemas.microsoft.com/office/drawing/2014/main" id="{C208CD6C-442E-44DC-87FA-7C130EB57190}"/>
              </a:ext>
            </a:extLst>
          </p:cNvPr>
          <p:cNvSpPr txBox="1"/>
          <p:nvPr/>
        </p:nvSpPr>
        <p:spPr>
          <a:xfrm>
            <a:off x="2964105" y="3429000"/>
            <a:ext cx="4170218" cy="3139321"/>
          </a:xfrm>
          <a:prstGeom prst="rect">
            <a:avLst/>
          </a:prstGeom>
          <a:noFill/>
          <a:ln>
            <a:solidFill>
              <a:schemeClr val="accent1"/>
            </a:solidFill>
          </a:ln>
        </p:spPr>
        <p:txBody>
          <a:bodyPr wrap="square" rtlCol="0">
            <a:spAutoFit/>
          </a:bodyPr>
          <a:lstStyle/>
          <a:p>
            <a:r>
              <a:rPr lang="en-US" dirty="0"/>
              <a:t>Const mark=[1,2,3,4]</a:t>
            </a:r>
          </a:p>
          <a:p>
            <a:r>
              <a:rPr lang="en-US" dirty="0"/>
              <a:t>Function </a:t>
            </a:r>
            <a:r>
              <a:rPr lang="en-US" dirty="0" err="1"/>
              <a:t>myFunction</a:t>
            </a:r>
            <a:r>
              <a:rPr lang="en-US" dirty="0"/>
              <a:t>([</a:t>
            </a:r>
            <a:r>
              <a:rPr lang="en-US" dirty="0" err="1"/>
              <a:t>a,b,c,d</a:t>
            </a:r>
            <a:r>
              <a:rPr lang="en-US" dirty="0"/>
              <a:t>]){</a:t>
            </a:r>
          </a:p>
          <a:p>
            <a:r>
              <a:rPr lang="en-US" dirty="0"/>
              <a:t>	console.log(</a:t>
            </a:r>
            <a:r>
              <a:rPr lang="en-US" dirty="0" err="1"/>
              <a:t>a,b,c,d</a:t>
            </a:r>
            <a:r>
              <a:rPr lang="en-US" dirty="0"/>
              <a:t>);</a:t>
            </a:r>
          </a:p>
          <a:p>
            <a:r>
              <a:rPr lang="en-US" dirty="0"/>
              <a:t>}</a:t>
            </a:r>
          </a:p>
          <a:p>
            <a:endParaRPr lang="en-US" dirty="0"/>
          </a:p>
          <a:p>
            <a:r>
              <a:rPr lang="en-US" dirty="0" err="1"/>
              <a:t>myFunction</a:t>
            </a:r>
            <a:r>
              <a:rPr lang="en-US" dirty="0"/>
              <a:t>(marks);</a:t>
            </a:r>
          </a:p>
          <a:p>
            <a:endParaRPr lang="en-US" dirty="0"/>
          </a:p>
          <a:p>
            <a:endParaRPr lang="en-US" dirty="0"/>
          </a:p>
          <a:p>
            <a:endParaRPr lang="en-US" dirty="0"/>
          </a:p>
          <a:p>
            <a:endParaRPr lang="en-US" dirty="0"/>
          </a:p>
          <a:p>
            <a:endParaRPr lang="en-IN" dirty="0"/>
          </a:p>
        </p:txBody>
      </p:sp>
      <p:sp>
        <p:nvSpPr>
          <p:cNvPr id="8" name="TextBox 7">
            <a:extLst>
              <a:ext uri="{FF2B5EF4-FFF2-40B4-BE49-F238E27FC236}">
                <a16:creationId xmlns:a16="http://schemas.microsoft.com/office/drawing/2014/main" id="{C77A9B07-94C0-5504-DECC-2AE7EFBA6A8D}"/>
              </a:ext>
            </a:extLst>
          </p:cNvPr>
          <p:cNvSpPr txBox="1"/>
          <p:nvPr/>
        </p:nvSpPr>
        <p:spPr>
          <a:xfrm>
            <a:off x="7300195" y="3429000"/>
            <a:ext cx="3914676" cy="3139321"/>
          </a:xfrm>
          <a:prstGeom prst="rect">
            <a:avLst/>
          </a:prstGeom>
          <a:noFill/>
          <a:ln>
            <a:solidFill>
              <a:schemeClr val="accent1"/>
            </a:solidFill>
          </a:ln>
        </p:spPr>
        <p:txBody>
          <a:bodyPr wrap="square" rtlCol="0">
            <a:spAutoFit/>
          </a:bodyPr>
          <a:lstStyle/>
          <a:p>
            <a:r>
              <a:rPr lang="en-US" dirty="0"/>
              <a:t>Var obj1={</a:t>
            </a:r>
          </a:p>
          <a:p>
            <a:r>
              <a:rPr lang="en-US" dirty="0"/>
              <a:t>	name : “Synnefo”,</a:t>
            </a:r>
          </a:p>
          <a:p>
            <a:r>
              <a:rPr lang="en-US" dirty="0"/>
              <a:t>	place: “</a:t>
            </a:r>
            <a:r>
              <a:rPr lang="en-US" dirty="0" err="1"/>
              <a:t>kochin</a:t>
            </a:r>
            <a:r>
              <a:rPr lang="en-US" dirty="0"/>
              <a:t>”</a:t>
            </a:r>
          </a:p>
          <a:p>
            <a:r>
              <a:rPr lang="en-US" dirty="0"/>
              <a:t>	rank : 100</a:t>
            </a:r>
          </a:p>
          <a:p>
            <a:r>
              <a:rPr lang="en-US" dirty="0"/>
              <a:t>}</a:t>
            </a:r>
          </a:p>
          <a:p>
            <a:r>
              <a:rPr lang="en-US" dirty="0"/>
              <a:t>Function </a:t>
            </a:r>
            <a:r>
              <a:rPr lang="en-US" dirty="0" err="1"/>
              <a:t>myFunction</a:t>
            </a:r>
            <a:r>
              <a:rPr lang="en-US" dirty="0"/>
              <a:t>{</a:t>
            </a:r>
            <a:r>
              <a:rPr lang="en-US" dirty="0" err="1"/>
              <a:t>name,place</a:t>
            </a:r>
            <a:r>
              <a:rPr lang="en-US" dirty="0"/>
              <a:t>}){</a:t>
            </a:r>
          </a:p>
          <a:p>
            <a:r>
              <a:rPr lang="en-US" dirty="0"/>
              <a:t>	console.log(</a:t>
            </a:r>
            <a:r>
              <a:rPr lang="en-US" dirty="0" err="1"/>
              <a:t>name,place</a:t>
            </a:r>
            <a:r>
              <a:rPr lang="en-US" dirty="0"/>
              <a:t>);</a:t>
            </a:r>
          </a:p>
          <a:p>
            <a:r>
              <a:rPr lang="en-US" dirty="0"/>
              <a:t>}</a:t>
            </a:r>
          </a:p>
          <a:p>
            <a:endParaRPr lang="en-US" dirty="0"/>
          </a:p>
          <a:p>
            <a:r>
              <a:rPr lang="en-US" dirty="0" err="1"/>
              <a:t>myFunction</a:t>
            </a:r>
            <a:r>
              <a:rPr lang="en-US" dirty="0"/>
              <a:t>(obj1);</a:t>
            </a:r>
          </a:p>
          <a:p>
            <a:endParaRPr lang="en-IN" dirty="0"/>
          </a:p>
        </p:txBody>
      </p:sp>
      <p:sp>
        <p:nvSpPr>
          <p:cNvPr id="9" name="TextBox 8">
            <a:extLst>
              <a:ext uri="{FF2B5EF4-FFF2-40B4-BE49-F238E27FC236}">
                <a16:creationId xmlns:a16="http://schemas.microsoft.com/office/drawing/2014/main" id="{302120B7-F2B3-AEEE-E8AB-2C048C928A81}"/>
              </a:ext>
            </a:extLst>
          </p:cNvPr>
          <p:cNvSpPr txBox="1"/>
          <p:nvPr/>
        </p:nvSpPr>
        <p:spPr>
          <a:xfrm>
            <a:off x="3332124" y="3111370"/>
            <a:ext cx="5925409" cy="923330"/>
          </a:xfrm>
          <a:prstGeom prst="rect">
            <a:avLst/>
          </a:prstGeom>
          <a:noFill/>
        </p:spPr>
        <p:txBody>
          <a:bodyPr wrap="square" rtlCol="0">
            <a:spAutoFit/>
          </a:bodyPr>
          <a:lstStyle/>
          <a:p>
            <a:pPr marL="914400" lvl="2" indent="0">
              <a:buNone/>
            </a:pPr>
            <a:r>
              <a:rPr lang="en-US" b="0" i="0" dirty="0">
                <a:solidFill>
                  <a:srgbClr val="333333"/>
                </a:solidFill>
                <a:effectLst/>
                <a:latin typeface="inter-regular"/>
              </a:rPr>
              <a:t>We can </a:t>
            </a:r>
            <a:r>
              <a:rPr lang="en-US" b="0" i="0" dirty="0" err="1">
                <a:solidFill>
                  <a:srgbClr val="333333"/>
                </a:solidFill>
                <a:effectLst/>
                <a:latin typeface="inter-regular"/>
              </a:rPr>
              <a:t>destructure</a:t>
            </a:r>
            <a:r>
              <a:rPr lang="en-US" b="0" i="0" dirty="0">
                <a:solidFill>
                  <a:srgbClr val="333333"/>
                </a:solidFill>
                <a:effectLst/>
                <a:latin typeface="inter-regular"/>
              </a:rPr>
              <a:t> using argument in function.</a:t>
            </a:r>
          </a:p>
          <a:p>
            <a:pPr marL="914400" lvl="2" indent="0">
              <a:buNone/>
            </a:pPr>
            <a:endParaRPr lang="en-US" dirty="0">
              <a:solidFill>
                <a:srgbClr val="333333"/>
              </a:solidFill>
              <a:latin typeface="inter-regular"/>
            </a:endParaRPr>
          </a:p>
          <a:p>
            <a:endParaRPr lang="en-IN" dirty="0"/>
          </a:p>
        </p:txBody>
      </p:sp>
    </p:spTree>
    <p:extLst>
      <p:ext uri="{BB962C8B-B14F-4D97-AF65-F5344CB8AC3E}">
        <p14:creationId xmlns:p14="http://schemas.microsoft.com/office/powerpoint/2010/main" val="27182929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55658" y="-103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Nested Destructuring</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143000" y="970316"/>
            <a:ext cx="9905999" cy="54511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lgn="just">
              <a:buNone/>
            </a:pPr>
            <a:r>
              <a:rPr lang="en-US" b="0" i="0" dirty="0">
                <a:solidFill>
                  <a:srgbClr val="333333"/>
                </a:solidFill>
                <a:effectLst/>
                <a:latin typeface="inter-regular"/>
              </a:rPr>
              <a:t>	.</a:t>
            </a:r>
          </a:p>
          <a:p>
            <a:pPr marL="914400" lvl="2" indent="0" algn="just">
              <a:buNone/>
            </a:pPr>
            <a:endParaRPr lang="en-US" dirty="0">
              <a:solidFill>
                <a:srgbClr val="333333"/>
              </a:solidFill>
              <a:latin typeface="inter-regular"/>
            </a:endParaRPr>
          </a:p>
          <a:p>
            <a:pPr marL="914400" lvl="2" indent="0" algn="just">
              <a:buNone/>
            </a:pPr>
            <a:endParaRPr lang="en-US" b="0" i="0" dirty="0">
              <a:solidFill>
                <a:srgbClr val="333333"/>
              </a:solidFill>
              <a:effectLst/>
              <a:latin typeface="inter-regular"/>
            </a:endParaRPr>
          </a:p>
          <a:p>
            <a:pPr marL="914400" lvl="2" indent="0" algn="just">
              <a:buNone/>
            </a:pPr>
            <a:endParaRPr lang="en-US" dirty="0">
              <a:solidFill>
                <a:srgbClr val="333333"/>
              </a:solidFill>
              <a:latin typeface="inter-regular"/>
            </a:endParaRPr>
          </a:p>
          <a:p>
            <a:pPr marL="914400" lvl="2" indent="0" algn="just">
              <a:buNone/>
            </a:pPr>
            <a:endParaRPr lang="en-US" b="0" i="0" dirty="0">
              <a:solidFill>
                <a:srgbClr val="333333"/>
              </a:solidFill>
              <a:effectLst/>
              <a:latin typeface="inter-regular"/>
            </a:endParaRPr>
          </a:p>
          <a:p>
            <a:pPr marL="914400" lvl="2" indent="0" algn="just">
              <a:buNone/>
            </a:pPr>
            <a:endParaRPr lang="en-US" dirty="0">
              <a:solidFill>
                <a:srgbClr val="333333"/>
              </a:solidFill>
              <a:latin typeface="inter-regular"/>
            </a:endParaRPr>
          </a:p>
          <a:p>
            <a:pPr marL="914400" lvl="2" indent="0" algn="just">
              <a:buNone/>
            </a:pPr>
            <a:endParaRPr lang="en-US" b="0" i="0" dirty="0">
              <a:solidFill>
                <a:srgbClr val="333333"/>
              </a:solidFill>
              <a:effectLst/>
              <a:latin typeface="inter-regular"/>
            </a:endParaRPr>
          </a:p>
          <a:p>
            <a:pPr marL="914400" lvl="2" indent="0" algn="just">
              <a:buNone/>
            </a:pPr>
            <a:r>
              <a:rPr lang="en-US" b="0" i="0" dirty="0">
                <a:solidFill>
                  <a:srgbClr val="333333"/>
                </a:solidFill>
                <a:effectLst/>
                <a:latin typeface="inter-regular"/>
              </a:rPr>
              <a:t> </a:t>
            </a:r>
          </a:p>
        </p:txBody>
      </p:sp>
      <p:sp>
        <p:nvSpPr>
          <p:cNvPr id="3" name="TextBox 2">
            <a:extLst>
              <a:ext uri="{FF2B5EF4-FFF2-40B4-BE49-F238E27FC236}">
                <a16:creationId xmlns:a16="http://schemas.microsoft.com/office/drawing/2014/main" id="{3DB4D3A4-301C-A863-25B9-458BEC23362A}"/>
              </a:ext>
            </a:extLst>
          </p:cNvPr>
          <p:cNvSpPr txBox="1"/>
          <p:nvPr/>
        </p:nvSpPr>
        <p:spPr>
          <a:xfrm>
            <a:off x="1143000" y="1518084"/>
            <a:ext cx="4343400" cy="3416320"/>
          </a:xfrm>
          <a:prstGeom prst="rect">
            <a:avLst/>
          </a:prstGeom>
          <a:noFill/>
          <a:ln>
            <a:solidFill>
              <a:schemeClr val="accent1"/>
            </a:solidFill>
          </a:ln>
        </p:spPr>
        <p:txBody>
          <a:bodyPr wrap="square" rtlCol="0">
            <a:spAutoFit/>
          </a:bodyPr>
          <a:lstStyle/>
          <a:p>
            <a:r>
              <a:rPr lang="en-US" dirty="0"/>
              <a:t>Object wit Destructuring Example :-</a:t>
            </a:r>
          </a:p>
          <a:p>
            <a:r>
              <a:rPr lang="en-US" dirty="0"/>
              <a:t>Var obj={name:”Appu”,age:21,class:”10th”</a:t>
            </a:r>
          </a:p>
          <a:p>
            <a:r>
              <a:rPr lang="en-US" dirty="0"/>
              <a:t>	subject:{teacher:”</a:t>
            </a:r>
            <a:r>
              <a:rPr lang="en-US" dirty="0" err="1"/>
              <a:t>rakhi</a:t>
            </a:r>
            <a:r>
              <a:rPr lang="en-US" dirty="0"/>
              <a:t>”}</a:t>
            </a:r>
          </a:p>
          <a:p>
            <a:r>
              <a:rPr lang="en-US" dirty="0"/>
              <a:t>};</a:t>
            </a:r>
          </a:p>
          <a:p>
            <a:endParaRPr lang="en-US" dirty="0"/>
          </a:p>
          <a:p>
            <a:r>
              <a:rPr lang="en-US" dirty="0"/>
              <a:t>Var {</a:t>
            </a:r>
            <a:r>
              <a:rPr lang="en-US" dirty="0" err="1"/>
              <a:t>name,age,class,subject</a:t>
            </a:r>
            <a:r>
              <a:rPr lang="en-US" dirty="0"/>
              <a:t>:{teacher}}=obj;</a:t>
            </a:r>
          </a:p>
          <a:p>
            <a:endParaRPr lang="en-US" dirty="0"/>
          </a:p>
          <a:p>
            <a:r>
              <a:rPr lang="en-US" dirty="0"/>
              <a:t>Console.log(</a:t>
            </a:r>
            <a:r>
              <a:rPr lang="en-US" dirty="0" err="1"/>
              <a:t>name,age,class</a:t>
            </a:r>
            <a:r>
              <a:rPr lang="en-US" dirty="0"/>
              <a:t>);</a:t>
            </a:r>
          </a:p>
          <a:p>
            <a:endParaRPr lang="en-US" dirty="0"/>
          </a:p>
          <a:p>
            <a:endParaRPr lang="en-IN" dirty="0"/>
          </a:p>
        </p:txBody>
      </p:sp>
      <p:sp>
        <p:nvSpPr>
          <p:cNvPr id="9" name="TextBox 8">
            <a:extLst>
              <a:ext uri="{FF2B5EF4-FFF2-40B4-BE49-F238E27FC236}">
                <a16:creationId xmlns:a16="http://schemas.microsoft.com/office/drawing/2014/main" id="{AA950808-FC16-F287-CF61-4C49A16790E2}"/>
              </a:ext>
            </a:extLst>
          </p:cNvPr>
          <p:cNvSpPr txBox="1"/>
          <p:nvPr/>
        </p:nvSpPr>
        <p:spPr>
          <a:xfrm>
            <a:off x="5929362" y="1518084"/>
            <a:ext cx="4170218" cy="2862322"/>
          </a:xfrm>
          <a:prstGeom prst="rect">
            <a:avLst/>
          </a:prstGeom>
          <a:noFill/>
          <a:ln>
            <a:solidFill>
              <a:schemeClr val="accent1"/>
            </a:solidFill>
          </a:ln>
        </p:spPr>
        <p:txBody>
          <a:bodyPr wrap="square" rtlCol="0">
            <a:spAutoFit/>
          </a:bodyPr>
          <a:lstStyle/>
          <a:p>
            <a:r>
              <a:rPr lang="en-US" dirty="0"/>
              <a:t>Array wit Destructuring Example :-</a:t>
            </a:r>
          </a:p>
          <a:p>
            <a:r>
              <a:rPr lang="en-US" dirty="0"/>
              <a:t>Var </a:t>
            </a:r>
            <a:r>
              <a:rPr lang="en-US" dirty="0" err="1"/>
              <a:t>arr</a:t>
            </a:r>
            <a:r>
              <a:rPr lang="en-US" dirty="0"/>
              <a:t>=[{name:”Appu”,age:21,class:10},10,20,30,40];</a:t>
            </a:r>
          </a:p>
          <a:p>
            <a:endParaRPr lang="en-US" dirty="0"/>
          </a:p>
          <a:p>
            <a:r>
              <a:rPr lang="en-US" dirty="0"/>
              <a:t>Var [{</a:t>
            </a:r>
            <a:r>
              <a:rPr lang="en-US" dirty="0" err="1"/>
              <a:t>name,age,class</a:t>
            </a:r>
            <a:r>
              <a:rPr lang="en-US" dirty="0"/>
              <a:t>},</a:t>
            </a:r>
            <a:r>
              <a:rPr lang="en-US" dirty="0" err="1"/>
              <a:t>a,b,c</a:t>
            </a:r>
            <a:r>
              <a:rPr lang="en-US" dirty="0"/>
              <a:t>]=</a:t>
            </a:r>
            <a:r>
              <a:rPr lang="en-US" dirty="0" err="1"/>
              <a:t>arr</a:t>
            </a:r>
            <a:r>
              <a:rPr lang="en-US" dirty="0"/>
              <a:t>;</a:t>
            </a:r>
          </a:p>
          <a:p>
            <a:endParaRPr lang="en-US" dirty="0"/>
          </a:p>
          <a:p>
            <a:r>
              <a:rPr lang="en-US" dirty="0"/>
              <a:t>Console.log(</a:t>
            </a:r>
            <a:r>
              <a:rPr lang="en-US" dirty="0" err="1"/>
              <a:t>a,b,c</a:t>
            </a:r>
            <a:r>
              <a:rPr lang="en-US" dirty="0"/>
              <a:t>);</a:t>
            </a:r>
          </a:p>
          <a:p>
            <a:endParaRPr lang="en-US" dirty="0"/>
          </a:p>
          <a:p>
            <a:endParaRPr lang="en-IN" dirty="0"/>
          </a:p>
        </p:txBody>
      </p:sp>
    </p:spTree>
    <p:extLst>
      <p:ext uri="{BB962C8B-B14F-4D97-AF65-F5344CB8AC3E}">
        <p14:creationId xmlns:p14="http://schemas.microsoft.com/office/powerpoint/2010/main" val="201579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601561"/>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TYPES OF JAVASCRIPT</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141412" y="2249487"/>
            <a:ext cx="9905999" cy="35417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a:t>Inline JavaScript</a:t>
            </a:r>
          </a:p>
          <a:p>
            <a:pPr marL="457200" indent="-457200">
              <a:buFont typeface="+mj-lt"/>
              <a:buAutoNum type="arabicPeriod"/>
            </a:pPr>
            <a:r>
              <a:rPr lang="en-US"/>
              <a:t>Internal JavaScript</a:t>
            </a:r>
          </a:p>
          <a:p>
            <a:pPr marL="457200" indent="-457200">
              <a:buFont typeface="+mj-lt"/>
              <a:buAutoNum type="arabicPeriod"/>
            </a:pPr>
            <a:r>
              <a:rPr lang="en-US"/>
              <a:t>External JavaScript</a:t>
            </a:r>
            <a:endParaRPr lang="en-IN" dirty="0"/>
          </a:p>
        </p:txBody>
      </p:sp>
    </p:spTree>
    <p:extLst>
      <p:ext uri="{BB962C8B-B14F-4D97-AF65-F5344CB8AC3E}">
        <p14:creationId xmlns:p14="http://schemas.microsoft.com/office/powerpoint/2010/main" val="5228200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55658" y="-103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Array Functions</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790787" y="703444"/>
            <a:ext cx="5881255" cy="5451111"/>
          </a:xfrm>
          <a:prstGeom prst="rect">
            <a:avLst/>
          </a:prstGeom>
          <a:l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lgn="just">
              <a:buNone/>
            </a:pPr>
            <a:r>
              <a:rPr lang="en-US" dirty="0" err="1">
                <a:solidFill>
                  <a:srgbClr val="333333"/>
                </a:solidFill>
                <a:latin typeface="inter-regular"/>
              </a:rPr>
              <a:t>Arr</a:t>
            </a:r>
            <a:r>
              <a:rPr lang="en-US" dirty="0">
                <a:solidFill>
                  <a:srgbClr val="333333"/>
                </a:solidFill>
                <a:latin typeface="inter-regular"/>
              </a:rPr>
              <a:t>=[</a:t>
            </a:r>
          </a:p>
          <a:p>
            <a:pPr marL="914400" lvl="2" indent="0" algn="just">
              <a:buNone/>
            </a:pPr>
            <a:r>
              <a:rPr lang="en-US" dirty="0">
                <a:solidFill>
                  <a:srgbClr val="333333"/>
                </a:solidFill>
                <a:latin typeface="inter-regular"/>
              </a:rPr>
              <a:t>{</a:t>
            </a:r>
          </a:p>
          <a:p>
            <a:pPr marL="914400" lvl="2" indent="0" algn="just">
              <a:buNone/>
            </a:pPr>
            <a:r>
              <a:rPr lang="en-US" dirty="0">
                <a:solidFill>
                  <a:srgbClr val="333333"/>
                </a:solidFill>
                <a:latin typeface="inter-regular"/>
              </a:rPr>
              <a:t>    name:”amal”,mark:49, place:”</a:t>
            </a:r>
            <a:r>
              <a:rPr lang="en-US" dirty="0" err="1">
                <a:solidFill>
                  <a:srgbClr val="333333"/>
                </a:solidFill>
                <a:latin typeface="inter-regular"/>
              </a:rPr>
              <a:t>malappuram</a:t>
            </a:r>
            <a:r>
              <a:rPr lang="en-US" dirty="0">
                <a:solidFill>
                  <a:srgbClr val="333333"/>
                </a:solidFill>
                <a:latin typeface="inter-regular"/>
              </a:rPr>
              <a:t>”</a:t>
            </a:r>
          </a:p>
          <a:p>
            <a:pPr marL="914400" lvl="2" indent="0" algn="just">
              <a:buNone/>
            </a:pPr>
            <a:r>
              <a:rPr lang="en-US" dirty="0">
                <a:solidFill>
                  <a:srgbClr val="333333"/>
                </a:solidFill>
                <a:latin typeface="inter-regular"/>
              </a:rPr>
              <a:t>},</a:t>
            </a:r>
          </a:p>
          <a:p>
            <a:pPr marL="914400" lvl="2" indent="0" algn="just">
              <a:buNone/>
            </a:pPr>
            <a:r>
              <a:rPr lang="en-US" dirty="0">
                <a:solidFill>
                  <a:srgbClr val="333333"/>
                </a:solidFill>
                <a:latin typeface="inter-regular"/>
              </a:rPr>
              <a:t>{</a:t>
            </a:r>
          </a:p>
          <a:p>
            <a:pPr marL="914400" lvl="2" indent="0" algn="just">
              <a:buNone/>
            </a:pPr>
            <a:r>
              <a:rPr lang="en-US" dirty="0">
                <a:solidFill>
                  <a:srgbClr val="333333"/>
                </a:solidFill>
                <a:latin typeface="inter-regular"/>
              </a:rPr>
              <a:t>    </a:t>
            </a:r>
            <a:r>
              <a:rPr lang="en-US" dirty="0" err="1">
                <a:solidFill>
                  <a:srgbClr val="333333"/>
                </a:solidFill>
                <a:latin typeface="inter-regular"/>
              </a:rPr>
              <a:t>name:”anil</a:t>
            </a:r>
            <a:r>
              <a:rPr lang="en-US" dirty="0">
                <a:solidFill>
                  <a:srgbClr val="333333"/>
                </a:solidFill>
                <a:latin typeface="inter-regular"/>
              </a:rPr>
              <a:t>”, mark:48, place:”</a:t>
            </a:r>
            <a:r>
              <a:rPr lang="en-US" dirty="0" err="1">
                <a:solidFill>
                  <a:srgbClr val="333333"/>
                </a:solidFill>
                <a:latin typeface="inter-regular"/>
              </a:rPr>
              <a:t>ernakulam</a:t>
            </a:r>
            <a:r>
              <a:rPr lang="en-US" dirty="0">
                <a:solidFill>
                  <a:srgbClr val="333333"/>
                </a:solidFill>
                <a:latin typeface="inter-regular"/>
              </a:rPr>
              <a:t>”</a:t>
            </a:r>
          </a:p>
          <a:p>
            <a:pPr marL="914400" lvl="2" indent="0" algn="just">
              <a:buNone/>
            </a:pPr>
            <a:r>
              <a:rPr lang="en-US" dirty="0">
                <a:solidFill>
                  <a:srgbClr val="333333"/>
                </a:solidFill>
                <a:latin typeface="inter-regular"/>
              </a:rPr>
              <a:t>},</a:t>
            </a:r>
          </a:p>
          <a:p>
            <a:pPr marL="914400" lvl="2" indent="0" algn="just">
              <a:buNone/>
            </a:pPr>
            <a:r>
              <a:rPr lang="en-US" dirty="0">
                <a:solidFill>
                  <a:srgbClr val="333333"/>
                </a:solidFill>
                <a:latin typeface="inter-regular"/>
              </a:rPr>
              <a:t>{</a:t>
            </a:r>
          </a:p>
          <a:p>
            <a:pPr marL="914400" lvl="2" indent="0" algn="just">
              <a:buNone/>
            </a:pPr>
            <a:r>
              <a:rPr lang="en-US" dirty="0">
                <a:solidFill>
                  <a:srgbClr val="333333"/>
                </a:solidFill>
                <a:latin typeface="inter-regular"/>
              </a:rPr>
              <a:t>    name:”</a:t>
            </a:r>
            <a:r>
              <a:rPr lang="en-US" dirty="0" err="1">
                <a:solidFill>
                  <a:srgbClr val="333333"/>
                </a:solidFill>
                <a:latin typeface="inter-regular"/>
              </a:rPr>
              <a:t>avin</a:t>
            </a:r>
            <a:r>
              <a:rPr lang="en-US" dirty="0">
                <a:solidFill>
                  <a:srgbClr val="333333"/>
                </a:solidFill>
                <a:latin typeface="inter-regular"/>
              </a:rPr>
              <a:t>”, mark:50, place:”</a:t>
            </a:r>
            <a:r>
              <a:rPr lang="en-US" dirty="0" err="1">
                <a:solidFill>
                  <a:srgbClr val="333333"/>
                </a:solidFill>
                <a:latin typeface="inter-regular"/>
              </a:rPr>
              <a:t>alappuzha</a:t>
            </a:r>
            <a:r>
              <a:rPr lang="en-US" dirty="0">
                <a:solidFill>
                  <a:srgbClr val="333333"/>
                </a:solidFill>
                <a:latin typeface="inter-regular"/>
              </a:rPr>
              <a:t>”</a:t>
            </a:r>
          </a:p>
          <a:p>
            <a:pPr marL="914400" lvl="2" indent="0" algn="just">
              <a:buNone/>
            </a:pPr>
            <a:r>
              <a:rPr lang="en-US" dirty="0">
                <a:solidFill>
                  <a:srgbClr val="333333"/>
                </a:solidFill>
                <a:latin typeface="inter-regular"/>
              </a:rPr>
              <a:t>},</a:t>
            </a:r>
          </a:p>
          <a:p>
            <a:pPr marL="914400" lvl="2" indent="0" algn="just">
              <a:buNone/>
            </a:pPr>
            <a:r>
              <a:rPr lang="en-US" dirty="0">
                <a:solidFill>
                  <a:srgbClr val="333333"/>
                </a:solidFill>
                <a:latin typeface="inter-regular"/>
              </a:rPr>
              <a:t>{</a:t>
            </a:r>
          </a:p>
          <a:p>
            <a:pPr marL="914400" lvl="2" indent="0" algn="just">
              <a:buNone/>
            </a:pPr>
            <a:r>
              <a:rPr lang="en-US" dirty="0">
                <a:solidFill>
                  <a:srgbClr val="333333"/>
                </a:solidFill>
                <a:latin typeface="inter-regular"/>
              </a:rPr>
              <a:t>    name:”</a:t>
            </a:r>
            <a:r>
              <a:rPr lang="en-US" dirty="0" err="1">
                <a:solidFill>
                  <a:srgbClr val="333333"/>
                </a:solidFill>
                <a:latin typeface="inter-regular"/>
              </a:rPr>
              <a:t>akhil</a:t>
            </a:r>
            <a:r>
              <a:rPr lang="en-US" dirty="0">
                <a:solidFill>
                  <a:srgbClr val="333333"/>
                </a:solidFill>
                <a:latin typeface="inter-regular"/>
              </a:rPr>
              <a:t>”, mark:39, place:”</a:t>
            </a:r>
            <a:r>
              <a:rPr lang="en-US" dirty="0" err="1">
                <a:solidFill>
                  <a:srgbClr val="333333"/>
                </a:solidFill>
                <a:latin typeface="inter-regular"/>
              </a:rPr>
              <a:t>kollam</a:t>
            </a:r>
            <a:r>
              <a:rPr lang="en-US" dirty="0">
                <a:solidFill>
                  <a:srgbClr val="333333"/>
                </a:solidFill>
                <a:latin typeface="inter-regular"/>
              </a:rPr>
              <a:t>”</a:t>
            </a:r>
          </a:p>
          <a:p>
            <a:pPr marL="914400" lvl="2" indent="0" algn="just">
              <a:buNone/>
            </a:pPr>
            <a:r>
              <a:rPr lang="en-US" dirty="0">
                <a:solidFill>
                  <a:srgbClr val="333333"/>
                </a:solidFill>
                <a:latin typeface="inter-regular"/>
              </a:rPr>
              <a:t>}</a:t>
            </a:r>
          </a:p>
          <a:p>
            <a:pPr marL="914400" lvl="2" indent="0" algn="just">
              <a:buNone/>
            </a:pPr>
            <a:r>
              <a:rPr lang="en-US" dirty="0">
                <a:solidFill>
                  <a:srgbClr val="333333"/>
                </a:solidFill>
                <a:latin typeface="inter-regular"/>
              </a:rPr>
              <a:t>]</a:t>
            </a:r>
          </a:p>
          <a:p>
            <a:pPr marL="914400" lvl="2" indent="0" algn="just">
              <a:buNone/>
            </a:pPr>
            <a:r>
              <a:rPr lang="en-US" dirty="0">
                <a:solidFill>
                  <a:srgbClr val="333333"/>
                </a:solidFill>
                <a:latin typeface="inter-regular"/>
              </a:rPr>
              <a:t>Console.log(</a:t>
            </a:r>
            <a:r>
              <a:rPr lang="en-US" dirty="0" err="1">
                <a:solidFill>
                  <a:srgbClr val="333333"/>
                </a:solidFill>
                <a:latin typeface="inter-regular"/>
              </a:rPr>
              <a:t>arr</a:t>
            </a:r>
            <a:r>
              <a:rPr lang="en-US" dirty="0">
                <a:solidFill>
                  <a:srgbClr val="333333"/>
                </a:solidFill>
                <a:latin typeface="inter-regular"/>
              </a:rPr>
              <a:t>);</a:t>
            </a:r>
            <a:endParaRPr lang="en-US" b="0" i="0" dirty="0">
              <a:solidFill>
                <a:srgbClr val="333333"/>
              </a:solidFill>
              <a:effectLst/>
              <a:latin typeface="inter-regular"/>
            </a:endParaRPr>
          </a:p>
        </p:txBody>
      </p:sp>
    </p:spTree>
    <p:extLst>
      <p:ext uri="{BB962C8B-B14F-4D97-AF65-F5344CB8AC3E}">
        <p14:creationId xmlns:p14="http://schemas.microsoft.com/office/powerpoint/2010/main" val="31087102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55658" y="-103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Array Functions</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700038" y="566509"/>
            <a:ext cx="9542231" cy="5451111"/>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lgn="just">
              <a:buNone/>
            </a:pPr>
            <a:endParaRPr lang="en-US" i="0" dirty="0">
              <a:solidFill>
                <a:srgbClr val="333333"/>
              </a:solidFill>
              <a:effectLst/>
              <a:latin typeface="inter-regular"/>
            </a:endParaRPr>
          </a:p>
        </p:txBody>
      </p:sp>
      <p:sp>
        <p:nvSpPr>
          <p:cNvPr id="3" name="TextBox 2">
            <a:extLst>
              <a:ext uri="{FF2B5EF4-FFF2-40B4-BE49-F238E27FC236}">
                <a16:creationId xmlns:a16="http://schemas.microsoft.com/office/drawing/2014/main" id="{58193770-238C-B4D2-DC12-200F48AD60E9}"/>
              </a:ext>
            </a:extLst>
          </p:cNvPr>
          <p:cNvSpPr txBox="1"/>
          <p:nvPr/>
        </p:nvSpPr>
        <p:spPr>
          <a:xfrm>
            <a:off x="4543164" y="689174"/>
            <a:ext cx="7108502" cy="1477328"/>
          </a:xfrm>
          <a:prstGeom prst="rect">
            <a:avLst/>
          </a:prstGeom>
          <a:noFill/>
          <a:ln>
            <a:solidFill>
              <a:schemeClr val="accent1"/>
            </a:solidFill>
          </a:ln>
        </p:spPr>
        <p:txBody>
          <a:bodyPr wrap="square" rtlCol="0">
            <a:spAutoFit/>
          </a:bodyPr>
          <a:lstStyle/>
          <a:p>
            <a:pPr marL="914400" lvl="2" indent="0" algn="just">
              <a:buNone/>
            </a:pPr>
            <a:r>
              <a:rPr lang="en-US" b="1" i="0" u="sng" dirty="0" err="1">
                <a:solidFill>
                  <a:srgbClr val="333333"/>
                </a:solidFill>
                <a:effectLst/>
                <a:latin typeface="inter-regular"/>
              </a:rPr>
              <a:t>forEach</a:t>
            </a:r>
            <a:endParaRPr lang="en-US" b="1" i="0" u="sng" dirty="0">
              <a:solidFill>
                <a:srgbClr val="333333"/>
              </a:solidFill>
              <a:effectLst/>
              <a:latin typeface="inter-regular"/>
            </a:endParaRPr>
          </a:p>
          <a:p>
            <a:pPr marL="914400" lvl="2" indent="0" algn="just">
              <a:buNone/>
            </a:pPr>
            <a:r>
              <a:rPr lang="en-US" dirty="0" err="1">
                <a:solidFill>
                  <a:srgbClr val="333333"/>
                </a:solidFill>
                <a:latin typeface="inter-regular"/>
              </a:rPr>
              <a:t>Arr.forEach</a:t>
            </a:r>
            <a:r>
              <a:rPr lang="en-US" dirty="0">
                <a:solidFill>
                  <a:srgbClr val="333333"/>
                </a:solidFill>
                <a:latin typeface="inter-regular"/>
              </a:rPr>
              <a:t>((</a:t>
            </a:r>
            <a:r>
              <a:rPr lang="en-US" dirty="0" err="1">
                <a:solidFill>
                  <a:srgbClr val="333333"/>
                </a:solidFill>
                <a:latin typeface="inter-regular"/>
              </a:rPr>
              <a:t>item,</a:t>
            </a:r>
            <a:r>
              <a:rPr lang="en-US" dirty="0" err="1">
                <a:solidFill>
                  <a:schemeClr val="bg1">
                    <a:lumMod val="65000"/>
                  </a:schemeClr>
                </a:solidFill>
                <a:latin typeface="inter-regular"/>
              </a:rPr>
              <a:t>index</a:t>
            </a:r>
            <a:r>
              <a:rPr lang="en-US" dirty="0">
                <a:solidFill>
                  <a:srgbClr val="333333"/>
                </a:solidFill>
                <a:latin typeface="inter-regular"/>
              </a:rPr>
              <a:t>)=&gt;{</a:t>
            </a:r>
          </a:p>
          <a:p>
            <a:pPr marL="914400" lvl="2" indent="0" algn="just">
              <a:buNone/>
            </a:pPr>
            <a:r>
              <a:rPr lang="en-US" dirty="0">
                <a:solidFill>
                  <a:srgbClr val="333333"/>
                </a:solidFill>
                <a:latin typeface="inter-regular"/>
              </a:rPr>
              <a:t>	console.log(item);// console.log(item.name);</a:t>
            </a:r>
          </a:p>
          <a:p>
            <a:pPr marL="914400" lvl="2" indent="0" algn="just">
              <a:buNone/>
            </a:pPr>
            <a:r>
              <a:rPr lang="en-US" dirty="0">
                <a:solidFill>
                  <a:srgbClr val="333333"/>
                </a:solidFill>
                <a:latin typeface="inter-regular"/>
              </a:rPr>
              <a:t>});</a:t>
            </a:r>
          </a:p>
          <a:p>
            <a:endParaRPr lang="en-IN" dirty="0"/>
          </a:p>
        </p:txBody>
      </p:sp>
      <p:sp>
        <p:nvSpPr>
          <p:cNvPr id="5" name="TextBox 4">
            <a:extLst>
              <a:ext uri="{FF2B5EF4-FFF2-40B4-BE49-F238E27FC236}">
                <a16:creationId xmlns:a16="http://schemas.microsoft.com/office/drawing/2014/main" id="{E7A75DB1-D24C-3639-C128-ACFE7F82C47F}"/>
              </a:ext>
            </a:extLst>
          </p:cNvPr>
          <p:cNvSpPr txBox="1"/>
          <p:nvPr/>
        </p:nvSpPr>
        <p:spPr>
          <a:xfrm>
            <a:off x="580769" y="2359433"/>
            <a:ext cx="7108502" cy="1754326"/>
          </a:xfrm>
          <a:prstGeom prst="rect">
            <a:avLst/>
          </a:prstGeom>
          <a:noFill/>
          <a:ln>
            <a:solidFill>
              <a:schemeClr val="accent1"/>
            </a:solidFill>
          </a:ln>
        </p:spPr>
        <p:txBody>
          <a:bodyPr wrap="square" rtlCol="0">
            <a:spAutoFit/>
          </a:bodyPr>
          <a:lstStyle/>
          <a:p>
            <a:pPr marL="914400" lvl="2" indent="0" algn="just">
              <a:buNone/>
            </a:pPr>
            <a:r>
              <a:rPr lang="en-US" b="1" u="sng" dirty="0">
                <a:solidFill>
                  <a:srgbClr val="333333"/>
                </a:solidFill>
                <a:latin typeface="inter-regular"/>
              </a:rPr>
              <a:t>Find</a:t>
            </a:r>
          </a:p>
          <a:p>
            <a:pPr marL="914400" lvl="2" indent="0" algn="just">
              <a:buNone/>
            </a:pPr>
            <a:r>
              <a:rPr lang="en-US" dirty="0">
                <a:solidFill>
                  <a:srgbClr val="333333"/>
                </a:solidFill>
                <a:latin typeface="inter-regular"/>
              </a:rPr>
              <a:t> const x= </a:t>
            </a:r>
            <a:r>
              <a:rPr lang="en-US" dirty="0" err="1">
                <a:solidFill>
                  <a:srgbClr val="333333"/>
                </a:solidFill>
                <a:latin typeface="inter-regular"/>
              </a:rPr>
              <a:t>Arr.find</a:t>
            </a:r>
            <a:r>
              <a:rPr lang="en-US" dirty="0">
                <a:solidFill>
                  <a:srgbClr val="333333"/>
                </a:solidFill>
                <a:latin typeface="inter-regular"/>
              </a:rPr>
              <a:t>((item)=&gt;{</a:t>
            </a:r>
          </a:p>
          <a:p>
            <a:pPr marL="914400" lvl="2" indent="0" algn="just">
              <a:buNone/>
            </a:pPr>
            <a:r>
              <a:rPr lang="en-US" dirty="0">
                <a:solidFill>
                  <a:srgbClr val="333333"/>
                </a:solidFill>
                <a:latin typeface="inter-regular"/>
              </a:rPr>
              <a:t>	return item.name===“anil”;//the condition satisfied in first element will 				      return</a:t>
            </a:r>
          </a:p>
          <a:p>
            <a:pPr marL="914400" lvl="2" indent="0" algn="just">
              <a:buNone/>
            </a:pPr>
            <a:r>
              <a:rPr lang="en-US" dirty="0">
                <a:solidFill>
                  <a:srgbClr val="333333"/>
                </a:solidFill>
                <a:latin typeface="inter-regular"/>
              </a:rPr>
              <a:t>});</a:t>
            </a:r>
          </a:p>
          <a:p>
            <a:pPr marL="914400" lvl="2" indent="0" algn="just">
              <a:buNone/>
            </a:pPr>
            <a:r>
              <a:rPr lang="en-US" dirty="0">
                <a:solidFill>
                  <a:srgbClr val="333333"/>
                </a:solidFill>
                <a:latin typeface="inter-regular"/>
              </a:rPr>
              <a:t>Console.log(x)</a:t>
            </a:r>
          </a:p>
        </p:txBody>
      </p:sp>
      <p:sp>
        <p:nvSpPr>
          <p:cNvPr id="6" name="TextBox 5">
            <a:extLst>
              <a:ext uri="{FF2B5EF4-FFF2-40B4-BE49-F238E27FC236}">
                <a16:creationId xmlns:a16="http://schemas.microsoft.com/office/drawing/2014/main" id="{E1C27747-E048-F8F5-7192-3A7817E6CC97}"/>
              </a:ext>
            </a:extLst>
          </p:cNvPr>
          <p:cNvSpPr txBox="1"/>
          <p:nvPr/>
        </p:nvSpPr>
        <p:spPr>
          <a:xfrm>
            <a:off x="4509106" y="4287780"/>
            <a:ext cx="7108502" cy="2031325"/>
          </a:xfrm>
          <a:prstGeom prst="rect">
            <a:avLst/>
          </a:prstGeom>
          <a:noFill/>
          <a:ln>
            <a:solidFill>
              <a:schemeClr val="accent1"/>
            </a:solidFill>
          </a:ln>
        </p:spPr>
        <p:txBody>
          <a:bodyPr wrap="square" rtlCol="0">
            <a:spAutoFit/>
          </a:bodyPr>
          <a:lstStyle/>
          <a:p>
            <a:pPr marL="914400" lvl="2" indent="0" algn="just">
              <a:buNone/>
            </a:pPr>
            <a:endParaRPr lang="en-US" dirty="0">
              <a:solidFill>
                <a:srgbClr val="333333"/>
              </a:solidFill>
              <a:latin typeface="inter-regular"/>
            </a:endParaRPr>
          </a:p>
          <a:p>
            <a:pPr marL="914400" lvl="2" indent="0" algn="just">
              <a:buNone/>
            </a:pPr>
            <a:r>
              <a:rPr lang="en-US" b="1" u="sng" dirty="0">
                <a:solidFill>
                  <a:srgbClr val="333333"/>
                </a:solidFill>
                <a:latin typeface="inter-regular"/>
              </a:rPr>
              <a:t>Filter</a:t>
            </a:r>
          </a:p>
          <a:p>
            <a:pPr marL="914400" lvl="2" indent="0" algn="just">
              <a:buNone/>
            </a:pPr>
            <a:r>
              <a:rPr lang="en-US" dirty="0">
                <a:solidFill>
                  <a:srgbClr val="333333"/>
                </a:solidFill>
                <a:latin typeface="inter-regular"/>
              </a:rPr>
              <a:t>const x= </a:t>
            </a:r>
            <a:r>
              <a:rPr lang="en-US" dirty="0" err="1">
                <a:solidFill>
                  <a:srgbClr val="333333"/>
                </a:solidFill>
                <a:latin typeface="inter-regular"/>
              </a:rPr>
              <a:t>Arr.filter</a:t>
            </a:r>
            <a:r>
              <a:rPr lang="en-US" dirty="0">
                <a:solidFill>
                  <a:srgbClr val="333333"/>
                </a:solidFill>
                <a:latin typeface="inter-regular"/>
              </a:rPr>
              <a:t>((</a:t>
            </a:r>
            <a:r>
              <a:rPr lang="en-US" dirty="0" err="1">
                <a:solidFill>
                  <a:srgbClr val="333333"/>
                </a:solidFill>
                <a:latin typeface="inter-regular"/>
              </a:rPr>
              <a:t>item,</a:t>
            </a:r>
            <a:r>
              <a:rPr lang="en-US" dirty="0" err="1">
                <a:solidFill>
                  <a:schemeClr val="bg1">
                    <a:lumMod val="65000"/>
                  </a:schemeClr>
                </a:solidFill>
                <a:latin typeface="inter-regular"/>
              </a:rPr>
              <a:t>index</a:t>
            </a:r>
            <a:r>
              <a:rPr lang="en-US" dirty="0">
                <a:solidFill>
                  <a:srgbClr val="333333"/>
                </a:solidFill>
                <a:latin typeface="inter-regular"/>
              </a:rPr>
              <a:t>)=&gt;{</a:t>
            </a:r>
          </a:p>
          <a:p>
            <a:pPr marL="914400" lvl="2" indent="0" algn="just">
              <a:buNone/>
            </a:pPr>
            <a:r>
              <a:rPr lang="en-US" dirty="0">
                <a:solidFill>
                  <a:srgbClr val="333333"/>
                </a:solidFill>
                <a:latin typeface="inter-regular"/>
              </a:rPr>
              <a:t>	return </a:t>
            </a:r>
            <a:r>
              <a:rPr lang="en-US" dirty="0" err="1">
                <a:solidFill>
                  <a:srgbClr val="333333"/>
                </a:solidFill>
                <a:latin typeface="inter-regular"/>
              </a:rPr>
              <a:t>item.mark</a:t>
            </a:r>
            <a:r>
              <a:rPr lang="en-US" dirty="0">
                <a:solidFill>
                  <a:srgbClr val="333333"/>
                </a:solidFill>
                <a:latin typeface="inter-regular"/>
              </a:rPr>
              <a:t>&lt;49;//the condition satisfied in all element will 				      return</a:t>
            </a:r>
          </a:p>
          <a:p>
            <a:pPr marL="914400" lvl="2" indent="0" algn="just">
              <a:buNone/>
            </a:pPr>
            <a:r>
              <a:rPr lang="en-US" dirty="0">
                <a:solidFill>
                  <a:srgbClr val="333333"/>
                </a:solidFill>
                <a:latin typeface="inter-regular"/>
              </a:rPr>
              <a:t>});</a:t>
            </a:r>
          </a:p>
          <a:p>
            <a:pPr marL="914400" lvl="2" indent="0" algn="just">
              <a:buNone/>
            </a:pPr>
            <a:r>
              <a:rPr lang="en-US" dirty="0">
                <a:solidFill>
                  <a:srgbClr val="333333"/>
                </a:solidFill>
                <a:latin typeface="inter-regular"/>
              </a:rPr>
              <a:t>Console.log(x);</a:t>
            </a:r>
          </a:p>
        </p:txBody>
      </p:sp>
      <p:sp>
        <p:nvSpPr>
          <p:cNvPr id="7" name="TextBox 6">
            <a:extLst>
              <a:ext uri="{FF2B5EF4-FFF2-40B4-BE49-F238E27FC236}">
                <a16:creationId xmlns:a16="http://schemas.microsoft.com/office/drawing/2014/main" id="{6FFAF7D3-7B50-F175-9680-C054B1B495D9}"/>
              </a:ext>
            </a:extLst>
          </p:cNvPr>
          <p:cNvSpPr txBox="1"/>
          <p:nvPr/>
        </p:nvSpPr>
        <p:spPr>
          <a:xfrm>
            <a:off x="311149" y="917715"/>
            <a:ext cx="4232015" cy="923330"/>
          </a:xfrm>
          <a:prstGeom prst="rect">
            <a:avLst/>
          </a:prstGeom>
          <a:noFill/>
          <a:ln>
            <a:solidFill>
              <a:schemeClr val="accent1"/>
            </a:solidFill>
          </a:ln>
        </p:spPr>
        <p:txBody>
          <a:bodyPr wrap="square" rtlCol="0">
            <a:spAutoFit/>
          </a:bodyPr>
          <a:lstStyle/>
          <a:p>
            <a:r>
              <a:rPr lang="en-US" b="0" i="0" dirty="0">
                <a:solidFill>
                  <a:srgbClr val="333333"/>
                </a:solidFill>
                <a:effectLst/>
                <a:latin typeface="inter-regular"/>
              </a:rPr>
              <a:t>The JavaScript array </a:t>
            </a:r>
            <a:r>
              <a:rPr lang="en-US" b="0" i="0" dirty="0" err="1">
                <a:solidFill>
                  <a:srgbClr val="333333"/>
                </a:solidFill>
                <a:effectLst/>
                <a:latin typeface="inter-regular"/>
              </a:rPr>
              <a:t>forEach</a:t>
            </a:r>
            <a:r>
              <a:rPr lang="en-US" b="0" i="0" dirty="0">
                <a:solidFill>
                  <a:srgbClr val="333333"/>
                </a:solidFill>
                <a:effectLst/>
                <a:latin typeface="inter-regular"/>
              </a:rPr>
              <a:t>() method is used to invoke the specified function once for each array element.</a:t>
            </a:r>
            <a:endParaRPr lang="en-IN" dirty="0"/>
          </a:p>
        </p:txBody>
      </p:sp>
      <p:sp>
        <p:nvSpPr>
          <p:cNvPr id="8" name="TextBox 7">
            <a:extLst>
              <a:ext uri="{FF2B5EF4-FFF2-40B4-BE49-F238E27FC236}">
                <a16:creationId xmlns:a16="http://schemas.microsoft.com/office/drawing/2014/main" id="{D7582F39-7537-E808-1722-84E0066A7C65}"/>
              </a:ext>
            </a:extLst>
          </p:cNvPr>
          <p:cNvSpPr txBox="1"/>
          <p:nvPr/>
        </p:nvSpPr>
        <p:spPr>
          <a:xfrm>
            <a:off x="7695626" y="2829644"/>
            <a:ext cx="4232015" cy="923330"/>
          </a:xfrm>
          <a:prstGeom prst="rect">
            <a:avLst/>
          </a:prstGeom>
          <a:noFill/>
          <a:ln>
            <a:solidFill>
              <a:schemeClr val="accent1"/>
            </a:solidFill>
          </a:ln>
        </p:spPr>
        <p:txBody>
          <a:bodyPr wrap="square" rtlCol="0">
            <a:spAutoFit/>
          </a:bodyPr>
          <a:lstStyle/>
          <a:p>
            <a:r>
              <a:rPr lang="en-US" b="0" i="0" dirty="0">
                <a:solidFill>
                  <a:srgbClr val="333333"/>
                </a:solidFill>
                <a:effectLst/>
                <a:latin typeface="inter-regular"/>
              </a:rPr>
              <a:t>The JavaScript array find() method returns the first element of the given array that satisfies the provided function condition.</a:t>
            </a:r>
            <a:endParaRPr lang="en-IN" dirty="0"/>
          </a:p>
        </p:txBody>
      </p:sp>
      <p:sp>
        <p:nvSpPr>
          <p:cNvPr id="9" name="TextBox 8">
            <a:extLst>
              <a:ext uri="{FF2B5EF4-FFF2-40B4-BE49-F238E27FC236}">
                <a16:creationId xmlns:a16="http://schemas.microsoft.com/office/drawing/2014/main" id="{7D772E89-DED8-4AD3-9E94-4AA9550200B4}"/>
              </a:ext>
            </a:extLst>
          </p:cNvPr>
          <p:cNvSpPr txBox="1"/>
          <p:nvPr/>
        </p:nvSpPr>
        <p:spPr>
          <a:xfrm>
            <a:off x="269593" y="4727718"/>
            <a:ext cx="4232015" cy="1200329"/>
          </a:xfrm>
          <a:prstGeom prst="rect">
            <a:avLst/>
          </a:prstGeom>
          <a:noFill/>
          <a:ln>
            <a:solidFill>
              <a:schemeClr val="accent1"/>
            </a:solidFill>
          </a:ln>
        </p:spPr>
        <p:txBody>
          <a:bodyPr wrap="square" rtlCol="0">
            <a:spAutoFit/>
          </a:bodyPr>
          <a:lstStyle/>
          <a:p>
            <a:r>
              <a:rPr lang="en-US" b="0" i="0" dirty="0">
                <a:solidFill>
                  <a:srgbClr val="333333"/>
                </a:solidFill>
                <a:effectLst/>
                <a:latin typeface="inter-regular"/>
              </a:rPr>
              <a:t>The JavaScript array filter() method filter and extract the element of an array that satisfying the provided condition. It doesn't change the original array.</a:t>
            </a:r>
            <a:endParaRPr lang="en-IN" dirty="0"/>
          </a:p>
        </p:txBody>
      </p:sp>
    </p:spTree>
    <p:extLst>
      <p:ext uri="{BB962C8B-B14F-4D97-AF65-F5344CB8AC3E}">
        <p14:creationId xmlns:p14="http://schemas.microsoft.com/office/powerpoint/2010/main" val="17568061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55658" y="-103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Array Functions</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700038" y="566509"/>
            <a:ext cx="9542231" cy="5451111"/>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lgn="just">
              <a:buNone/>
            </a:pPr>
            <a:endParaRPr lang="en-US" i="0" dirty="0">
              <a:solidFill>
                <a:srgbClr val="333333"/>
              </a:solidFill>
              <a:effectLst/>
              <a:latin typeface="inter-regular"/>
            </a:endParaRPr>
          </a:p>
        </p:txBody>
      </p:sp>
      <p:sp>
        <p:nvSpPr>
          <p:cNvPr id="5" name="TextBox 4">
            <a:extLst>
              <a:ext uri="{FF2B5EF4-FFF2-40B4-BE49-F238E27FC236}">
                <a16:creationId xmlns:a16="http://schemas.microsoft.com/office/drawing/2014/main" id="{E7A75DB1-D24C-3639-C128-ACFE7F82C47F}"/>
              </a:ext>
            </a:extLst>
          </p:cNvPr>
          <p:cNvSpPr txBox="1"/>
          <p:nvPr/>
        </p:nvSpPr>
        <p:spPr>
          <a:xfrm>
            <a:off x="4383460" y="840380"/>
            <a:ext cx="7108502" cy="2308324"/>
          </a:xfrm>
          <a:prstGeom prst="rect">
            <a:avLst/>
          </a:prstGeom>
          <a:noFill/>
          <a:ln>
            <a:solidFill>
              <a:schemeClr val="accent1"/>
            </a:solidFill>
          </a:ln>
        </p:spPr>
        <p:txBody>
          <a:bodyPr wrap="square" rtlCol="0">
            <a:spAutoFit/>
          </a:bodyPr>
          <a:lstStyle/>
          <a:p>
            <a:pPr marL="914400" lvl="2" indent="0" algn="just">
              <a:buNone/>
            </a:pPr>
            <a:r>
              <a:rPr lang="en-US" b="1" u="sng" dirty="0">
                <a:solidFill>
                  <a:srgbClr val="333333"/>
                </a:solidFill>
                <a:latin typeface="inter-regular"/>
              </a:rPr>
              <a:t>Map()</a:t>
            </a:r>
          </a:p>
          <a:p>
            <a:pPr marL="914400" lvl="2" indent="0" algn="just">
              <a:buNone/>
            </a:pPr>
            <a:r>
              <a:rPr lang="en-US" dirty="0">
                <a:solidFill>
                  <a:srgbClr val="333333"/>
                </a:solidFill>
                <a:latin typeface="inter-regular"/>
              </a:rPr>
              <a:t> const x= </a:t>
            </a:r>
            <a:r>
              <a:rPr lang="en-US" dirty="0" err="1">
                <a:solidFill>
                  <a:srgbClr val="333333"/>
                </a:solidFill>
                <a:latin typeface="inter-regular"/>
              </a:rPr>
              <a:t>Arr.map</a:t>
            </a:r>
            <a:r>
              <a:rPr lang="en-US" dirty="0">
                <a:solidFill>
                  <a:srgbClr val="333333"/>
                </a:solidFill>
                <a:latin typeface="inter-regular"/>
              </a:rPr>
              <a:t>((item)=&gt;{</a:t>
            </a:r>
          </a:p>
          <a:p>
            <a:pPr marL="914400" lvl="2" indent="0" algn="just">
              <a:buNone/>
            </a:pPr>
            <a:r>
              <a:rPr lang="en-US" dirty="0">
                <a:solidFill>
                  <a:srgbClr val="333333"/>
                </a:solidFill>
                <a:latin typeface="inter-regular"/>
              </a:rPr>
              <a:t>	return item.name;</a:t>
            </a:r>
          </a:p>
          <a:p>
            <a:pPr marL="914400" lvl="2" indent="0" algn="just">
              <a:buNone/>
            </a:pPr>
            <a:r>
              <a:rPr lang="en-US" dirty="0">
                <a:solidFill>
                  <a:srgbClr val="333333"/>
                </a:solidFill>
                <a:latin typeface="inter-regular"/>
              </a:rPr>
              <a:t>	//</a:t>
            </a:r>
            <a:r>
              <a:rPr lang="en-US" dirty="0">
                <a:solidFill>
                  <a:schemeClr val="accent1">
                    <a:lumMod val="75000"/>
                  </a:schemeClr>
                </a:solidFill>
                <a:latin typeface="inter-regular"/>
              </a:rPr>
              <a:t>return{</a:t>
            </a:r>
          </a:p>
          <a:p>
            <a:pPr marL="914400" lvl="2" indent="0" algn="just">
              <a:buNone/>
            </a:pPr>
            <a:r>
              <a:rPr lang="en-US" dirty="0">
                <a:solidFill>
                  <a:schemeClr val="accent1">
                    <a:lumMod val="75000"/>
                  </a:schemeClr>
                </a:solidFill>
                <a:latin typeface="inter-regular"/>
              </a:rPr>
              <a:t>	//	…arr,country:”</a:t>
            </a:r>
            <a:r>
              <a:rPr lang="en-US" dirty="0" err="1">
                <a:solidFill>
                  <a:schemeClr val="accent1">
                    <a:lumMod val="75000"/>
                  </a:schemeClr>
                </a:solidFill>
                <a:latin typeface="inter-regular"/>
              </a:rPr>
              <a:t>india</a:t>
            </a:r>
            <a:r>
              <a:rPr lang="en-US" dirty="0">
                <a:solidFill>
                  <a:schemeClr val="accent1">
                    <a:lumMod val="75000"/>
                  </a:schemeClr>
                </a:solidFill>
                <a:latin typeface="inter-regular"/>
              </a:rPr>
              <a:t>”	</a:t>
            </a:r>
          </a:p>
          <a:p>
            <a:pPr marL="914400" lvl="2" indent="0" algn="just">
              <a:buNone/>
            </a:pPr>
            <a:r>
              <a:rPr lang="en-US" dirty="0">
                <a:solidFill>
                  <a:schemeClr val="accent1">
                    <a:lumMod val="75000"/>
                  </a:schemeClr>
                </a:solidFill>
                <a:latin typeface="inter-regular"/>
              </a:rPr>
              <a:t>	//}</a:t>
            </a:r>
            <a:r>
              <a:rPr lang="en-US" dirty="0">
                <a:solidFill>
                  <a:srgbClr val="333333"/>
                </a:solidFill>
                <a:latin typeface="inter-regular"/>
              </a:rPr>
              <a:t>;</a:t>
            </a:r>
          </a:p>
          <a:p>
            <a:pPr marL="914400" lvl="2" indent="0" algn="just">
              <a:buNone/>
            </a:pPr>
            <a:r>
              <a:rPr lang="en-US" dirty="0">
                <a:solidFill>
                  <a:srgbClr val="333333"/>
                </a:solidFill>
                <a:latin typeface="inter-regular"/>
              </a:rPr>
              <a:t>});</a:t>
            </a:r>
          </a:p>
          <a:p>
            <a:pPr marL="914400" lvl="2" indent="0" algn="just">
              <a:buNone/>
            </a:pPr>
            <a:r>
              <a:rPr lang="en-US" dirty="0">
                <a:solidFill>
                  <a:srgbClr val="333333"/>
                </a:solidFill>
                <a:latin typeface="inter-regular"/>
              </a:rPr>
              <a:t>Console.log(x)</a:t>
            </a:r>
          </a:p>
        </p:txBody>
      </p:sp>
      <p:sp>
        <p:nvSpPr>
          <p:cNvPr id="7" name="TextBox 6">
            <a:extLst>
              <a:ext uri="{FF2B5EF4-FFF2-40B4-BE49-F238E27FC236}">
                <a16:creationId xmlns:a16="http://schemas.microsoft.com/office/drawing/2014/main" id="{836F579C-1FA8-419A-AADF-65DB7C2A7271}"/>
              </a:ext>
            </a:extLst>
          </p:cNvPr>
          <p:cNvSpPr txBox="1"/>
          <p:nvPr/>
        </p:nvSpPr>
        <p:spPr>
          <a:xfrm>
            <a:off x="144894" y="1361065"/>
            <a:ext cx="4232015" cy="1200329"/>
          </a:xfrm>
          <a:prstGeom prst="rect">
            <a:avLst/>
          </a:prstGeom>
          <a:noFill/>
          <a:ln>
            <a:solidFill>
              <a:schemeClr val="accent1"/>
            </a:solidFill>
          </a:ln>
        </p:spPr>
        <p:txBody>
          <a:bodyPr wrap="square" rtlCol="0">
            <a:spAutoFit/>
          </a:bodyPr>
          <a:lstStyle/>
          <a:p>
            <a:pPr algn="just"/>
            <a:r>
              <a:rPr lang="en-US" b="0" i="0" dirty="0">
                <a:solidFill>
                  <a:srgbClr val="333333"/>
                </a:solidFill>
                <a:effectLst/>
                <a:latin typeface="inter-regular"/>
              </a:rPr>
              <a:t>The JavaScript array map() method calls the specified function for every array element and returns the new array. This method doesn't change the original array.</a:t>
            </a:r>
            <a:endParaRPr lang="en-IN" dirty="0"/>
          </a:p>
        </p:txBody>
      </p:sp>
      <p:sp>
        <p:nvSpPr>
          <p:cNvPr id="8" name="TextBox 7">
            <a:extLst>
              <a:ext uri="{FF2B5EF4-FFF2-40B4-BE49-F238E27FC236}">
                <a16:creationId xmlns:a16="http://schemas.microsoft.com/office/drawing/2014/main" id="{0F4C58BF-34A9-409D-773F-E317C99EE3E1}"/>
              </a:ext>
            </a:extLst>
          </p:cNvPr>
          <p:cNvSpPr txBox="1"/>
          <p:nvPr/>
        </p:nvSpPr>
        <p:spPr>
          <a:xfrm>
            <a:off x="393344" y="3555865"/>
            <a:ext cx="7108502" cy="1785104"/>
          </a:xfrm>
          <a:prstGeom prst="rect">
            <a:avLst/>
          </a:prstGeom>
          <a:noFill/>
          <a:ln>
            <a:solidFill>
              <a:schemeClr val="accent1"/>
            </a:solidFill>
          </a:ln>
        </p:spPr>
        <p:txBody>
          <a:bodyPr wrap="square" rtlCol="0">
            <a:spAutoFit/>
          </a:bodyPr>
          <a:lstStyle/>
          <a:p>
            <a:pPr marL="914400" lvl="2" indent="0" algn="just">
              <a:buNone/>
            </a:pPr>
            <a:r>
              <a:rPr lang="en-US" b="1" u="sng" dirty="0">
                <a:solidFill>
                  <a:srgbClr val="333333"/>
                </a:solidFill>
                <a:latin typeface="inter-regular"/>
              </a:rPr>
              <a:t>reduce()</a:t>
            </a:r>
          </a:p>
          <a:p>
            <a:pPr marL="914400" lvl="2" indent="0" algn="just">
              <a:buNone/>
            </a:pPr>
            <a:r>
              <a:rPr lang="en-US" dirty="0">
                <a:solidFill>
                  <a:srgbClr val="333333"/>
                </a:solidFill>
                <a:latin typeface="inter-regular"/>
              </a:rPr>
              <a:t> const value= </a:t>
            </a:r>
            <a:r>
              <a:rPr lang="en-US" dirty="0" err="1">
                <a:solidFill>
                  <a:srgbClr val="333333"/>
                </a:solidFill>
                <a:latin typeface="inter-regular"/>
              </a:rPr>
              <a:t>Arr.reduce</a:t>
            </a:r>
            <a:r>
              <a:rPr lang="en-US" dirty="0">
                <a:solidFill>
                  <a:srgbClr val="333333"/>
                </a:solidFill>
                <a:latin typeface="inter-regular"/>
              </a:rPr>
              <a:t>((</a:t>
            </a:r>
            <a:r>
              <a:rPr lang="en-US" dirty="0" err="1">
                <a:solidFill>
                  <a:schemeClr val="accent1">
                    <a:lumMod val="60000"/>
                    <a:lumOff val="40000"/>
                  </a:schemeClr>
                </a:solidFill>
                <a:latin typeface="inter-regular"/>
              </a:rPr>
              <a:t>total</a:t>
            </a:r>
            <a:r>
              <a:rPr lang="en-US" dirty="0" err="1">
                <a:solidFill>
                  <a:srgbClr val="333333"/>
                </a:solidFill>
                <a:latin typeface="inter-regular"/>
              </a:rPr>
              <a:t>,item</a:t>
            </a:r>
            <a:r>
              <a:rPr lang="en-US" dirty="0">
                <a:solidFill>
                  <a:srgbClr val="333333"/>
                </a:solidFill>
                <a:latin typeface="inter-regular"/>
              </a:rPr>
              <a:t>)=&gt;{</a:t>
            </a:r>
          </a:p>
          <a:p>
            <a:pPr marL="914400" lvl="2" indent="0" algn="just">
              <a:buNone/>
            </a:pPr>
            <a:r>
              <a:rPr lang="en-US" dirty="0">
                <a:solidFill>
                  <a:srgbClr val="333333"/>
                </a:solidFill>
                <a:latin typeface="inter-regular"/>
              </a:rPr>
              <a:t>	//return </a:t>
            </a:r>
            <a:r>
              <a:rPr lang="en-US" dirty="0" err="1">
                <a:solidFill>
                  <a:srgbClr val="333333"/>
                </a:solidFill>
                <a:latin typeface="inter-regular"/>
              </a:rPr>
              <a:t>item.mark</a:t>
            </a:r>
            <a:r>
              <a:rPr lang="en-US" dirty="0">
                <a:solidFill>
                  <a:srgbClr val="333333"/>
                </a:solidFill>
                <a:latin typeface="inter-regular"/>
              </a:rPr>
              <a:t>;</a:t>
            </a:r>
          </a:p>
          <a:p>
            <a:pPr marL="914400" lvl="2" indent="0" algn="just">
              <a:buNone/>
            </a:pPr>
            <a:r>
              <a:rPr lang="en-US" dirty="0">
                <a:solidFill>
                  <a:srgbClr val="333333"/>
                </a:solidFill>
                <a:latin typeface="inter-regular"/>
              </a:rPr>
              <a:t>	return </a:t>
            </a:r>
            <a:r>
              <a:rPr lang="en-US" sz="2000" dirty="0" err="1">
                <a:solidFill>
                  <a:schemeClr val="accent1">
                    <a:lumMod val="60000"/>
                    <a:lumOff val="40000"/>
                  </a:schemeClr>
                </a:solidFill>
                <a:latin typeface="inter-regular"/>
              </a:rPr>
              <a:t>total</a:t>
            </a:r>
            <a:r>
              <a:rPr lang="en-US" dirty="0" err="1">
                <a:solidFill>
                  <a:srgbClr val="333333"/>
                </a:solidFill>
                <a:latin typeface="inter-regular"/>
              </a:rPr>
              <a:t>+item.mark</a:t>
            </a:r>
            <a:r>
              <a:rPr lang="en-US" dirty="0">
                <a:solidFill>
                  <a:srgbClr val="333333"/>
                </a:solidFill>
                <a:latin typeface="inter-regular"/>
              </a:rPr>
              <a:t>;</a:t>
            </a:r>
          </a:p>
          <a:p>
            <a:pPr marL="914400" lvl="2" indent="0" algn="just">
              <a:buNone/>
            </a:pPr>
            <a:r>
              <a:rPr lang="en-US" dirty="0">
                <a:solidFill>
                  <a:srgbClr val="333333"/>
                </a:solidFill>
                <a:latin typeface="inter-regular"/>
              </a:rPr>
              <a:t>	},</a:t>
            </a:r>
            <a:r>
              <a:rPr lang="en-US" dirty="0">
                <a:solidFill>
                  <a:schemeClr val="accent1">
                    <a:lumMod val="60000"/>
                    <a:lumOff val="40000"/>
                  </a:schemeClr>
                </a:solidFill>
                <a:latin typeface="inter-regular"/>
              </a:rPr>
              <a:t>0</a:t>
            </a:r>
            <a:r>
              <a:rPr lang="en-US" dirty="0">
                <a:solidFill>
                  <a:srgbClr val="333333"/>
                </a:solidFill>
                <a:latin typeface="inter-regular"/>
              </a:rPr>
              <a:t>);</a:t>
            </a:r>
          </a:p>
          <a:p>
            <a:pPr marL="914400" lvl="2" indent="0" algn="just">
              <a:buNone/>
            </a:pPr>
            <a:r>
              <a:rPr lang="en-US" dirty="0">
                <a:solidFill>
                  <a:srgbClr val="333333"/>
                </a:solidFill>
                <a:latin typeface="inter-regular"/>
              </a:rPr>
              <a:t>Console.log(value)</a:t>
            </a:r>
          </a:p>
        </p:txBody>
      </p:sp>
      <p:sp>
        <p:nvSpPr>
          <p:cNvPr id="9" name="TextBox 8">
            <a:extLst>
              <a:ext uri="{FF2B5EF4-FFF2-40B4-BE49-F238E27FC236}">
                <a16:creationId xmlns:a16="http://schemas.microsoft.com/office/drawing/2014/main" id="{7590AE23-47A6-BE2D-DB9B-13841AE71FC8}"/>
              </a:ext>
            </a:extLst>
          </p:cNvPr>
          <p:cNvSpPr txBox="1"/>
          <p:nvPr/>
        </p:nvSpPr>
        <p:spPr>
          <a:xfrm>
            <a:off x="7501647" y="3757906"/>
            <a:ext cx="4232015" cy="1477328"/>
          </a:xfrm>
          <a:prstGeom prst="rect">
            <a:avLst/>
          </a:prstGeom>
          <a:noFill/>
          <a:ln>
            <a:solidFill>
              <a:schemeClr val="accent1"/>
            </a:solidFill>
          </a:ln>
        </p:spPr>
        <p:txBody>
          <a:bodyPr wrap="square" rtlCol="0">
            <a:spAutoFit/>
          </a:bodyPr>
          <a:lstStyle/>
          <a:p>
            <a:pPr algn="just"/>
            <a:r>
              <a:rPr lang="en-US" b="0" i="0" dirty="0">
                <a:solidFill>
                  <a:srgbClr val="333333"/>
                </a:solidFill>
                <a:effectLst/>
                <a:latin typeface="inter-regular"/>
              </a:rPr>
              <a:t>The reduce() method reduces the given array into a single value by executing a reducer function. The user implements the reducer function that works on every element present in the array.</a:t>
            </a:r>
            <a:endParaRPr lang="en-IN" dirty="0"/>
          </a:p>
        </p:txBody>
      </p:sp>
    </p:spTree>
    <p:extLst>
      <p:ext uri="{BB962C8B-B14F-4D97-AF65-F5344CB8AC3E}">
        <p14:creationId xmlns:p14="http://schemas.microsoft.com/office/powerpoint/2010/main" val="1360154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55658" y="-103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This </a:t>
            </a:r>
            <a:r>
              <a:rPr lang="en-US" sz="3600" dirty="0" err="1">
                <a:solidFill>
                  <a:srgbClr val="F7BB34"/>
                </a:solidFill>
                <a:latin typeface="Viga" panose="020B0800030000020004" pitchFamily="34" charset="0"/>
              </a:rPr>
              <a:t>KeyWord</a:t>
            </a:r>
            <a:endParaRPr lang="en-US" sz="3600" dirty="0">
              <a:solidFill>
                <a:srgbClr val="F7BB34"/>
              </a:solidFill>
              <a:latin typeface="Viga" panose="020B0800030000020004" pitchFamily="34" charset="0"/>
            </a:endParaRP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700038" y="705059"/>
            <a:ext cx="9542231" cy="5030724"/>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lgn="just">
              <a:buNone/>
            </a:pPr>
            <a:r>
              <a:rPr lang="en-US" b="0" i="0" dirty="0">
                <a:solidFill>
                  <a:srgbClr val="333333"/>
                </a:solidFill>
                <a:effectLst/>
                <a:latin typeface="inter-regular"/>
              </a:rPr>
              <a:t>The this keyword is a reference variable that refers to the current object. Here, we will learn about this keyword with help of different examples.</a:t>
            </a:r>
          </a:p>
          <a:p>
            <a:pPr marL="914400" lvl="2" indent="0" algn="just">
              <a:buNone/>
            </a:pPr>
            <a:r>
              <a:rPr lang="en-US" dirty="0">
                <a:solidFill>
                  <a:srgbClr val="333333"/>
                </a:solidFill>
                <a:latin typeface="inter-regular"/>
              </a:rPr>
              <a:t>* Var obj={a:1,b:2,c:function(){console.log(“hello”)}};</a:t>
            </a:r>
          </a:p>
          <a:p>
            <a:pPr marL="914400" lvl="2" indent="0" algn="just">
              <a:buNone/>
            </a:pPr>
            <a:r>
              <a:rPr lang="en-US" i="0" dirty="0">
                <a:solidFill>
                  <a:srgbClr val="333333"/>
                </a:solidFill>
                <a:effectLst/>
                <a:latin typeface="inter-regular"/>
              </a:rPr>
              <a:t>   Console.log(obj);</a:t>
            </a:r>
          </a:p>
          <a:p>
            <a:pPr marL="0" indent="0">
              <a:buNone/>
            </a:pPr>
            <a:r>
              <a:rPr lang="en-IN" sz="1800" b="0" dirty="0">
                <a:solidFill>
                  <a:srgbClr val="569CD6"/>
                </a:solidFill>
                <a:effectLst/>
                <a:latin typeface="Consolas" panose="020B0609020204030204" pitchFamily="49" charset="0"/>
              </a:rPr>
              <a:t>	* </a:t>
            </a:r>
            <a:r>
              <a:rPr lang="en-IN" sz="1800" b="0" dirty="0">
                <a:solidFill>
                  <a:schemeClr val="accent1">
                    <a:lumMod val="75000"/>
                  </a:schemeClr>
                </a:solidFill>
                <a:effectLst/>
                <a:latin typeface="Consolas" panose="020B0609020204030204" pitchFamily="49" charset="0"/>
              </a:rPr>
              <a:t>var </a:t>
            </a:r>
            <a:r>
              <a:rPr lang="en-IN" sz="1800" b="0" dirty="0" err="1">
                <a:solidFill>
                  <a:schemeClr val="accent1">
                    <a:lumMod val="75000"/>
                  </a:schemeClr>
                </a:solidFill>
                <a:effectLst/>
                <a:latin typeface="Consolas" panose="020B0609020204030204" pitchFamily="49" charset="0"/>
              </a:rPr>
              <a:t>obj</a:t>
            </a:r>
            <a:r>
              <a:rPr lang="en-IN" sz="1800" b="0" dirty="0">
                <a:solidFill>
                  <a:schemeClr val="accent1">
                    <a:lumMod val="75000"/>
                  </a:schemeClr>
                </a:solidFill>
                <a:effectLst/>
                <a:latin typeface="Consolas" panose="020B0609020204030204" pitchFamily="49" charset="0"/>
              </a:rPr>
              <a:t>={a:1,b:2,c:function(){console.log("hello");}}</a:t>
            </a:r>
          </a:p>
          <a:p>
            <a:pPr marL="0" indent="0">
              <a:buNone/>
            </a:pPr>
            <a:r>
              <a:rPr lang="en-IN" sz="1800" b="0" dirty="0">
                <a:solidFill>
                  <a:schemeClr val="accent1">
                    <a:lumMod val="75000"/>
                  </a:schemeClr>
                </a:solidFill>
                <a:effectLst/>
                <a:latin typeface="Consolas" panose="020B0609020204030204" pitchFamily="49" charset="0"/>
              </a:rPr>
              <a:t>	  </a:t>
            </a:r>
            <a:r>
              <a:rPr lang="en-IN" sz="1800" b="0" dirty="0" err="1">
                <a:solidFill>
                  <a:schemeClr val="accent1">
                    <a:lumMod val="75000"/>
                  </a:schemeClr>
                </a:solidFill>
                <a:effectLst/>
                <a:latin typeface="Consolas" panose="020B0609020204030204" pitchFamily="49" charset="0"/>
              </a:rPr>
              <a:t>obj.c</a:t>
            </a:r>
            <a:r>
              <a:rPr lang="en-IN" sz="1800" b="0" dirty="0">
                <a:solidFill>
                  <a:schemeClr val="accent1">
                    <a:lumMod val="75000"/>
                  </a:schemeClr>
                </a:solidFill>
                <a:effectLst/>
                <a:latin typeface="Consolas" panose="020B0609020204030204" pitchFamily="49" charset="0"/>
              </a:rPr>
              <a:t>();</a:t>
            </a:r>
          </a:p>
          <a:p>
            <a:r>
              <a:rPr lang="en-IN" sz="1800" dirty="0">
                <a:latin typeface="Consolas" panose="020B0609020204030204" pitchFamily="49" charset="0"/>
              </a:rPr>
              <a:t>	*</a:t>
            </a:r>
            <a:r>
              <a:rPr lang="en-IN" sz="1800" b="0" dirty="0">
                <a:effectLst/>
                <a:latin typeface="Consolas" panose="020B0609020204030204" pitchFamily="49" charset="0"/>
              </a:rPr>
              <a:t> </a:t>
            </a:r>
            <a:r>
              <a:rPr lang="en-IN" sz="1800" b="0" dirty="0">
                <a:solidFill>
                  <a:schemeClr val="accent2">
                    <a:lumMod val="75000"/>
                  </a:schemeClr>
                </a:solidFill>
                <a:effectLst/>
                <a:latin typeface="Consolas" panose="020B0609020204030204" pitchFamily="49" charset="0"/>
              </a:rPr>
              <a:t>var </a:t>
            </a:r>
            <a:r>
              <a:rPr lang="en-IN" sz="1800" b="0" dirty="0" err="1">
                <a:solidFill>
                  <a:schemeClr val="accent2">
                    <a:lumMod val="75000"/>
                  </a:schemeClr>
                </a:solidFill>
                <a:effectLst/>
                <a:latin typeface="Consolas" panose="020B0609020204030204" pitchFamily="49" charset="0"/>
              </a:rPr>
              <a:t>obj</a:t>
            </a:r>
            <a:r>
              <a:rPr lang="en-IN" sz="1800" b="0" dirty="0">
                <a:solidFill>
                  <a:schemeClr val="accent2">
                    <a:lumMod val="75000"/>
                  </a:schemeClr>
                </a:solidFill>
                <a:effectLst/>
                <a:latin typeface="Consolas" panose="020B0609020204030204" pitchFamily="49" charset="0"/>
              </a:rPr>
              <a:t>={a:1,b:2,c:function(){console.log(this);}}</a:t>
            </a:r>
            <a:br>
              <a:rPr lang="en-IN" sz="1800" b="0" dirty="0">
                <a:solidFill>
                  <a:schemeClr val="accent2">
                    <a:lumMod val="75000"/>
                  </a:schemeClr>
                </a:solidFill>
                <a:effectLst/>
                <a:latin typeface="Consolas" panose="020B0609020204030204" pitchFamily="49" charset="0"/>
              </a:rPr>
            </a:br>
            <a:r>
              <a:rPr lang="en-IN" sz="1800" b="0" dirty="0">
                <a:solidFill>
                  <a:schemeClr val="accent2">
                    <a:lumMod val="75000"/>
                  </a:schemeClr>
                </a:solidFill>
                <a:effectLst/>
                <a:latin typeface="Consolas" panose="020B0609020204030204" pitchFamily="49" charset="0"/>
              </a:rPr>
              <a:t>	  </a:t>
            </a:r>
            <a:r>
              <a:rPr lang="en-IN" sz="1800" b="0" dirty="0" err="1">
                <a:solidFill>
                  <a:schemeClr val="accent2">
                    <a:lumMod val="75000"/>
                  </a:schemeClr>
                </a:solidFill>
                <a:effectLst/>
                <a:latin typeface="Consolas" panose="020B0609020204030204" pitchFamily="49" charset="0"/>
              </a:rPr>
              <a:t>obj.c</a:t>
            </a:r>
            <a:r>
              <a:rPr lang="en-IN" sz="1800" b="0" dirty="0">
                <a:solidFill>
                  <a:schemeClr val="accent2">
                    <a:lumMod val="75000"/>
                  </a:schemeClr>
                </a:solidFill>
                <a:effectLst/>
                <a:latin typeface="Consolas" panose="020B0609020204030204" pitchFamily="49" charset="0"/>
              </a:rPr>
              <a:t>();</a:t>
            </a:r>
          </a:p>
          <a:p>
            <a:pPr marL="0" indent="0">
              <a:buNone/>
            </a:pPr>
            <a:r>
              <a:rPr lang="en-IN" sz="1800" b="0" dirty="0">
                <a:effectLst/>
                <a:latin typeface="Consolas" panose="020B0609020204030204" pitchFamily="49" charset="0"/>
              </a:rPr>
              <a:t>	* </a:t>
            </a:r>
            <a:r>
              <a:rPr lang="en-IN" sz="1200" b="0" dirty="0">
                <a:solidFill>
                  <a:srgbClr val="D4D4D4"/>
                </a:solidFill>
                <a:effectLst/>
                <a:latin typeface="Consolas" panose="020B0609020204030204" pitchFamily="49" charset="0"/>
              </a:rPr>
              <a:t> </a:t>
            </a:r>
            <a:r>
              <a:rPr lang="en-IN" sz="1800" b="0" dirty="0">
                <a:solidFill>
                  <a:schemeClr val="accent3">
                    <a:lumMod val="75000"/>
                  </a:schemeClr>
                </a:solidFill>
                <a:effectLst/>
                <a:latin typeface="Consolas" panose="020B0609020204030204" pitchFamily="49" charset="0"/>
              </a:rPr>
              <a:t>var </a:t>
            </a:r>
            <a:r>
              <a:rPr lang="en-IN" sz="1800" b="0" dirty="0" err="1">
                <a:solidFill>
                  <a:schemeClr val="accent3">
                    <a:lumMod val="75000"/>
                  </a:schemeClr>
                </a:solidFill>
                <a:effectLst/>
                <a:latin typeface="Consolas" panose="020B0609020204030204" pitchFamily="49" charset="0"/>
              </a:rPr>
              <a:t>obj</a:t>
            </a:r>
            <a:r>
              <a:rPr lang="en-IN" sz="1800" b="0" dirty="0">
                <a:solidFill>
                  <a:schemeClr val="accent3">
                    <a:lumMod val="75000"/>
                  </a:schemeClr>
                </a:solidFill>
                <a:effectLst/>
                <a:latin typeface="Consolas" panose="020B0609020204030204" pitchFamily="49" charset="0"/>
              </a:rPr>
              <a:t>={a:1,b:2,c:function(){console.log(this);}}</a:t>
            </a:r>
            <a:br>
              <a:rPr lang="en-IN" sz="1800" b="0" dirty="0">
                <a:solidFill>
                  <a:schemeClr val="accent3">
                    <a:lumMod val="75000"/>
                  </a:schemeClr>
                </a:solidFill>
                <a:effectLst/>
                <a:latin typeface="Consolas" panose="020B0609020204030204" pitchFamily="49" charset="0"/>
              </a:rPr>
            </a:br>
            <a:r>
              <a:rPr lang="en-IN" sz="1800" b="0" dirty="0">
                <a:solidFill>
                  <a:schemeClr val="accent3">
                    <a:lumMod val="75000"/>
                  </a:schemeClr>
                </a:solidFill>
                <a:effectLst/>
                <a:latin typeface="Consolas" panose="020B0609020204030204" pitchFamily="49" charset="0"/>
              </a:rPr>
              <a:t>	  var aa=</a:t>
            </a:r>
            <a:r>
              <a:rPr lang="en-IN" sz="1800" b="0" dirty="0" err="1">
                <a:solidFill>
                  <a:schemeClr val="accent3">
                    <a:lumMod val="75000"/>
                  </a:schemeClr>
                </a:solidFill>
                <a:effectLst/>
                <a:latin typeface="Consolas" panose="020B0609020204030204" pitchFamily="49" charset="0"/>
              </a:rPr>
              <a:t>obj.c</a:t>
            </a:r>
            <a:r>
              <a:rPr lang="en-IN" sz="1800" b="0" dirty="0">
                <a:solidFill>
                  <a:schemeClr val="accent3">
                    <a:lumMod val="75000"/>
                  </a:schemeClr>
                </a:solidFill>
                <a:effectLst/>
                <a:latin typeface="Consolas" panose="020B0609020204030204" pitchFamily="49" charset="0"/>
              </a:rPr>
              <a:t>;</a:t>
            </a:r>
          </a:p>
          <a:p>
            <a:pPr marL="0" indent="0">
              <a:buNone/>
            </a:pPr>
            <a:r>
              <a:rPr lang="en-IN" sz="1800" b="0" dirty="0">
                <a:solidFill>
                  <a:schemeClr val="accent3">
                    <a:lumMod val="75000"/>
                  </a:schemeClr>
                </a:solidFill>
                <a:effectLst/>
                <a:latin typeface="Consolas" panose="020B0609020204030204" pitchFamily="49" charset="0"/>
              </a:rPr>
              <a:t>	  aa()</a:t>
            </a:r>
          </a:p>
          <a:p>
            <a:pPr marL="0" indent="0">
              <a:buNone/>
            </a:pPr>
            <a:r>
              <a:rPr lang="en-IN" sz="1800" b="0" dirty="0">
                <a:effectLst/>
                <a:latin typeface="Consolas" panose="020B0609020204030204" pitchFamily="49" charset="0"/>
              </a:rPr>
              <a:t>	</a:t>
            </a:r>
            <a:r>
              <a:rPr lang="en-IN" sz="1800" dirty="0">
                <a:latin typeface="Consolas" panose="020B0609020204030204" pitchFamily="49" charset="0"/>
              </a:rPr>
              <a:t>//in case of arrow function the parent function is not define then the Parent context will be window</a:t>
            </a:r>
            <a:endParaRPr lang="en-IN" sz="1800" b="0" dirty="0">
              <a:effectLst/>
              <a:latin typeface="Consolas" panose="020B0609020204030204" pitchFamily="49" charset="0"/>
            </a:endParaRPr>
          </a:p>
          <a:p>
            <a:pPr marL="0" indent="0">
              <a:buNone/>
            </a:pPr>
            <a:r>
              <a:rPr lang="en-IN" sz="1800" dirty="0">
                <a:solidFill>
                  <a:schemeClr val="accent3">
                    <a:lumMod val="75000"/>
                  </a:schemeClr>
                </a:solidFill>
                <a:latin typeface="Consolas" panose="020B0609020204030204" pitchFamily="49" charset="0"/>
              </a:rPr>
              <a:t>	* </a:t>
            </a:r>
            <a:r>
              <a:rPr lang="en-IN" sz="1800" b="0" dirty="0">
                <a:solidFill>
                  <a:schemeClr val="accent6">
                    <a:lumMod val="75000"/>
                  </a:schemeClr>
                </a:solidFill>
                <a:effectLst/>
                <a:latin typeface="Consolas" panose="020B0609020204030204" pitchFamily="49" charset="0"/>
              </a:rPr>
              <a:t>var </a:t>
            </a:r>
            <a:r>
              <a:rPr lang="en-IN" sz="1800" b="0" dirty="0" err="1">
                <a:solidFill>
                  <a:schemeClr val="accent6">
                    <a:lumMod val="75000"/>
                  </a:schemeClr>
                </a:solidFill>
                <a:effectLst/>
                <a:latin typeface="Consolas" panose="020B0609020204030204" pitchFamily="49" charset="0"/>
              </a:rPr>
              <a:t>obj</a:t>
            </a:r>
            <a:r>
              <a:rPr lang="en-IN" sz="1800" b="0" dirty="0">
                <a:solidFill>
                  <a:schemeClr val="accent6">
                    <a:lumMod val="75000"/>
                  </a:schemeClr>
                </a:solidFill>
                <a:effectLst/>
                <a:latin typeface="Consolas" panose="020B0609020204030204" pitchFamily="49" charset="0"/>
              </a:rPr>
              <a:t>={a:1,b:2,c:()=&gt;{console.log(this);}}</a:t>
            </a:r>
            <a:br>
              <a:rPr lang="en-IN" sz="1800" b="0" dirty="0">
                <a:solidFill>
                  <a:schemeClr val="accent6">
                    <a:lumMod val="75000"/>
                  </a:schemeClr>
                </a:solidFill>
                <a:effectLst/>
                <a:latin typeface="Consolas" panose="020B0609020204030204" pitchFamily="49" charset="0"/>
              </a:rPr>
            </a:br>
            <a:r>
              <a:rPr lang="en-IN" sz="1800" b="0" dirty="0">
                <a:solidFill>
                  <a:schemeClr val="accent6">
                    <a:lumMod val="75000"/>
                  </a:schemeClr>
                </a:solidFill>
                <a:effectLst/>
                <a:latin typeface="Consolas" panose="020B0609020204030204" pitchFamily="49" charset="0"/>
              </a:rPr>
              <a:t>	  </a:t>
            </a:r>
            <a:r>
              <a:rPr lang="en-IN" sz="1800" b="0" dirty="0" err="1">
                <a:solidFill>
                  <a:schemeClr val="accent6">
                    <a:lumMod val="75000"/>
                  </a:schemeClr>
                </a:solidFill>
                <a:effectLst/>
                <a:latin typeface="Consolas" panose="020B0609020204030204" pitchFamily="49" charset="0"/>
              </a:rPr>
              <a:t>obj.c</a:t>
            </a:r>
            <a:r>
              <a:rPr lang="en-IN" sz="1800" b="0" dirty="0">
                <a:solidFill>
                  <a:schemeClr val="accent6">
                    <a:lumMod val="75000"/>
                  </a:schemeClr>
                </a:solidFill>
                <a:effectLst/>
                <a:latin typeface="Consolas" panose="020B0609020204030204" pitchFamily="49" charset="0"/>
              </a:rPr>
              <a:t>();</a:t>
            </a:r>
          </a:p>
          <a:p>
            <a:pPr marL="0" indent="0">
              <a:buNone/>
            </a:pPr>
            <a:endParaRPr lang="en-IN" sz="1800" b="0" dirty="0">
              <a:solidFill>
                <a:schemeClr val="accent3">
                  <a:lumMod val="75000"/>
                </a:schemeClr>
              </a:solidFill>
              <a:effectLst/>
              <a:latin typeface="Consolas" panose="020B0609020204030204" pitchFamily="49" charset="0"/>
            </a:endParaRPr>
          </a:p>
          <a:p>
            <a:pPr marL="0" indent="0">
              <a:buNone/>
            </a:pPr>
            <a:endParaRPr lang="en-IN" sz="1800" b="0" dirty="0">
              <a:effectLst/>
              <a:latin typeface="Consolas" panose="020B0609020204030204" pitchFamily="49" charset="0"/>
            </a:endParaRPr>
          </a:p>
          <a:p>
            <a:pPr marL="914400" lvl="2" indent="0" algn="just">
              <a:buNone/>
            </a:pPr>
            <a:endParaRPr lang="en-US" i="0" dirty="0">
              <a:solidFill>
                <a:srgbClr val="333333"/>
              </a:solidFill>
              <a:effectLst/>
              <a:latin typeface="inter-regular"/>
            </a:endParaRPr>
          </a:p>
        </p:txBody>
      </p:sp>
      <p:sp>
        <p:nvSpPr>
          <p:cNvPr id="3" name="Content Placeholder 2">
            <a:extLst>
              <a:ext uri="{FF2B5EF4-FFF2-40B4-BE49-F238E27FC236}">
                <a16:creationId xmlns:a16="http://schemas.microsoft.com/office/drawing/2014/main" id="{9609BFE3-981D-BB4F-1BB5-3B18F6512D3E}"/>
              </a:ext>
            </a:extLst>
          </p:cNvPr>
          <p:cNvSpPr txBox="1">
            <a:spLocks/>
          </p:cNvSpPr>
          <p:nvPr/>
        </p:nvSpPr>
        <p:spPr>
          <a:xfrm>
            <a:off x="1142999" y="665523"/>
            <a:ext cx="9905999" cy="54511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endParaRPr lang="en-US" sz="1800" dirty="0">
              <a:latin typeface="inter-regular"/>
            </a:endParaRPr>
          </a:p>
        </p:txBody>
      </p:sp>
    </p:spTree>
    <p:extLst>
      <p:ext uri="{BB962C8B-B14F-4D97-AF65-F5344CB8AC3E}">
        <p14:creationId xmlns:p14="http://schemas.microsoft.com/office/powerpoint/2010/main" val="28473228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55658" y="-103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This </a:t>
            </a:r>
            <a:r>
              <a:rPr lang="en-US" sz="3600" dirty="0" err="1">
                <a:solidFill>
                  <a:srgbClr val="F7BB34"/>
                </a:solidFill>
                <a:latin typeface="Viga" panose="020B0800030000020004" pitchFamily="34" charset="0"/>
              </a:rPr>
              <a:t>KeyWord</a:t>
            </a:r>
            <a:endParaRPr lang="en-US" sz="3600" dirty="0">
              <a:solidFill>
                <a:srgbClr val="F7BB34"/>
              </a:solidFill>
              <a:latin typeface="Viga" panose="020B0800030000020004" pitchFamily="34" charset="0"/>
            </a:endParaRP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700038" y="705059"/>
            <a:ext cx="9542231" cy="5030724"/>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lgn="just">
              <a:buNone/>
            </a:pPr>
            <a:r>
              <a:rPr lang="en-US" b="1" i="0" u="sng" dirty="0">
                <a:solidFill>
                  <a:srgbClr val="333333"/>
                </a:solidFill>
                <a:effectLst/>
                <a:latin typeface="inter-regular"/>
              </a:rPr>
              <a:t>Call(),bind()</a:t>
            </a:r>
          </a:p>
          <a:p>
            <a:pPr marL="914400" lvl="2" indent="0" algn="just">
              <a:buNone/>
            </a:pPr>
            <a:r>
              <a:rPr lang="en-US" b="0" i="0" dirty="0">
                <a:solidFill>
                  <a:srgbClr val="333333"/>
                </a:solidFill>
                <a:effectLst/>
                <a:latin typeface="inter-regular"/>
              </a:rPr>
              <a:t>The call() and bind() method allows us to write a method that can be used on different objects.</a:t>
            </a:r>
          </a:p>
          <a:p>
            <a:pPr marL="914400" lvl="2" indent="0" algn="just">
              <a:buNone/>
            </a:pPr>
            <a:r>
              <a:rPr lang="en-IN" sz="2000" dirty="0">
                <a:solidFill>
                  <a:schemeClr val="accent3">
                    <a:lumMod val="75000"/>
                  </a:schemeClr>
                </a:solidFill>
                <a:latin typeface="Consolas" panose="020B0609020204030204" pitchFamily="49" charset="0"/>
              </a:rPr>
              <a:t>The context will be set at the call time</a:t>
            </a:r>
            <a:endParaRPr lang="en-US" b="0" i="0" dirty="0">
              <a:solidFill>
                <a:srgbClr val="333333"/>
              </a:solidFill>
              <a:effectLst/>
              <a:latin typeface="inter-regular"/>
            </a:endParaRPr>
          </a:p>
          <a:p>
            <a:pPr marL="0" indent="0">
              <a:buNone/>
            </a:pPr>
            <a:r>
              <a:rPr lang="en-IN" sz="1400" b="0" dirty="0">
                <a:solidFill>
                  <a:srgbClr val="D4D4D4"/>
                </a:solidFill>
                <a:effectLst/>
                <a:latin typeface="Consolas" panose="020B0609020204030204" pitchFamily="49" charset="0"/>
              </a:rPr>
              <a:t> 	 </a:t>
            </a:r>
            <a:r>
              <a:rPr lang="en-IN" sz="1800" b="0" dirty="0">
                <a:effectLst/>
                <a:latin typeface="Consolas" panose="020B0609020204030204" pitchFamily="49" charset="0"/>
              </a:rPr>
              <a:t>*</a:t>
            </a:r>
            <a:r>
              <a:rPr lang="en-IN" sz="1400" b="0" dirty="0">
                <a:solidFill>
                  <a:srgbClr val="D4D4D4"/>
                </a:solidFill>
                <a:effectLst/>
                <a:latin typeface="Consolas" panose="020B0609020204030204" pitchFamily="49" charset="0"/>
              </a:rPr>
              <a:t> </a:t>
            </a:r>
            <a:r>
              <a:rPr lang="en-IN" sz="2000" b="0" dirty="0">
                <a:solidFill>
                  <a:schemeClr val="accent3">
                    <a:lumMod val="75000"/>
                  </a:schemeClr>
                </a:solidFill>
                <a:effectLst/>
                <a:latin typeface="Consolas" panose="020B0609020204030204" pitchFamily="49" charset="0"/>
              </a:rPr>
              <a:t>var </a:t>
            </a:r>
            <a:r>
              <a:rPr lang="en-IN" sz="2000" b="0" dirty="0" err="1">
                <a:solidFill>
                  <a:schemeClr val="accent3">
                    <a:lumMod val="75000"/>
                  </a:schemeClr>
                </a:solidFill>
                <a:effectLst/>
                <a:latin typeface="Consolas" panose="020B0609020204030204" pitchFamily="49" charset="0"/>
              </a:rPr>
              <a:t>obj</a:t>
            </a:r>
            <a:r>
              <a:rPr lang="en-IN" sz="2000" b="0" dirty="0">
                <a:solidFill>
                  <a:schemeClr val="accent3">
                    <a:lumMod val="75000"/>
                  </a:schemeClr>
                </a:solidFill>
                <a:effectLst/>
                <a:latin typeface="Consolas" panose="020B0609020204030204" pitchFamily="49" charset="0"/>
              </a:rPr>
              <a:t>={a:1,b:2,c:function(){console.log(this);}}</a:t>
            </a:r>
            <a:br>
              <a:rPr lang="en-IN" sz="2000" b="0" dirty="0">
                <a:solidFill>
                  <a:schemeClr val="accent3">
                    <a:lumMod val="75000"/>
                  </a:schemeClr>
                </a:solidFill>
                <a:effectLst/>
                <a:latin typeface="Consolas" panose="020B0609020204030204" pitchFamily="49" charset="0"/>
              </a:rPr>
            </a:br>
            <a:r>
              <a:rPr lang="en-IN" sz="2000" b="0" dirty="0">
                <a:solidFill>
                  <a:schemeClr val="accent3">
                    <a:lumMod val="75000"/>
                  </a:schemeClr>
                </a:solidFill>
                <a:effectLst/>
                <a:latin typeface="Consolas" panose="020B0609020204030204" pitchFamily="49" charset="0"/>
              </a:rPr>
              <a:t>	  var aa=</a:t>
            </a:r>
            <a:r>
              <a:rPr lang="en-IN" sz="2000" b="0" dirty="0" err="1">
                <a:solidFill>
                  <a:schemeClr val="accent3">
                    <a:lumMod val="75000"/>
                  </a:schemeClr>
                </a:solidFill>
                <a:effectLst/>
                <a:latin typeface="Consolas" panose="020B0609020204030204" pitchFamily="49" charset="0"/>
              </a:rPr>
              <a:t>obj.c</a:t>
            </a:r>
            <a:r>
              <a:rPr lang="en-IN" sz="2000" b="0" dirty="0">
                <a:solidFill>
                  <a:schemeClr val="accent3">
                    <a:lumMod val="75000"/>
                  </a:schemeClr>
                </a:solidFill>
                <a:effectLst/>
                <a:latin typeface="Consolas" panose="020B0609020204030204" pitchFamily="49" charset="0"/>
              </a:rPr>
              <a:t>;</a:t>
            </a:r>
          </a:p>
          <a:p>
            <a:pPr marL="0" indent="0">
              <a:buNone/>
            </a:pPr>
            <a:r>
              <a:rPr lang="en-IN" sz="2000" b="0" dirty="0">
                <a:solidFill>
                  <a:schemeClr val="accent3">
                    <a:lumMod val="75000"/>
                  </a:schemeClr>
                </a:solidFill>
                <a:effectLst/>
                <a:latin typeface="Consolas" panose="020B0609020204030204" pitchFamily="49" charset="0"/>
              </a:rPr>
              <a:t>	  </a:t>
            </a:r>
            <a:r>
              <a:rPr lang="en-IN" sz="2000" b="0" dirty="0" err="1">
                <a:solidFill>
                  <a:schemeClr val="accent3">
                    <a:lumMod val="75000"/>
                  </a:schemeClr>
                </a:solidFill>
                <a:effectLst/>
                <a:latin typeface="Consolas" panose="020B0609020204030204" pitchFamily="49" charset="0"/>
              </a:rPr>
              <a:t>aa.call</a:t>
            </a:r>
            <a:r>
              <a:rPr lang="en-IN" sz="2000" b="0" dirty="0">
                <a:solidFill>
                  <a:schemeClr val="accent3">
                    <a:lumMod val="75000"/>
                  </a:schemeClr>
                </a:solidFill>
                <a:effectLst/>
                <a:latin typeface="Consolas" panose="020B0609020204030204" pitchFamily="49" charset="0"/>
              </a:rPr>
              <a:t>(</a:t>
            </a:r>
            <a:r>
              <a:rPr lang="en-IN" sz="2000" b="0" dirty="0" err="1">
                <a:solidFill>
                  <a:schemeClr val="accent3">
                    <a:lumMod val="75000"/>
                  </a:schemeClr>
                </a:solidFill>
                <a:effectLst/>
                <a:latin typeface="Consolas" panose="020B0609020204030204" pitchFamily="49" charset="0"/>
              </a:rPr>
              <a:t>obj</a:t>
            </a:r>
            <a:r>
              <a:rPr lang="en-IN" sz="2000" b="0" dirty="0">
                <a:solidFill>
                  <a:schemeClr val="accent3">
                    <a:lumMod val="75000"/>
                  </a:schemeClr>
                </a:solidFill>
                <a:effectLst/>
                <a:latin typeface="Consolas" panose="020B0609020204030204" pitchFamily="49" charset="0"/>
              </a:rPr>
              <a:t>)</a:t>
            </a:r>
          </a:p>
          <a:p>
            <a:pPr marL="0" indent="0">
              <a:buNone/>
            </a:pPr>
            <a:r>
              <a:rPr lang="en-IN" sz="2000" dirty="0">
                <a:solidFill>
                  <a:schemeClr val="accent3">
                    <a:lumMod val="75000"/>
                  </a:schemeClr>
                </a:solidFill>
                <a:latin typeface="Consolas" panose="020B0609020204030204" pitchFamily="49" charset="0"/>
              </a:rPr>
              <a:t>	The context will be set at the create time</a:t>
            </a:r>
            <a:endParaRPr lang="en-IN" sz="2000" b="0" dirty="0">
              <a:solidFill>
                <a:schemeClr val="accent3">
                  <a:lumMod val="75000"/>
                </a:schemeClr>
              </a:solidFill>
              <a:effectLst/>
              <a:latin typeface="Consolas" panose="020B0609020204030204" pitchFamily="49" charset="0"/>
            </a:endParaRPr>
          </a:p>
          <a:p>
            <a:pPr marL="0" indent="0">
              <a:buNone/>
            </a:pPr>
            <a:r>
              <a:rPr lang="en-IN" sz="2000" dirty="0">
                <a:solidFill>
                  <a:schemeClr val="accent3">
                    <a:lumMod val="75000"/>
                  </a:schemeClr>
                </a:solidFill>
                <a:latin typeface="Consolas" panose="020B0609020204030204" pitchFamily="49" charset="0"/>
              </a:rPr>
              <a:t>	The </a:t>
            </a:r>
            <a:r>
              <a:rPr lang="en-IN" sz="2000" u="sng" dirty="0">
                <a:solidFill>
                  <a:schemeClr val="accent3">
                    <a:lumMod val="75000"/>
                  </a:schemeClr>
                </a:solidFill>
                <a:latin typeface="Consolas" panose="020B0609020204030204" pitchFamily="49" charset="0"/>
              </a:rPr>
              <a:t>bind() </a:t>
            </a:r>
            <a:r>
              <a:rPr lang="en-IN" sz="2000" dirty="0">
                <a:solidFill>
                  <a:schemeClr val="accent3">
                    <a:lumMod val="75000"/>
                  </a:schemeClr>
                </a:solidFill>
                <a:latin typeface="Consolas" panose="020B0609020204030204" pitchFamily="49" charset="0"/>
              </a:rPr>
              <a:t>will create new object </a:t>
            </a:r>
          </a:p>
          <a:p>
            <a:pPr marL="0" indent="0">
              <a:buNone/>
            </a:pPr>
            <a:r>
              <a:rPr lang="en-IN" sz="2000" b="0" dirty="0">
                <a:solidFill>
                  <a:schemeClr val="accent3">
                    <a:lumMod val="75000"/>
                  </a:schemeClr>
                </a:solidFill>
                <a:effectLst/>
                <a:latin typeface="Consolas" panose="020B0609020204030204" pitchFamily="49" charset="0"/>
              </a:rPr>
              <a:t>	</a:t>
            </a:r>
            <a:r>
              <a:rPr lang="en-IN" sz="1800" b="0" dirty="0">
                <a:effectLst/>
                <a:latin typeface="Consolas" panose="020B0609020204030204" pitchFamily="49" charset="0"/>
              </a:rPr>
              <a:t>*</a:t>
            </a:r>
            <a:r>
              <a:rPr lang="en-IN" sz="1400" b="0" dirty="0">
                <a:solidFill>
                  <a:srgbClr val="D4D4D4"/>
                </a:solidFill>
                <a:effectLst/>
                <a:latin typeface="Consolas" panose="020B0609020204030204" pitchFamily="49" charset="0"/>
              </a:rPr>
              <a:t> </a:t>
            </a:r>
            <a:r>
              <a:rPr lang="en-IN" sz="2000" b="0" dirty="0">
                <a:solidFill>
                  <a:schemeClr val="accent3">
                    <a:lumMod val="75000"/>
                  </a:schemeClr>
                </a:solidFill>
                <a:effectLst/>
                <a:latin typeface="Consolas" panose="020B0609020204030204" pitchFamily="49" charset="0"/>
              </a:rPr>
              <a:t>var </a:t>
            </a:r>
            <a:r>
              <a:rPr lang="en-IN" sz="2000" b="0" dirty="0" err="1">
                <a:solidFill>
                  <a:schemeClr val="accent3">
                    <a:lumMod val="75000"/>
                  </a:schemeClr>
                </a:solidFill>
                <a:effectLst/>
                <a:latin typeface="Consolas" panose="020B0609020204030204" pitchFamily="49" charset="0"/>
              </a:rPr>
              <a:t>obj</a:t>
            </a:r>
            <a:r>
              <a:rPr lang="en-IN" sz="2000" b="0" dirty="0">
                <a:solidFill>
                  <a:schemeClr val="accent3">
                    <a:lumMod val="75000"/>
                  </a:schemeClr>
                </a:solidFill>
                <a:effectLst/>
                <a:latin typeface="Consolas" panose="020B0609020204030204" pitchFamily="49" charset="0"/>
              </a:rPr>
              <a:t>={a:1,b:2,c:function(){console.log(this);}}</a:t>
            </a:r>
            <a:br>
              <a:rPr lang="en-IN" sz="2000" b="0" dirty="0">
                <a:solidFill>
                  <a:schemeClr val="accent3">
                    <a:lumMod val="75000"/>
                  </a:schemeClr>
                </a:solidFill>
                <a:effectLst/>
                <a:latin typeface="Consolas" panose="020B0609020204030204" pitchFamily="49" charset="0"/>
              </a:rPr>
            </a:br>
            <a:r>
              <a:rPr lang="en-IN" sz="2000" b="0" dirty="0">
                <a:solidFill>
                  <a:schemeClr val="accent3">
                    <a:lumMod val="75000"/>
                  </a:schemeClr>
                </a:solidFill>
                <a:effectLst/>
                <a:latin typeface="Consolas" panose="020B0609020204030204" pitchFamily="49" charset="0"/>
              </a:rPr>
              <a:t>	  </a:t>
            </a:r>
            <a:r>
              <a:rPr lang="en-IN" sz="2000" b="0" dirty="0" err="1">
                <a:solidFill>
                  <a:schemeClr val="accent3">
                    <a:lumMod val="75000"/>
                  </a:schemeClr>
                </a:solidFill>
                <a:effectLst/>
                <a:latin typeface="Consolas" panose="020B0609020204030204" pitchFamily="49" charset="0"/>
              </a:rPr>
              <a:t>obj.c</a:t>
            </a:r>
            <a:r>
              <a:rPr lang="en-IN" sz="2000" dirty="0">
                <a:solidFill>
                  <a:schemeClr val="accent3">
                    <a:lumMod val="75000"/>
                  </a:schemeClr>
                </a:solidFill>
                <a:latin typeface="Consolas" panose="020B0609020204030204" pitchFamily="49" charset="0"/>
              </a:rPr>
              <a:t>=</a:t>
            </a:r>
            <a:r>
              <a:rPr lang="en-IN" sz="2000" dirty="0" err="1">
                <a:solidFill>
                  <a:schemeClr val="accent3">
                    <a:lumMod val="75000"/>
                  </a:schemeClr>
                </a:solidFill>
                <a:latin typeface="Consolas" panose="020B0609020204030204" pitchFamily="49" charset="0"/>
              </a:rPr>
              <a:t>obj.c.bind</a:t>
            </a:r>
            <a:r>
              <a:rPr lang="en-IN" sz="2000" dirty="0">
                <a:solidFill>
                  <a:schemeClr val="accent3">
                    <a:lumMod val="75000"/>
                  </a:schemeClr>
                </a:solidFill>
                <a:latin typeface="Consolas" panose="020B0609020204030204" pitchFamily="49" charset="0"/>
              </a:rPr>
              <a:t>(</a:t>
            </a:r>
            <a:r>
              <a:rPr lang="en-IN" sz="2000" dirty="0" err="1">
                <a:solidFill>
                  <a:schemeClr val="accent3">
                    <a:lumMod val="75000"/>
                  </a:schemeClr>
                </a:solidFill>
                <a:latin typeface="Consolas" panose="020B0609020204030204" pitchFamily="49" charset="0"/>
              </a:rPr>
              <a:t>obj</a:t>
            </a:r>
            <a:r>
              <a:rPr lang="en-IN" sz="2000" dirty="0">
                <a:solidFill>
                  <a:schemeClr val="accent3">
                    <a:lumMod val="75000"/>
                  </a:schemeClr>
                </a:solidFill>
                <a:latin typeface="Consolas" panose="020B0609020204030204" pitchFamily="49" charset="0"/>
              </a:rPr>
              <a:t>);</a:t>
            </a:r>
          </a:p>
          <a:p>
            <a:pPr marL="0" indent="0">
              <a:buNone/>
            </a:pPr>
            <a:r>
              <a:rPr lang="en-IN" sz="2000" b="0" dirty="0">
                <a:solidFill>
                  <a:schemeClr val="accent3">
                    <a:lumMod val="75000"/>
                  </a:schemeClr>
                </a:solidFill>
                <a:effectLst/>
                <a:latin typeface="Consolas" panose="020B0609020204030204" pitchFamily="49" charset="0"/>
              </a:rPr>
              <a:t>	</a:t>
            </a:r>
            <a:r>
              <a:rPr lang="en-IN" sz="2000" dirty="0">
                <a:solidFill>
                  <a:schemeClr val="accent3">
                    <a:lumMod val="75000"/>
                  </a:schemeClr>
                </a:solidFill>
                <a:latin typeface="Consolas" panose="020B0609020204030204" pitchFamily="49" charset="0"/>
              </a:rPr>
              <a:t>var aa=</a:t>
            </a:r>
            <a:r>
              <a:rPr lang="en-IN" sz="2000" dirty="0" err="1">
                <a:solidFill>
                  <a:schemeClr val="accent3">
                    <a:lumMod val="75000"/>
                  </a:schemeClr>
                </a:solidFill>
                <a:latin typeface="Consolas" panose="020B0609020204030204" pitchFamily="49" charset="0"/>
              </a:rPr>
              <a:t>obj.c</a:t>
            </a:r>
            <a:r>
              <a:rPr lang="en-IN" sz="2000" dirty="0">
                <a:solidFill>
                  <a:schemeClr val="accent3">
                    <a:lumMod val="75000"/>
                  </a:schemeClr>
                </a:solidFill>
                <a:latin typeface="Consolas" panose="020B0609020204030204" pitchFamily="49" charset="0"/>
              </a:rPr>
              <a:t>;</a:t>
            </a:r>
          </a:p>
          <a:p>
            <a:pPr marL="0" indent="0">
              <a:buNone/>
            </a:pPr>
            <a:r>
              <a:rPr lang="en-IN" sz="2000" b="0" dirty="0">
                <a:solidFill>
                  <a:schemeClr val="accent3">
                    <a:lumMod val="75000"/>
                  </a:schemeClr>
                </a:solidFill>
                <a:effectLst/>
                <a:latin typeface="Consolas" panose="020B0609020204030204" pitchFamily="49" charset="0"/>
              </a:rPr>
              <a:t>	aa();</a:t>
            </a:r>
          </a:p>
          <a:p>
            <a:pPr marL="0" indent="0">
              <a:buNone/>
            </a:pPr>
            <a:endParaRPr lang="en-IN" sz="2000" b="0" dirty="0">
              <a:solidFill>
                <a:schemeClr val="accent3">
                  <a:lumMod val="75000"/>
                </a:schemeClr>
              </a:solidFill>
              <a:effectLst/>
              <a:latin typeface="Consolas" panose="020B0609020204030204" pitchFamily="49" charset="0"/>
            </a:endParaRPr>
          </a:p>
          <a:p>
            <a:pPr marL="0" indent="0">
              <a:buNone/>
            </a:pPr>
            <a:r>
              <a:rPr lang="en-IN" sz="2000" dirty="0">
                <a:solidFill>
                  <a:schemeClr val="accent3">
                    <a:lumMod val="75000"/>
                  </a:schemeClr>
                </a:solidFill>
                <a:latin typeface="Consolas" panose="020B0609020204030204" pitchFamily="49" charset="0"/>
              </a:rPr>
              <a:t>	</a:t>
            </a:r>
            <a:endParaRPr lang="en-IN" sz="2000" b="0" dirty="0">
              <a:solidFill>
                <a:schemeClr val="accent3">
                  <a:lumMod val="75000"/>
                </a:schemeClr>
              </a:solidFill>
              <a:effectLst/>
              <a:latin typeface="Consolas" panose="020B0609020204030204" pitchFamily="49" charset="0"/>
            </a:endParaRPr>
          </a:p>
          <a:p>
            <a:pPr marL="914400" lvl="2" indent="0" algn="just">
              <a:buNone/>
            </a:pPr>
            <a:endParaRPr lang="en-US" i="0" dirty="0">
              <a:solidFill>
                <a:srgbClr val="333333"/>
              </a:solidFill>
              <a:effectLst/>
              <a:latin typeface="inter-regular"/>
            </a:endParaRPr>
          </a:p>
        </p:txBody>
      </p:sp>
      <p:sp>
        <p:nvSpPr>
          <p:cNvPr id="3" name="Content Placeholder 2">
            <a:extLst>
              <a:ext uri="{FF2B5EF4-FFF2-40B4-BE49-F238E27FC236}">
                <a16:creationId xmlns:a16="http://schemas.microsoft.com/office/drawing/2014/main" id="{9609BFE3-981D-BB4F-1BB5-3B18F6512D3E}"/>
              </a:ext>
            </a:extLst>
          </p:cNvPr>
          <p:cNvSpPr txBox="1">
            <a:spLocks/>
          </p:cNvSpPr>
          <p:nvPr/>
        </p:nvSpPr>
        <p:spPr>
          <a:xfrm>
            <a:off x="1142999" y="665523"/>
            <a:ext cx="9905999" cy="54511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endParaRPr lang="en-US" sz="1800" dirty="0">
              <a:latin typeface="inter-regular"/>
            </a:endParaRPr>
          </a:p>
        </p:txBody>
      </p:sp>
    </p:spTree>
    <p:extLst>
      <p:ext uri="{BB962C8B-B14F-4D97-AF65-F5344CB8AC3E}">
        <p14:creationId xmlns:p14="http://schemas.microsoft.com/office/powerpoint/2010/main" val="6358533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18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OOP</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881531" y="646620"/>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lgn="just">
              <a:buNone/>
            </a:pPr>
            <a:r>
              <a:rPr lang="en-US" b="1" u="sng" dirty="0">
                <a:solidFill>
                  <a:srgbClr val="333333"/>
                </a:solidFill>
                <a:latin typeface="inter-regular"/>
              </a:rPr>
              <a:t>CLASS</a:t>
            </a:r>
            <a:endParaRPr lang="en-US" b="1" i="0" u="sng" dirty="0">
              <a:solidFill>
                <a:srgbClr val="333333"/>
              </a:solidFill>
              <a:effectLst/>
              <a:latin typeface="inter-regular"/>
            </a:endParaRPr>
          </a:p>
          <a:p>
            <a:pPr algn="just"/>
            <a:r>
              <a:rPr lang="en-US" b="0" i="0" dirty="0">
                <a:solidFill>
                  <a:srgbClr val="333333"/>
                </a:solidFill>
                <a:effectLst/>
                <a:latin typeface="inter-regular"/>
              </a:rPr>
              <a:t>In JavaScript, classes are the special type of functions. We can define the class just like function declarations and function expressions.</a:t>
            </a:r>
          </a:p>
          <a:p>
            <a:r>
              <a:rPr lang="en-US" b="0" i="0" dirty="0">
                <a:solidFill>
                  <a:srgbClr val="333333"/>
                </a:solidFill>
                <a:effectLst/>
                <a:latin typeface="inter-regular"/>
              </a:rPr>
              <a:t>The JavaScript class contains various class members within a body including methods or constructor</a:t>
            </a:r>
          </a:p>
          <a:p>
            <a:r>
              <a:rPr lang="en-US" b="0" i="0" dirty="0">
                <a:solidFill>
                  <a:srgbClr val="333333"/>
                </a:solidFill>
                <a:effectLst/>
                <a:latin typeface="inter-regular"/>
              </a:rPr>
              <a:t> The class is executed in strict mode. So, the code containing the silent error or mistake throws an error.</a:t>
            </a:r>
            <a:endParaRPr lang="en-US" i="0" dirty="0">
              <a:solidFill>
                <a:srgbClr val="333333"/>
              </a:solidFill>
              <a:effectLst/>
              <a:latin typeface="inter-regular"/>
            </a:endParaRPr>
          </a:p>
        </p:txBody>
      </p:sp>
    </p:spTree>
    <p:extLst>
      <p:ext uri="{BB962C8B-B14F-4D97-AF65-F5344CB8AC3E}">
        <p14:creationId xmlns:p14="http://schemas.microsoft.com/office/powerpoint/2010/main" val="12551310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18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OOP</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881531" y="646620"/>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lgn="just">
              <a:buNone/>
            </a:pPr>
            <a:r>
              <a:rPr lang="en-US" sz="1800" b="1" u="sng" dirty="0">
                <a:latin typeface="inter-regular"/>
              </a:rPr>
              <a:t>Using Object</a:t>
            </a:r>
          </a:p>
          <a:p>
            <a:pPr marL="0" indent="0">
              <a:buNone/>
            </a:pPr>
            <a:r>
              <a:rPr lang="en-IN" sz="1800" dirty="0">
                <a:latin typeface="Consolas" panose="020B0609020204030204" pitchFamily="49" charset="0"/>
              </a:rPr>
              <a:t>   </a:t>
            </a:r>
            <a:r>
              <a:rPr lang="en-IN" sz="1800" b="0" dirty="0">
                <a:effectLst/>
                <a:latin typeface="Consolas" panose="020B0609020204030204" pitchFamily="49" charset="0"/>
              </a:rPr>
              <a:t>var stud1={name:"alan",YOB:1996,</a:t>
            </a:r>
          </a:p>
          <a:p>
            <a:pPr marL="0" indent="0">
              <a:buNone/>
            </a:pPr>
            <a:r>
              <a:rPr lang="en-IN" sz="1800" b="0" dirty="0">
                <a:effectLst/>
                <a:latin typeface="Consolas" panose="020B0609020204030204" pitchFamily="49" charset="0"/>
              </a:rPr>
              <a:t>   </a:t>
            </a:r>
            <a:r>
              <a:rPr lang="en-IN" sz="1800" b="0" dirty="0" err="1">
                <a:effectLst/>
                <a:latin typeface="Consolas" panose="020B0609020204030204" pitchFamily="49" charset="0"/>
              </a:rPr>
              <a:t>getAge:function</a:t>
            </a:r>
            <a:r>
              <a:rPr lang="en-IN" sz="1800" b="0" dirty="0">
                <a:effectLst/>
                <a:latin typeface="Consolas" panose="020B0609020204030204" pitchFamily="49" charset="0"/>
              </a:rPr>
              <a:t>(){return new Date().</a:t>
            </a:r>
            <a:r>
              <a:rPr lang="en-IN" sz="1800" b="0" dirty="0" err="1">
                <a:effectLst/>
                <a:latin typeface="Consolas" panose="020B0609020204030204" pitchFamily="49" charset="0"/>
              </a:rPr>
              <a:t>getFullYear</a:t>
            </a:r>
            <a:r>
              <a:rPr lang="en-IN" sz="1800" b="0" dirty="0">
                <a:effectLst/>
                <a:latin typeface="Consolas" panose="020B0609020204030204" pitchFamily="49" charset="0"/>
              </a:rPr>
              <a:t>()-</a:t>
            </a:r>
            <a:r>
              <a:rPr lang="en-IN" sz="1800" b="0" dirty="0" err="1">
                <a:effectLst/>
                <a:latin typeface="Consolas" panose="020B0609020204030204" pitchFamily="49" charset="0"/>
              </a:rPr>
              <a:t>this.YOB</a:t>
            </a:r>
            <a:r>
              <a:rPr lang="en-IN" sz="1800" b="0" dirty="0">
                <a:effectLst/>
                <a:latin typeface="Consolas" panose="020B0609020204030204" pitchFamily="49" charset="0"/>
              </a:rPr>
              <a:t>;},</a:t>
            </a:r>
          </a:p>
          <a:p>
            <a:pPr marL="0" indent="0">
              <a:buNone/>
            </a:pPr>
            <a:r>
              <a:rPr lang="en-IN" sz="1800" b="0" dirty="0">
                <a:effectLst/>
                <a:latin typeface="Consolas" panose="020B0609020204030204" pitchFamily="49" charset="0"/>
              </a:rPr>
              <a:t>    </a:t>
            </a:r>
            <a:r>
              <a:rPr lang="en-IN" sz="1800" b="0" dirty="0" err="1">
                <a:effectLst/>
                <a:latin typeface="Consolas" panose="020B0609020204030204" pitchFamily="49" charset="0"/>
              </a:rPr>
              <a:t>getName:function</a:t>
            </a:r>
            <a:r>
              <a:rPr lang="en-IN" sz="1800" b="0" dirty="0">
                <a:effectLst/>
                <a:latin typeface="Consolas" panose="020B0609020204030204" pitchFamily="49" charset="0"/>
              </a:rPr>
              <a:t>(){return this.name;}}</a:t>
            </a:r>
          </a:p>
          <a:p>
            <a:pPr marL="0" indent="0">
              <a:buNone/>
            </a:pPr>
            <a:r>
              <a:rPr lang="en-IN" sz="1800" b="0" dirty="0">
                <a:effectLst/>
                <a:latin typeface="Consolas" panose="020B0609020204030204" pitchFamily="49" charset="0"/>
              </a:rPr>
              <a:t>    var stud2={name:"amal",YOB:2000,</a:t>
            </a:r>
          </a:p>
          <a:p>
            <a:pPr marL="0" indent="0">
              <a:buNone/>
            </a:pPr>
            <a:r>
              <a:rPr lang="en-IN" sz="1800" b="0" dirty="0">
                <a:effectLst/>
                <a:latin typeface="Consolas" panose="020B0609020204030204" pitchFamily="49" charset="0"/>
              </a:rPr>
              <a:t>    </a:t>
            </a:r>
            <a:r>
              <a:rPr lang="en-IN" sz="1800" b="0" dirty="0" err="1">
                <a:effectLst/>
                <a:latin typeface="Consolas" panose="020B0609020204030204" pitchFamily="49" charset="0"/>
              </a:rPr>
              <a:t>getAge:function</a:t>
            </a:r>
            <a:r>
              <a:rPr lang="en-IN" sz="1800" b="0" dirty="0">
                <a:effectLst/>
                <a:latin typeface="Consolas" panose="020B0609020204030204" pitchFamily="49" charset="0"/>
              </a:rPr>
              <a:t>(){return new Date().</a:t>
            </a:r>
            <a:r>
              <a:rPr lang="en-IN" sz="1800" b="0" dirty="0" err="1">
                <a:effectLst/>
                <a:latin typeface="Consolas" panose="020B0609020204030204" pitchFamily="49" charset="0"/>
              </a:rPr>
              <a:t>getFullYear</a:t>
            </a:r>
            <a:r>
              <a:rPr lang="en-IN" sz="1800" b="0" dirty="0">
                <a:effectLst/>
                <a:latin typeface="Consolas" panose="020B0609020204030204" pitchFamily="49" charset="0"/>
              </a:rPr>
              <a:t>()-</a:t>
            </a:r>
            <a:r>
              <a:rPr lang="en-IN" sz="1800" b="0" dirty="0" err="1">
                <a:effectLst/>
                <a:latin typeface="Consolas" panose="020B0609020204030204" pitchFamily="49" charset="0"/>
              </a:rPr>
              <a:t>this.YOB</a:t>
            </a:r>
            <a:r>
              <a:rPr lang="en-IN" sz="1800" b="0" dirty="0">
                <a:effectLst/>
                <a:latin typeface="Consolas" panose="020B0609020204030204" pitchFamily="49" charset="0"/>
              </a:rPr>
              <a:t>;},</a:t>
            </a:r>
          </a:p>
          <a:p>
            <a:pPr marL="0" indent="0">
              <a:buNone/>
            </a:pPr>
            <a:r>
              <a:rPr lang="en-IN" sz="1800" b="0" dirty="0">
                <a:effectLst/>
                <a:latin typeface="Consolas" panose="020B0609020204030204" pitchFamily="49" charset="0"/>
              </a:rPr>
              <a:t>    </a:t>
            </a:r>
            <a:r>
              <a:rPr lang="en-IN" sz="1800" b="0" dirty="0" err="1">
                <a:effectLst/>
                <a:latin typeface="Consolas" panose="020B0609020204030204" pitchFamily="49" charset="0"/>
              </a:rPr>
              <a:t>getName:function</a:t>
            </a:r>
            <a:r>
              <a:rPr lang="en-IN" sz="1800" b="0" dirty="0">
                <a:effectLst/>
                <a:latin typeface="Consolas" panose="020B0609020204030204" pitchFamily="49" charset="0"/>
              </a:rPr>
              <a:t>(){return this.name;}}</a:t>
            </a:r>
          </a:p>
          <a:p>
            <a:pPr marL="0" indent="0">
              <a:buNone/>
            </a:pPr>
            <a:r>
              <a:rPr lang="en-IN" sz="1800" b="0" dirty="0">
                <a:effectLst/>
                <a:latin typeface="Consolas" panose="020B0609020204030204" pitchFamily="49" charset="0"/>
              </a:rPr>
              <a:t>    var stud3={name:"avin",YOB:1998,</a:t>
            </a:r>
          </a:p>
          <a:p>
            <a:pPr marL="0" indent="0">
              <a:buNone/>
            </a:pPr>
            <a:r>
              <a:rPr lang="en-IN" sz="1800" b="0" dirty="0">
                <a:effectLst/>
                <a:latin typeface="Consolas" panose="020B0609020204030204" pitchFamily="49" charset="0"/>
              </a:rPr>
              <a:t>    </a:t>
            </a:r>
            <a:r>
              <a:rPr lang="en-IN" sz="1800" b="0" dirty="0" err="1">
                <a:effectLst/>
                <a:latin typeface="Consolas" panose="020B0609020204030204" pitchFamily="49" charset="0"/>
              </a:rPr>
              <a:t>getAge:function</a:t>
            </a:r>
            <a:r>
              <a:rPr lang="en-IN" sz="1800" b="0" dirty="0">
                <a:effectLst/>
                <a:latin typeface="Consolas" panose="020B0609020204030204" pitchFamily="49" charset="0"/>
              </a:rPr>
              <a:t>(){return new Date().</a:t>
            </a:r>
            <a:r>
              <a:rPr lang="en-IN" sz="1800" b="0" dirty="0" err="1">
                <a:effectLst/>
                <a:latin typeface="Consolas" panose="020B0609020204030204" pitchFamily="49" charset="0"/>
              </a:rPr>
              <a:t>getFullYear</a:t>
            </a:r>
            <a:r>
              <a:rPr lang="en-IN" sz="1800" b="0" dirty="0">
                <a:effectLst/>
                <a:latin typeface="Consolas" panose="020B0609020204030204" pitchFamily="49" charset="0"/>
              </a:rPr>
              <a:t>()-</a:t>
            </a:r>
            <a:r>
              <a:rPr lang="en-IN" sz="1800" b="0" dirty="0" err="1">
                <a:effectLst/>
                <a:latin typeface="Consolas" panose="020B0609020204030204" pitchFamily="49" charset="0"/>
              </a:rPr>
              <a:t>this.YOB</a:t>
            </a:r>
            <a:r>
              <a:rPr lang="en-IN" sz="1800" b="0" dirty="0">
                <a:effectLst/>
                <a:latin typeface="Consolas" panose="020B0609020204030204" pitchFamily="49" charset="0"/>
              </a:rPr>
              <a:t>;},</a:t>
            </a:r>
          </a:p>
          <a:p>
            <a:pPr marL="0" indent="0">
              <a:buNone/>
            </a:pPr>
            <a:r>
              <a:rPr lang="en-IN" sz="1800" b="0" dirty="0">
                <a:effectLst/>
                <a:latin typeface="Consolas" panose="020B0609020204030204" pitchFamily="49" charset="0"/>
              </a:rPr>
              <a:t>    </a:t>
            </a:r>
            <a:r>
              <a:rPr lang="en-IN" sz="1800" b="0" dirty="0" err="1">
                <a:effectLst/>
                <a:latin typeface="Consolas" panose="020B0609020204030204" pitchFamily="49" charset="0"/>
              </a:rPr>
              <a:t>getName:function</a:t>
            </a:r>
            <a:r>
              <a:rPr lang="en-IN" sz="1800" b="0" dirty="0">
                <a:effectLst/>
                <a:latin typeface="Consolas" panose="020B0609020204030204" pitchFamily="49" charset="0"/>
              </a:rPr>
              <a:t>(){return this.name;}}</a:t>
            </a:r>
          </a:p>
          <a:p>
            <a:pPr marL="0" indent="0">
              <a:buNone/>
            </a:pPr>
            <a:br>
              <a:rPr lang="en-IN" sz="1800" b="0" dirty="0">
                <a:effectLst/>
                <a:latin typeface="Consolas" panose="020B0609020204030204" pitchFamily="49" charset="0"/>
              </a:rPr>
            </a:br>
            <a:r>
              <a:rPr lang="en-IN" sz="1800" b="0" dirty="0">
                <a:effectLst/>
                <a:latin typeface="Consolas" panose="020B0609020204030204" pitchFamily="49" charset="0"/>
              </a:rPr>
              <a:t>console.log(stud1.getAge(),stud1.getName());</a:t>
            </a:r>
          </a:p>
          <a:p>
            <a:pPr marL="0" indent="0">
              <a:buNone/>
            </a:pPr>
            <a:r>
              <a:rPr lang="en-IN" sz="1800" b="0" dirty="0">
                <a:effectLst/>
                <a:latin typeface="Consolas" panose="020B0609020204030204" pitchFamily="49" charset="0"/>
              </a:rPr>
              <a:t>console.log(stud2.getAge(),stud2.getName());</a:t>
            </a:r>
          </a:p>
          <a:p>
            <a:pPr marL="0" indent="0">
              <a:buNone/>
            </a:pPr>
            <a:r>
              <a:rPr lang="en-IN" sz="1800" b="0" dirty="0">
                <a:effectLst/>
                <a:latin typeface="Consolas" panose="020B0609020204030204" pitchFamily="49" charset="0"/>
              </a:rPr>
              <a:t>console.log(stud3.getAge(),stud3.getName());</a:t>
            </a:r>
          </a:p>
          <a:p>
            <a:pPr marL="914400" lvl="2" indent="0" algn="just">
              <a:buNone/>
            </a:pPr>
            <a:endParaRPr lang="en-US" sz="1800" b="1" i="0" u="sng" dirty="0">
              <a:effectLst/>
              <a:latin typeface="inter-regular"/>
            </a:endParaRPr>
          </a:p>
        </p:txBody>
      </p:sp>
    </p:spTree>
    <p:extLst>
      <p:ext uri="{BB962C8B-B14F-4D97-AF65-F5344CB8AC3E}">
        <p14:creationId xmlns:p14="http://schemas.microsoft.com/office/powerpoint/2010/main" val="6431278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18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OOP</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2881537" y="715394"/>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lgn="just">
              <a:buNone/>
            </a:pPr>
            <a:r>
              <a:rPr lang="en-US" sz="1800" b="1" i="0" u="sng" dirty="0">
                <a:effectLst/>
                <a:latin typeface="inter-regular"/>
              </a:rPr>
              <a:t>CLASS</a:t>
            </a:r>
            <a:endParaRPr lang="en-US" sz="1800" b="1" u="sng" dirty="0">
              <a:latin typeface="inter-regular"/>
            </a:endParaRPr>
          </a:p>
          <a:p>
            <a:pPr marL="914400" lvl="2" indent="0" algn="just">
              <a:buNone/>
            </a:pPr>
            <a:r>
              <a:rPr lang="en-US" sz="1800" i="0" dirty="0">
                <a:effectLst/>
                <a:latin typeface="inter-regular"/>
              </a:rPr>
              <a:t>Class Student{</a:t>
            </a:r>
          </a:p>
          <a:p>
            <a:pPr marL="914400" lvl="2" indent="0" algn="just">
              <a:buNone/>
            </a:pPr>
            <a:r>
              <a:rPr lang="en-US" sz="1800" dirty="0">
                <a:latin typeface="inter-regular"/>
              </a:rPr>
              <a:t>Name;</a:t>
            </a:r>
          </a:p>
          <a:p>
            <a:pPr marL="914400" lvl="2" indent="0" algn="just">
              <a:buNone/>
            </a:pPr>
            <a:r>
              <a:rPr lang="en-US" sz="1800" dirty="0" err="1">
                <a:latin typeface="inter-regular"/>
              </a:rPr>
              <a:t>Yob</a:t>
            </a:r>
            <a:r>
              <a:rPr lang="en-US" sz="1800" dirty="0">
                <a:latin typeface="inter-regular"/>
              </a:rPr>
              <a:t>;</a:t>
            </a:r>
          </a:p>
          <a:p>
            <a:pPr marL="914400" lvl="2" indent="0" algn="just">
              <a:buNone/>
            </a:pPr>
            <a:r>
              <a:rPr lang="en-US" sz="1800" dirty="0">
                <a:latin typeface="inter-regular"/>
              </a:rPr>
              <a:t>Constructor(</a:t>
            </a:r>
            <a:r>
              <a:rPr lang="en-US" sz="1800" dirty="0" err="1">
                <a:latin typeface="inter-regular"/>
              </a:rPr>
              <a:t>name,yob</a:t>
            </a:r>
            <a:r>
              <a:rPr lang="en-US" sz="1800" dirty="0">
                <a:latin typeface="inter-regular"/>
              </a:rPr>
              <a:t>){</a:t>
            </a:r>
          </a:p>
          <a:p>
            <a:pPr marL="914400" lvl="2" indent="0" algn="just">
              <a:buNone/>
            </a:pPr>
            <a:r>
              <a:rPr lang="en-US" sz="1800" dirty="0">
                <a:latin typeface="inter-regular"/>
              </a:rPr>
              <a:t>This.name=name;</a:t>
            </a:r>
          </a:p>
          <a:p>
            <a:pPr marL="914400" lvl="2" indent="0" algn="just">
              <a:buNone/>
            </a:pPr>
            <a:r>
              <a:rPr lang="en-US" sz="1800" dirty="0" err="1">
                <a:latin typeface="inter-regular"/>
              </a:rPr>
              <a:t>This.yob</a:t>
            </a:r>
            <a:r>
              <a:rPr lang="en-US" sz="1800" dirty="0">
                <a:latin typeface="inter-regular"/>
              </a:rPr>
              <a:t>=</a:t>
            </a:r>
            <a:r>
              <a:rPr lang="en-US" sz="1800" dirty="0" err="1">
                <a:latin typeface="inter-regular"/>
              </a:rPr>
              <a:t>yob</a:t>
            </a:r>
            <a:endParaRPr lang="en-US" sz="1800" dirty="0">
              <a:latin typeface="inter-regular"/>
            </a:endParaRPr>
          </a:p>
          <a:p>
            <a:pPr marL="914400" lvl="2" indent="0" algn="just">
              <a:buNone/>
            </a:pPr>
            <a:r>
              <a:rPr lang="en-US" sz="1800" dirty="0">
                <a:latin typeface="inter-regular"/>
              </a:rPr>
              <a:t>}</a:t>
            </a:r>
          </a:p>
          <a:p>
            <a:pPr marL="0" indent="0">
              <a:buNone/>
            </a:pPr>
            <a:r>
              <a:rPr lang="en-IN" sz="1800" b="0" dirty="0">
                <a:effectLst/>
                <a:latin typeface="Consolas" panose="020B0609020204030204" pitchFamily="49" charset="0"/>
              </a:rPr>
              <a:t>	</a:t>
            </a:r>
            <a:r>
              <a:rPr lang="en-IN" sz="1800" dirty="0" err="1">
                <a:latin typeface="Consolas" panose="020B0609020204030204" pitchFamily="49" charset="0"/>
              </a:rPr>
              <a:t>g</a:t>
            </a:r>
            <a:r>
              <a:rPr lang="en-IN" sz="1800" b="0" dirty="0" err="1">
                <a:effectLst/>
                <a:latin typeface="Consolas" panose="020B0609020204030204" pitchFamily="49" charset="0"/>
              </a:rPr>
              <a:t>etAge</a:t>
            </a:r>
            <a:r>
              <a:rPr lang="en-IN" sz="1800" b="0" dirty="0">
                <a:effectLst/>
                <a:latin typeface="Consolas" panose="020B0609020204030204" pitchFamily="49" charset="0"/>
              </a:rPr>
              <a:t>(){return new Date().</a:t>
            </a:r>
            <a:r>
              <a:rPr lang="en-IN" sz="1800" b="0" dirty="0" err="1">
                <a:effectLst/>
                <a:latin typeface="Consolas" panose="020B0609020204030204" pitchFamily="49" charset="0"/>
              </a:rPr>
              <a:t>getFullYear</a:t>
            </a:r>
            <a:r>
              <a:rPr lang="en-IN" sz="1800" b="0" dirty="0">
                <a:effectLst/>
                <a:latin typeface="Consolas" panose="020B0609020204030204" pitchFamily="49" charset="0"/>
              </a:rPr>
              <a:t>()-</a:t>
            </a:r>
            <a:r>
              <a:rPr lang="en-IN" sz="1800" b="0" dirty="0" err="1">
                <a:effectLst/>
                <a:latin typeface="Consolas" panose="020B0609020204030204" pitchFamily="49" charset="0"/>
              </a:rPr>
              <a:t>this.YOB</a:t>
            </a:r>
            <a:r>
              <a:rPr lang="en-IN" sz="1800" b="0" dirty="0">
                <a:effectLst/>
                <a:latin typeface="Consolas" panose="020B0609020204030204" pitchFamily="49" charset="0"/>
              </a:rPr>
              <a:t>;};</a:t>
            </a:r>
          </a:p>
          <a:p>
            <a:pPr marL="0" indent="0">
              <a:buNone/>
            </a:pPr>
            <a:r>
              <a:rPr lang="en-IN" sz="1800" b="0" dirty="0">
                <a:effectLst/>
                <a:latin typeface="Consolas" panose="020B0609020204030204" pitchFamily="49" charset="0"/>
              </a:rPr>
              <a:t>    	</a:t>
            </a:r>
            <a:r>
              <a:rPr lang="en-IN" sz="1800" b="0" dirty="0" err="1">
                <a:effectLst/>
                <a:latin typeface="Consolas" panose="020B0609020204030204" pitchFamily="49" charset="0"/>
              </a:rPr>
              <a:t>getName</a:t>
            </a:r>
            <a:r>
              <a:rPr lang="en-IN" sz="1800" b="0" dirty="0">
                <a:effectLst/>
                <a:latin typeface="Consolas" panose="020B0609020204030204" pitchFamily="49" charset="0"/>
              </a:rPr>
              <a:t>(){return this.name;};</a:t>
            </a:r>
          </a:p>
          <a:p>
            <a:pPr marL="914400" lvl="2" indent="0" algn="just">
              <a:buNone/>
            </a:pPr>
            <a:endParaRPr lang="en-US" sz="1800" dirty="0">
              <a:latin typeface="inter-regular"/>
            </a:endParaRPr>
          </a:p>
          <a:p>
            <a:pPr marL="914400" lvl="2" indent="0" algn="just">
              <a:buNone/>
            </a:pPr>
            <a:r>
              <a:rPr lang="en-US" sz="1800" dirty="0">
                <a:latin typeface="inter-regular"/>
              </a:rPr>
              <a:t>}</a:t>
            </a:r>
            <a:endParaRPr lang="en-US" sz="1800" i="0" dirty="0">
              <a:effectLst/>
              <a:latin typeface="inter-regular"/>
            </a:endParaRPr>
          </a:p>
          <a:p>
            <a:pPr marL="0" indent="0">
              <a:buNone/>
            </a:pPr>
            <a:r>
              <a:rPr lang="en-IN" sz="1800" b="0" dirty="0">
                <a:effectLst/>
                <a:latin typeface="Consolas" panose="020B0609020204030204" pitchFamily="49" charset="0"/>
              </a:rPr>
              <a:t>   	var stud1=new Student(“kichu”,2010);</a:t>
            </a:r>
          </a:p>
          <a:p>
            <a:pPr marL="0" indent="0">
              <a:buNone/>
            </a:pPr>
            <a:r>
              <a:rPr lang="en-IN" sz="1800" b="0" dirty="0">
                <a:effectLst/>
                <a:latin typeface="Consolas" panose="020B0609020204030204" pitchFamily="49" charset="0"/>
              </a:rPr>
              <a:t>	var stud2=new Student(“vichu”,2015);</a:t>
            </a:r>
            <a:endParaRPr lang="en-IN" sz="1800" dirty="0">
              <a:latin typeface="Consolas" panose="020B0609020204030204" pitchFamily="49" charset="0"/>
            </a:endParaRPr>
          </a:p>
          <a:p>
            <a:pPr marL="0" indent="0">
              <a:buNone/>
            </a:pPr>
            <a:r>
              <a:rPr lang="en-IN" sz="1800" b="0" dirty="0">
                <a:effectLst/>
                <a:latin typeface="Consolas" panose="020B0609020204030204" pitchFamily="49" charset="0"/>
              </a:rPr>
              <a:t>	var stud3=new Student(“sachu”,2019);</a:t>
            </a:r>
            <a:br>
              <a:rPr lang="en-IN" sz="1800" b="0" dirty="0">
                <a:effectLst/>
                <a:latin typeface="Consolas" panose="020B0609020204030204" pitchFamily="49" charset="0"/>
              </a:rPr>
            </a:br>
            <a:r>
              <a:rPr lang="en-IN" sz="1800" b="0" dirty="0">
                <a:effectLst/>
                <a:latin typeface="Consolas" panose="020B0609020204030204" pitchFamily="49" charset="0"/>
              </a:rPr>
              <a:t>console.log(stud1);</a:t>
            </a:r>
          </a:p>
          <a:p>
            <a:pPr marL="0" indent="0">
              <a:buNone/>
            </a:pPr>
            <a:r>
              <a:rPr lang="en-IN" sz="1800" b="0" dirty="0">
                <a:effectLst/>
                <a:latin typeface="Consolas" panose="020B0609020204030204" pitchFamily="49" charset="0"/>
              </a:rPr>
              <a:t>console.log(stud2);</a:t>
            </a:r>
          </a:p>
          <a:p>
            <a:pPr marL="0" indent="0">
              <a:buNone/>
            </a:pPr>
            <a:r>
              <a:rPr lang="en-IN" sz="1800" b="0" dirty="0">
                <a:effectLst/>
                <a:latin typeface="Consolas" panose="020B0609020204030204" pitchFamily="49" charset="0"/>
              </a:rPr>
              <a:t>console.log(stud3);</a:t>
            </a:r>
          </a:p>
          <a:p>
            <a:pPr marL="914400" lvl="2" indent="0" algn="just">
              <a:buNone/>
            </a:pPr>
            <a:endParaRPr lang="en-US" sz="1800" i="0" dirty="0">
              <a:effectLst/>
              <a:latin typeface="inter-regular"/>
            </a:endParaRPr>
          </a:p>
        </p:txBody>
      </p:sp>
    </p:spTree>
    <p:extLst>
      <p:ext uri="{BB962C8B-B14F-4D97-AF65-F5344CB8AC3E}">
        <p14:creationId xmlns:p14="http://schemas.microsoft.com/office/powerpoint/2010/main" val="24942522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18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OOP</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767521"/>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lgn="just">
              <a:buNone/>
            </a:pPr>
            <a:r>
              <a:rPr lang="en-US" sz="1800" b="1" i="0" u="sng" dirty="0">
                <a:effectLst/>
                <a:latin typeface="inter-regular"/>
              </a:rPr>
              <a:t>SETTER &amp; GETTER</a:t>
            </a:r>
          </a:p>
          <a:p>
            <a:pPr algn="just"/>
            <a:r>
              <a:rPr lang="en-US" sz="1800" b="0" i="0" dirty="0">
                <a:solidFill>
                  <a:srgbClr val="333333"/>
                </a:solidFill>
                <a:effectLst/>
                <a:latin typeface="inter-regular"/>
              </a:rPr>
              <a:t>Getters and setters are the special class method that is used to read and write access to an object's properties. </a:t>
            </a:r>
          </a:p>
          <a:p>
            <a:pPr algn="just"/>
            <a:r>
              <a:rPr lang="en-US" sz="1800" b="0" i="0" dirty="0">
                <a:solidFill>
                  <a:srgbClr val="333333"/>
                </a:solidFill>
                <a:effectLst/>
                <a:latin typeface="inter-regular"/>
              </a:rPr>
              <a:t>The getter method is used to reads the value of the variable or retrieve the value and setter method is used to set or initialize respective class fields. </a:t>
            </a:r>
            <a:endParaRPr lang="en-US" sz="1800" i="0" dirty="0">
              <a:effectLst/>
              <a:latin typeface="inter-regular"/>
            </a:endParaRPr>
          </a:p>
        </p:txBody>
      </p:sp>
    </p:spTree>
    <p:extLst>
      <p:ext uri="{BB962C8B-B14F-4D97-AF65-F5344CB8AC3E}">
        <p14:creationId xmlns:p14="http://schemas.microsoft.com/office/powerpoint/2010/main" val="38249996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18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OOP</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3061651" y="715394"/>
            <a:ext cx="5334204" cy="5533006"/>
          </a:xfrm>
          <a:prstGeom prst="rect">
            <a:avLst/>
          </a:prstGeom>
          <a:l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lgn="just">
              <a:buNone/>
            </a:pPr>
            <a:r>
              <a:rPr lang="en-US" sz="1800" b="1" i="0" u="sng" dirty="0">
                <a:effectLst/>
                <a:latin typeface="inter-regular"/>
              </a:rPr>
              <a:t>Before SETTERS </a:t>
            </a:r>
          </a:p>
          <a:p>
            <a:pPr marL="0" indent="0">
              <a:buNone/>
            </a:pPr>
            <a:r>
              <a:rPr lang="en-IN" sz="1300" b="0" dirty="0">
                <a:effectLst/>
                <a:latin typeface="Consolas" panose="020B0609020204030204" pitchFamily="49" charset="0"/>
              </a:rPr>
              <a:t>&lt;script&gt;</a:t>
            </a:r>
          </a:p>
          <a:p>
            <a:pPr marL="0" indent="0">
              <a:buNone/>
            </a:pPr>
            <a:r>
              <a:rPr lang="en-IN" sz="1300" b="0" dirty="0">
                <a:effectLst/>
                <a:latin typeface="Consolas" panose="020B0609020204030204" pitchFamily="49" charset="0"/>
              </a:rPr>
              <a:t>    class Button{</a:t>
            </a:r>
          </a:p>
          <a:p>
            <a:pPr marL="0" indent="0">
              <a:buNone/>
            </a:pPr>
            <a:r>
              <a:rPr lang="en-IN" sz="1300" b="0" dirty="0">
                <a:effectLst/>
                <a:latin typeface="Consolas" panose="020B0609020204030204" pitchFamily="49" charset="0"/>
              </a:rPr>
              <a:t>      constructor(name){</a:t>
            </a:r>
          </a:p>
          <a:p>
            <a:pPr marL="0" indent="0">
              <a:buNone/>
            </a:pPr>
            <a:r>
              <a:rPr lang="en-IN" sz="1300" b="0" dirty="0">
                <a:effectLst/>
                <a:latin typeface="Consolas" panose="020B0609020204030204" pitchFamily="49" charset="0"/>
              </a:rPr>
              <a:t>        </a:t>
            </a:r>
            <a:r>
              <a:rPr lang="en-IN" sz="1300" b="0" dirty="0" err="1">
                <a:effectLst/>
                <a:latin typeface="Consolas" panose="020B0609020204030204" pitchFamily="49" charset="0"/>
              </a:rPr>
              <a:t>this.button</a:t>
            </a:r>
            <a:r>
              <a:rPr lang="en-IN" sz="1300" b="0" dirty="0">
                <a:effectLst/>
                <a:latin typeface="Consolas" panose="020B0609020204030204" pitchFamily="49" charset="0"/>
              </a:rPr>
              <a:t>=</a:t>
            </a:r>
            <a:r>
              <a:rPr lang="en-IN" sz="1300" b="0" dirty="0" err="1">
                <a:effectLst/>
                <a:latin typeface="Consolas" panose="020B0609020204030204" pitchFamily="49" charset="0"/>
              </a:rPr>
              <a:t>document.createElement</a:t>
            </a:r>
            <a:r>
              <a:rPr lang="en-IN" sz="1300" b="0" dirty="0">
                <a:effectLst/>
                <a:latin typeface="Consolas" panose="020B0609020204030204" pitchFamily="49" charset="0"/>
              </a:rPr>
              <a:t>('button');</a:t>
            </a:r>
          </a:p>
          <a:p>
            <a:pPr marL="0" indent="0">
              <a:buNone/>
            </a:pPr>
            <a:r>
              <a:rPr lang="en-IN" sz="1300" b="0" dirty="0">
                <a:effectLst/>
                <a:latin typeface="Consolas" panose="020B0609020204030204" pitchFamily="49" charset="0"/>
              </a:rPr>
              <a:t>        </a:t>
            </a:r>
            <a:r>
              <a:rPr lang="en-IN" sz="1300" b="0" dirty="0" err="1">
                <a:effectLst/>
                <a:latin typeface="Consolas" panose="020B0609020204030204" pitchFamily="49" charset="0"/>
              </a:rPr>
              <a:t>this.button.innerHTML</a:t>
            </a:r>
            <a:r>
              <a:rPr lang="en-IN" sz="1300" b="0" dirty="0">
                <a:effectLst/>
                <a:latin typeface="Consolas" panose="020B0609020204030204" pitchFamily="49" charset="0"/>
              </a:rPr>
              <a:t>=name;</a:t>
            </a:r>
          </a:p>
          <a:p>
            <a:pPr marL="0" indent="0">
              <a:buNone/>
            </a:pPr>
            <a:r>
              <a:rPr lang="en-IN" sz="1300" b="0" dirty="0">
                <a:effectLst/>
                <a:latin typeface="Consolas" panose="020B0609020204030204" pitchFamily="49" charset="0"/>
              </a:rPr>
              <a:t>        </a:t>
            </a:r>
            <a:r>
              <a:rPr lang="en-IN" sz="1300" b="0" dirty="0" err="1">
                <a:effectLst/>
                <a:latin typeface="Consolas" panose="020B0609020204030204" pitchFamily="49" charset="0"/>
              </a:rPr>
              <a:t>document.body.appendChild</a:t>
            </a:r>
            <a:r>
              <a:rPr lang="en-IN" sz="1300" b="0" dirty="0">
                <a:effectLst/>
                <a:latin typeface="Consolas" panose="020B0609020204030204" pitchFamily="49" charset="0"/>
              </a:rPr>
              <a:t>(</a:t>
            </a:r>
            <a:r>
              <a:rPr lang="en-IN" sz="1300" b="0" dirty="0" err="1">
                <a:effectLst/>
                <a:latin typeface="Consolas" panose="020B0609020204030204" pitchFamily="49" charset="0"/>
              </a:rPr>
              <a:t>this.button</a:t>
            </a:r>
            <a:r>
              <a:rPr lang="en-IN" sz="1300" b="0" dirty="0">
                <a:effectLst/>
                <a:latin typeface="Consolas" panose="020B0609020204030204" pitchFamily="49" charset="0"/>
              </a:rPr>
              <a:t>);</a:t>
            </a:r>
          </a:p>
          <a:p>
            <a:pPr marL="0" indent="0">
              <a:buNone/>
            </a:pPr>
            <a:r>
              <a:rPr lang="en-IN" sz="1300" b="0" dirty="0">
                <a:effectLst/>
                <a:latin typeface="Consolas" panose="020B0609020204030204" pitchFamily="49" charset="0"/>
              </a:rPr>
              <a:t>      }</a:t>
            </a:r>
          </a:p>
          <a:p>
            <a:pPr marL="0" indent="0">
              <a:buNone/>
            </a:pPr>
            <a:r>
              <a:rPr lang="en-IN" sz="1300" b="0" dirty="0">
                <a:solidFill>
                  <a:schemeClr val="accent1">
                    <a:lumMod val="50000"/>
                  </a:schemeClr>
                </a:solidFill>
                <a:effectLst/>
                <a:latin typeface="Consolas" panose="020B0609020204030204" pitchFamily="49" charset="0"/>
              </a:rPr>
              <a:t>      </a:t>
            </a:r>
            <a:r>
              <a:rPr lang="en-IN" sz="1300" b="0" dirty="0" err="1">
                <a:solidFill>
                  <a:schemeClr val="accent1">
                    <a:lumMod val="50000"/>
                  </a:schemeClr>
                </a:solidFill>
                <a:effectLst/>
                <a:latin typeface="Consolas" panose="020B0609020204030204" pitchFamily="49" charset="0"/>
              </a:rPr>
              <a:t>setWidth</a:t>
            </a:r>
            <a:r>
              <a:rPr lang="en-IN" sz="1300" b="0" dirty="0">
                <a:solidFill>
                  <a:schemeClr val="accent1">
                    <a:lumMod val="50000"/>
                  </a:schemeClr>
                </a:solidFill>
                <a:effectLst/>
                <a:latin typeface="Consolas" panose="020B0609020204030204" pitchFamily="49" charset="0"/>
              </a:rPr>
              <a:t>(width){</a:t>
            </a:r>
          </a:p>
          <a:p>
            <a:pPr marL="0" indent="0">
              <a:buNone/>
            </a:pPr>
            <a:r>
              <a:rPr lang="en-IN" sz="1300" b="0" dirty="0">
                <a:solidFill>
                  <a:schemeClr val="accent1">
                    <a:lumMod val="50000"/>
                  </a:schemeClr>
                </a:solidFill>
                <a:effectLst/>
                <a:latin typeface="Consolas" panose="020B0609020204030204" pitchFamily="49" charset="0"/>
              </a:rPr>
              <a:t>        </a:t>
            </a:r>
            <a:r>
              <a:rPr lang="en-IN" sz="1300" b="0" dirty="0" err="1">
                <a:solidFill>
                  <a:schemeClr val="accent1">
                    <a:lumMod val="50000"/>
                  </a:schemeClr>
                </a:solidFill>
                <a:effectLst/>
                <a:latin typeface="Consolas" panose="020B0609020204030204" pitchFamily="49" charset="0"/>
              </a:rPr>
              <a:t>this.button.style.width</a:t>
            </a:r>
            <a:r>
              <a:rPr lang="en-IN" sz="1300" b="0" dirty="0">
                <a:solidFill>
                  <a:schemeClr val="accent1">
                    <a:lumMod val="50000"/>
                  </a:schemeClr>
                </a:solidFill>
                <a:effectLst/>
                <a:latin typeface="Consolas" panose="020B0609020204030204" pitchFamily="49" charset="0"/>
              </a:rPr>
              <a:t>=width+'</a:t>
            </a:r>
            <a:r>
              <a:rPr lang="en-IN" sz="1300" b="0" dirty="0" err="1">
                <a:solidFill>
                  <a:schemeClr val="accent1">
                    <a:lumMod val="50000"/>
                  </a:schemeClr>
                </a:solidFill>
                <a:effectLst/>
                <a:latin typeface="Consolas" panose="020B0609020204030204" pitchFamily="49" charset="0"/>
              </a:rPr>
              <a:t>px</a:t>
            </a:r>
            <a:r>
              <a:rPr lang="en-IN" sz="1300" b="0" dirty="0">
                <a:solidFill>
                  <a:schemeClr val="accent1">
                    <a:lumMod val="50000"/>
                  </a:schemeClr>
                </a:solidFill>
                <a:effectLst/>
                <a:latin typeface="Consolas" panose="020B0609020204030204" pitchFamily="49" charset="0"/>
              </a:rPr>
              <a:t>';</a:t>
            </a:r>
          </a:p>
          <a:p>
            <a:pPr marL="0" indent="0">
              <a:buNone/>
            </a:pPr>
            <a:r>
              <a:rPr lang="en-IN" sz="1300" b="0" dirty="0">
                <a:solidFill>
                  <a:schemeClr val="accent1">
                    <a:lumMod val="50000"/>
                  </a:schemeClr>
                </a:solidFill>
                <a:effectLst/>
                <a:latin typeface="Consolas" panose="020B0609020204030204" pitchFamily="49" charset="0"/>
              </a:rPr>
              <a:t>      }</a:t>
            </a:r>
          </a:p>
          <a:p>
            <a:pPr marL="0" indent="0">
              <a:buNone/>
            </a:pPr>
            <a:r>
              <a:rPr lang="en-IN" sz="1300" b="0" dirty="0">
                <a:solidFill>
                  <a:schemeClr val="accent1">
                    <a:lumMod val="50000"/>
                  </a:schemeClr>
                </a:solidFill>
                <a:effectLst/>
                <a:latin typeface="Consolas" panose="020B0609020204030204" pitchFamily="49" charset="0"/>
              </a:rPr>
              <a:t>      </a:t>
            </a:r>
            <a:r>
              <a:rPr lang="en-IN" sz="1300" b="0" dirty="0" err="1">
                <a:solidFill>
                  <a:schemeClr val="accent1">
                    <a:lumMod val="50000"/>
                  </a:schemeClr>
                </a:solidFill>
                <a:effectLst/>
                <a:latin typeface="Consolas" panose="020B0609020204030204" pitchFamily="49" charset="0"/>
              </a:rPr>
              <a:t>setHeight</a:t>
            </a:r>
            <a:r>
              <a:rPr lang="en-IN" sz="1300" b="0" dirty="0">
                <a:solidFill>
                  <a:schemeClr val="accent1">
                    <a:lumMod val="50000"/>
                  </a:schemeClr>
                </a:solidFill>
                <a:effectLst/>
                <a:latin typeface="Consolas" panose="020B0609020204030204" pitchFamily="49" charset="0"/>
              </a:rPr>
              <a:t>(height){</a:t>
            </a:r>
          </a:p>
          <a:p>
            <a:pPr marL="0" indent="0">
              <a:buNone/>
            </a:pPr>
            <a:r>
              <a:rPr lang="en-IN" sz="1300" b="0" dirty="0">
                <a:solidFill>
                  <a:schemeClr val="accent1">
                    <a:lumMod val="50000"/>
                  </a:schemeClr>
                </a:solidFill>
                <a:effectLst/>
                <a:latin typeface="Consolas" panose="020B0609020204030204" pitchFamily="49" charset="0"/>
              </a:rPr>
              <a:t>        </a:t>
            </a:r>
            <a:r>
              <a:rPr lang="en-IN" sz="1300" b="0" dirty="0" err="1">
                <a:solidFill>
                  <a:schemeClr val="accent1">
                    <a:lumMod val="50000"/>
                  </a:schemeClr>
                </a:solidFill>
                <a:effectLst/>
                <a:latin typeface="Consolas" panose="020B0609020204030204" pitchFamily="49" charset="0"/>
              </a:rPr>
              <a:t>this.button.style.height</a:t>
            </a:r>
            <a:r>
              <a:rPr lang="en-IN" sz="1300" b="0" dirty="0">
                <a:solidFill>
                  <a:schemeClr val="accent1">
                    <a:lumMod val="50000"/>
                  </a:schemeClr>
                </a:solidFill>
                <a:effectLst/>
                <a:latin typeface="Consolas" panose="020B0609020204030204" pitchFamily="49" charset="0"/>
              </a:rPr>
              <a:t>=height+'</a:t>
            </a:r>
            <a:r>
              <a:rPr lang="en-IN" sz="1300" b="0" dirty="0" err="1">
                <a:solidFill>
                  <a:schemeClr val="accent1">
                    <a:lumMod val="50000"/>
                  </a:schemeClr>
                </a:solidFill>
                <a:effectLst/>
                <a:latin typeface="Consolas" panose="020B0609020204030204" pitchFamily="49" charset="0"/>
              </a:rPr>
              <a:t>px</a:t>
            </a:r>
            <a:r>
              <a:rPr lang="en-IN" sz="1300" b="0" dirty="0">
                <a:solidFill>
                  <a:schemeClr val="accent1">
                    <a:lumMod val="50000"/>
                  </a:schemeClr>
                </a:solidFill>
                <a:effectLst/>
                <a:latin typeface="Consolas" panose="020B0609020204030204" pitchFamily="49" charset="0"/>
              </a:rPr>
              <a:t>';</a:t>
            </a:r>
          </a:p>
          <a:p>
            <a:pPr marL="0" indent="0">
              <a:buNone/>
            </a:pPr>
            <a:r>
              <a:rPr lang="en-IN" sz="1300" b="0" dirty="0">
                <a:solidFill>
                  <a:schemeClr val="accent1">
                    <a:lumMod val="50000"/>
                  </a:schemeClr>
                </a:solidFill>
                <a:effectLst/>
                <a:latin typeface="Consolas" panose="020B0609020204030204" pitchFamily="49" charset="0"/>
              </a:rPr>
              <a:t>      }</a:t>
            </a:r>
            <a:br>
              <a:rPr lang="en-IN" sz="1300" b="0" dirty="0">
                <a:effectLst/>
                <a:latin typeface="Consolas" panose="020B0609020204030204" pitchFamily="49" charset="0"/>
              </a:rPr>
            </a:br>
            <a:r>
              <a:rPr lang="en-IN" sz="1300" b="0" dirty="0">
                <a:effectLst/>
                <a:latin typeface="Consolas" panose="020B0609020204030204" pitchFamily="49" charset="0"/>
              </a:rPr>
              <a:t>    }</a:t>
            </a:r>
            <a:br>
              <a:rPr lang="en-IN" sz="1300" b="0" dirty="0">
                <a:effectLst/>
                <a:latin typeface="Consolas" panose="020B0609020204030204" pitchFamily="49" charset="0"/>
              </a:rPr>
            </a:br>
            <a:r>
              <a:rPr lang="en-IN" sz="1300" b="0" dirty="0">
                <a:effectLst/>
                <a:latin typeface="Consolas" panose="020B0609020204030204" pitchFamily="49" charset="0"/>
              </a:rPr>
              <a:t>    var btn1=new Button("click Me")</a:t>
            </a:r>
          </a:p>
          <a:p>
            <a:pPr marL="0" indent="0">
              <a:buNone/>
            </a:pPr>
            <a:r>
              <a:rPr lang="en-IN" sz="1300" b="0" dirty="0">
                <a:solidFill>
                  <a:schemeClr val="accent1">
                    <a:lumMod val="50000"/>
                  </a:schemeClr>
                </a:solidFill>
                <a:effectLst/>
                <a:latin typeface="Consolas" panose="020B0609020204030204" pitchFamily="49" charset="0"/>
              </a:rPr>
              <a:t>    btn1.setWidth(100);</a:t>
            </a:r>
          </a:p>
          <a:p>
            <a:pPr marL="0" indent="0">
              <a:buNone/>
            </a:pPr>
            <a:r>
              <a:rPr lang="en-IN" sz="1300" b="0" dirty="0">
                <a:solidFill>
                  <a:schemeClr val="accent1">
                    <a:lumMod val="50000"/>
                  </a:schemeClr>
                </a:solidFill>
                <a:effectLst/>
                <a:latin typeface="Consolas" panose="020B0609020204030204" pitchFamily="49" charset="0"/>
              </a:rPr>
              <a:t>    btn1.setHeight(100);</a:t>
            </a:r>
            <a:br>
              <a:rPr lang="en-IN" sz="1300" b="0" dirty="0">
                <a:effectLst/>
                <a:latin typeface="Consolas" panose="020B0609020204030204" pitchFamily="49" charset="0"/>
              </a:rPr>
            </a:br>
            <a:r>
              <a:rPr lang="en-IN" sz="1300" b="0" dirty="0">
                <a:effectLst/>
                <a:latin typeface="Consolas" panose="020B0609020204030204" pitchFamily="49" charset="0"/>
              </a:rPr>
              <a:t>   &lt;/script&gt;</a:t>
            </a:r>
          </a:p>
          <a:p>
            <a:pPr marL="914400" lvl="2" indent="0" algn="just">
              <a:buNone/>
            </a:pPr>
            <a:endParaRPr lang="en-US" sz="1300" i="0" dirty="0">
              <a:effectLst/>
              <a:latin typeface="inter-regular"/>
            </a:endParaRPr>
          </a:p>
        </p:txBody>
      </p:sp>
    </p:spTree>
    <p:extLst>
      <p:ext uri="{BB962C8B-B14F-4D97-AF65-F5344CB8AC3E}">
        <p14:creationId xmlns:p14="http://schemas.microsoft.com/office/powerpoint/2010/main" val="3703139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 name="Content Placeholder 2">
            <a:extLst>
              <a:ext uri="{FF2B5EF4-FFF2-40B4-BE49-F238E27FC236}">
                <a16:creationId xmlns:a16="http://schemas.microsoft.com/office/drawing/2014/main" id="{F81F849F-4E56-9010-F4C9-E9C25970E16F}"/>
              </a:ext>
            </a:extLst>
          </p:cNvPr>
          <p:cNvSpPr txBox="1">
            <a:spLocks/>
          </p:cNvSpPr>
          <p:nvPr/>
        </p:nvSpPr>
        <p:spPr>
          <a:xfrm>
            <a:off x="1141412" y="512618"/>
            <a:ext cx="9905999" cy="52785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en-US" b="1" u="sng" dirty="0"/>
              <a:t>1.Inline JavaScript</a:t>
            </a:r>
          </a:p>
          <a:p>
            <a:pPr>
              <a:lnSpc>
                <a:spcPct val="100000"/>
              </a:lnSpc>
            </a:pPr>
            <a:r>
              <a:rPr lang="en-US" dirty="0"/>
              <a:t>Write the function inside the &lt;tag&gt;</a:t>
            </a:r>
          </a:p>
          <a:p>
            <a:pPr>
              <a:lnSpc>
                <a:spcPct val="100000"/>
              </a:lnSpc>
            </a:pPr>
            <a:r>
              <a:rPr lang="en-US" dirty="0"/>
              <a:t>Example :</a:t>
            </a:r>
          </a:p>
          <a:p>
            <a:pPr marL="457200" lvl="1" indent="0">
              <a:lnSpc>
                <a:spcPct val="100000"/>
              </a:lnSpc>
              <a:buFont typeface="Arial" panose="020B0604020202020204" pitchFamily="34" charset="0"/>
              <a:buNone/>
            </a:pPr>
            <a:r>
              <a:rPr lang="en-US" dirty="0"/>
              <a:t>	&lt;h1 onclick=“javascript:alert(InlineJS)”&gt;hello world&lt;/h&gt;</a:t>
            </a:r>
          </a:p>
          <a:p>
            <a:pPr marL="457200" lvl="1" indent="0" algn="ctr">
              <a:lnSpc>
                <a:spcPct val="100000"/>
              </a:lnSpc>
              <a:buFont typeface="Arial" panose="020B0604020202020204" pitchFamily="34" charset="0"/>
              <a:buNone/>
            </a:pPr>
            <a:r>
              <a:rPr lang="en-US" b="1" u="sng" dirty="0"/>
              <a:t>2.Internal </a:t>
            </a:r>
            <a:r>
              <a:rPr lang="en-US" b="1" u="sng" dirty="0" err="1"/>
              <a:t>JAvaScript</a:t>
            </a:r>
            <a:endParaRPr lang="en-US" b="1" u="sng" dirty="0"/>
          </a:p>
          <a:p>
            <a:pPr lvl="1">
              <a:lnSpc>
                <a:spcPct val="100000"/>
              </a:lnSpc>
            </a:pPr>
            <a:r>
              <a:rPr lang="en-US" sz="2200" dirty="0"/>
              <a:t>Write JavaScript function with in the body</a:t>
            </a:r>
          </a:p>
          <a:p>
            <a:pPr lvl="1">
              <a:lnSpc>
                <a:spcPct val="100000"/>
              </a:lnSpc>
            </a:pPr>
            <a:r>
              <a:rPr lang="en-US" sz="2200" dirty="0"/>
              <a:t>Example :</a:t>
            </a:r>
          </a:p>
          <a:p>
            <a:pPr marL="457200" lvl="1" indent="0" algn="just">
              <a:lnSpc>
                <a:spcPct val="100000"/>
              </a:lnSpc>
              <a:buFont typeface="Arial" panose="020B0604020202020204" pitchFamily="34" charset="0"/>
              <a:buNone/>
            </a:pPr>
            <a:r>
              <a:rPr lang="en-IN" b="1" dirty="0">
                <a:latin typeface="inter-regular"/>
              </a:rPr>
              <a:t>	&lt;script</a:t>
            </a:r>
            <a:r>
              <a:rPr lang="en-IN" dirty="0">
                <a:latin typeface="inter-regular"/>
              </a:rPr>
              <a:t> type="text/javascript"</a:t>
            </a:r>
            <a:r>
              <a:rPr lang="en-IN" b="1" dirty="0">
                <a:latin typeface="inter-regular"/>
              </a:rPr>
              <a:t>&gt;</a:t>
            </a:r>
            <a:r>
              <a:rPr lang="en-IN" dirty="0">
                <a:latin typeface="inter-regular"/>
              </a:rPr>
              <a:t>  </a:t>
            </a:r>
          </a:p>
          <a:p>
            <a:pPr marL="457200" lvl="1" indent="0" algn="just">
              <a:lnSpc>
                <a:spcPct val="100000"/>
              </a:lnSpc>
              <a:buFont typeface="Arial" panose="020B0604020202020204" pitchFamily="34" charset="0"/>
              <a:buNone/>
            </a:pPr>
            <a:r>
              <a:rPr lang="en-IN" dirty="0">
                <a:latin typeface="inter-regular"/>
              </a:rPr>
              <a:t> 		alert("Hello Synnefo");  </a:t>
            </a:r>
          </a:p>
          <a:p>
            <a:pPr marL="457200" lvl="1" indent="0" algn="just">
              <a:lnSpc>
                <a:spcPct val="100000"/>
              </a:lnSpc>
              <a:buFont typeface="Arial" panose="020B0604020202020204" pitchFamily="34" charset="0"/>
              <a:buNone/>
            </a:pPr>
            <a:r>
              <a:rPr lang="en-IN" b="1" dirty="0">
                <a:latin typeface="inter-regular"/>
              </a:rPr>
              <a:t>	&lt;/script&gt;</a:t>
            </a:r>
            <a:endParaRPr lang="en-IN" dirty="0">
              <a:latin typeface="inter-regular"/>
            </a:endParaRPr>
          </a:p>
          <a:p>
            <a:pPr marL="457200" lvl="1" indent="0">
              <a:lnSpc>
                <a:spcPct val="100000"/>
              </a:lnSpc>
              <a:buFont typeface="Arial" panose="020B0604020202020204" pitchFamily="34" charset="0"/>
              <a:buNone/>
            </a:pPr>
            <a:endParaRPr lang="en-US" sz="2200" dirty="0"/>
          </a:p>
        </p:txBody>
      </p:sp>
    </p:spTree>
    <p:extLst>
      <p:ext uri="{BB962C8B-B14F-4D97-AF65-F5344CB8AC3E}">
        <p14:creationId xmlns:p14="http://schemas.microsoft.com/office/powerpoint/2010/main" val="42404263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18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OOP</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3061651" y="715394"/>
            <a:ext cx="5334204" cy="5726970"/>
          </a:xfrm>
          <a:prstGeom prst="rect">
            <a:avLst/>
          </a:prstGeom>
          <a:l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lgn="just">
              <a:buNone/>
            </a:pPr>
            <a:r>
              <a:rPr lang="en-US" sz="1800" b="1" i="0" u="sng" dirty="0">
                <a:effectLst/>
                <a:latin typeface="inter-regular"/>
              </a:rPr>
              <a:t>After SETTERS </a:t>
            </a:r>
          </a:p>
          <a:p>
            <a:pPr marL="0" indent="0">
              <a:buNone/>
            </a:pPr>
            <a:r>
              <a:rPr lang="en-IN" sz="1200" b="0" dirty="0">
                <a:effectLst/>
                <a:latin typeface="Consolas" panose="020B0609020204030204" pitchFamily="49" charset="0"/>
              </a:rPr>
              <a:t>  &lt;script&gt;</a:t>
            </a:r>
          </a:p>
          <a:p>
            <a:pPr marL="0" indent="0">
              <a:buNone/>
            </a:pPr>
            <a:r>
              <a:rPr lang="en-IN" sz="1200" b="0" dirty="0">
                <a:effectLst/>
                <a:latin typeface="Consolas" panose="020B0609020204030204" pitchFamily="49" charset="0"/>
              </a:rPr>
              <a:t>    class Button{</a:t>
            </a:r>
          </a:p>
          <a:p>
            <a:pPr marL="0" indent="0">
              <a:buNone/>
            </a:pPr>
            <a:r>
              <a:rPr lang="en-IN" sz="1200" b="0" dirty="0">
                <a:effectLst/>
                <a:latin typeface="Consolas" panose="020B0609020204030204" pitchFamily="49" charset="0"/>
              </a:rPr>
              <a:t>      constructor(name){</a:t>
            </a:r>
          </a:p>
          <a:p>
            <a:pPr marL="0" indent="0">
              <a:buNone/>
            </a:pPr>
            <a:r>
              <a:rPr lang="en-IN" sz="1200" b="0" dirty="0">
                <a:effectLst/>
                <a:latin typeface="Consolas" panose="020B0609020204030204" pitchFamily="49" charset="0"/>
              </a:rPr>
              <a:t>        </a:t>
            </a:r>
            <a:r>
              <a:rPr lang="en-IN" sz="1200" b="0" dirty="0" err="1">
                <a:effectLst/>
                <a:latin typeface="Consolas" panose="020B0609020204030204" pitchFamily="49" charset="0"/>
              </a:rPr>
              <a:t>this.button</a:t>
            </a:r>
            <a:r>
              <a:rPr lang="en-IN" sz="1200" b="0" dirty="0">
                <a:effectLst/>
                <a:latin typeface="Consolas" panose="020B0609020204030204" pitchFamily="49" charset="0"/>
              </a:rPr>
              <a:t>=</a:t>
            </a:r>
            <a:r>
              <a:rPr lang="en-IN" sz="1200" b="0" dirty="0" err="1">
                <a:effectLst/>
                <a:latin typeface="Consolas" panose="020B0609020204030204" pitchFamily="49" charset="0"/>
              </a:rPr>
              <a:t>document.createElement</a:t>
            </a:r>
            <a:r>
              <a:rPr lang="en-IN" sz="1200" b="0" dirty="0">
                <a:effectLst/>
                <a:latin typeface="Consolas" panose="020B0609020204030204" pitchFamily="49" charset="0"/>
              </a:rPr>
              <a:t>('button');</a:t>
            </a:r>
          </a:p>
          <a:p>
            <a:pPr marL="0" indent="0">
              <a:buNone/>
            </a:pPr>
            <a:r>
              <a:rPr lang="en-IN" sz="1200" b="0" dirty="0">
                <a:effectLst/>
                <a:latin typeface="Consolas" panose="020B0609020204030204" pitchFamily="49" charset="0"/>
              </a:rPr>
              <a:t>        </a:t>
            </a:r>
            <a:r>
              <a:rPr lang="en-IN" sz="1200" b="0" dirty="0" err="1">
                <a:effectLst/>
                <a:latin typeface="Consolas" panose="020B0609020204030204" pitchFamily="49" charset="0"/>
              </a:rPr>
              <a:t>this.button.innerHTML</a:t>
            </a:r>
            <a:r>
              <a:rPr lang="en-IN" sz="1200" b="0" dirty="0">
                <a:effectLst/>
                <a:latin typeface="Consolas" panose="020B0609020204030204" pitchFamily="49" charset="0"/>
              </a:rPr>
              <a:t>=name;</a:t>
            </a:r>
          </a:p>
          <a:p>
            <a:pPr marL="0" indent="0">
              <a:buNone/>
            </a:pPr>
            <a:r>
              <a:rPr lang="en-IN" sz="1200" b="0" dirty="0">
                <a:effectLst/>
                <a:latin typeface="Consolas" panose="020B0609020204030204" pitchFamily="49" charset="0"/>
              </a:rPr>
              <a:t>        </a:t>
            </a:r>
            <a:r>
              <a:rPr lang="en-IN" sz="1200" b="0" dirty="0" err="1">
                <a:effectLst/>
                <a:latin typeface="Consolas" panose="020B0609020204030204" pitchFamily="49" charset="0"/>
              </a:rPr>
              <a:t>document.body.appendChild</a:t>
            </a:r>
            <a:r>
              <a:rPr lang="en-IN" sz="1200" b="0" dirty="0">
                <a:effectLst/>
                <a:latin typeface="Consolas" panose="020B0609020204030204" pitchFamily="49" charset="0"/>
              </a:rPr>
              <a:t>(</a:t>
            </a:r>
            <a:r>
              <a:rPr lang="en-IN" sz="1200" b="0" dirty="0" err="1">
                <a:effectLst/>
                <a:latin typeface="Consolas" panose="020B0609020204030204" pitchFamily="49" charset="0"/>
              </a:rPr>
              <a:t>this.button</a:t>
            </a:r>
            <a:r>
              <a:rPr lang="en-IN" sz="1200" b="0" dirty="0">
                <a:effectLst/>
                <a:latin typeface="Consolas" panose="020B0609020204030204" pitchFamily="49" charset="0"/>
              </a:rPr>
              <a:t>);</a:t>
            </a:r>
          </a:p>
          <a:p>
            <a:pPr marL="0" indent="0">
              <a:buNone/>
            </a:pPr>
            <a:r>
              <a:rPr lang="en-IN" sz="1200" b="0" dirty="0">
                <a:effectLst/>
                <a:latin typeface="Consolas" panose="020B0609020204030204" pitchFamily="49" charset="0"/>
              </a:rPr>
              <a:t>      }</a:t>
            </a:r>
          </a:p>
          <a:p>
            <a:pPr marL="0" indent="0">
              <a:buNone/>
            </a:pPr>
            <a:r>
              <a:rPr lang="en-IN" sz="1200" b="0" dirty="0">
                <a:effectLst/>
                <a:latin typeface="Consolas" panose="020B0609020204030204" pitchFamily="49" charset="0"/>
              </a:rPr>
              <a:t>     </a:t>
            </a:r>
            <a:r>
              <a:rPr lang="en-IN" sz="1200" b="0" dirty="0">
                <a:solidFill>
                  <a:schemeClr val="accent1">
                    <a:lumMod val="75000"/>
                  </a:schemeClr>
                </a:solidFill>
                <a:effectLst/>
                <a:latin typeface="Consolas" panose="020B0609020204030204" pitchFamily="49" charset="0"/>
              </a:rPr>
              <a:t>set width(width){</a:t>
            </a:r>
          </a:p>
          <a:p>
            <a:pPr marL="0" indent="0">
              <a:buNone/>
            </a:pPr>
            <a:r>
              <a:rPr lang="en-IN" sz="1200" b="0" dirty="0">
                <a:solidFill>
                  <a:schemeClr val="accent1">
                    <a:lumMod val="75000"/>
                  </a:schemeClr>
                </a:solidFill>
                <a:effectLst/>
                <a:latin typeface="Consolas" panose="020B0609020204030204" pitchFamily="49" charset="0"/>
              </a:rPr>
              <a:t>        </a:t>
            </a:r>
            <a:r>
              <a:rPr lang="en-IN" sz="1200" b="0" dirty="0" err="1">
                <a:solidFill>
                  <a:schemeClr val="accent1">
                    <a:lumMod val="75000"/>
                  </a:schemeClr>
                </a:solidFill>
                <a:effectLst/>
                <a:latin typeface="Consolas" panose="020B0609020204030204" pitchFamily="49" charset="0"/>
              </a:rPr>
              <a:t>this.button.style.width</a:t>
            </a:r>
            <a:r>
              <a:rPr lang="en-IN" sz="1200" b="0" dirty="0">
                <a:solidFill>
                  <a:schemeClr val="accent1">
                    <a:lumMod val="75000"/>
                  </a:schemeClr>
                </a:solidFill>
                <a:effectLst/>
                <a:latin typeface="Consolas" panose="020B0609020204030204" pitchFamily="49" charset="0"/>
              </a:rPr>
              <a:t>=width+'</a:t>
            </a:r>
            <a:r>
              <a:rPr lang="en-IN" sz="1200" b="0" dirty="0" err="1">
                <a:solidFill>
                  <a:schemeClr val="accent1">
                    <a:lumMod val="75000"/>
                  </a:schemeClr>
                </a:solidFill>
                <a:effectLst/>
                <a:latin typeface="Consolas" panose="020B0609020204030204" pitchFamily="49" charset="0"/>
              </a:rPr>
              <a:t>px</a:t>
            </a:r>
            <a:r>
              <a:rPr lang="en-IN" sz="1200" b="0" dirty="0">
                <a:solidFill>
                  <a:schemeClr val="accent1">
                    <a:lumMod val="75000"/>
                  </a:schemeClr>
                </a:solidFill>
                <a:effectLst/>
                <a:latin typeface="Consolas" panose="020B0609020204030204" pitchFamily="49" charset="0"/>
              </a:rPr>
              <a:t>';</a:t>
            </a:r>
          </a:p>
          <a:p>
            <a:pPr marL="0" indent="0">
              <a:buNone/>
            </a:pPr>
            <a:r>
              <a:rPr lang="en-IN" sz="1200" b="0" dirty="0">
                <a:solidFill>
                  <a:schemeClr val="accent1">
                    <a:lumMod val="75000"/>
                  </a:schemeClr>
                </a:solidFill>
                <a:effectLst/>
                <a:latin typeface="Consolas" panose="020B0609020204030204" pitchFamily="49" charset="0"/>
              </a:rPr>
              <a:t>      }</a:t>
            </a:r>
          </a:p>
          <a:p>
            <a:pPr marL="0" indent="0">
              <a:buNone/>
            </a:pPr>
            <a:r>
              <a:rPr lang="en-IN" sz="1200" b="0" dirty="0">
                <a:solidFill>
                  <a:schemeClr val="accent1">
                    <a:lumMod val="75000"/>
                  </a:schemeClr>
                </a:solidFill>
                <a:effectLst/>
                <a:latin typeface="Consolas" panose="020B0609020204030204" pitchFamily="49" charset="0"/>
              </a:rPr>
              <a:t>    set  height(height){</a:t>
            </a:r>
          </a:p>
          <a:p>
            <a:pPr marL="0" indent="0">
              <a:buNone/>
            </a:pPr>
            <a:r>
              <a:rPr lang="en-IN" sz="1200" b="0" dirty="0">
                <a:solidFill>
                  <a:schemeClr val="accent1">
                    <a:lumMod val="75000"/>
                  </a:schemeClr>
                </a:solidFill>
                <a:effectLst/>
                <a:latin typeface="Consolas" panose="020B0609020204030204" pitchFamily="49" charset="0"/>
              </a:rPr>
              <a:t>        </a:t>
            </a:r>
            <a:r>
              <a:rPr lang="en-IN" sz="1200" b="0" dirty="0" err="1">
                <a:solidFill>
                  <a:schemeClr val="accent1">
                    <a:lumMod val="75000"/>
                  </a:schemeClr>
                </a:solidFill>
                <a:effectLst/>
                <a:latin typeface="Consolas" panose="020B0609020204030204" pitchFamily="49" charset="0"/>
              </a:rPr>
              <a:t>this.button.style.height</a:t>
            </a:r>
            <a:r>
              <a:rPr lang="en-IN" sz="1200" b="0" dirty="0">
                <a:solidFill>
                  <a:schemeClr val="accent1">
                    <a:lumMod val="75000"/>
                  </a:schemeClr>
                </a:solidFill>
                <a:effectLst/>
                <a:latin typeface="Consolas" panose="020B0609020204030204" pitchFamily="49" charset="0"/>
              </a:rPr>
              <a:t>=height+'</a:t>
            </a:r>
            <a:r>
              <a:rPr lang="en-IN" sz="1200" b="0" dirty="0" err="1">
                <a:solidFill>
                  <a:schemeClr val="accent1">
                    <a:lumMod val="75000"/>
                  </a:schemeClr>
                </a:solidFill>
                <a:effectLst/>
                <a:latin typeface="Consolas" panose="020B0609020204030204" pitchFamily="49" charset="0"/>
              </a:rPr>
              <a:t>px</a:t>
            </a:r>
            <a:r>
              <a:rPr lang="en-IN" sz="1200" b="0" dirty="0">
                <a:solidFill>
                  <a:schemeClr val="accent1">
                    <a:lumMod val="75000"/>
                  </a:schemeClr>
                </a:solidFill>
                <a:effectLst/>
                <a:latin typeface="Consolas" panose="020B0609020204030204" pitchFamily="49" charset="0"/>
              </a:rPr>
              <a:t>';</a:t>
            </a:r>
          </a:p>
          <a:p>
            <a:pPr marL="0" indent="0">
              <a:buNone/>
            </a:pPr>
            <a:r>
              <a:rPr lang="en-IN" sz="1200" b="0" dirty="0">
                <a:solidFill>
                  <a:schemeClr val="accent1">
                    <a:lumMod val="75000"/>
                  </a:schemeClr>
                </a:solidFill>
                <a:effectLst/>
                <a:latin typeface="Consolas" panose="020B0609020204030204" pitchFamily="49" charset="0"/>
              </a:rPr>
              <a:t>      }</a:t>
            </a:r>
          </a:p>
          <a:p>
            <a:pPr marL="0" indent="0">
              <a:buNone/>
            </a:pPr>
            <a:r>
              <a:rPr lang="en-IN" sz="1200" b="0" dirty="0">
                <a:effectLst/>
                <a:latin typeface="Consolas" panose="020B0609020204030204" pitchFamily="49" charset="0"/>
              </a:rPr>
              <a:t>    }</a:t>
            </a:r>
          </a:p>
          <a:p>
            <a:pPr marL="0" indent="0">
              <a:buNone/>
            </a:pPr>
            <a:r>
              <a:rPr lang="en-IN" sz="1200" b="0" dirty="0">
                <a:effectLst/>
                <a:latin typeface="Consolas" panose="020B0609020204030204" pitchFamily="49" charset="0"/>
              </a:rPr>
              <a:t>    var btn1=new Button("click Me");</a:t>
            </a:r>
          </a:p>
          <a:p>
            <a:pPr marL="0" indent="0">
              <a:buNone/>
            </a:pPr>
            <a:r>
              <a:rPr lang="en-IN" sz="1200" b="0" dirty="0">
                <a:solidFill>
                  <a:schemeClr val="accent1">
                    <a:lumMod val="75000"/>
                  </a:schemeClr>
                </a:solidFill>
                <a:effectLst/>
                <a:latin typeface="Consolas" panose="020B0609020204030204" pitchFamily="49" charset="0"/>
              </a:rPr>
              <a:t>    btn1.width=100;</a:t>
            </a:r>
          </a:p>
          <a:p>
            <a:pPr marL="0" indent="0">
              <a:buNone/>
            </a:pPr>
            <a:r>
              <a:rPr lang="en-IN" sz="1200" b="0" dirty="0">
                <a:solidFill>
                  <a:schemeClr val="accent1">
                    <a:lumMod val="75000"/>
                  </a:schemeClr>
                </a:solidFill>
                <a:effectLst/>
                <a:latin typeface="Consolas" panose="020B0609020204030204" pitchFamily="49" charset="0"/>
              </a:rPr>
              <a:t>    btn1.height=100;</a:t>
            </a:r>
          </a:p>
          <a:p>
            <a:pPr marL="0" indent="0">
              <a:buNone/>
            </a:pPr>
            <a:r>
              <a:rPr lang="en-IN" sz="1200" b="0" dirty="0">
                <a:effectLst/>
                <a:latin typeface="Consolas" panose="020B0609020204030204" pitchFamily="49" charset="0"/>
              </a:rPr>
              <a:t>   &lt;/script&gt;</a:t>
            </a:r>
          </a:p>
        </p:txBody>
      </p:sp>
    </p:spTree>
    <p:extLst>
      <p:ext uri="{BB962C8B-B14F-4D97-AF65-F5344CB8AC3E}">
        <p14:creationId xmlns:p14="http://schemas.microsoft.com/office/powerpoint/2010/main" val="37556390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18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OOP</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3061651" y="715394"/>
            <a:ext cx="5334204" cy="5726970"/>
          </a:xfrm>
          <a:prstGeom prst="rect">
            <a:avLst/>
          </a:prstGeom>
          <a:l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lgn="just">
              <a:buNone/>
            </a:pPr>
            <a:r>
              <a:rPr lang="en-US" sz="1800" b="1" u="sng" dirty="0">
                <a:latin typeface="inter-regular"/>
              </a:rPr>
              <a:t>Before Getters</a:t>
            </a:r>
            <a:endParaRPr lang="en-US" sz="1800" b="1" i="0" u="sng" dirty="0">
              <a:effectLst/>
              <a:latin typeface="inter-regular"/>
            </a:endParaRPr>
          </a:p>
          <a:p>
            <a:pPr marL="0" indent="0">
              <a:buNone/>
            </a:pPr>
            <a:r>
              <a:rPr lang="en-IN" sz="1200" b="0" dirty="0">
                <a:effectLst/>
                <a:latin typeface="Consolas" panose="020B0609020204030204" pitchFamily="49" charset="0"/>
              </a:rPr>
              <a:t>  &lt;script&gt;</a:t>
            </a:r>
          </a:p>
          <a:p>
            <a:pPr marL="0" indent="0">
              <a:buNone/>
            </a:pPr>
            <a:r>
              <a:rPr lang="en-IN" sz="1200" b="0" dirty="0">
                <a:effectLst/>
                <a:latin typeface="Consolas" panose="020B0609020204030204" pitchFamily="49" charset="0"/>
              </a:rPr>
              <a:t>    class Button{</a:t>
            </a:r>
          </a:p>
          <a:p>
            <a:pPr marL="0" indent="0">
              <a:buNone/>
            </a:pPr>
            <a:r>
              <a:rPr lang="en-IN" sz="1200" b="0" dirty="0">
                <a:effectLst/>
                <a:latin typeface="Consolas" panose="020B0609020204030204" pitchFamily="49" charset="0"/>
              </a:rPr>
              <a:t>      constructor(name){</a:t>
            </a:r>
          </a:p>
          <a:p>
            <a:pPr marL="0" indent="0">
              <a:buNone/>
            </a:pPr>
            <a:r>
              <a:rPr lang="en-IN" sz="1200" b="0" dirty="0">
                <a:effectLst/>
                <a:latin typeface="Consolas" panose="020B0609020204030204" pitchFamily="49" charset="0"/>
              </a:rPr>
              <a:t>        </a:t>
            </a:r>
            <a:r>
              <a:rPr lang="en-IN" sz="1200" b="0" dirty="0" err="1">
                <a:effectLst/>
                <a:latin typeface="Consolas" panose="020B0609020204030204" pitchFamily="49" charset="0"/>
              </a:rPr>
              <a:t>this.button</a:t>
            </a:r>
            <a:r>
              <a:rPr lang="en-IN" sz="1200" b="0" dirty="0">
                <a:effectLst/>
                <a:latin typeface="Consolas" panose="020B0609020204030204" pitchFamily="49" charset="0"/>
              </a:rPr>
              <a:t>=</a:t>
            </a:r>
            <a:r>
              <a:rPr lang="en-IN" sz="1200" b="0" dirty="0" err="1">
                <a:effectLst/>
                <a:latin typeface="Consolas" panose="020B0609020204030204" pitchFamily="49" charset="0"/>
              </a:rPr>
              <a:t>document.createElement</a:t>
            </a:r>
            <a:r>
              <a:rPr lang="en-IN" sz="1200" b="0" dirty="0">
                <a:effectLst/>
                <a:latin typeface="Consolas" panose="020B0609020204030204" pitchFamily="49" charset="0"/>
              </a:rPr>
              <a:t>('button');</a:t>
            </a:r>
          </a:p>
          <a:p>
            <a:pPr marL="0" indent="0">
              <a:buNone/>
            </a:pPr>
            <a:r>
              <a:rPr lang="en-IN" sz="1200" b="0" dirty="0">
                <a:effectLst/>
                <a:latin typeface="Consolas" panose="020B0609020204030204" pitchFamily="49" charset="0"/>
              </a:rPr>
              <a:t>        </a:t>
            </a:r>
            <a:r>
              <a:rPr lang="en-IN" sz="1200" b="0" dirty="0" err="1">
                <a:effectLst/>
                <a:latin typeface="Consolas" panose="020B0609020204030204" pitchFamily="49" charset="0"/>
              </a:rPr>
              <a:t>this.button.innerHTML</a:t>
            </a:r>
            <a:r>
              <a:rPr lang="en-IN" sz="1200" b="0" dirty="0">
                <a:effectLst/>
                <a:latin typeface="Consolas" panose="020B0609020204030204" pitchFamily="49" charset="0"/>
              </a:rPr>
              <a:t>=name;</a:t>
            </a:r>
          </a:p>
          <a:p>
            <a:pPr marL="0" indent="0">
              <a:buNone/>
            </a:pPr>
            <a:r>
              <a:rPr lang="en-IN" sz="1200" b="0" dirty="0">
                <a:effectLst/>
                <a:latin typeface="Consolas" panose="020B0609020204030204" pitchFamily="49" charset="0"/>
              </a:rPr>
              <a:t>        </a:t>
            </a:r>
            <a:r>
              <a:rPr lang="en-IN" sz="1200" b="0" dirty="0" err="1">
                <a:effectLst/>
                <a:latin typeface="Consolas" panose="020B0609020204030204" pitchFamily="49" charset="0"/>
              </a:rPr>
              <a:t>document.body.appendChild</a:t>
            </a:r>
            <a:r>
              <a:rPr lang="en-IN" sz="1200" b="0" dirty="0">
                <a:effectLst/>
                <a:latin typeface="Consolas" panose="020B0609020204030204" pitchFamily="49" charset="0"/>
              </a:rPr>
              <a:t>(</a:t>
            </a:r>
            <a:r>
              <a:rPr lang="en-IN" sz="1200" b="0" dirty="0" err="1">
                <a:effectLst/>
                <a:latin typeface="Consolas" panose="020B0609020204030204" pitchFamily="49" charset="0"/>
              </a:rPr>
              <a:t>this.button</a:t>
            </a:r>
            <a:r>
              <a:rPr lang="en-IN" sz="1200" b="0" dirty="0">
                <a:effectLst/>
                <a:latin typeface="Consolas" panose="020B0609020204030204" pitchFamily="49" charset="0"/>
              </a:rPr>
              <a:t>);</a:t>
            </a:r>
          </a:p>
          <a:p>
            <a:pPr marL="0" indent="0">
              <a:buNone/>
            </a:pPr>
            <a:r>
              <a:rPr lang="en-IN" sz="1200" b="0" dirty="0">
                <a:effectLst/>
                <a:latin typeface="Consolas" panose="020B0609020204030204" pitchFamily="49" charset="0"/>
              </a:rPr>
              <a:t>      }</a:t>
            </a:r>
          </a:p>
          <a:p>
            <a:pPr marL="0" indent="0">
              <a:buNone/>
            </a:pPr>
            <a:r>
              <a:rPr lang="en-IN" sz="1200" b="0" dirty="0">
                <a:effectLst/>
                <a:latin typeface="Consolas" panose="020B0609020204030204" pitchFamily="49" charset="0"/>
              </a:rPr>
              <a:t>     </a:t>
            </a:r>
            <a:r>
              <a:rPr lang="en-IN" sz="1200" b="0" dirty="0">
                <a:solidFill>
                  <a:schemeClr val="accent1">
                    <a:lumMod val="75000"/>
                  </a:schemeClr>
                </a:solidFill>
                <a:effectLst/>
                <a:latin typeface="Consolas" panose="020B0609020204030204" pitchFamily="49" charset="0"/>
              </a:rPr>
              <a:t>set width(width){</a:t>
            </a:r>
          </a:p>
          <a:p>
            <a:pPr marL="0" indent="0">
              <a:buNone/>
            </a:pPr>
            <a:r>
              <a:rPr lang="en-IN" sz="1200" b="0" dirty="0">
                <a:solidFill>
                  <a:schemeClr val="accent1">
                    <a:lumMod val="75000"/>
                  </a:schemeClr>
                </a:solidFill>
                <a:effectLst/>
                <a:latin typeface="Consolas" panose="020B0609020204030204" pitchFamily="49" charset="0"/>
              </a:rPr>
              <a:t>        </a:t>
            </a:r>
            <a:r>
              <a:rPr lang="en-IN" sz="1200" b="0" dirty="0" err="1">
                <a:solidFill>
                  <a:schemeClr val="accent1">
                    <a:lumMod val="75000"/>
                  </a:schemeClr>
                </a:solidFill>
                <a:effectLst/>
                <a:latin typeface="Consolas" panose="020B0609020204030204" pitchFamily="49" charset="0"/>
              </a:rPr>
              <a:t>this.button.style.width</a:t>
            </a:r>
            <a:r>
              <a:rPr lang="en-IN" sz="1200" b="0" dirty="0">
                <a:solidFill>
                  <a:schemeClr val="accent1">
                    <a:lumMod val="75000"/>
                  </a:schemeClr>
                </a:solidFill>
                <a:effectLst/>
                <a:latin typeface="Consolas" panose="020B0609020204030204" pitchFamily="49" charset="0"/>
              </a:rPr>
              <a:t>=width+'</a:t>
            </a:r>
            <a:r>
              <a:rPr lang="en-IN" sz="1200" b="0" dirty="0" err="1">
                <a:solidFill>
                  <a:schemeClr val="accent1">
                    <a:lumMod val="75000"/>
                  </a:schemeClr>
                </a:solidFill>
                <a:effectLst/>
                <a:latin typeface="Consolas" panose="020B0609020204030204" pitchFamily="49" charset="0"/>
              </a:rPr>
              <a:t>px</a:t>
            </a:r>
            <a:r>
              <a:rPr lang="en-IN" sz="1200" b="0" dirty="0">
                <a:solidFill>
                  <a:schemeClr val="accent1">
                    <a:lumMod val="75000"/>
                  </a:schemeClr>
                </a:solidFill>
                <a:effectLst/>
                <a:latin typeface="Consolas" panose="020B0609020204030204" pitchFamily="49" charset="0"/>
              </a:rPr>
              <a:t>';</a:t>
            </a:r>
          </a:p>
          <a:p>
            <a:pPr marL="0" indent="0">
              <a:buNone/>
            </a:pPr>
            <a:r>
              <a:rPr lang="en-IN" sz="1200" b="0" dirty="0">
                <a:solidFill>
                  <a:schemeClr val="accent1">
                    <a:lumMod val="75000"/>
                  </a:schemeClr>
                </a:solidFill>
                <a:effectLst/>
                <a:latin typeface="Consolas" panose="020B0609020204030204" pitchFamily="49" charset="0"/>
              </a:rPr>
              <a:t>      }</a:t>
            </a:r>
          </a:p>
          <a:p>
            <a:pPr marL="0" indent="0">
              <a:buNone/>
            </a:pPr>
            <a:r>
              <a:rPr lang="en-IN" sz="1200" b="0" dirty="0">
                <a:solidFill>
                  <a:schemeClr val="accent1">
                    <a:lumMod val="75000"/>
                  </a:schemeClr>
                </a:solidFill>
                <a:effectLst/>
                <a:latin typeface="Consolas" panose="020B0609020204030204" pitchFamily="49" charset="0"/>
              </a:rPr>
              <a:t>    set  height(height){</a:t>
            </a:r>
          </a:p>
          <a:p>
            <a:pPr marL="0" indent="0">
              <a:buNone/>
            </a:pPr>
            <a:r>
              <a:rPr lang="en-IN" sz="1200" b="0" dirty="0">
                <a:solidFill>
                  <a:schemeClr val="accent1">
                    <a:lumMod val="75000"/>
                  </a:schemeClr>
                </a:solidFill>
                <a:effectLst/>
                <a:latin typeface="Consolas" panose="020B0609020204030204" pitchFamily="49" charset="0"/>
              </a:rPr>
              <a:t>        </a:t>
            </a:r>
            <a:r>
              <a:rPr lang="en-IN" sz="1200" b="0" dirty="0" err="1">
                <a:solidFill>
                  <a:schemeClr val="accent1">
                    <a:lumMod val="75000"/>
                  </a:schemeClr>
                </a:solidFill>
                <a:effectLst/>
                <a:latin typeface="Consolas" panose="020B0609020204030204" pitchFamily="49" charset="0"/>
              </a:rPr>
              <a:t>this.button.style.height</a:t>
            </a:r>
            <a:r>
              <a:rPr lang="en-IN" sz="1200" b="0" dirty="0">
                <a:solidFill>
                  <a:schemeClr val="accent1">
                    <a:lumMod val="75000"/>
                  </a:schemeClr>
                </a:solidFill>
                <a:effectLst/>
                <a:latin typeface="Consolas" panose="020B0609020204030204" pitchFamily="49" charset="0"/>
              </a:rPr>
              <a:t>=height+'</a:t>
            </a:r>
            <a:r>
              <a:rPr lang="en-IN" sz="1200" b="0" dirty="0" err="1">
                <a:solidFill>
                  <a:schemeClr val="accent1">
                    <a:lumMod val="75000"/>
                  </a:schemeClr>
                </a:solidFill>
                <a:effectLst/>
                <a:latin typeface="Consolas" panose="020B0609020204030204" pitchFamily="49" charset="0"/>
              </a:rPr>
              <a:t>px</a:t>
            </a:r>
            <a:r>
              <a:rPr lang="en-IN" sz="1200" b="0" dirty="0">
                <a:solidFill>
                  <a:schemeClr val="accent1">
                    <a:lumMod val="75000"/>
                  </a:schemeClr>
                </a:solidFill>
                <a:effectLst/>
                <a:latin typeface="Consolas" panose="020B0609020204030204" pitchFamily="49" charset="0"/>
              </a:rPr>
              <a:t>';</a:t>
            </a:r>
          </a:p>
          <a:p>
            <a:pPr marL="0" indent="0">
              <a:buNone/>
            </a:pPr>
            <a:r>
              <a:rPr lang="en-IN" sz="1200" b="0" dirty="0">
                <a:solidFill>
                  <a:schemeClr val="accent1">
                    <a:lumMod val="75000"/>
                  </a:schemeClr>
                </a:solidFill>
                <a:effectLst/>
                <a:latin typeface="Consolas" panose="020B0609020204030204" pitchFamily="49" charset="0"/>
              </a:rPr>
              <a:t>      }</a:t>
            </a:r>
          </a:p>
          <a:p>
            <a:pPr marL="0" indent="0">
              <a:buNone/>
            </a:pPr>
            <a:r>
              <a:rPr lang="en-IN" sz="1200" b="0" dirty="0">
                <a:effectLst/>
                <a:latin typeface="Consolas" panose="020B0609020204030204" pitchFamily="49" charset="0"/>
              </a:rPr>
              <a:t>    }</a:t>
            </a:r>
          </a:p>
          <a:p>
            <a:pPr marL="0" indent="0">
              <a:buNone/>
            </a:pPr>
            <a:r>
              <a:rPr lang="en-IN" sz="1200" b="0" dirty="0">
                <a:effectLst/>
                <a:latin typeface="Consolas" panose="020B0609020204030204" pitchFamily="49" charset="0"/>
              </a:rPr>
              <a:t>    var btn1=new Button("click Me");</a:t>
            </a:r>
          </a:p>
          <a:p>
            <a:pPr marL="0" indent="0">
              <a:buNone/>
            </a:pPr>
            <a:r>
              <a:rPr lang="en-IN" sz="1200" b="0" dirty="0">
                <a:solidFill>
                  <a:schemeClr val="accent1">
                    <a:lumMod val="75000"/>
                  </a:schemeClr>
                </a:solidFill>
                <a:effectLst/>
                <a:latin typeface="Consolas" panose="020B0609020204030204" pitchFamily="49" charset="0"/>
              </a:rPr>
              <a:t>    btn1.width=100;</a:t>
            </a:r>
          </a:p>
          <a:p>
            <a:pPr marL="0" indent="0">
              <a:buNone/>
            </a:pPr>
            <a:r>
              <a:rPr lang="en-IN" sz="1200" b="0" dirty="0">
                <a:solidFill>
                  <a:schemeClr val="accent1">
                    <a:lumMod val="75000"/>
                  </a:schemeClr>
                </a:solidFill>
                <a:effectLst/>
                <a:latin typeface="Consolas" panose="020B0609020204030204" pitchFamily="49" charset="0"/>
              </a:rPr>
              <a:t>    btn1.height=100;</a:t>
            </a:r>
          </a:p>
          <a:p>
            <a:pPr marL="0" indent="0">
              <a:buNone/>
            </a:pPr>
            <a:r>
              <a:rPr lang="en-IN" sz="1200" b="0" dirty="0">
                <a:effectLst/>
                <a:latin typeface="Consolas" panose="020B0609020204030204" pitchFamily="49" charset="0"/>
              </a:rPr>
              <a:t>   &lt;/script&gt;</a:t>
            </a:r>
          </a:p>
        </p:txBody>
      </p:sp>
    </p:spTree>
    <p:extLst>
      <p:ext uri="{BB962C8B-B14F-4D97-AF65-F5344CB8AC3E}">
        <p14:creationId xmlns:p14="http://schemas.microsoft.com/office/powerpoint/2010/main" val="4370859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18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OOP</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5167537" y="715393"/>
            <a:ext cx="5514318" cy="6017915"/>
          </a:xfrm>
          <a:prstGeom prst="rect">
            <a:avLst/>
          </a:prstGeom>
          <a:l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lgn="just">
              <a:buNone/>
            </a:pPr>
            <a:r>
              <a:rPr lang="en-US" sz="1300" b="1" u="sng" dirty="0">
                <a:latin typeface="inter-regular"/>
              </a:rPr>
              <a:t>After Getters</a:t>
            </a:r>
            <a:endParaRPr lang="en-US" sz="1300" b="1" i="0" u="sng" dirty="0">
              <a:effectLst/>
              <a:latin typeface="inter-regular"/>
            </a:endParaRPr>
          </a:p>
          <a:p>
            <a:pPr marL="0" indent="0">
              <a:buNone/>
            </a:pPr>
            <a:r>
              <a:rPr lang="en-IN" sz="1300" b="0" dirty="0">
                <a:effectLst/>
                <a:latin typeface="Consolas" panose="020B0609020204030204" pitchFamily="49" charset="0"/>
              </a:rPr>
              <a:t>    class Button{</a:t>
            </a:r>
          </a:p>
          <a:p>
            <a:pPr marL="0" indent="0">
              <a:buNone/>
            </a:pPr>
            <a:r>
              <a:rPr lang="en-IN" sz="1300" b="0" dirty="0">
                <a:effectLst/>
                <a:latin typeface="Consolas" panose="020B0609020204030204" pitchFamily="49" charset="0"/>
              </a:rPr>
              <a:t>      constructor(name){</a:t>
            </a:r>
          </a:p>
          <a:p>
            <a:pPr marL="0" indent="0">
              <a:buNone/>
            </a:pPr>
            <a:r>
              <a:rPr lang="en-IN" sz="1300" b="0" dirty="0">
                <a:effectLst/>
                <a:latin typeface="Consolas" panose="020B0609020204030204" pitchFamily="49" charset="0"/>
              </a:rPr>
              <a:t>        </a:t>
            </a:r>
            <a:r>
              <a:rPr lang="en-IN" sz="1300" b="0" dirty="0" err="1">
                <a:effectLst/>
                <a:latin typeface="Consolas" panose="020B0609020204030204" pitchFamily="49" charset="0"/>
              </a:rPr>
              <a:t>this.button</a:t>
            </a:r>
            <a:r>
              <a:rPr lang="en-IN" sz="1300" b="0" dirty="0">
                <a:effectLst/>
                <a:latin typeface="Consolas" panose="020B0609020204030204" pitchFamily="49" charset="0"/>
              </a:rPr>
              <a:t>=</a:t>
            </a:r>
            <a:r>
              <a:rPr lang="en-IN" sz="1300" b="0" dirty="0" err="1">
                <a:effectLst/>
                <a:latin typeface="Consolas" panose="020B0609020204030204" pitchFamily="49" charset="0"/>
              </a:rPr>
              <a:t>document.createElement</a:t>
            </a:r>
            <a:r>
              <a:rPr lang="en-IN" sz="1300" b="0" dirty="0">
                <a:effectLst/>
                <a:latin typeface="Consolas" panose="020B0609020204030204" pitchFamily="49" charset="0"/>
              </a:rPr>
              <a:t>('button');</a:t>
            </a:r>
          </a:p>
          <a:p>
            <a:pPr marL="0" indent="0">
              <a:buNone/>
            </a:pPr>
            <a:r>
              <a:rPr lang="en-IN" sz="1300" b="0" dirty="0">
                <a:effectLst/>
                <a:latin typeface="Consolas" panose="020B0609020204030204" pitchFamily="49" charset="0"/>
              </a:rPr>
              <a:t>        </a:t>
            </a:r>
            <a:r>
              <a:rPr lang="en-IN" sz="1300" b="0" dirty="0" err="1">
                <a:effectLst/>
                <a:latin typeface="Consolas" panose="020B0609020204030204" pitchFamily="49" charset="0"/>
              </a:rPr>
              <a:t>this.button.innerHTML</a:t>
            </a:r>
            <a:r>
              <a:rPr lang="en-IN" sz="1300" b="0" dirty="0">
                <a:effectLst/>
                <a:latin typeface="Consolas" panose="020B0609020204030204" pitchFamily="49" charset="0"/>
              </a:rPr>
              <a:t>=name;</a:t>
            </a:r>
          </a:p>
          <a:p>
            <a:pPr marL="0" indent="0">
              <a:buNone/>
            </a:pPr>
            <a:r>
              <a:rPr lang="en-IN" sz="1300" b="0" dirty="0">
                <a:effectLst/>
                <a:latin typeface="Consolas" panose="020B0609020204030204" pitchFamily="49" charset="0"/>
              </a:rPr>
              <a:t>        </a:t>
            </a:r>
            <a:r>
              <a:rPr lang="en-IN" sz="1300" b="0" dirty="0" err="1">
                <a:effectLst/>
                <a:latin typeface="Consolas" panose="020B0609020204030204" pitchFamily="49" charset="0"/>
              </a:rPr>
              <a:t>document.body.appendChild</a:t>
            </a:r>
            <a:r>
              <a:rPr lang="en-IN" sz="1300" b="0" dirty="0">
                <a:effectLst/>
                <a:latin typeface="Consolas" panose="020B0609020204030204" pitchFamily="49" charset="0"/>
              </a:rPr>
              <a:t>(</a:t>
            </a:r>
            <a:r>
              <a:rPr lang="en-IN" sz="1300" b="0" dirty="0" err="1">
                <a:effectLst/>
                <a:latin typeface="Consolas" panose="020B0609020204030204" pitchFamily="49" charset="0"/>
              </a:rPr>
              <a:t>this.button</a:t>
            </a:r>
            <a:r>
              <a:rPr lang="en-IN" sz="1300" b="0" dirty="0">
                <a:effectLst/>
                <a:latin typeface="Consolas" panose="020B0609020204030204" pitchFamily="49" charset="0"/>
              </a:rPr>
              <a:t>);</a:t>
            </a:r>
          </a:p>
          <a:p>
            <a:pPr marL="0" indent="0">
              <a:buNone/>
            </a:pPr>
            <a:r>
              <a:rPr lang="en-IN" sz="1300" b="0" dirty="0">
                <a:effectLst/>
                <a:latin typeface="Consolas" panose="020B0609020204030204" pitchFamily="49" charset="0"/>
              </a:rPr>
              <a:t>      }</a:t>
            </a:r>
          </a:p>
          <a:p>
            <a:pPr marL="0" indent="0">
              <a:buNone/>
            </a:pPr>
            <a:r>
              <a:rPr lang="en-IN" sz="1300" b="0" dirty="0">
                <a:effectLst/>
                <a:latin typeface="Consolas" panose="020B0609020204030204" pitchFamily="49" charset="0"/>
              </a:rPr>
              <a:t>     set width(width){</a:t>
            </a:r>
          </a:p>
          <a:p>
            <a:pPr marL="0" indent="0">
              <a:buNone/>
            </a:pPr>
            <a:r>
              <a:rPr lang="en-IN" sz="1300" b="0" dirty="0">
                <a:effectLst/>
                <a:latin typeface="Consolas" panose="020B0609020204030204" pitchFamily="49" charset="0"/>
              </a:rPr>
              <a:t>        </a:t>
            </a:r>
            <a:r>
              <a:rPr lang="en-IN" sz="1300" b="0" dirty="0" err="1">
                <a:effectLst/>
                <a:latin typeface="Consolas" panose="020B0609020204030204" pitchFamily="49" charset="0"/>
              </a:rPr>
              <a:t>this.button.style.width</a:t>
            </a:r>
            <a:r>
              <a:rPr lang="en-IN" sz="1300" b="0" dirty="0">
                <a:effectLst/>
                <a:latin typeface="Consolas" panose="020B0609020204030204" pitchFamily="49" charset="0"/>
              </a:rPr>
              <a:t>=width+'</a:t>
            </a:r>
            <a:r>
              <a:rPr lang="en-IN" sz="1300" b="0" dirty="0" err="1">
                <a:effectLst/>
                <a:latin typeface="Consolas" panose="020B0609020204030204" pitchFamily="49" charset="0"/>
              </a:rPr>
              <a:t>px</a:t>
            </a:r>
            <a:r>
              <a:rPr lang="en-IN" sz="1300" b="0" dirty="0">
                <a:effectLst/>
                <a:latin typeface="Consolas" panose="020B0609020204030204" pitchFamily="49" charset="0"/>
              </a:rPr>
              <a:t>';</a:t>
            </a:r>
          </a:p>
          <a:p>
            <a:pPr marL="0" indent="0">
              <a:buNone/>
            </a:pPr>
            <a:r>
              <a:rPr lang="en-IN" sz="1300" b="0" dirty="0">
                <a:effectLst/>
                <a:latin typeface="Consolas" panose="020B0609020204030204" pitchFamily="49" charset="0"/>
              </a:rPr>
              <a:t>      }</a:t>
            </a:r>
          </a:p>
          <a:p>
            <a:pPr marL="0" indent="0">
              <a:buNone/>
            </a:pPr>
            <a:r>
              <a:rPr lang="en-IN" sz="1300" b="0" dirty="0">
                <a:effectLst/>
                <a:latin typeface="Consolas" panose="020B0609020204030204" pitchFamily="49" charset="0"/>
              </a:rPr>
              <a:t>    set  height(height){</a:t>
            </a:r>
          </a:p>
          <a:p>
            <a:pPr marL="0" indent="0">
              <a:buNone/>
            </a:pPr>
            <a:r>
              <a:rPr lang="en-IN" sz="1300" b="0" dirty="0">
                <a:effectLst/>
                <a:latin typeface="Consolas" panose="020B0609020204030204" pitchFamily="49" charset="0"/>
              </a:rPr>
              <a:t>        </a:t>
            </a:r>
            <a:r>
              <a:rPr lang="en-IN" sz="1300" b="0" dirty="0" err="1">
                <a:effectLst/>
                <a:latin typeface="Consolas" panose="020B0609020204030204" pitchFamily="49" charset="0"/>
              </a:rPr>
              <a:t>this.button.style.height</a:t>
            </a:r>
            <a:r>
              <a:rPr lang="en-IN" sz="1300" b="0" dirty="0">
                <a:effectLst/>
                <a:latin typeface="Consolas" panose="020B0609020204030204" pitchFamily="49" charset="0"/>
              </a:rPr>
              <a:t>=height+'</a:t>
            </a:r>
            <a:r>
              <a:rPr lang="en-IN" sz="1300" b="0" dirty="0" err="1">
                <a:effectLst/>
                <a:latin typeface="Consolas" panose="020B0609020204030204" pitchFamily="49" charset="0"/>
              </a:rPr>
              <a:t>px</a:t>
            </a:r>
            <a:r>
              <a:rPr lang="en-IN" sz="1300" b="0" dirty="0">
                <a:effectLst/>
                <a:latin typeface="Consolas" panose="020B0609020204030204" pitchFamily="49" charset="0"/>
              </a:rPr>
              <a:t>';</a:t>
            </a:r>
          </a:p>
          <a:p>
            <a:pPr marL="0" indent="0">
              <a:buNone/>
            </a:pPr>
            <a:r>
              <a:rPr lang="en-IN" sz="1300" b="0" dirty="0">
                <a:effectLst/>
                <a:latin typeface="Consolas" panose="020B0609020204030204" pitchFamily="49" charset="0"/>
              </a:rPr>
              <a:t>      }</a:t>
            </a:r>
          </a:p>
          <a:p>
            <a:pPr marL="0" indent="0">
              <a:buNone/>
            </a:pPr>
            <a:r>
              <a:rPr lang="en-IN" sz="1300" b="0" dirty="0">
                <a:effectLst/>
                <a:latin typeface="Consolas" panose="020B0609020204030204" pitchFamily="49" charset="0"/>
              </a:rPr>
              <a:t>      get width(){</a:t>
            </a:r>
          </a:p>
          <a:p>
            <a:pPr marL="0" indent="0">
              <a:buNone/>
            </a:pPr>
            <a:r>
              <a:rPr lang="en-IN" sz="1300" b="0" dirty="0">
                <a:effectLst/>
                <a:latin typeface="Consolas" panose="020B0609020204030204" pitchFamily="49" charset="0"/>
              </a:rPr>
              <a:t>        return </a:t>
            </a:r>
            <a:r>
              <a:rPr lang="en-IN" sz="1300" b="0" dirty="0" err="1">
                <a:effectLst/>
                <a:latin typeface="Consolas" panose="020B0609020204030204" pitchFamily="49" charset="0"/>
              </a:rPr>
              <a:t>parseInt</a:t>
            </a:r>
            <a:r>
              <a:rPr lang="en-IN" sz="1300" b="0" dirty="0">
                <a:effectLst/>
                <a:latin typeface="Consolas" panose="020B0609020204030204" pitchFamily="49" charset="0"/>
              </a:rPr>
              <a:t>(</a:t>
            </a:r>
            <a:r>
              <a:rPr lang="en-IN" sz="1300" b="0" dirty="0" err="1">
                <a:effectLst/>
                <a:latin typeface="Consolas" panose="020B0609020204030204" pitchFamily="49" charset="0"/>
              </a:rPr>
              <a:t>this.button.style.width</a:t>
            </a:r>
            <a:r>
              <a:rPr lang="en-IN" sz="1300" b="0" dirty="0">
                <a:effectLst/>
                <a:latin typeface="Consolas" panose="020B0609020204030204" pitchFamily="49" charset="0"/>
              </a:rPr>
              <a:t>);</a:t>
            </a:r>
          </a:p>
          <a:p>
            <a:pPr marL="0" indent="0">
              <a:buNone/>
            </a:pPr>
            <a:r>
              <a:rPr lang="en-IN" sz="1300" b="0" dirty="0">
                <a:effectLst/>
                <a:latin typeface="Consolas" panose="020B0609020204030204" pitchFamily="49" charset="0"/>
              </a:rPr>
              <a:t>      }</a:t>
            </a:r>
          </a:p>
          <a:p>
            <a:pPr marL="0" indent="0">
              <a:buNone/>
            </a:pPr>
            <a:r>
              <a:rPr lang="en-IN" sz="1300" b="0" dirty="0">
                <a:effectLst/>
                <a:latin typeface="Consolas" panose="020B0609020204030204" pitchFamily="49" charset="0"/>
              </a:rPr>
              <a:t>      get height(){</a:t>
            </a:r>
          </a:p>
          <a:p>
            <a:pPr marL="0" indent="0">
              <a:buNone/>
            </a:pPr>
            <a:r>
              <a:rPr lang="en-IN" sz="1300" b="0" dirty="0">
                <a:effectLst/>
                <a:latin typeface="Consolas" panose="020B0609020204030204" pitchFamily="49" charset="0"/>
              </a:rPr>
              <a:t>        return </a:t>
            </a:r>
            <a:r>
              <a:rPr lang="en-IN" sz="1300" b="0" dirty="0" err="1">
                <a:effectLst/>
                <a:latin typeface="Consolas" panose="020B0609020204030204" pitchFamily="49" charset="0"/>
              </a:rPr>
              <a:t>parseInt</a:t>
            </a:r>
            <a:r>
              <a:rPr lang="en-IN" sz="1300" b="0" dirty="0">
                <a:effectLst/>
                <a:latin typeface="Consolas" panose="020B0609020204030204" pitchFamily="49" charset="0"/>
              </a:rPr>
              <a:t>(</a:t>
            </a:r>
            <a:r>
              <a:rPr lang="en-IN" sz="1300" b="0" dirty="0" err="1">
                <a:effectLst/>
                <a:latin typeface="Consolas" panose="020B0609020204030204" pitchFamily="49" charset="0"/>
              </a:rPr>
              <a:t>this.button.style.height</a:t>
            </a:r>
            <a:r>
              <a:rPr lang="en-IN" sz="1300" b="0" dirty="0">
                <a:effectLst/>
                <a:latin typeface="Consolas" panose="020B0609020204030204" pitchFamily="49" charset="0"/>
              </a:rPr>
              <a:t>);</a:t>
            </a:r>
          </a:p>
          <a:p>
            <a:pPr marL="0" indent="0">
              <a:buNone/>
            </a:pPr>
            <a:r>
              <a:rPr lang="en-IN" sz="1300" b="0" dirty="0">
                <a:effectLst/>
                <a:latin typeface="Consolas" panose="020B0609020204030204" pitchFamily="49" charset="0"/>
              </a:rPr>
              <a:t>      } </a:t>
            </a:r>
          </a:p>
          <a:p>
            <a:pPr marL="0" indent="0">
              <a:buNone/>
            </a:pPr>
            <a:r>
              <a:rPr lang="en-IN" sz="1300" b="0" dirty="0">
                <a:effectLst/>
                <a:latin typeface="Consolas" panose="020B0609020204030204" pitchFamily="49" charset="0"/>
              </a:rPr>
              <a:t>    }</a:t>
            </a:r>
          </a:p>
          <a:p>
            <a:pPr marL="0" indent="0">
              <a:buNone/>
            </a:pPr>
            <a:endParaRPr lang="en-IN" sz="1300" b="0" dirty="0">
              <a:effectLst/>
              <a:latin typeface="Consolas" panose="020B0609020204030204" pitchFamily="49" charset="0"/>
            </a:endParaRPr>
          </a:p>
        </p:txBody>
      </p:sp>
      <p:sp>
        <p:nvSpPr>
          <p:cNvPr id="3" name="TextBox 2">
            <a:extLst>
              <a:ext uri="{FF2B5EF4-FFF2-40B4-BE49-F238E27FC236}">
                <a16:creationId xmlns:a16="http://schemas.microsoft.com/office/drawing/2014/main" id="{C6273EE2-0F26-94BB-5E3A-DA8E4A74AA45}"/>
              </a:ext>
            </a:extLst>
          </p:cNvPr>
          <p:cNvSpPr txBox="1"/>
          <p:nvPr/>
        </p:nvSpPr>
        <p:spPr>
          <a:xfrm>
            <a:off x="201885" y="1362887"/>
            <a:ext cx="4828598" cy="1323439"/>
          </a:xfrm>
          <a:prstGeom prst="rect">
            <a:avLst/>
          </a:prstGeom>
          <a:noFill/>
          <a:ln>
            <a:solidFill>
              <a:schemeClr val="accent1"/>
            </a:solidFill>
          </a:ln>
        </p:spPr>
        <p:txBody>
          <a:bodyPr wrap="square" rtlCol="0">
            <a:spAutoFit/>
          </a:bodyPr>
          <a:lstStyle/>
          <a:p>
            <a:r>
              <a:rPr lang="en-IN" sz="1600" b="0" dirty="0">
                <a:effectLst/>
                <a:latin typeface="Consolas" panose="020B0609020204030204" pitchFamily="49" charset="0"/>
              </a:rPr>
              <a:t>var btn1=new Button("click Me");</a:t>
            </a:r>
          </a:p>
          <a:p>
            <a:r>
              <a:rPr lang="en-IN" sz="1600" b="0" dirty="0">
                <a:effectLst/>
                <a:latin typeface="Consolas" panose="020B0609020204030204" pitchFamily="49" charset="0"/>
              </a:rPr>
              <a:t>    btn1.width=100;</a:t>
            </a:r>
          </a:p>
          <a:p>
            <a:r>
              <a:rPr lang="en-IN" sz="1600" b="0" dirty="0">
                <a:effectLst/>
                <a:latin typeface="Consolas" panose="020B0609020204030204" pitchFamily="49" charset="0"/>
              </a:rPr>
              <a:t>    btn1.height=100;</a:t>
            </a:r>
          </a:p>
          <a:p>
            <a:r>
              <a:rPr lang="en-IN" sz="1600" b="0" dirty="0">
                <a:effectLst/>
                <a:latin typeface="Consolas" panose="020B0609020204030204" pitchFamily="49" charset="0"/>
              </a:rPr>
              <a:t>    console.log(btn1.width,btn1.height);</a:t>
            </a:r>
          </a:p>
          <a:p>
            <a:endParaRPr lang="en-IN" sz="1600" dirty="0"/>
          </a:p>
        </p:txBody>
      </p:sp>
    </p:spTree>
    <p:extLst>
      <p:ext uri="{BB962C8B-B14F-4D97-AF65-F5344CB8AC3E}">
        <p14:creationId xmlns:p14="http://schemas.microsoft.com/office/powerpoint/2010/main" val="207838360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18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OOP</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767521"/>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lgn="just">
              <a:buNone/>
            </a:pPr>
            <a:r>
              <a:rPr lang="en-US" sz="1800" b="1" i="0" u="sng" dirty="0">
                <a:effectLst/>
                <a:latin typeface="inter-regular"/>
              </a:rPr>
              <a:t>INHERITANCE</a:t>
            </a:r>
          </a:p>
          <a:p>
            <a:pPr algn="just">
              <a:lnSpc>
                <a:spcPct val="150000"/>
              </a:lnSpc>
            </a:pPr>
            <a:r>
              <a:rPr lang="en-US" sz="1800" b="0" i="0" dirty="0">
                <a:solidFill>
                  <a:srgbClr val="333333"/>
                </a:solidFill>
                <a:effectLst/>
                <a:latin typeface="inter-regular"/>
              </a:rPr>
              <a:t>The JavaScript inheritance is a mechanism that allows us to create new classes on the basis of  existing classes.</a:t>
            </a:r>
          </a:p>
          <a:p>
            <a:pPr algn="just">
              <a:lnSpc>
                <a:spcPct val="150000"/>
              </a:lnSpc>
            </a:pPr>
            <a:r>
              <a:rPr lang="en-US" sz="1800" b="0" i="0" dirty="0">
                <a:solidFill>
                  <a:srgbClr val="333333"/>
                </a:solidFill>
                <a:effectLst/>
                <a:latin typeface="inter-regular"/>
              </a:rPr>
              <a:t>Inheritance   provides flexibility to the child class to reuse the methods and variables of a parent class.</a:t>
            </a:r>
          </a:p>
          <a:p>
            <a:pPr algn="just">
              <a:lnSpc>
                <a:spcPct val="150000"/>
              </a:lnSpc>
            </a:pPr>
            <a:r>
              <a:rPr lang="en-US" sz="1800" b="0" i="0" dirty="0">
                <a:solidFill>
                  <a:srgbClr val="000000"/>
                </a:solidFill>
                <a:effectLst/>
                <a:latin typeface="inter-regular"/>
              </a:rPr>
              <a:t>The extends keyword is used in class expressions or class declarations.</a:t>
            </a:r>
          </a:p>
          <a:p>
            <a:pPr algn="just">
              <a:lnSpc>
                <a:spcPct val="150000"/>
              </a:lnSpc>
            </a:pPr>
            <a:r>
              <a:rPr lang="en-US" sz="1800" b="0" i="0" dirty="0">
                <a:solidFill>
                  <a:srgbClr val="000000"/>
                </a:solidFill>
                <a:effectLst/>
                <a:latin typeface="inter-regular"/>
              </a:rPr>
              <a:t>Using extends keyword, we can acquire all the properties and behavior of the inbuilt object as well as custom classes.</a:t>
            </a:r>
          </a:p>
          <a:p>
            <a:pPr algn="just">
              <a:lnSpc>
                <a:spcPct val="150000"/>
              </a:lnSpc>
            </a:pPr>
            <a:r>
              <a:rPr kumimoji="0" lang="en-US" altLang="en-US" sz="1800" b="0" i="0" u="none" strike="noStrike" cap="none" normalizeH="0" baseline="0" dirty="0">
                <a:ln>
                  <a:noFill/>
                </a:ln>
                <a:solidFill>
                  <a:srgbClr val="000000"/>
                </a:solidFill>
                <a:effectLst/>
                <a:latin typeface="Verdana" panose="020B0604030504040204" pitchFamily="34" charset="0"/>
              </a:rPr>
              <a:t>The </a:t>
            </a:r>
            <a:r>
              <a:rPr kumimoji="0" lang="en-US" altLang="en-US" sz="1800" b="0" i="0" u="none" strike="noStrike" cap="none" normalizeH="0" baseline="0" dirty="0">
                <a:ln>
                  <a:noFill/>
                </a:ln>
                <a:solidFill>
                  <a:srgbClr val="DC143C"/>
                </a:solidFill>
                <a:effectLst/>
                <a:latin typeface="Consolas" panose="020B0609020204030204" pitchFamily="49" charset="0"/>
              </a:rPr>
              <a:t>super</a:t>
            </a:r>
            <a:r>
              <a:rPr kumimoji="0" lang="en-US" altLang="en-US" sz="1800" b="0" i="0" u="none" strike="noStrike" cap="none" normalizeH="0" baseline="0" dirty="0">
                <a:ln>
                  <a:noFill/>
                </a:ln>
                <a:solidFill>
                  <a:srgbClr val="000000"/>
                </a:solidFill>
                <a:effectLst/>
                <a:latin typeface="Verdana" panose="020B0604030504040204" pitchFamily="34" charset="0"/>
              </a:rPr>
              <a:t> keyword is used to call the constructor of its parent class to access the parent's properties and methods.</a:t>
            </a:r>
            <a:r>
              <a:rPr kumimoji="0" lang="en-US" altLang="en-US" sz="18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algn="just"/>
            <a:endParaRPr lang="en-US" sz="1800" b="0" i="0" dirty="0">
              <a:solidFill>
                <a:srgbClr val="000000"/>
              </a:solidFill>
              <a:effectLst/>
              <a:latin typeface="inter-regular"/>
            </a:endParaRPr>
          </a:p>
          <a:p>
            <a:pPr algn="just"/>
            <a:endParaRPr lang="en-US" sz="1800" b="0" i="0" dirty="0">
              <a:solidFill>
                <a:srgbClr val="000000"/>
              </a:solidFill>
              <a:effectLst/>
              <a:latin typeface="inter-regular"/>
            </a:endParaRPr>
          </a:p>
          <a:p>
            <a:pPr algn="just"/>
            <a:endParaRPr lang="en-US" sz="1600" b="0" i="0" dirty="0">
              <a:solidFill>
                <a:srgbClr val="333333"/>
              </a:solidFill>
              <a:effectLst/>
              <a:latin typeface="inter-regular"/>
            </a:endParaRPr>
          </a:p>
          <a:p>
            <a:pPr algn="just"/>
            <a:endParaRPr lang="en-US" sz="2400" i="0" dirty="0">
              <a:effectLst/>
              <a:latin typeface="inter-regular"/>
            </a:endParaRPr>
          </a:p>
        </p:txBody>
      </p:sp>
    </p:spTree>
    <p:extLst>
      <p:ext uri="{BB962C8B-B14F-4D97-AF65-F5344CB8AC3E}">
        <p14:creationId xmlns:p14="http://schemas.microsoft.com/office/powerpoint/2010/main" val="38033224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00240" y="-16377"/>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OOP</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518137"/>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lgn="just">
              <a:buNone/>
            </a:pPr>
            <a:r>
              <a:rPr lang="en-US" sz="1400" b="1" i="0" u="sng" dirty="0">
                <a:effectLst/>
                <a:latin typeface="inter-regular"/>
              </a:rPr>
              <a:t>INHERITANCE</a:t>
            </a:r>
          </a:p>
          <a:p>
            <a:pPr marL="0" indent="0">
              <a:buNone/>
            </a:pPr>
            <a:r>
              <a:rPr lang="en-IN" sz="1400" b="0" dirty="0">
                <a:effectLst/>
                <a:latin typeface="Consolas" panose="020B0609020204030204" pitchFamily="49" charset="0"/>
              </a:rPr>
              <a:t>class Bike  </a:t>
            </a:r>
          </a:p>
          <a:p>
            <a:pPr marL="0" indent="0">
              <a:buNone/>
            </a:pPr>
            <a:r>
              <a:rPr lang="en-IN" sz="1400" b="0" dirty="0">
                <a:effectLst/>
                <a:latin typeface="Consolas" panose="020B0609020204030204" pitchFamily="49" charset="0"/>
              </a:rPr>
              <a:t>        {  </a:t>
            </a:r>
          </a:p>
          <a:p>
            <a:pPr marL="0" indent="0">
              <a:buNone/>
            </a:pPr>
            <a:r>
              <a:rPr lang="en-IN" sz="1400" b="0" dirty="0">
                <a:effectLst/>
                <a:latin typeface="Consolas" panose="020B0609020204030204" pitchFamily="49" charset="0"/>
              </a:rPr>
              <a:t>             constructor()  </a:t>
            </a:r>
          </a:p>
          <a:p>
            <a:pPr marL="0" indent="0">
              <a:buNone/>
            </a:pPr>
            <a:r>
              <a:rPr lang="en-IN" sz="1400" b="0" dirty="0">
                <a:effectLst/>
                <a:latin typeface="Consolas" panose="020B0609020204030204" pitchFamily="49" charset="0"/>
              </a:rPr>
              <a:t>            {  </a:t>
            </a:r>
          </a:p>
          <a:p>
            <a:pPr marL="0" indent="0">
              <a:buNone/>
            </a:pPr>
            <a:r>
              <a:rPr lang="en-IN" sz="1400" b="0" dirty="0">
                <a:effectLst/>
                <a:latin typeface="Consolas" panose="020B0609020204030204" pitchFamily="49" charset="0"/>
              </a:rPr>
              <a:t>                </a:t>
            </a:r>
            <a:r>
              <a:rPr lang="en-IN" sz="1400" b="0" dirty="0" err="1">
                <a:effectLst/>
                <a:latin typeface="Consolas" panose="020B0609020204030204" pitchFamily="49" charset="0"/>
              </a:rPr>
              <a:t>this.company</a:t>
            </a:r>
            <a:r>
              <a:rPr lang="en-IN" sz="1400" b="0" dirty="0">
                <a:effectLst/>
                <a:latin typeface="Consolas" panose="020B0609020204030204" pitchFamily="49" charset="0"/>
              </a:rPr>
              <a:t>="Honda";  </a:t>
            </a:r>
          </a:p>
          <a:p>
            <a:pPr marL="0" indent="0">
              <a:buNone/>
            </a:pPr>
            <a:r>
              <a:rPr lang="en-IN" sz="1400" b="0" dirty="0">
                <a:effectLst/>
                <a:latin typeface="Consolas" panose="020B0609020204030204" pitchFamily="49" charset="0"/>
              </a:rPr>
              <a:t>            }  </a:t>
            </a:r>
          </a:p>
          <a:p>
            <a:pPr marL="0" indent="0">
              <a:buNone/>
            </a:pPr>
            <a:r>
              <a:rPr lang="en-IN" sz="1400" b="0" dirty="0">
                <a:effectLst/>
                <a:latin typeface="Consolas" panose="020B0609020204030204" pitchFamily="49" charset="0"/>
              </a:rPr>
              <a:t>        }  </a:t>
            </a:r>
          </a:p>
          <a:p>
            <a:pPr marL="0" indent="0">
              <a:buNone/>
            </a:pPr>
            <a:r>
              <a:rPr lang="en-IN" sz="1400" b="0" dirty="0">
                <a:effectLst/>
                <a:latin typeface="Consolas" panose="020B0609020204030204" pitchFamily="49" charset="0"/>
              </a:rPr>
              <a:t>        class Vehicle extends Bike {  </a:t>
            </a:r>
          </a:p>
          <a:p>
            <a:pPr marL="0" indent="0">
              <a:buNone/>
            </a:pPr>
            <a:r>
              <a:rPr lang="en-IN" sz="1400" b="0" dirty="0">
                <a:effectLst/>
                <a:latin typeface="Consolas" panose="020B0609020204030204" pitchFamily="49" charset="0"/>
              </a:rPr>
              <a:t>            constructor(</a:t>
            </a:r>
            <a:r>
              <a:rPr lang="en-IN" sz="1400" b="0" dirty="0" err="1">
                <a:effectLst/>
                <a:latin typeface="Consolas" panose="020B0609020204030204" pitchFamily="49" charset="0"/>
              </a:rPr>
              <a:t>name,price</a:t>
            </a:r>
            <a:r>
              <a:rPr lang="en-IN" sz="1400" b="0" dirty="0">
                <a:effectLst/>
                <a:latin typeface="Consolas" panose="020B0609020204030204" pitchFamily="49" charset="0"/>
              </a:rPr>
              <a:t>) {  </a:t>
            </a:r>
          </a:p>
          <a:p>
            <a:pPr marL="0" indent="0">
              <a:buNone/>
            </a:pPr>
            <a:r>
              <a:rPr lang="en-IN" sz="1400" b="0" dirty="0">
                <a:effectLst/>
                <a:latin typeface="Consolas" panose="020B0609020204030204" pitchFamily="49" charset="0"/>
              </a:rPr>
              <a:t>                super();  </a:t>
            </a:r>
          </a:p>
          <a:p>
            <a:pPr marL="0" indent="0">
              <a:buNone/>
            </a:pPr>
            <a:r>
              <a:rPr lang="en-IN" sz="1400" b="0" dirty="0">
                <a:effectLst/>
                <a:latin typeface="Consolas" panose="020B0609020204030204" pitchFamily="49" charset="0"/>
              </a:rPr>
              <a:t>                this.name=name;  </a:t>
            </a:r>
          </a:p>
          <a:p>
            <a:pPr marL="0" indent="0">
              <a:buNone/>
            </a:pPr>
            <a:r>
              <a:rPr lang="en-IN" sz="1400" b="0" dirty="0">
                <a:effectLst/>
                <a:latin typeface="Consolas" panose="020B0609020204030204" pitchFamily="49" charset="0"/>
              </a:rPr>
              <a:t>                </a:t>
            </a:r>
            <a:r>
              <a:rPr lang="en-IN" sz="1400" b="0" dirty="0" err="1">
                <a:effectLst/>
                <a:latin typeface="Consolas" panose="020B0609020204030204" pitchFamily="49" charset="0"/>
              </a:rPr>
              <a:t>this.price</a:t>
            </a:r>
            <a:r>
              <a:rPr lang="en-IN" sz="1400" b="0" dirty="0">
                <a:effectLst/>
                <a:latin typeface="Consolas" panose="020B0609020204030204" pitchFamily="49" charset="0"/>
              </a:rPr>
              <a:t>=price;  </a:t>
            </a:r>
          </a:p>
          <a:p>
            <a:pPr marL="0" indent="0">
              <a:buNone/>
            </a:pPr>
            <a:r>
              <a:rPr lang="en-IN" sz="1400" b="0" dirty="0">
                <a:effectLst/>
                <a:latin typeface="Consolas" panose="020B0609020204030204" pitchFamily="49" charset="0"/>
              </a:rPr>
              <a:t>            }   </a:t>
            </a:r>
          </a:p>
          <a:p>
            <a:pPr marL="0" indent="0">
              <a:buNone/>
            </a:pPr>
            <a:r>
              <a:rPr lang="en-IN" sz="1400" b="0" dirty="0">
                <a:effectLst/>
                <a:latin typeface="Consolas" panose="020B0609020204030204" pitchFamily="49" charset="0"/>
              </a:rPr>
              <a:t>        }  </a:t>
            </a:r>
          </a:p>
          <a:p>
            <a:pPr marL="0" indent="0">
              <a:buNone/>
            </a:pPr>
            <a:r>
              <a:rPr lang="en-IN" sz="1400" b="0" dirty="0">
                <a:effectLst/>
                <a:latin typeface="Consolas" panose="020B0609020204030204" pitchFamily="49" charset="0"/>
              </a:rPr>
              <a:t>        var v = new Vehicle("Shine","70000");  </a:t>
            </a:r>
          </a:p>
          <a:p>
            <a:pPr marL="0" indent="0">
              <a:buNone/>
            </a:pPr>
            <a:r>
              <a:rPr lang="en-IN" sz="1400" b="0" dirty="0">
                <a:effectLst/>
                <a:latin typeface="Consolas" panose="020B0609020204030204" pitchFamily="49" charset="0"/>
              </a:rPr>
              <a:t>        </a:t>
            </a:r>
            <a:r>
              <a:rPr lang="en-IN" sz="1400" b="0" dirty="0" err="1">
                <a:effectLst/>
                <a:latin typeface="Consolas" panose="020B0609020204030204" pitchFamily="49" charset="0"/>
              </a:rPr>
              <a:t>document.writeln</a:t>
            </a:r>
            <a:r>
              <a:rPr lang="en-IN" sz="1400" b="0" dirty="0">
                <a:effectLst/>
                <a:latin typeface="Consolas" panose="020B0609020204030204" pitchFamily="49" charset="0"/>
              </a:rPr>
              <a:t>(</a:t>
            </a:r>
            <a:r>
              <a:rPr lang="en-IN" sz="1400" b="0" dirty="0" err="1">
                <a:effectLst/>
                <a:latin typeface="Consolas" panose="020B0609020204030204" pitchFamily="49" charset="0"/>
              </a:rPr>
              <a:t>v.company</a:t>
            </a:r>
            <a:r>
              <a:rPr lang="en-IN" sz="1400" b="0" dirty="0">
                <a:effectLst/>
                <a:latin typeface="Consolas" panose="020B0609020204030204" pitchFamily="49" charset="0"/>
              </a:rPr>
              <a:t>+" "+v.name+" "+</a:t>
            </a:r>
            <a:r>
              <a:rPr lang="en-IN" sz="1400" b="0" dirty="0" err="1">
                <a:effectLst/>
                <a:latin typeface="Consolas" panose="020B0609020204030204" pitchFamily="49" charset="0"/>
              </a:rPr>
              <a:t>v.price</a:t>
            </a:r>
            <a:r>
              <a:rPr lang="en-IN" sz="1400" b="0" dirty="0">
                <a:effectLst/>
                <a:latin typeface="Consolas" panose="020B0609020204030204" pitchFamily="49" charset="0"/>
              </a:rPr>
              <a:t>);  </a:t>
            </a:r>
          </a:p>
          <a:p>
            <a:pPr marL="0" indent="0" algn="just">
              <a:buNone/>
            </a:pPr>
            <a:endParaRPr lang="en-US" sz="1400" b="0" i="0" dirty="0">
              <a:effectLst/>
              <a:latin typeface="inter-regular"/>
            </a:endParaRPr>
          </a:p>
          <a:p>
            <a:pPr algn="just"/>
            <a:endParaRPr lang="en-US" sz="1400" b="0" i="0" dirty="0">
              <a:effectLst/>
              <a:latin typeface="inter-regular"/>
            </a:endParaRPr>
          </a:p>
          <a:p>
            <a:pPr algn="just"/>
            <a:endParaRPr lang="en-US" sz="1400" b="0" i="0" dirty="0">
              <a:effectLst/>
              <a:latin typeface="inter-regular"/>
            </a:endParaRPr>
          </a:p>
          <a:p>
            <a:pPr algn="just"/>
            <a:endParaRPr lang="en-US" sz="1400" i="0" dirty="0">
              <a:effectLst/>
              <a:latin typeface="inter-regular"/>
            </a:endParaRPr>
          </a:p>
        </p:txBody>
      </p:sp>
    </p:spTree>
    <p:extLst>
      <p:ext uri="{BB962C8B-B14F-4D97-AF65-F5344CB8AC3E}">
        <p14:creationId xmlns:p14="http://schemas.microsoft.com/office/powerpoint/2010/main" val="19713694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00240" y="-16377"/>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OOP</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518137"/>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50000"/>
              </a:lnSpc>
              <a:buNone/>
            </a:pPr>
            <a:r>
              <a:rPr lang="en-US" sz="1800" b="1" i="0" dirty="0">
                <a:effectLst/>
                <a:latin typeface="Söhne"/>
              </a:rPr>
              <a:t>Types of Inheritance:</a:t>
            </a:r>
          </a:p>
          <a:p>
            <a:pPr algn="l">
              <a:lnSpc>
                <a:spcPct val="150000"/>
              </a:lnSpc>
              <a:buFont typeface="+mj-lt"/>
              <a:buAutoNum type="arabicPeriod"/>
            </a:pPr>
            <a:r>
              <a:rPr lang="en-US" sz="1800" b="1" i="0" dirty="0">
                <a:effectLst/>
                <a:latin typeface="Söhne"/>
              </a:rPr>
              <a:t>Single Inheritance:</a:t>
            </a:r>
            <a:r>
              <a:rPr lang="en-US" sz="1800" b="0" i="0" dirty="0">
                <a:effectLst/>
                <a:latin typeface="Söhne"/>
              </a:rPr>
              <a:t> A class or object inherits from a single parent class or object. This is the most common form of inheritance in JavaScript and is demonstrated in the above example.</a:t>
            </a:r>
          </a:p>
          <a:p>
            <a:pPr algn="l">
              <a:lnSpc>
                <a:spcPct val="150000"/>
              </a:lnSpc>
              <a:buFont typeface="+mj-lt"/>
              <a:buAutoNum type="arabicPeriod"/>
            </a:pPr>
            <a:r>
              <a:rPr lang="en-US" sz="1800" b="1" i="0" dirty="0">
                <a:effectLst/>
                <a:latin typeface="Söhne"/>
              </a:rPr>
              <a:t>Multiple Inheritance:</a:t>
            </a:r>
            <a:r>
              <a:rPr lang="en-US" sz="1800" b="0" i="0" dirty="0">
                <a:effectLst/>
                <a:latin typeface="Söhne"/>
              </a:rPr>
              <a:t> A class or object can inherit from multiple parent classes or objects. JavaScript doesn't support multiple inheritance directly, but you can simulate it using a technique called "</a:t>
            </a:r>
            <a:r>
              <a:rPr lang="en-US" sz="1800" b="0" i="0" dirty="0" err="1">
                <a:effectLst/>
                <a:latin typeface="Söhne"/>
              </a:rPr>
              <a:t>mixins</a:t>
            </a:r>
            <a:r>
              <a:rPr lang="en-US" sz="1800" b="0" i="0" dirty="0">
                <a:effectLst/>
                <a:latin typeface="Söhne"/>
              </a:rPr>
              <a:t>" or by using composition (combining multiple objects).</a:t>
            </a:r>
          </a:p>
          <a:p>
            <a:pPr algn="l">
              <a:lnSpc>
                <a:spcPct val="150000"/>
              </a:lnSpc>
              <a:buFont typeface="+mj-lt"/>
              <a:buAutoNum type="arabicPeriod"/>
            </a:pPr>
            <a:r>
              <a:rPr lang="en-US" sz="1800" b="1" i="0" dirty="0">
                <a:effectLst/>
                <a:latin typeface="Söhne"/>
              </a:rPr>
              <a:t>Multilevel Inheritance:</a:t>
            </a:r>
            <a:r>
              <a:rPr lang="en-US" sz="1800" b="0" i="0" dirty="0">
                <a:effectLst/>
                <a:latin typeface="Söhne"/>
              </a:rPr>
              <a:t> In this type, a class inherits from a parent class, and another class inherits from the child class, forming a chain. This creates a hierarchy of inheritance.</a:t>
            </a:r>
          </a:p>
          <a:p>
            <a:pPr algn="l">
              <a:lnSpc>
                <a:spcPct val="150000"/>
              </a:lnSpc>
              <a:buFont typeface="+mj-lt"/>
              <a:buAutoNum type="arabicPeriod"/>
            </a:pPr>
            <a:r>
              <a:rPr lang="en-US" sz="1800" b="1" i="0" dirty="0">
                <a:effectLst/>
                <a:latin typeface="Söhne"/>
              </a:rPr>
              <a:t>Hierarchical Inheritance:</a:t>
            </a:r>
            <a:r>
              <a:rPr lang="en-US" sz="1800" b="0" i="0" dirty="0">
                <a:effectLst/>
                <a:latin typeface="Söhne"/>
              </a:rPr>
              <a:t> Multiple child classes inherit from a single parent class. Each child class can have its own specialized behavior while sharing common characteristics from the parent.</a:t>
            </a:r>
          </a:p>
          <a:p>
            <a:pPr algn="just">
              <a:lnSpc>
                <a:spcPct val="150000"/>
              </a:lnSpc>
            </a:pPr>
            <a:endParaRPr lang="en-US" sz="1800" i="0" dirty="0">
              <a:effectLst/>
              <a:latin typeface="inter-regular"/>
            </a:endParaRPr>
          </a:p>
        </p:txBody>
      </p:sp>
    </p:spTree>
    <p:extLst>
      <p:ext uri="{BB962C8B-B14F-4D97-AF65-F5344CB8AC3E}">
        <p14:creationId xmlns:p14="http://schemas.microsoft.com/office/powerpoint/2010/main" val="409597902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18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OOP</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767521"/>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lgn="just">
              <a:buNone/>
            </a:pPr>
            <a:r>
              <a:rPr lang="en-US" sz="1800" b="1" i="0" u="sng" dirty="0">
                <a:effectLst/>
                <a:latin typeface="inter-regular"/>
              </a:rPr>
              <a:t>PROTOTYPE</a:t>
            </a:r>
          </a:p>
          <a:p>
            <a:pPr algn="just">
              <a:lnSpc>
                <a:spcPct val="100000"/>
              </a:lnSpc>
            </a:pPr>
            <a:r>
              <a:rPr lang="en-US" sz="1600" b="0" i="0" dirty="0">
                <a:solidFill>
                  <a:srgbClr val="333333"/>
                </a:solidFill>
                <a:effectLst/>
                <a:latin typeface="inter-regular"/>
              </a:rPr>
              <a:t>JavaScript is a prototype-based language that facilitates the objects to acquire properties and features from one another. Here, each object contains a prototype object.</a:t>
            </a:r>
            <a:endParaRPr lang="en-US" sz="1600" dirty="0">
              <a:solidFill>
                <a:srgbClr val="000000"/>
              </a:solidFill>
              <a:latin typeface="Verdana" panose="020B0604030504040204" pitchFamily="34" charset="0"/>
            </a:endParaRPr>
          </a:p>
          <a:p>
            <a:pPr algn="just">
              <a:lnSpc>
                <a:spcPct val="100000"/>
              </a:lnSpc>
            </a:pPr>
            <a:r>
              <a:rPr lang="en-US" sz="1600" b="0" i="0" dirty="0">
                <a:solidFill>
                  <a:srgbClr val="333333"/>
                </a:solidFill>
                <a:effectLst/>
                <a:latin typeface="inter-regular"/>
              </a:rPr>
              <a:t>In JavaScript, whenever a function is created the prototype property is added to that function automatically. </a:t>
            </a:r>
            <a:endParaRPr lang="en-US" sz="1600" dirty="0">
              <a:solidFill>
                <a:srgbClr val="000000"/>
              </a:solidFill>
              <a:latin typeface="Verdana" panose="020B0604030504040204" pitchFamily="34" charset="0"/>
            </a:endParaRPr>
          </a:p>
          <a:p>
            <a:pPr algn="just">
              <a:lnSpc>
                <a:spcPct val="100000"/>
              </a:lnSpc>
            </a:pPr>
            <a:r>
              <a:rPr lang="en-US" sz="1600" b="0" i="0" dirty="0">
                <a:solidFill>
                  <a:srgbClr val="333333"/>
                </a:solidFill>
                <a:effectLst/>
                <a:latin typeface="inter-regular"/>
              </a:rPr>
              <a:t>This property is a prototype object that holds a constructor property.</a:t>
            </a:r>
            <a:endParaRPr lang="en-US" sz="1600" b="0" i="0" dirty="0">
              <a:solidFill>
                <a:srgbClr val="000000"/>
              </a:solidFill>
              <a:effectLst/>
              <a:latin typeface="Verdana" panose="020B0604030504040204" pitchFamily="34" charset="0"/>
            </a:endParaRPr>
          </a:p>
          <a:p>
            <a:pPr marL="0" indent="0" algn="just">
              <a:lnSpc>
                <a:spcPct val="150000"/>
              </a:lnSpc>
              <a:buNone/>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algn="just"/>
            <a:endParaRPr lang="en-US" sz="1800" b="0" i="0" dirty="0">
              <a:solidFill>
                <a:srgbClr val="000000"/>
              </a:solidFill>
              <a:effectLst/>
              <a:latin typeface="inter-regular"/>
            </a:endParaRPr>
          </a:p>
          <a:p>
            <a:pPr algn="just"/>
            <a:endParaRPr lang="en-US" sz="1800" b="0" i="0" dirty="0">
              <a:solidFill>
                <a:srgbClr val="000000"/>
              </a:solidFill>
              <a:effectLst/>
              <a:latin typeface="inter-regular"/>
            </a:endParaRPr>
          </a:p>
          <a:p>
            <a:pPr algn="just"/>
            <a:endParaRPr lang="en-US" sz="1600" b="0" i="0" dirty="0">
              <a:solidFill>
                <a:srgbClr val="333333"/>
              </a:solidFill>
              <a:effectLst/>
              <a:latin typeface="inter-regular"/>
            </a:endParaRPr>
          </a:p>
          <a:p>
            <a:pPr algn="just"/>
            <a:endParaRPr lang="en-US" sz="2400" i="0" dirty="0">
              <a:effectLst/>
              <a:latin typeface="inter-regular"/>
            </a:endParaRPr>
          </a:p>
        </p:txBody>
      </p:sp>
      <p:sp>
        <p:nvSpPr>
          <p:cNvPr id="3" name="TextBox 2">
            <a:extLst>
              <a:ext uri="{FF2B5EF4-FFF2-40B4-BE49-F238E27FC236}">
                <a16:creationId xmlns:a16="http://schemas.microsoft.com/office/drawing/2014/main" id="{946083B2-722A-353E-D30F-0333472D905C}"/>
              </a:ext>
            </a:extLst>
          </p:cNvPr>
          <p:cNvSpPr txBox="1"/>
          <p:nvPr/>
        </p:nvSpPr>
        <p:spPr>
          <a:xfrm>
            <a:off x="1707868" y="2676699"/>
            <a:ext cx="7079673" cy="3046988"/>
          </a:xfrm>
          <a:prstGeom prst="rect">
            <a:avLst/>
          </a:prstGeom>
          <a:noFill/>
          <a:ln>
            <a:solidFill>
              <a:schemeClr val="accent1">
                <a:lumMod val="60000"/>
                <a:lumOff val="40000"/>
              </a:schemeClr>
            </a:solidFill>
          </a:ln>
        </p:spPr>
        <p:txBody>
          <a:bodyPr wrap="square" rtlCol="0">
            <a:spAutoFit/>
          </a:bodyPr>
          <a:lstStyle/>
          <a:p>
            <a:pPr marL="0" indent="0">
              <a:buNone/>
            </a:pPr>
            <a:r>
              <a:rPr lang="en-IN" sz="1600" b="0" dirty="0">
                <a:solidFill>
                  <a:schemeClr val="accent1">
                    <a:lumMod val="75000"/>
                  </a:schemeClr>
                </a:solidFill>
                <a:effectLst/>
                <a:latin typeface="Consolas" panose="020B0609020204030204" pitchFamily="49" charset="0"/>
              </a:rPr>
              <a:t>class Button{</a:t>
            </a:r>
          </a:p>
          <a:p>
            <a:pPr marL="0" indent="0">
              <a:buNone/>
            </a:pPr>
            <a:r>
              <a:rPr lang="en-IN" sz="1600" b="0" dirty="0">
                <a:solidFill>
                  <a:schemeClr val="accent1">
                    <a:lumMod val="75000"/>
                  </a:schemeClr>
                </a:solidFill>
                <a:effectLst/>
                <a:latin typeface="Consolas" panose="020B0609020204030204" pitchFamily="49" charset="0"/>
              </a:rPr>
              <a:t>            constructor(name){</a:t>
            </a:r>
          </a:p>
          <a:p>
            <a:pPr marL="0" indent="0">
              <a:buNone/>
            </a:pPr>
            <a:r>
              <a:rPr lang="en-IN" sz="1600" b="0" dirty="0">
                <a:solidFill>
                  <a:schemeClr val="accent1">
                    <a:lumMod val="75000"/>
                  </a:schemeClr>
                </a:solidFill>
                <a:effectLst/>
                <a:latin typeface="Consolas" panose="020B0609020204030204" pitchFamily="49" charset="0"/>
              </a:rPr>
              <a:t>                </a:t>
            </a:r>
            <a:r>
              <a:rPr lang="en-IN" sz="1600" b="0" dirty="0" err="1">
                <a:solidFill>
                  <a:schemeClr val="accent1">
                    <a:lumMod val="75000"/>
                  </a:schemeClr>
                </a:solidFill>
                <a:effectLst/>
                <a:latin typeface="Consolas" panose="020B0609020204030204" pitchFamily="49" charset="0"/>
              </a:rPr>
              <a:t>this.button</a:t>
            </a:r>
            <a:r>
              <a:rPr lang="en-IN" sz="1600" b="0" dirty="0">
                <a:solidFill>
                  <a:schemeClr val="accent1">
                    <a:lumMod val="75000"/>
                  </a:schemeClr>
                </a:solidFill>
                <a:effectLst/>
                <a:latin typeface="Consolas" panose="020B0609020204030204" pitchFamily="49" charset="0"/>
              </a:rPr>
              <a:t>=</a:t>
            </a:r>
            <a:r>
              <a:rPr lang="en-IN" sz="1600" b="0" dirty="0" err="1">
                <a:solidFill>
                  <a:schemeClr val="accent1">
                    <a:lumMod val="75000"/>
                  </a:schemeClr>
                </a:solidFill>
                <a:effectLst/>
                <a:latin typeface="Consolas" panose="020B0609020204030204" pitchFamily="49" charset="0"/>
              </a:rPr>
              <a:t>document.createElement</a:t>
            </a:r>
            <a:r>
              <a:rPr lang="en-IN" sz="1600" b="0" dirty="0">
                <a:solidFill>
                  <a:schemeClr val="accent1">
                    <a:lumMod val="75000"/>
                  </a:schemeClr>
                </a:solidFill>
                <a:effectLst/>
                <a:latin typeface="Consolas" panose="020B0609020204030204" pitchFamily="49" charset="0"/>
              </a:rPr>
              <a:t>("button");</a:t>
            </a:r>
          </a:p>
          <a:p>
            <a:pPr marL="0" indent="0">
              <a:buNone/>
            </a:pPr>
            <a:r>
              <a:rPr lang="en-IN" sz="1600" b="0" dirty="0">
                <a:solidFill>
                  <a:schemeClr val="accent1">
                    <a:lumMod val="75000"/>
                  </a:schemeClr>
                </a:solidFill>
                <a:effectLst/>
                <a:latin typeface="Consolas" panose="020B0609020204030204" pitchFamily="49" charset="0"/>
              </a:rPr>
              <a:t>                </a:t>
            </a:r>
            <a:r>
              <a:rPr lang="en-IN" sz="1600" b="0" dirty="0" err="1">
                <a:solidFill>
                  <a:schemeClr val="accent1">
                    <a:lumMod val="75000"/>
                  </a:schemeClr>
                </a:solidFill>
                <a:effectLst/>
                <a:latin typeface="Consolas" panose="020B0609020204030204" pitchFamily="49" charset="0"/>
              </a:rPr>
              <a:t>this.button.innerHTML</a:t>
            </a:r>
            <a:r>
              <a:rPr lang="en-IN" sz="1600" b="0" dirty="0">
                <a:solidFill>
                  <a:schemeClr val="accent1">
                    <a:lumMod val="75000"/>
                  </a:schemeClr>
                </a:solidFill>
                <a:effectLst/>
                <a:latin typeface="Consolas" panose="020B0609020204030204" pitchFamily="49" charset="0"/>
              </a:rPr>
              <a:t>=name;</a:t>
            </a:r>
          </a:p>
          <a:p>
            <a:pPr marL="0" indent="0">
              <a:buNone/>
            </a:pPr>
            <a:r>
              <a:rPr lang="en-IN" sz="1600" b="0" dirty="0">
                <a:solidFill>
                  <a:schemeClr val="accent1">
                    <a:lumMod val="75000"/>
                  </a:schemeClr>
                </a:solidFill>
                <a:effectLst/>
                <a:latin typeface="Consolas" panose="020B0609020204030204" pitchFamily="49" charset="0"/>
              </a:rPr>
              <a:t>                </a:t>
            </a:r>
            <a:r>
              <a:rPr lang="en-IN" sz="1600" b="0" dirty="0" err="1">
                <a:solidFill>
                  <a:schemeClr val="accent1">
                    <a:lumMod val="75000"/>
                  </a:schemeClr>
                </a:solidFill>
                <a:effectLst/>
                <a:latin typeface="Consolas" panose="020B0609020204030204" pitchFamily="49" charset="0"/>
              </a:rPr>
              <a:t>document.body.appendChild</a:t>
            </a:r>
            <a:r>
              <a:rPr lang="en-IN" sz="1600" b="0" dirty="0">
                <a:solidFill>
                  <a:schemeClr val="accent1">
                    <a:lumMod val="75000"/>
                  </a:schemeClr>
                </a:solidFill>
                <a:effectLst/>
                <a:latin typeface="Consolas" panose="020B0609020204030204" pitchFamily="49" charset="0"/>
              </a:rPr>
              <a:t>(</a:t>
            </a:r>
            <a:r>
              <a:rPr lang="en-IN" sz="1600" b="0" dirty="0" err="1">
                <a:solidFill>
                  <a:schemeClr val="accent1">
                    <a:lumMod val="75000"/>
                  </a:schemeClr>
                </a:solidFill>
                <a:effectLst/>
                <a:latin typeface="Consolas" panose="020B0609020204030204" pitchFamily="49" charset="0"/>
              </a:rPr>
              <a:t>this.button</a:t>
            </a:r>
            <a:r>
              <a:rPr lang="en-IN" sz="1600" b="0" dirty="0">
                <a:solidFill>
                  <a:schemeClr val="accent1">
                    <a:lumMod val="75000"/>
                  </a:schemeClr>
                </a:solidFill>
                <a:effectLst/>
                <a:latin typeface="Consolas" panose="020B0609020204030204" pitchFamily="49" charset="0"/>
              </a:rPr>
              <a:t>);</a:t>
            </a:r>
          </a:p>
          <a:p>
            <a:pPr marL="0" indent="0">
              <a:buNone/>
            </a:pPr>
            <a:r>
              <a:rPr lang="en-IN" sz="1600" b="0" dirty="0">
                <a:solidFill>
                  <a:schemeClr val="accent1">
                    <a:lumMod val="75000"/>
                  </a:schemeClr>
                </a:solidFill>
                <a:effectLst/>
                <a:latin typeface="Consolas" panose="020B0609020204030204" pitchFamily="49" charset="0"/>
              </a:rPr>
              <a:t>            }</a:t>
            </a:r>
          </a:p>
          <a:p>
            <a:pPr marL="0" indent="0">
              <a:buNone/>
            </a:pPr>
            <a:r>
              <a:rPr lang="en-IN" sz="1600" b="0" dirty="0">
                <a:solidFill>
                  <a:schemeClr val="accent1">
                    <a:lumMod val="75000"/>
                  </a:schemeClr>
                </a:solidFill>
                <a:effectLst/>
                <a:latin typeface="Consolas" panose="020B0609020204030204" pitchFamily="49" charset="0"/>
              </a:rPr>
              <a:t>            </a:t>
            </a:r>
            <a:r>
              <a:rPr lang="en-IN" sz="1600" b="0" dirty="0" err="1">
                <a:solidFill>
                  <a:schemeClr val="accent1">
                    <a:lumMod val="75000"/>
                  </a:schemeClr>
                </a:solidFill>
                <a:effectLst/>
                <a:latin typeface="Consolas" panose="020B0609020204030204" pitchFamily="49" charset="0"/>
              </a:rPr>
              <a:t>onClick</a:t>
            </a:r>
            <a:r>
              <a:rPr lang="en-IN" sz="1600" b="0" dirty="0">
                <a:solidFill>
                  <a:schemeClr val="accent1">
                    <a:lumMod val="75000"/>
                  </a:schemeClr>
                </a:solidFill>
                <a:effectLst/>
                <a:latin typeface="Consolas" panose="020B0609020204030204" pitchFamily="49" charset="0"/>
              </a:rPr>
              <a:t>(</a:t>
            </a:r>
            <a:r>
              <a:rPr lang="en-IN" sz="1600" b="0" dirty="0" err="1">
                <a:solidFill>
                  <a:schemeClr val="accent1">
                    <a:lumMod val="75000"/>
                  </a:schemeClr>
                </a:solidFill>
                <a:effectLst/>
                <a:latin typeface="Consolas" panose="020B0609020204030204" pitchFamily="49" charset="0"/>
              </a:rPr>
              <a:t>fn</a:t>
            </a:r>
            <a:r>
              <a:rPr lang="en-IN" sz="1600" b="0" dirty="0">
                <a:solidFill>
                  <a:schemeClr val="accent1">
                    <a:lumMod val="75000"/>
                  </a:schemeClr>
                </a:solidFill>
                <a:effectLst/>
                <a:latin typeface="Consolas" panose="020B0609020204030204" pitchFamily="49" charset="0"/>
              </a:rPr>
              <a:t>){</a:t>
            </a:r>
          </a:p>
          <a:p>
            <a:pPr marL="0" indent="0">
              <a:buNone/>
            </a:pPr>
            <a:r>
              <a:rPr lang="en-IN" sz="1600" b="0" dirty="0">
                <a:solidFill>
                  <a:schemeClr val="accent1">
                    <a:lumMod val="75000"/>
                  </a:schemeClr>
                </a:solidFill>
                <a:effectLst/>
                <a:latin typeface="Consolas" panose="020B0609020204030204" pitchFamily="49" charset="0"/>
              </a:rPr>
              <a:t>                </a:t>
            </a:r>
            <a:r>
              <a:rPr lang="en-IN" sz="1600" b="0" dirty="0" err="1">
                <a:solidFill>
                  <a:schemeClr val="accent1">
                    <a:lumMod val="75000"/>
                  </a:schemeClr>
                </a:solidFill>
                <a:effectLst/>
                <a:latin typeface="Consolas" panose="020B0609020204030204" pitchFamily="49" charset="0"/>
              </a:rPr>
              <a:t>this.button.onclick</a:t>
            </a:r>
            <a:r>
              <a:rPr lang="en-IN" sz="1600" b="0" dirty="0">
                <a:solidFill>
                  <a:schemeClr val="accent1">
                    <a:lumMod val="75000"/>
                  </a:schemeClr>
                </a:solidFill>
                <a:effectLst/>
                <a:latin typeface="Consolas" panose="020B0609020204030204" pitchFamily="49" charset="0"/>
              </a:rPr>
              <a:t>=</a:t>
            </a:r>
            <a:r>
              <a:rPr lang="en-IN" sz="1600" b="0" dirty="0" err="1">
                <a:solidFill>
                  <a:schemeClr val="accent1">
                    <a:lumMod val="75000"/>
                  </a:schemeClr>
                </a:solidFill>
                <a:effectLst/>
                <a:latin typeface="Consolas" panose="020B0609020204030204" pitchFamily="49" charset="0"/>
              </a:rPr>
              <a:t>fn</a:t>
            </a:r>
            <a:r>
              <a:rPr lang="en-IN" sz="1600" b="0" dirty="0">
                <a:solidFill>
                  <a:schemeClr val="accent1">
                    <a:lumMod val="75000"/>
                  </a:schemeClr>
                </a:solidFill>
                <a:effectLst/>
                <a:latin typeface="Consolas" panose="020B0609020204030204" pitchFamily="49" charset="0"/>
              </a:rPr>
              <a:t>;</a:t>
            </a:r>
          </a:p>
          <a:p>
            <a:pPr marL="0" indent="0">
              <a:buNone/>
            </a:pPr>
            <a:r>
              <a:rPr lang="en-IN" sz="1600" b="0" dirty="0">
                <a:solidFill>
                  <a:schemeClr val="accent1">
                    <a:lumMod val="75000"/>
                  </a:schemeClr>
                </a:solidFill>
                <a:effectLst/>
                <a:latin typeface="Consolas" panose="020B0609020204030204" pitchFamily="49" charset="0"/>
              </a:rPr>
              <a:t>            }</a:t>
            </a:r>
          </a:p>
          <a:p>
            <a:pPr marL="0" indent="0">
              <a:buNone/>
            </a:pPr>
            <a:r>
              <a:rPr lang="en-IN" sz="1600" b="0" dirty="0">
                <a:solidFill>
                  <a:schemeClr val="accent1">
                    <a:lumMod val="75000"/>
                  </a:schemeClr>
                </a:solidFill>
                <a:effectLst/>
                <a:latin typeface="Consolas" panose="020B0609020204030204" pitchFamily="49" charset="0"/>
              </a:rPr>
              <a:t>        }</a:t>
            </a:r>
          </a:p>
          <a:p>
            <a:pPr marL="0" indent="0">
              <a:buNone/>
            </a:pPr>
            <a:r>
              <a:rPr lang="en-IN" sz="1600" b="0" dirty="0">
                <a:solidFill>
                  <a:schemeClr val="accent1">
                    <a:lumMod val="75000"/>
                  </a:schemeClr>
                </a:solidFill>
                <a:effectLst/>
                <a:latin typeface="Consolas" panose="020B0609020204030204" pitchFamily="49" charset="0"/>
              </a:rPr>
              <a:t>        var obj1=new Button('click me');</a:t>
            </a:r>
          </a:p>
          <a:p>
            <a:pPr marL="0" indent="0">
              <a:buNone/>
            </a:pPr>
            <a:r>
              <a:rPr lang="en-IN" sz="1600" b="0" dirty="0">
                <a:solidFill>
                  <a:schemeClr val="accent1">
                    <a:lumMod val="75000"/>
                  </a:schemeClr>
                </a:solidFill>
                <a:effectLst/>
                <a:latin typeface="Consolas" panose="020B0609020204030204" pitchFamily="49" charset="0"/>
              </a:rPr>
              <a:t>        console.log(obj1);</a:t>
            </a:r>
          </a:p>
        </p:txBody>
      </p:sp>
    </p:spTree>
    <p:extLst>
      <p:ext uri="{BB962C8B-B14F-4D97-AF65-F5344CB8AC3E}">
        <p14:creationId xmlns:p14="http://schemas.microsoft.com/office/powerpoint/2010/main" val="37174118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18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OOP</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767521"/>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lgn="just">
              <a:buNone/>
            </a:pPr>
            <a:r>
              <a:rPr lang="en-US" sz="1800" b="1" i="0" u="sng" dirty="0">
                <a:effectLst/>
                <a:latin typeface="inter-regular"/>
              </a:rPr>
              <a:t>PROTOTYPE</a:t>
            </a:r>
          </a:p>
          <a:p>
            <a:pPr marL="0" indent="0" algn="just">
              <a:lnSpc>
                <a:spcPct val="150000"/>
              </a:lnSpc>
              <a:buNone/>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algn="just"/>
            <a:endParaRPr lang="en-US" sz="1800" b="0" i="0" dirty="0">
              <a:solidFill>
                <a:srgbClr val="000000"/>
              </a:solidFill>
              <a:effectLst/>
              <a:latin typeface="inter-regular"/>
            </a:endParaRPr>
          </a:p>
          <a:p>
            <a:pPr algn="just"/>
            <a:endParaRPr lang="en-US" sz="1800" b="0" i="0" dirty="0">
              <a:solidFill>
                <a:srgbClr val="000000"/>
              </a:solidFill>
              <a:effectLst/>
              <a:latin typeface="inter-regular"/>
            </a:endParaRPr>
          </a:p>
          <a:p>
            <a:pPr algn="just"/>
            <a:endParaRPr lang="en-US" sz="1600" b="0" i="0" dirty="0">
              <a:solidFill>
                <a:srgbClr val="333333"/>
              </a:solidFill>
              <a:effectLst/>
              <a:latin typeface="inter-regular"/>
            </a:endParaRPr>
          </a:p>
          <a:p>
            <a:pPr algn="just"/>
            <a:endParaRPr lang="en-US" sz="2400" i="0" dirty="0">
              <a:effectLst/>
              <a:latin typeface="inter-regular"/>
            </a:endParaRPr>
          </a:p>
        </p:txBody>
      </p:sp>
      <p:sp>
        <p:nvSpPr>
          <p:cNvPr id="3" name="TextBox 2">
            <a:extLst>
              <a:ext uri="{FF2B5EF4-FFF2-40B4-BE49-F238E27FC236}">
                <a16:creationId xmlns:a16="http://schemas.microsoft.com/office/drawing/2014/main" id="{946083B2-722A-353E-D30F-0333472D905C}"/>
              </a:ext>
            </a:extLst>
          </p:cNvPr>
          <p:cNvSpPr txBox="1"/>
          <p:nvPr/>
        </p:nvSpPr>
        <p:spPr>
          <a:xfrm>
            <a:off x="1915686" y="1208118"/>
            <a:ext cx="7079673" cy="4278094"/>
          </a:xfrm>
          <a:prstGeom prst="rect">
            <a:avLst/>
          </a:prstGeom>
          <a:noFill/>
          <a:ln>
            <a:solidFill>
              <a:schemeClr val="accent1">
                <a:lumMod val="60000"/>
                <a:lumOff val="40000"/>
              </a:schemeClr>
            </a:solidFill>
          </a:ln>
        </p:spPr>
        <p:txBody>
          <a:bodyPr wrap="square" rtlCol="0">
            <a:spAutoFit/>
          </a:bodyPr>
          <a:lstStyle/>
          <a:p>
            <a:r>
              <a:rPr lang="en-IN" sz="1600" b="0" dirty="0">
                <a:solidFill>
                  <a:schemeClr val="accent1">
                    <a:lumMod val="75000"/>
                  </a:schemeClr>
                </a:solidFill>
                <a:effectLst/>
                <a:latin typeface="Consolas" panose="020B0609020204030204" pitchFamily="49" charset="0"/>
              </a:rPr>
              <a:t> function </a:t>
            </a:r>
            <a:r>
              <a:rPr lang="en-IN" sz="1600" b="0" dirty="0" err="1">
                <a:solidFill>
                  <a:schemeClr val="accent1">
                    <a:lumMod val="75000"/>
                  </a:schemeClr>
                </a:solidFill>
                <a:effectLst/>
                <a:latin typeface="Consolas" panose="020B0609020204030204" pitchFamily="49" charset="0"/>
              </a:rPr>
              <a:t>myButton</a:t>
            </a:r>
            <a:r>
              <a:rPr lang="en-IN" sz="1600" b="0" dirty="0">
                <a:solidFill>
                  <a:schemeClr val="accent1">
                    <a:lumMod val="75000"/>
                  </a:schemeClr>
                </a:solidFill>
                <a:effectLst/>
                <a:latin typeface="Consolas" panose="020B0609020204030204" pitchFamily="49" charset="0"/>
              </a:rPr>
              <a:t>(name){</a:t>
            </a:r>
          </a:p>
          <a:p>
            <a:r>
              <a:rPr lang="en-IN" sz="1600" b="0" dirty="0">
                <a:solidFill>
                  <a:schemeClr val="accent1">
                    <a:lumMod val="75000"/>
                  </a:schemeClr>
                </a:solidFill>
                <a:effectLst/>
                <a:latin typeface="Consolas" panose="020B0609020204030204" pitchFamily="49" charset="0"/>
              </a:rPr>
              <a:t>            </a:t>
            </a:r>
            <a:r>
              <a:rPr lang="en-IN" sz="1600" b="0" dirty="0" err="1">
                <a:solidFill>
                  <a:schemeClr val="accent1">
                    <a:lumMod val="75000"/>
                  </a:schemeClr>
                </a:solidFill>
                <a:effectLst/>
                <a:latin typeface="Consolas" panose="020B0609020204030204" pitchFamily="49" charset="0"/>
              </a:rPr>
              <a:t>this.button</a:t>
            </a:r>
            <a:r>
              <a:rPr lang="en-IN" sz="1600" b="0" dirty="0">
                <a:solidFill>
                  <a:schemeClr val="accent1">
                    <a:lumMod val="75000"/>
                  </a:schemeClr>
                </a:solidFill>
                <a:effectLst/>
                <a:latin typeface="Consolas" panose="020B0609020204030204" pitchFamily="49" charset="0"/>
              </a:rPr>
              <a:t>=</a:t>
            </a:r>
            <a:r>
              <a:rPr lang="en-IN" sz="1600" b="0" dirty="0" err="1">
                <a:solidFill>
                  <a:schemeClr val="accent1">
                    <a:lumMod val="75000"/>
                  </a:schemeClr>
                </a:solidFill>
                <a:effectLst/>
                <a:latin typeface="Consolas" panose="020B0609020204030204" pitchFamily="49" charset="0"/>
              </a:rPr>
              <a:t>document.createElement</a:t>
            </a:r>
            <a:r>
              <a:rPr lang="en-IN" sz="1600" b="0" dirty="0">
                <a:solidFill>
                  <a:schemeClr val="accent1">
                    <a:lumMod val="75000"/>
                  </a:schemeClr>
                </a:solidFill>
                <a:effectLst/>
                <a:latin typeface="Consolas" panose="020B0609020204030204" pitchFamily="49" charset="0"/>
              </a:rPr>
              <a:t>("button");</a:t>
            </a:r>
          </a:p>
          <a:p>
            <a:r>
              <a:rPr lang="en-IN" sz="1600" b="0" dirty="0">
                <a:solidFill>
                  <a:schemeClr val="accent1">
                    <a:lumMod val="75000"/>
                  </a:schemeClr>
                </a:solidFill>
                <a:effectLst/>
                <a:latin typeface="Consolas" panose="020B0609020204030204" pitchFamily="49" charset="0"/>
              </a:rPr>
              <a:t>                </a:t>
            </a:r>
            <a:r>
              <a:rPr lang="en-IN" sz="1600" b="0" dirty="0" err="1">
                <a:solidFill>
                  <a:schemeClr val="accent1">
                    <a:lumMod val="75000"/>
                  </a:schemeClr>
                </a:solidFill>
                <a:effectLst/>
                <a:latin typeface="Consolas" panose="020B0609020204030204" pitchFamily="49" charset="0"/>
              </a:rPr>
              <a:t>this.button.innerHTML</a:t>
            </a:r>
            <a:r>
              <a:rPr lang="en-IN" sz="1600" b="0" dirty="0">
                <a:solidFill>
                  <a:schemeClr val="accent1">
                    <a:lumMod val="75000"/>
                  </a:schemeClr>
                </a:solidFill>
                <a:effectLst/>
                <a:latin typeface="Consolas" panose="020B0609020204030204" pitchFamily="49" charset="0"/>
              </a:rPr>
              <a:t>=name;</a:t>
            </a:r>
          </a:p>
          <a:p>
            <a:r>
              <a:rPr lang="en-IN" sz="1600" b="0" dirty="0">
                <a:solidFill>
                  <a:schemeClr val="accent1">
                    <a:lumMod val="75000"/>
                  </a:schemeClr>
                </a:solidFill>
                <a:effectLst/>
                <a:latin typeface="Consolas" panose="020B0609020204030204" pitchFamily="49" charset="0"/>
              </a:rPr>
              <a:t>                </a:t>
            </a:r>
            <a:r>
              <a:rPr lang="en-IN" sz="1600" b="0" dirty="0" err="1">
                <a:solidFill>
                  <a:schemeClr val="accent1">
                    <a:lumMod val="75000"/>
                  </a:schemeClr>
                </a:solidFill>
                <a:effectLst/>
                <a:latin typeface="Consolas" panose="020B0609020204030204" pitchFamily="49" charset="0"/>
              </a:rPr>
              <a:t>document.body.appendChild</a:t>
            </a:r>
            <a:r>
              <a:rPr lang="en-IN" sz="1600" b="0" dirty="0">
                <a:solidFill>
                  <a:schemeClr val="accent1">
                    <a:lumMod val="75000"/>
                  </a:schemeClr>
                </a:solidFill>
                <a:effectLst/>
                <a:latin typeface="Consolas" panose="020B0609020204030204" pitchFamily="49" charset="0"/>
              </a:rPr>
              <a:t>(</a:t>
            </a:r>
            <a:r>
              <a:rPr lang="en-IN" sz="1600" b="0" dirty="0" err="1">
                <a:solidFill>
                  <a:schemeClr val="accent1">
                    <a:lumMod val="75000"/>
                  </a:schemeClr>
                </a:solidFill>
                <a:effectLst/>
                <a:latin typeface="Consolas" panose="020B0609020204030204" pitchFamily="49" charset="0"/>
              </a:rPr>
              <a:t>this.button</a:t>
            </a:r>
            <a:r>
              <a:rPr lang="en-IN" sz="1600" b="0" dirty="0">
                <a:solidFill>
                  <a:schemeClr val="accent1">
                    <a:lumMod val="75000"/>
                  </a:schemeClr>
                </a:solidFill>
                <a:effectLst/>
                <a:latin typeface="Consolas" panose="020B0609020204030204" pitchFamily="49" charset="0"/>
              </a:rPr>
              <a:t>);</a:t>
            </a:r>
          </a:p>
          <a:p>
            <a:r>
              <a:rPr lang="en-IN" sz="1600" b="0" dirty="0">
                <a:solidFill>
                  <a:schemeClr val="accent1">
                    <a:lumMod val="75000"/>
                  </a:schemeClr>
                </a:solidFill>
                <a:effectLst/>
                <a:latin typeface="Consolas" panose="020B0609020204030204" pitchFamily="49" charset="0"/>
              </a:rPr>
              <a:t>        }</a:t>
            </a:r>
          </a:p>
          <a:p>
            <a:r>
              <a:rPr lang="en-IN" sz="1600" b="0" dirty="0">
                <a:solidFill>
                  <a:schemeClr val="accent1">
                    <a:lumMod val="75000"/>
                  </a:schemeClr>
                </a:solidFill>
                <a:effectLst/>
                <a:latin typeface="Consolas" panose="020B0609020204030204" pitchFamily="49" charset="0"/>
              </a:rPr>
              <a:t>        </a:t>
            </a:r>
            <a:r>
              <a:rPr lang="en-IN" sz="1600" b="0" dirty="0" err="1">
                <a:solidFill>
                  <a:schemeClr val="accent1">
                    <a:lumMod val="75000"/>
                  </a:schemeClr>
                </a:solidFill>
                <a:effectLst/>
                <a:latin typeface="Consolas" panose="020B0609020204030204" pitchFamily="49" charset="0"/>
              </a:rPr>
              <a:t>myButton.prototype.onclick</a:t>
            </a:r>
            <a:r>
              <a:rPr lang="en-IN" sz="1600" b="0" dirty="0">
                <a:solidFill>
                  <a:schemeClr val="accent1">
                    <a:lumMod val="75000"/>
                  </a:schemeClr>
                </a:solidFill>
                <a:effectLst/>
                <a:latin typeface="Consolas" panose="020B0609020204030204" pitchFamily="49" charset="0"/>
              </a:rPr>
              <a:t>= function(</a:t>
            </a:r>
            <a:r>
              <a:rPr lang="en-IN" sz="1600" b="0" dirty="0" err="1">
                <a:solidFill>
                  <a:schemeClr val="accent1">
                    <a:lumMod val="75000"/>
                  </a:schemeClr>
                </a:solidFill>
                <a:effectLst/>
                <a:latin typeface="Consolas" panose="020B0609020204030204" pitchFamily="49" charset="0"/>
              </a:rPr>
              <a:t>fn</a:t>
            </a:r>
            <a:r>
              <a:rPr lang="en-IN" sz="1600" b="0" dirty="0">
                <a:solidFill>
                  <a:schemeClr val="accent1">
                    <a:lumMod val="75000"/>
                  </a:schemeClr>
                </a:solidFill>
                <a:effectLst/>
                <a:latin typeface="Consolas" panose="020B0609020204030204" pitchFamily="49" charset="0"/>
              </a:rPr>
              <a:t>){</a:t>
            </a:r>
          </a:p>
          <a:p>
            <a:r>
              <a:rPr lang="en-IN" sz="1600" b="0" dirty="0">
                <a:solidFill>
                  <a:schemeClr val="accent1">
                    <a:lumMod val="75000"/>
                  </a:schemeClr>
                </a:solidFill>
                <a:effectLst/>
                <a:latin typeface="Consolas" panose="020B0609020204030204" pitchFamily="49" charset="0"/>
              </a:rPr>
              <a:t>                </a:t>
            </a:r>
            <a:r>
              <a:rPr lang="en-IN" sz="1600" b="0" dirty="0" err="1">
                <a:solidFill>
                  <a:schemeClr val="accent1">
                    <a:lumMod val="75000"/>
                  </a:schemeClr>
                </a:solidFill>
                <a:effectLst/>
                <a:latin typeface="Consolas" panose="020B0609020204030204" pitchFamily="49" charset="0"/>
              </a:rPr>
              <a:t>this.button.onclick</a:t>
            </a:r>
            <a:r>
              <a:rPr lang="en-IN" sz="1600" b="0" dirty="0">
                <a:solidFill>
                  <a:schemeClr val="accent1">
                    <a:lumMod val="75000"/>
                  </a:schemeClr>
                </a:solidFill>
                <a:effectLst/>
                <a:latin typeface="Consolas" panose="020B0609020204030204" pitchFamily="49" charset="0"/>
              </a:rPr>
              <a:t>=</a:t>
            </a:r>
            <a:r>
              <a:rPr lang="en-IN" sz="1600" b="0" dirty="0" err="1">
                <a:solidFill>
                  <a:schemeClr val="accent1">
                    <a:lumMod val="75000"/>
                  </a:schemeClr>
                </a:solidFill>
                <a:effectLst/>
                <a:latin typeface="Consolas" panose="020B0609020204030204" pitchFamily="49" charset="0"/>
              </a:rPr>
              <a:t>fn</a:t>
            </a:r>
            <a:r>
              <a:rPr lang="en-IN" sz="1600" b="0" dirty="0">
                <a:solidFill>
                  <a:schemeClr val="accent1">
                    <a:lumMod val="75000"/>
                  </a:schemeClr>
                </a:solidFill>
                <a:effectLst/>
                <a:latin typeface="Consolas" panose="020B0609020204030204" pitchFamily="49" charset="0"/>
              </a:rPr>
              <a:t>;</a:t>
            </a:r>
          </a:p>
          <a:p>
            <a:r>
              <a:rPr lang="en-IN" sz="1600" b="0" dirty="0">
                <a:solidFill>
                  <a:schemeClr val="accent1">
                    <a:lumMod val="75000"/>
                  </a:schemeClr>
                </a:solidFill>
                <a:effectLst/>
                <a:latin typeface="Consolas" panose="020B0609020204030204" pitchFamily="49" charset="0"/>
              </a:rPr>
              <a:t>            }</a:t>
            </a:r>
          </a:p>
          <a:p>
            <a:r>
              <a:rPr lang="en-IN" sz="1600" b="0" dirty="0">
                <a:solidFill>
                  <a:schemeClr val="accent1">
                    <a:lumMod val="75000"/>
                  </a:schemeClr>
                </a:solidFill>
                <a:effectLst/>
                <a:latin typeface="Consolas" panose="020B0609020204030204" pitchFamily="49" charset="0"/>
              </a:rPr>
              <a:t>        var obj2=new </a:t>
            </a:r>
            <a:r>
              <a:rPr lang="en-IN" sz="1600" b="0" dirty="0" err="1">
                <a:solidFill>
                  <a:schemeClr val="accent1">
                    <a:lumMod val="75000"/>
                  </a:schemeClr>
                </a:solidFill>
                <a:effectLst/>
                <a:latin typeface="Consolas" panose="020B0609020204030204" pitchFamily="49" charset="0"/>
              </a:rPr>
              <a:t>myButton</a:t>
            </a:r>
            <a:r>
              <a:rPr lang="en-IN" sz="1600" b="0" dirty="0">
                <a:solidFill>
                  <a:schemeClr val="accent1">
                    <a:lumMod val="75000"/>
                  </a:schemeClr>
                </a:solidFill>
                <a:effectLst/>
                <a:latin typeface="Consolas" panose="020B0609020204030204" pitchFamily="49" charset="0"/>
              </a:rPr>
              <a:t>('YO!');</a:t>
            </a:r>
          </a:p>
          <a:p>
            <a:r>
              <a:rPr lang="en-IN" sz="1600" b="0" dirty="0">
                <a:solidFill>
                  <a:schemeClr val="accent1">
                    <a:lumMod val="75000"/>
                  </a:schemeClr>
                </a:solidFill>
                <a:effectLst/>
                <a:latin typeface="Consolas" panose="020B0609020204030204" pitchFamily="49" charset="0"/>
              </a:rPr>
              <a:t>        console.log(obj2);</a:t>
            </a:r>
          </a:p>
          <a:p>
            <a:r>
              <a:rPr lang="en-IN" sz="1600" dirty="0">
                <a:solidFill>
                  <a:schemeClr val="accent1">
                    <a:lumMod val="75000"/>
                  </a:schemeClr>
                </a:solidFill>
                <a:latin typeface="Consolas" panose="020B0609020204030204" pitchFamily="49" charset="0"/>
              </a:rPr>
              <a:t>	</a:t>
            </a:r>
            <a:r>
              <a:rPr lang="en-IN" sz="1600" b="0" dirty="0">
                <a:solidFill>
                  <a:schemeClr val="tx2">
                    <a:lumMod val="75000"/>
                  </a:schemeClr>
                </a:solidFill>
                <a:effectLst/>
                <a:latin typeface="Consolas" panose="020B0609020204030204" pitchFamily="49" charset="0"/>
              </a:rPr>
              <a:t> obj2.onclick(function(){</a:t>
            </a:r>
          </a:p>
          <a:p>
            <a:r>
              <a:rPr lang="en-IN" sz="1600" b="0" dirty="0">
                <a:solidFill>
                  <a:schemeClr val="tx2">
                    <a:lumMod val="75000"/>
                  </a:schemeClr>
                </a:solidFill>
                <a:effectLst/>
                <a:latin typeface="Consolas" panose="020B0609020204030204" pitchFamily="49" charset="0"/>
              </a:rPr>
              <a:t>            console.log("clicked");</a:t>
            </a:r>
          </a:p>
          <a:p>
            <a:r>
              <a:rPr lang="en-IN" sz="1600" b="0" dirty="0">
                <a:solidFill>
                  <a:schemeClr val="tx2">
                    <a:lumMod val="75000"/>
                  </a:schemeClr>
                </a:solidFill>
                <a:effectLst/>
                <a:latin typeface="Consolas" panose="020B0609020204030204" pitchFamily="49" charset="0"/>
              </a:rPr>
              <a:t>        })</a:t>
            </a:r>
          </a:p>
          <a:p>
            <a:endParaRPr lang="en-IN" sz="1600" b="0" dirty="0">
              <a:solidFill>
                <a:schemeClr val="accent1">
                  <a:lumMod val="75000"/>
                </a:schemeClr>
              </a:solidFill>
              <a:effectLst/>
              <a:latin typeface="Consolas" panose="020B0609020204030204" pitchFamily="49" charset="0"/>
            </a:endParaRPr>
          </a:p>
          <a:p>
            <a:br>
              <a:rPr lang="en-IN" sz="1600" b="0" dirty="0">
                <a:solidFill>
                  <a:schemeClr val="accent1">
                    <a:lumMod val="75000"/>
                  </a:schemeClr>
                </a:solidFill>
                <a:effectLst/>
                <a:latin typeface="Consolas" panose="020B0609020204030204" pitchFamily="49" charset="0"/>
              </a:rPr>
            </a:br>
            <a:endParaRPr lang="en-IN" sz="1600" b="0" dirty="0">
              <a:solidFill>
                <a:schemeClr val="accent1">
                  <a:lumMod val="75000"/>
                </a:schemeClr>
              </a:solidFill>
              <a:effectLst/>
              <a:latin typeface="Consolas" panose="020B0609020204030204" pitchFamily="49" charset="0"/>
            </a:endParaRPr>
          </a:p>
          <a:p>
            <a:pPr marL="0" indent="0">
              <a:buNone/>
            </a:pPr>
            <a:endParaRPr lang="en-IN" sz="1600" b="0" dirty="0">
              <a:solidFill>
                <a:schemeClr val="accent1">
                  <a:lumMod val="75000"/>
                </a:schemeClr>
              </a:solidFill>
              <a:effectLst/>
              <a:latin typeface="Consolas" panose="020B0609020204030204" pitchFamily="49" charset="0"/>
            </a:endParaRPr>
          </a:p>
        </p:txBody>
      </p:sp>
    </p:spTree>
    <p:extLst>
      <p:ext uri="{BB962C8B-B14F-4D97-AF65-F5344CB8AC3E}">
        <p14:creationId xmlns:p14="http://schemas.microsoft.com/office/powerpoint/2010/main" val="12750986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18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TRY-CATCH</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767521"/>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kumimoji="0" lang="en-US" altLang="en-US" sz="1800" b="0" i="0" u="none" strike="noStrike" cap="none" normalizeH="0" baseline="0" dirty="0">
                <a:ln>
                  <a:noFill/>
                </a:ln>
                <a:effectLst/>
                <a:latin typeface="Söhne"/>
              </a:rPr>
              <a:t>In JavaScript, the </a:t>
            </a:r>
            <a:r>
              <a:rPr kumimoji="0" lang="en-US" altLang="en-US" sz="1800" b="1" i="0" u="none" strike="noStrike" cap="none" normalizeH="0" baseline="0" dirty="0">
                <a:ln>
                  <a:noFill/>
                </a:ln>
                <a:effectLst/>
                <a:latin typeface="Söhne Mono"/>
              </a:rPr>
              <a:t>try...catch</a:t>
            </a:r>
            <a:r>
              <a:rPr kumimoji="0" lang="en-US" altLang="en-US" sz="1800" b="0" i="0" u="none" strike="noStrike" cap="none" normalizeH="0" baseline="0" dirty="0">
                <a:ln>
                  <a:noFill/>
                </a:ln>
                <a:effectLst/>
                <a:latin typeface="Söhne"/>
              </a:rPr>
              <a:t> statement is used for error handling. It allows you to gracefully handle exceptions (errors) that may occur during the execution of your code, preventing your program from crashing. Here's how it works, along with an example:</a:t>
            </a:r>
            <a:r>
              <a:rPr kumimoji="0" lang="en-US" altLang="en-US" sz="1800" b="0" i="0" u="none" strike="noStrike" cap="none" normalizeH="0" baseline="0" dirty="0">
                <a:ln>
                  <a:noFill/>
                </a:ln>
                <a:effectLst/>
              </a:rPr>
              <a:t> </a:t>
            </a:r>
            <a:endParaRPr kumimoji="0" lang="en-US" altLang="en-US" sz="1800" b="0" i="0" u="none" strike="noStrike" cap="none" normalizeH="0" baseline="0" dirty="0">
              <a:ln>
                <a:noFill/>
              </a:ln>
              <a:effectLst/>
              <a:latin typeface="Arial" panose="020B0604020202020204" pitchFamily="34" charset="0"/>
            </a:endParaRPr>
          </a:p>
          <a:p>
            <a:pPr marL="457200" lvl="1" indent="0" algn="just">
              <a:buNone/>
            </a:pPr>
            <a:r>
              <a:rPr lang="en-US" sz="1600" i="0" dirty="0">
                <a:solidFill>
                  <a:schemeClr val="accent1">
                    <a:lumMod val="75000"/>
                  </a:schemeClr>
                </a:solidFill>
                <a:effectLst/>
                <a:latin typeface="inter-regular"/>
              </a:rPr>
              <a:t>try {</a:t>
            </a:r>
          </a:p>
          <a:p>
            <a:pPr marL="457200" lvl="1" indent="0" algn="just">
              <a:buNone/>
            </a:pPr>
            <a:r>
              <a:rPr lang="en-US" sz="1600" i="0" dirty="0">
                <a:solidFill>
                  <a:schemeClr val="accent1">
                    <a:lumMod val="75000"/>
                  </a:schemeClr>
                </a:solidFill>
                <a:effectLst/>
                <a:latin typeface="inter-regular"/>
              </a:rPr>
              <a:t>  // Code that may cause an exception</a:t>
            </a:r>
          </a:p>
          <a:p>
            <a:pPr marL="457200" lvl="1" indent="0" algn="just">
              <a:buNone/>
            </a:pPr>
            <a:r>
              <a:rPr lang="en-US" sz="1600" i="0" dirty="0">
                <a:solidFill>
                  <a:schemeClr val="accent1">
                    <a:lumMod val="75000"/>
                  </a:schemeClr>
                </a:solidFill>
                <a:effectLst/>
                <a:latin typeface="inter-regular"/>
              </a:rPr>
              <a:t>} catch (error) {</a:t>
            </a:r>
          </a:p>
          <a:p>
            <a:pPr marL="457200" lvl="1" indent="0" algn="just">
              <a:buNone/>
            </a:pPr>
            <a:r>
              <a:rPr lang="en-US" sz="1600" i="0" dirty="0">
                <a:solidFill>
                  <a:schemeClr val="accent1">
                    <a:lumMod val="75000"/>
                  </a:schemeClr>
                </a:solidFill>
                <a:effectLst/>
                <a:latin typeface="inter-regular"/>
              </a:rPr>
              <a:t>  // Code to handle the exception</a:t>
            </a:r>
          </a:p>
          <a:p>
            <a:pPr marL="457200" lvl="1" indent="0" algn="just">
              <a:buNone/>
            </a:pPr>
            <a:r>
              <a:rPr lang="en-US" sz="1600" i="0" dirty="0">
                <a:solidFill>
                  <a:schemeClr val="accent1">
                    <a:lumMod val="75000"/>
                  </a:schemeClr>
                </a:solidFill>
                <a:effectLst/>
                <a:latin typeface="inter-regular"/>
              </a:rPr>
              <a:t>} finally {</a:t>
            </a:r>
          </a:p>
          <a:p>
            <a:pPr marL="457200" lvl="1" indent="0" algn="just">
              <a:buNone/>
            </a:pPr>
            <a:r>
              <a:rPr lang="en-US" sz="1600" i="0" dirty="0">
                <a:solidFill>
                  <a:schemeClr val="accent1">
                    <a:lumMod val="75000"/>
                  </a:schemeClr>
                </a:solidFill>
                <a:effectLst/>
                <a:latin typeface="inter-regular"/>
              </a:rPr>
              <a:t>  // Code that always runs, whether there was an exception or not (optional)</a:t>
            </a:r>
          </a:p>
          <a:p>
            <a:pPr marL="457200" lvl="1" indent="0" algn="just">
              <a:buNone/>
            </a:pPr>
            <a:r>
              <a:rPr lang="en-US" sz="1600" i="0" dirty="0">
                <a:solidFill>
                  <a:schemeClr val="accent1">
                    <a:lumMod val="75000"/>
                  </a:schemeClr>
                </a:solidFill>
                <a:effectLst/>
                <a:latin typeface="inter-regular"/>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Söhne"/>
              </a:rPr>
              <a:t>The </a:t>
            </a:r>
            <a:r>
              <a:rPr kumimoji="0" lang="en-US" altLang="en-US" sz="1800" b="1" i="0" u="none" strike="noStrike" cap="none" normalizeH="0" baseline="0" dirty="0">
                <a:ln>
                  <a:noFill/>
                </a:ln>
                <a:effectLst/>
                <a:latin typeface="Söhne Mono"/>
              </a:rPr>
              <a:t>try</a:t>
            </a:r>
            <a:r>
              <a:rPr kumimoji="0" lang="en-US" altLang="en-US" sz="1800" b="0" i="0" u="none" strike="noStrike" cap="none" normalizeH="0" baseline="0" dirty="0">
                <a:ln>
                  <a:noFill/>
                </a:ln>
                <a:effectLst/>
                <a:latin typeface="Söhne"/>
              </a:rPr>
              <a:t> block contains the code that you suspect might throw an exception.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Söhne"/>
              </a:rPr>
              <a:t>If an exception occurs in the </a:t>
            </a:r>
            <a:r>
              <a:rPr kumimoji="0" lang="en-US" altLang="en-US" sz="1800" b="1" i="0" u="none" strike="noStrike" cap="none" normalizeH="0" baseline="0" dirty="0">
                <a:ln>
                  <a:noFill/>
                </a:ln>
                <a:effectLst/>
                <a:latin typeface="Söhne Mono"/>
              </a:rPr>
              <a:t>try</a:t>
            </a:r>
            <a:r>
              <a:rPr kumimoji="0" lang="en-US" altLang="en-US" sz="1800" b="0" i="0" u="none" strike="noStrike" cap="none" normalizeH="0" baseline="0" dirty="0">
                <a:ln>
                  <a:noFill/>
                </a:ln>
                <a:effectLst/>
                <a:latin typeface="Söhne"/>
              </a:rPr>
              <a:t> block, control is transferred to the </a:t>
            </a:r>
            <a:r>
              <a:rPr kumimoji="0" lang="en-US" altLang="en-US" sz="1800" b="1" i="0" u="none" strike="noStrike" cap="none" normalizeH="0" baseline="0" dirty="0">
                <a:ln>
                  <a:noFill/>
                </a:ln>
                <a:effectLst/>
                <a:latin typeface="Söhne Mono"/>
              </a:rPr>
              <a:t>catch</a:t>
            </a:r>
            <a:r>
              <a:rPr kumimoji="0" lang="en-US" altLang="en-US" sz="1800" b="0" i="0" u="none" strike="noStrike" cap="none" normalizeH="0" baseline="0" dirty="0">
                <a:ln>
                  <a:noFill/>
                </a:ln>
                <a:effectLst/>
                <a:latin typeface="Söhne"/>
              </a:rPr>
              <a:t> block.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Söhne"/>
              </a:rPr>
              <a:t>The </a:t>
            </a:r>
            <a:r>
              <a:rPr kumimoji="0" lang="en-US" altLang="en-US" sz="1800" b="1" i="0" u="none" strike="noStrike" cap="none" normalizeH="0" baseline="0" dirty="0">
                <a:ln>
                  <a:noFill/>
                </a:ln>
                <a:effectLst/>
                <a:latin typeface="Söhne Mono"/>
              </a:rPr>
              <a:t>catch</a:t>
            </a:r>
            <a:r>
              <a:rPr kumimoji="0" lang="en-US" altLang="en-US" sz="1800" b="0" i="0" u="none" strike="noStrike" cap="none" normalizeH="0" baseline="0" dirty="0">
                <a:ln>
                  <a:noFill/>
                </a:ln>
                <a:effectLst/>
                <a:latin typeface="Söhne"/>
              </a:rPr>
              <a:t> block contains code that handles the exception. The </a:t>
            </a:r>
            <a:r>
              <a:rPr kumimoji="0" lang="en-US" altLang="en-US" sz="1800" b="1" i="0" u="none" strike="noStrike" cap="none" normalizeH="0" baseline="0" dirty="0">
                <a:ln>
                  <a:noFill/>
                </a:ln>
                <a:effectLst/>
                <a:latin typeface="Söhne Mono"/>
              </a:rPr>
              <a:t>error</a:t>
            </a:r>
            <a:r>
              <a:rPr kumimoji="0" lang="en-US" altLang="en-US" sz="1800" b="0" i="0" u="none" strike="noStrike" cap="none" normalizeH="0" baseline="0" dirty="0">
                <a:ln>
                  <a:noFill/>
                </a:ln>
                <a:effectLst/>
                <a:latin typeface="Söhne"/>
              </a:rPr>
              <a:t> parameter represents the exception object, which you can use to gather information about the error.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Söhne"/>
              </a:rPr>
              <a:t>Optionally, you can use a </a:t>
            </a:r>
            <a:r>
              <a:rPr kumimoji="0" lang="en-US" altLang="en-US" sz="1800" b="1" i="0" u="none" strike="noStrike" cap="none" normalizeH="0" baseline="0" dirty="0">
                <a:ln>
                  <a:noFill/>
                </a:ln>
                <a:effectLst/>
                <a:latin typeface="Söhne Mono"/>
              </a:rPr>
              <a:t>finally</a:t>
            </a:r>
            <a:r>
              <a:rPr kumimoji="0" lang="en-US" altLang="en-US" sz="1800" b="0" i="0" u="none" strike="noStrike" cap="none" normalizeH="0" baseline="0" dirty="0">
                <a:ln>
                  <a:noFill/>
                </a:ln>
                <a:effectLst/>
                <a:latin typeface="Söhne"/>
              </a:rPr>
              <a:t> block to specify code that should always run, regardless of whether an exception occurred or not. This block is often used for cleanup tasks.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algn="just"/>
            <a:endParaRPr lang="en-US" sz="1800" i="0" dirty="0">
              <a:effectLst/>
              <a:latin typeface="inter-regular"/>
            </a:endParaRPr>
          </a:p>
        </p:txBody>
      </p:sp>
      <p:sp>
        <p:nvSpPr>
          <p:cNvPr id="7" name="Rectangle 4">
            <a:extLst>
              <a:ext uri="{FF2B5EF4-FFF2-40B4-BE49-F238E27FC236}">
                <a16:creationId xmlns:a16="http://schemas.microsoft.com/office/drawing/2014/main" id="{2E136AAA-592F-7702-E159-8AE37D6D0873}"/>
              </a:ext>
            </a:extLst>
          </p:cNvPr>
          <p:cNvSpPr>
            <a:spLocks noChangeArrowheads="1"/>
          </p:cNvSpPr>
          <p:nvPr/>
        </p:nvSpPr>
        <p:spPr bwMode="auto">
          <a:xfrm>
            <a:off x="0" y="-338811"/>
            <a:ext cx="65" cy="677623"/>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621521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18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TRY-CATCH</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767521"/>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i="0" dirty="0">
                <a:effectLst/>
                <a:latin typeface="inter-regular"/>
              </a:rPr>
              <a:t>EXAMPLE : </a:t>
            </a:r>
          </a:p>
          <a:p>
            <a:pPr marL="457200" lvl="1" indent="0" algn="just">
              <a:buNone/>
            </a:pPr>
            <a:r>
              <a:rPr lang="en-US" sz="1400" i="0" dirty="0">
                <a:solidFill>
                  <a:schemeClr val="accent1">
                    <a:lumMod val="75000"/>
                  </a:schemeClr>
                </a:solidFill>
                <a:effectLst/>
                <a:latin typeface="inter-regular"/>
              </a:rPr>
              <a:t>try {</a:t>
            </a:r>
          </a:p>
          <a:p>
            <a:pPr marL="457200" lvl="1" indent="0" algn="just">
              <a:buNone/>
            </a:pPr>
            <a:r>
              <a:rPr lang="en-US" sz="1400" i="0" dirty="0">
                <a:solidFill>
                  <a:schemeClr val="accent1">
                    <a:lumMod val="75000"/>
                  </a:schemeClr>
                </a:solidFill>
                <a:effectLst/>
                <a:latin typeface="inter-regular"/>
              </a:rPr>
              <a:t>  // Attempt to execute code that might throw an exception</a:t>
            </a:r>
          </a:p>
          <a:p>
            <a:pPr marL="457200" lvl="1" indent="0" algn="just">
              <a:buNone/>
            </a:pPr>
            <a:r>
              <a:rPr lang="en-US" sz="1400" i="0" dirty="0">
                <a:solidFill>
                  <a:schemeClr val="accent1">
                    <a:lumMod val="75000"/>
                  </a:schemeClr>
                </a:solidFill>
                <a:effectLst/>
                <a:latin typeface="inter-regular"/>
              </a:rPr>
              <a:t>  const result = 10 / 0; // This will throw a "division by zero" error</a:t>
            </a:r>
          </a:p>
          <a:p>
            <a:pPr marL="457200" lvl="1" indent="0" algn="just">
              <a:buNone/>
            </a:pPr>
            <a:r>
              <a:rPr lang="en-US" sz="1400" i="0" dirty="0">
                <a:solidFill>
                  <a:schemeClr val="accent1">
                    <a:lumMod val="75000"/>
                  </a:schemeClr>
                </a:solidFill>
                <a:effectLst/>
                <a:latin typeface="inter-regular"/>
              </a:rPr>
              <a:t>  console.log("Result:", result); // This line will not be executed</a:t>
            </a:r>
          </a:p>
          <a:p>
            <a:pPr marL="457200" lvl="1" indent="0" algn="just">
              <a:buNone/>
            </a:pPr>
            <a:r>
              <a:rPr lang="en-US" sz="1400" i="0" dirty="0">
                <a:solidFill>
                  <a:schemeClr val="accent1">
                    <a:lumMod val="75000"/>
                  </a:schemeClr>
                </a:solidFill>
                <a:effectLst/>
                <a:latin typeface="inter-regular"/>
              </a:rPr>
              <a:t>} catch (error) {</a:t>
            </a:r>
          </a:p>
          <a:p>
            <a:pPr marL="457200" lvl="1" indent="0" algn="just">
              <a:buNone/>
            </a:pPr>
            <a:r>
              <a:rPr lang="en-US" sz="1400" i="0" dirty="0">
                <a:solidFill>
                  <a:schemeClr val="accent1">
                    <a:lumMod val="75000"/>
                  </a:schemeClr>
                </a:solidFill>
                <a:effectLst/>
                <a:latin typeface="inter-regular"/>
              </a:rPr>
              <a:t>  // Handle the exception</a:t>
            </a:r>
          </a:p>
          <a:p>
            <a:pPr marL="457200" lvl="1" indent="0" algn="just">
              <a:buNone/>
            </a:pPr>
            <a:r>
              <a:rPr lang="en-US" sz="1400" i="0" dirty="0">
                <a:solidFill>
                  <a:schemeClr val="accent1">
                    <a:lumMod val="75000"/>
                  </a:schemeClr>
                </a:solidFill>
                <a:effectLst/>
                <a:latin typeface="inter-regular"/>
              </a:rPr>
              <a:t>  </a:t>
            </a:r>
            <a:r>
              <a:rPr lang="en-US" sz="1400" i="0" dirty="0" err="1">
                <a:solidFill>
                  <a:schemeClr val="accent1">
                    <a:lumMod val="75000"/>
                  </a:schemeClr>
                </a:solidFill>
                <a:effectLst/>
                <a:latin typeface="inter-regular"/>
              </a:rPr>
              <a:t>console.error</a:t>
            </a:r>
            <a:r>
              <a:rPr lang="en-US" sz="1400" i="0" dirty="0">
                <a:solidFill>
                  <a:schemeClr val="accent1">
                    <a:lumMod val="75000"/>
                  </a:schemeClr>
                </a:solidFill>
                <a:effectLst/>
                <a:latin typeface="inter-regular"/>
              </a:rPr>
              <a:t>("An error occurred:", </a:t>
            </a:r>
            <a:r>
              <a:rPr lang="en-US" sz="1400" i="0" dirty="0" err="1">
                <a:solidFill>
                  <a:schemeClr val="accent1">
                    <a:lumMod val="75000"/>
                  </a:schemeClr>
                </a:solidFill>
                <a:effectLst/>
                <a:latin typeface="inter-regular"/>
              </a:rPr>
              <a:t>error.message</a:t>
            </a:r>
            <a:r>
              <a:rPr lang="en-US" sz="1400" i="0" dirty="0">
                <a:solidFill>
                  <a:schemeClr val="accent1">
                    <a:lumMod val="75000"/>
                  </a:schemeClr>
                </a:solidFill>
                <a:effectLst/>
                <a:latin typeface="inter-regular"/>
              </a:rPr>
              <a:t>);</a:t>
            </a:r>
          </a:p>
          <a:p>
            <a:pPr marL="457200" lvl="1" indent="0" algn="just">
              <a:buNone/>
            </a:pPr>
            <a:r>
              <a:rPr lang="en-US" sz="1400" i="0" dirty="0">
                <a:solidFill>
                  <a:schemeClr val="accent1">
                    <a:lumMod val="75000"/>
                  </a:schemeClr>
                </a:solidFill>
                <a:effectLst/>
                <a:latin typeface="inter-regular"/>
              </a:rPr>
              <a:t>} finally {</a:t>
            </a:r>
          </a:p>
          <a:p>
            <a:pPr marL="457200" lvl="1" indent="0" algn="just">
              <a:buNone/>
            </a:pPr>
            <a:r>
              <a:rPr lang="en-US" sz="1400" i="0" dirty="0">
                <a:solidFill>
                  <a:schemeClr val="accent1">
                    <a:lumMod val="75000"/>
                  </a:schemeClr>
                </a:solidFill>
                <a:effectLst/>
                <a:latin typeface="inter-regular"/>
              </a:rPr>
              <a:t>  // This block will always run</a:t>
            </a:r>
          </a:p>
          <a:p>
            <a:pPr marL="457200" lvl="1" indent="0" algn="just">
              <a:buNone/>
            </a:pPr>
            <a:r>
              <a:rPr lang="en-US" sz="1400" i="0" dirty="0">
                <a:solidFill>
                  <a:schemeClr val="accent1">
                    <a:lumMod val="75000"/>
                  </a:schemeClr>
                </a:solidFill>
                <a:effectLst/>
                <a:latin typeface="inter-regular"/>
              </a:rPr>
              <a:t>  console.log("Cleanup or finalization code.");</a:t>
            </a:r>
          </a:p>
          <a:p>
            <a:pPr marL="457200" lvl="1" indent="0" algn="just">
              <a:buNone/>
            </a:pPr>
            <a:r>
              <a:rPr lang="en-US" sz="1400" i="0" dirty="0">
                <a:solidFill>
                  <a:schemeClr val="accent1">
                    <a:lumMod val="75000"/>
                  </a:schemeClr>
                </a:solidFill>
                <a:effectLst/>
                <a:latin typeface="inter-regular"/>
              </a:rPr>
              <a:t>}</a:t>
            </a:r>
          </a:p>
          <a:p>
            <a:pPr marL="457200" lvl="1" indent="0" algn="just">
              <a:buNone/>
            </a:pPr>
            <a:r>
              <a:rPr lang="en-US" sz="1400" i="0" dirty="0">
                <a:solidFill>
                  <a:schemeClr val="accent1">
                    <a:lumMod val="75000"/>
                  </a:schemeClr>
                </a:solidFill>
                <a:effectLst/>
                <a:latin typeface="inter-regular"/>
              </a:rPr>
              <a:t>console.log("Program continues after handling the exception.");</a:t>
            </a:r>
          </a:p>
          <a:p>
            <a:pPr algn="just"/>
            <a:endParaRPr lang="en-US" sz="1800" i="0" dirty="0">
              <a:effectLst/>
              <a:latin typeface="inter-regular"/>
            </a:endParaRPr>
          </a:p>
        </p:txBody>
      </p:sp>
      <p:sp>
        <p:nvSpPr>
          <p:cNvPr id="7" name="Rectangle 4">
            <a:extLst>
              <a:ext uri="{FF2B5EF4-FFF2-40B4-BE49-F238E27FC236}">
                <a16:creationId xmlns:a16="http://schemas.microsoft.com/office/drawing/2014/main" id="{2E136AAA-592F-7702-E159-8AE37D6D0873}"/>
              </a:ext>
            </a:extLst>
          </p:cNvPr>
          <p:cNvSpPr>
            <a:spLocks noChangeArrowheads="1"/>
          </p:cNvSpPr>
          <p:nvPr/>
        </p:nvSpPr>
        <p:spPr bwMode="auto">
          <a:xfrm>
            <a:off x="0" y="-338811"/>
            <a:ext cx="65" cy="677623"/>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6304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5" name="Content Placeholder 2">
            <a:extLst>
              <a:ext uri="{FF2B5EF4-FFF2-40B4-BE49-F238E27FC236}">
                <a16:creationId xmlns:a16="http://schemas.microsoft.com/office/drawing/2014/main" id="{1F4F142A-A261-C62E-EEA2-076D9297AD2E}"/>
              </a:ext>
            </a:extLst>
          </p:cNvPr>
          <p:cNvSpPr txBox="1">
            <a:spLocks/>
          </p:cNvSpPr>
          <p:nvPr/>
        </p:nvSpPr>
        <p:spPr>
          <a:xfrm>
            <a:off x="1141412" y="1618938"/>
            <a:ext cx="9905999" cy="4172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 name="Content Placeholder 2">
            <a:extLst>
              <a:ext uri="{FF2B5EF4-FFF2-40B4-BE49-F238E27FC236}">
                <a16:creationId xmlns:a16="http://schemas.microsoft.com/office/drawing/2014/main" id="{D405F6B0-AE73-4761-1ED5-E284E7E55DE1}"/>
              </a:ext>
            </a:extLst>
          </p:cNvPr>
          <p:cNvSpPr txBox="1">
            <a:spLocks/>
          </p:cNvSpPr>
          <p:nvPr/>
        </p:nvSpPr>
        <p:spPr>
          <a:xfrm>
            <a:off x="1141412" y="594162"/>
            <a:ext cx="9905999" cy="52647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b="1" u="sng" dirty="0"/>
              <a:t>External JavaScript</a:t>
            </a:r>
          </a:p>
          <a:p>
            <a:pPr>
              <a:lnSpc>
                <a:spcPct val="150000"/>
              </a:lnSpc>
            </a:pPr>
            <a:r>
              <a:rPr lang="en-US" dirty="0">
                <a:latin typeface="inter-regular"/>
              </a:rPr>
              <a:t>An external JavaScript file must be saved by .</a:t>
            </a:r>
            <a:r>
              <a:rPr lang="en-US" dirty="0" err="1">
                <a:latin typeface="inter-regular"/>
              </a:rPr>
              <a:t>js</a:t>
            </a:r>
            <a:r>
              <a:rPr lang="en-US" dirty="0">
                <a:latin typeface="inter-regular"/>
              </a:rPr>
              <a:t> extension. It is recommended to embed all JavaScript files into a single file.</a:t>
            </a:r>
          </a:p>
          <a:p>
            <a:pPr>
              <a:lnSpc>
                <a:spcPct val="150000"/>
              </a:lnSpc>
            </a:pPr>
            <a:r>
              <a:rPr lang="en-US" dirty="0">
                <a:latin typeface="inter-regular"/>
              </a:rPr>
              <a:t>Example :</a:t>
            </a:r>
          </a:p>
          <a:p>
            <a:pPr marL="457200" lvl="1" indent="0" algn="just">
              <a:lnSpc>
                <a:spcPct val="150000"/>
              </a:lnSpc>
              <a:buFont typeface="Arial" panose="020B0604020202020204" pitchFamily="34" charset="0"/>
              <a:buNone/>
            </a:pPr>
            <a:r>
              <a:rPr lang="en-IN" u="sng" dirty="0">
                <a:latin typeface="inter-regular"/>
              </a:rPr>
              <a:t>Script.js</a:t>
            </a:r>
          </a:p>
          <a:p>
            <a:pPr marL="457200" lvl="1" indent="0" algn="just">
              <a:lnSpc>
                <a:spcPct val="150000"/>
              </a:lnSpc>
              <a:buFont typeface="Arial" panose="020B0604020202020204" pitchFamily="34" charset="0"/>
              <a:buNone/>
            </a:pPr>
            <a:r>
              <a:rPr lang="en-IN" dirty="0">
                <a:latin typeface="inter-regular"/>
              </a:rPr>
              <a:t>	alert(“welcome Synnefo”)</a:t>
            </a:r>
          </a:p>
          <a:p>
            <a:pPr marL="457200" lvl="1" indent="0" algn="just">
              <a:lnSpc>
                <a:spcPct val="150000"/>
              </a:lnSpc>
              <a:buFont typeface="Arial" panose="020B0604020202020204" pitchFamily="34" charset="0"/>
              <a:buNone/>
            </a:pPr>
            <a:r>
              <a:rPr lang="en-IN" u="sng" dirty="0">
                <a:latin typeface="inter-regular"/>
              </a:rPr>
              <a:t>Index.html</a:t>
            </a:r>
          </a:p>
          <a:p>
            <a:pPr marL="457200" lvl="1" indent="0" algn="just">
              <a:lnSpc>
                <a:spcPct val="150000"/>
              </a:lnSpc>
              <a:buFont typeface="Arial" panose="020B0604020202020204" pitchFamily="34" charset="0"/>
              <a:buNone/>
            </a:pPr>
            <a:r>
              <a:rPr lang="en-IN" dirty="0">
                <a:latin typeface="inter-regular"/>
              </a:rPr>
              <a:t>	 &lt;script src=“Script.js”&gt;&lt;/script&gt;</a:t>
            </a:r>
          </a:p>
          <a:p>
            <a:pPr marL="0" indent="0">
              <a:lnSpc>
                <a:spcPct val="150000"/>
              </a:lnSpc>
              <a:buFont typeface="Arial" panose="020B0604020202020204" pitchFamily="34" charset="0"/>
              <a:buNone/>
            </a:pPr>
            <a:endParaRPr lang="en-IN" dirty="0"/>
          </a:p>
        </p:txBody>
      </p:sp>
    </p:spTree>
    <p:extLst>
      <p:ext uri="{BB962C8B-B14F-4D97-AF65-F5344CB8AC3E}">
        <p14:creationId xmlns:p14="http://schemas.microsoft.com/office/powerpoint/2010/main" val="41128231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2919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err="1">
                <a:solidFill>
                  <a:srgbClr val="F7BB34"/>
                </a:solidFill>
                <a:latin typeface="Viga" panose="020B0800030000020004" pitchFamily="34" charset="0"/>
              </a:rPr>
              <a:t>CallBack</a:t>
            </a:r>
            <a:r>
              <a:rPr lang="en-US" sz="3600" dirty="0">
                <a:solidFill>
                  <a:srgbClr val="F7BB34"/>
                </a:solidFill>
                <a:latin typeface="Viga" panose="020B0800030000020004" pitchFamily="34" charset="0"/>
              </a:rPr>
              <a:t> Function</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142999" y="665523"/>
            <a:ext cx="9905999" cy="54511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endParaRPr lang="en-US" sz="1800" dirty="0">
              <a:latin typeface="inter-regular"/>
            </a:endParaRPr>
          </a:p>
        </p:txBody>
      </p:sp>
      <p:sp>
        <p:nvSpPr>
          <p:cNvPr id="3" name="TextBox 2">
            <a:extLst>
              <a:ext uri="{FF2B5EF4-FFF2-40B4-BE49-F238E27FC236}">
                <a16:creationId xmlns:a16="http://schemas.microsoft.com/office/drawing/2014/main" id="{5D1CF667-39E6-343E-0B32-F95617ECDCFE}"/>
              </a:ext>
            </a:extLst>
          </p:cNvPr>
          <p:cNvSpPr txBox="1"/>
          <p:nvPr/>
        </p:nvSpPr>
        <p:spPr>
          <a:xfrm>
            <a:off x="429491" y="1145068"/>
            <a:ext cx="11034762" cy="1891287"/>
          </a:xfrm>
          <a:prstGeom prst="rect">
            <a:avLst/>
          </a:prstGeom>
          <a:noFill/>
        </p:spPr>
        <p:txBody>
          <a:bodyPr wrap="square" rtlCol="0">
            <a:spAutoFit/>
          </a:bodyPr>
          <a:lstStyle/>
          <a:p>
            <a:pPr>
              <a:lnSpc>
                <a:spcPct val="150000"/>
              </a:lnSpc>
            </a:pPr>
            <a:r>
              <a:rPr lang="en-US" sz="2000" b="0" i="0" dirty="0">
                <a:effectLst/>
                <a:latin typeface="Söhne"/>
              </a:rPr>
              <a:t>A callback function, often simply referred to as a "callback," is a function that is passed as an argument to another function and is executed after the completion of that function. Callbacks are commonly used in asynchronous programming and event handling to ensure that certain code is executed at the appropriate time.</a:t>
            </a:r>
            <a:endParaRPr lang="en-US" sz="2000" b="0" i="0" dirty="0">
              <a:effectLst/>
              <a:latin typeface="inter-regular"/>
            </a:endParaRPr>
          </a:p>
        </p:txBody>
      </p:sp>
      <p:sp>
        <p:nvSpPr>
          <p:cNvPr id="5" name="TextBox 4">
            <a:extLst>
              <a:ext uri="{FF2B5EF4-FFF2-40B4-BE49-F238E27FC236}">
                <a16:creationId xmlns:a16="http://schemas.microsoft.com/office/drawing/2014/main" id="{BC162A60-D9B4-55D6-D6C7-CFAAAB20996E}"/>
              </a:ext>
            </a:extLst>
          </p:cNvPr>
          <p:cNvSpPr txBox="1"/>
          <p:nvPr/>
        </p:nvSpPr>
        <p:spPr>
          <a:xfrm>
            <a:off x="2043931" y="3084320"/>
            <a:ext cx="9718575" cy="3511859"/>
          </a:xfrm>
          <a:prstGeom prst="rect">
            <a:avLst/>
          </a:prstGeom>
          <a:noFill/>
        </p:spPr>
        <p:txBody>
          <a:bodyPr wrap="square" rtlCol="0">
            <a:spAutoFit/>
          </a:bodyPr>
          <a:lstStyle/>
          <a:p>
            <a:pPr marL="285750" indent="-285750">
              <a:buFont typeface="Arial" panose="020B0604020202020204" pitchFamily="34" charset="0"/>
              <a:buChar char="•"/>
            </a:pPr>
            <a:r>
              <a:rPr lang="en-IN" dirty="0" err="1">
                <a:latin typeface="Consolas" panose="020B0609020204030204" pitchFamily="49" charset="0"/>
              </a:rPr>
              <a:t>CallBack</a:t>
            </a:r>
            <a:r>
              <a:rPr lang="en-IN" dirty="0">
                <a:latin typeface="Consolas" panose="020B0609020204030204" pitchFamily="49" charset="0"/>
              </a:rPr>
              <a:t> Function(Synchronous)</a:t>
            </a:r>
          </a:p>
          <a:p>
            <a:r>
              <a:rPr lang="en-IN" dirty="0">
                <a:latin typeface="Consolas" panose="020B0609020204030204" pitchFamily="49" charset="0"/>
              </a:rPr>
              <a:t>// Example 1: Synchronous Callback</a:t>
            </a:r>
          </a:p>
          <a:p>
            <a:r>
              <a:rPr lang="en-IN" dirty="0">
                <a:latin typeface="Consolas" panose="020B0609020204030204" pitchFamily="49" charset="0"/>
              </a:rPr>
              <a:t>function greet(name, callback) {</a:t>
            </a:r>
          </a:p>
          <a:p>
            <a:r>
              <a:rPr lang="en-IN" dirty="0">
                <a:latin typeface="Consolas" panose="020B0609020204030204" pitchFamily="49" charset="0"/>
              </a:rPr>
              <a:t>  console.log(`Hello, ${name}!`);</a:t>
            </a:r>
          </a:p>
          <a:p>
            <a:r>
              <a:rPr lang="en-IN" dirty="0">
                <a:latin typeface="Consolas" panose="020B0609020204030204" pitchFamily="49" charset="0"/>
              </a:rPr>
              <a:t>  callback(); // Call the callback function after greeting</a:t>
            </a:r>
          </a:p>
          <a:p>
            <a:r>
              <a:rPr lang="en-IN" dirty="0">
                <a:latin typeface="Consolas" panose="020B0609020204030204" pitchFamily="49" charset="0"/>
              </a:rPr>
              <a:t>function </a:t>
            </a:r>
            <a:r>
              <a:rPr lang="en-IN" dirty="0" err="1">
                <a:latin typeface="Consolas" panose="020B0609020204030204" pitchFamily="49" charset="0"/>
              </a:rPr>
              <a:t>sayGoodbye</a:t>
            </a:r>
            <a:r>
              <a:rPr lang="en-IN" dirty="0">
                <a:latin typeface="Consolas" panose="020B0609020204030204" pitchFamily="49" charset="0"/>
              </a:rPr>
              <a:t>() {</a:t>
            </a:r>
          </a:p>
          <a:p>
            <a:r>
              <a:rPr lang="en-IN" dirty="0">
                <a:latin typeface="Consolas" panose="020B0609020204030204" pitchFamily="49" charset="0"/>
              </a:rPr>
              <a:t>  console.log("Goodbye!");</a:t>
            </a:r>
          </a:p>
          <a:p>
            <a:r>
              <a:rPr lang="en-IN" dirty="0">
                <a:latin typeface="Consolas" panose="020B0609020204030204" pitchFamily="49" charset="0"/>
              </a:rPr>
              <a:t>}</a:t>
            </a:r>
          </a:p>
          <a:p>
            <a:r>
              <a:rPr lang="en-IN" dirty="0">
                <a:latin typeface="Consolas" panose="020B0609020204030204" pitchFamily="49" charset="0"/>
              </a:rPr>
              <a:t>greet("Alice", </a:t>
            </a:r>
            <a:r>
              <a:rPr lang="en-IN" dirty="0" err="1">
                <a:latin typeface="Consolas" panose="020B0609020204030204" pitchFamily="49" charset="0"/>
              </a:rPr>
              <a:t>sayGoodbye</a:t>
            </a:r>
            <a:r>
              <a:rPr lang="en-IN" dirty="0">
                <a:latin typeface="Consolas" panose="020B0609020204030204" pitchFamily="49" charset="0"/>
              </a:rPr>
              <a:t>);</a:t>
            </a:r>
          </a:p>
          <a:p>
            <a:endParaRPr lang="en-IN" b="0" dirty="0">
              <a:effectLst/>
              <a:latin typeface="Consolas" panose="020B0609020204030204" pitchFamily="49" charset="0"/>
            </a:endParaRPr>
          </a:p>
          <a:p>
            <a:pPr marL="285750" indent="-285750">
              <a:buFont typeface="Arial" panose="020B0604020202020204" pitchFamily="34" charset="0"/>
              <a:buChar char="•"/>
            </a:pPr>
            <a:endParaRPr lang="en-IN" b="0" dirty="0">
              <a:effectLst/>
              <a:latin typeface="Consolas" panose="020B0609020204030204" pitchFamily="49" charset="0"/>
            </a:endParaRPr>
          </a:p>
          <a:p>
            <a:pPr>
              <a:lnSpc>
                <a:spcPct val="150000"/>
              </a:lnSpc>
            </a:pPr>
            <a:endParaRPr lang="en-US" b="0" i="0" dirty="0">
              <a:solidFill>
                <a:srgbClr val="333333"/>
              </a:solidFill>
              <a:effectLst/>
              <a:latin typeface="inter-regular"/>
            </a:endParaRPr>
          </a:p>
        </p:txBody>
      </p:sp>
      <p:sp>
        <p:nvSpPr>
          <p:cNvPr id="8" name="Right Brace 7">
            <a:extLst>
              <a:ext uri="{FF2B5EF4-FFF2-40B4-BE49-F238E27FC236}">
                <a16:creationId xmlns:a16="http://schemas.microsoft.com/office/drawing/2014/main" id="{098DC3CD-44B3-B6D4-DD3C-ABA9CEFDFD40}"/>
              </a:ext>
            </a:extLst>
          </p:cNvPr>
          <p:cNvSpPr/>
          <p:nvPr/>
        </p:nvSpPr>
        <p:spPr>
          <a:xfrm>
            <a:off x="9393399" y="3368678"/>
            <a:ext cx="526473" cy="248358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TextBox 8">
            <a:extLst>
              <a:ext uri="{FF2B5EF4-FFF2-40B4-BE49-F238E27FC236}">
                <a16:creationId xmlns:a16="http://schemas.microsoft.com/office/drawing/2014/main" id="{56A83912-543C-A52B-4BBF-28860400EE8E}"/>
              </a:ext>
            </a:extLst>
          </p:cNvPr>
          <p:cNvSpPr txBox="1"/>
          <p:nvPr/>
        </p:nvSpPr>
        <p:spPr>
          <a:xfrm>
            <a:off x="9919872" y="4287305"/>
            <a:ext cx="1827503" cy="646331"/>
          </a:xfrm>
          <a:prstGeom prst="rect">
            <a:avLst/>
          </a:prstGeom>
          <a:noFill/>
          <a:ln>
            <a:solidFill>
              <a:schemeClr val="accent1">
                <a:lumMod val="60000"/>
                <a:lumOff val="40000"/>
              </a:schemeClr>
            </a:solidFill>
          </a:ln>
        </p:spPr>
        <p:txBody>
          <a:bodyPr wrap="square" rtlCol="0">
            <a:spAutoFit/>
          </a:bodyPr>
          <a:lstStyle/>
          <a:p>
            <a:pPr algn="ctr"/>
            <a:r>
              <a:rPr lang="en-IN" dirty="0"/>
              <a:t>Synchronous callback</a:t>
            </a:r>
          </a:p>
        </p:txBody>
      </p:sp>
    </p:spTree>
    <p:extLst>
      <p:ext uri="{BB962C8B-B14F-4D97-AF65-F5344CB8AC3E}">
        <p14:creationId xmlns:p14="http://schemas.microsoft.com/office/powerpoint/2010/main" val="396375882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2919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err="1">
                <a:solidFill>
                  <a:srgbClr val="F7BB34"/>
                </a:solidFill>
                <a:latin typeface="Viga" panose="020B0800030000020004" pitchFamily="34" charset="0"/>
              </a:rPr>
              <a:t>CallBack</a:t>
            </a:r>
            <a:r>
              <a:rPr lang="en-US" sz="3600" dirty="0">
                <a:solidFill>
                  <a:srgbClr val="F7BB34"/>
                </a:solidFill>
                <a:latin typeface="Viga" panose="020B0800030000020004" pitchFamily="34" charset="0"/>
              </a:rPr>
              <a:t> Function</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142999" y="665523"/>
            <a:ext cx="9905999" cy="54511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endParaRPr lang="en-US" sz="1800" dirty="0">
              <a:latin typeface="inter-regular"/>
            </a:endParaRPr>
          </a:p>
        </p:txBody>
      </p:sp>
      <p:sp>
        <p:nvSpPr>
          <p:cNvPr id="3" name="TextBox 2">
            <a:extLst>
              <a:ext uri="{FF2B5EF4-FFF2-40B4-BE49-F238E27FC236}">
                <a16:creationId xmlns:a16="http://schemas.microsoft.com/office/drawing/2014/main" id="{5D1CF667-39E6-343E-0B32-F95617ECDCFE}"/>
              </a:ext>
            </a:extLst>
          </p:cNvPr>
          <p:cNvSpPr txBox="1"/>
          <p:nvPr/>
        </p:nvSpPr>
        <p:spPr>
          <a:xfrm>
            <a:off x="429491" y="1145068"/>
            <a:ext cx="11034762" cy="4619854"/>
          </a:xfrm>
          <a:prstGeom prst="rect">
            <a:avLst/>
          </a:prstGeom>
          <a:noFill/>
        </p:spPr>
        <p:txBody>
          <a:bodyPr wrap="square" rtlCol="0">
            <a:spAutoFit/>
          </a:bodyPr>
          <a:lstStyle/>
          <a:p>
            <a:pPr marL="285750" indent="-285750">
              <a:buFont typeface="Arial" panose="020B0604020202020204" pitchFamily="34" charset="0"/>
              <a:buChar char="•"/>
            </a:pPr>
            <a:r>
              <a:rPr lang="en-IN" dirty="0" err="1">
                <a:latin typeface="Consolas" panose="020B0609020204030204" pitchFamily="49" charset="0"/>
              </a:rPr>
              <a:t>CallBack</a:t>
            </a:r>
            <a:r>
              <a:rPr lang="en-IN" dirty="0">
                <a:latin typeface="Consolas" panose="020B0609020204030204" pitchFamily="49" charset="0"/>
              </a:rPr>
              <a:t> Function(Asynchronous)</a:t>
            </a:r>
            <a:endParaRPr lang="en-IN" b="0" dirty="0">
              <a:effectLst/>
              <a:latin typeface="Consolas" panose="020B0609020204030204" pitchFamily="49" charset="0"/>
            </a:endParaRPr>
          </a:p>
          <a:p>
            <a:r>
              <a:rPr lang="en-IN" dirty="0">
                <a:latin typeface="Consolas" panose="020B0609020204030204" pitchFamily="49" charset="0"/>
              </a:rPr>
              <a:t>	</a:t>
            </a:r>
            <a:r>
              <a:rPr lang="en-IN" b="0" dirty="0">
                <a:solidFill>
                  <a:schemeClr val="accent1">
                    <a:lumMod val="75000"/>
                  </a:schemeClr>
                </a:solidFill>
                <a:effectLst/>
                <a:latin typeface="Consolas" panose="020B0609020204030204" pitchFamily="49" charset="0"/>
              </a:rPr>
              <a:t>// Example 2: Asynchronous Callback</a:t>
            </a:r>
          </a:p>
          <a:p>
            <a:r>
              <a:rPr lang="en-IN" b="0" dirty="0">
                <a:solidFill>
                  <a:schemeClr val="accent1">
                    <a:lumMod val="75000"/>
                  </a:schemeClr>
                </a:solidFill>
                <a:effectLst/>
                <a:latin typeface="Consolas" panose="020B0609020204030204" pitchFamily="49" charset="0"/>
              </a:rPr>
              <a:t>	function </a:t>
            </a:r>
            <a:r>
              <a:rPr lang="en-IN" b="0" dirty="0" err="1">
                <a:solidFill>
                  <a:schemeClr val="accent1">
                    <a:lumMod val="75000"/>
                  </a:schemeClr>
                </a:solidFill>
                <a:effectLst/>
                <a:latin typeface="Consolas" panose="020B0609020204030204" pitchFamily="49" charset="0"/>
              </a:rPr>
              <a:t>delayedGreet</a:t>
            </a:r>
            <a:r>
              <a:rPr lang="en-IN" b="0" dirty="0">
                <a:solidFill>
                  <a:schemeClr val="accent1">
                    <a:lumMod val="75000"/>
                  </a:schemeClr>
                </a:solidFill>
                <a:effectLst/>
                <a:latin typeface="Consolas" panose="020B0609020204030204" pitchFamily="49" charset="0"/>
              </a:rPr>
              <a:t>(name, callback) {</a:t>
            </a:r>
          </a:p>
          <a:p>
            <a:r>
              <a:rPr lang="en-IN" b="0" dirty="0">
                <a:solidFill>
                  <a:schemeClr val="accent1">
                    <a:lumMod val="75000"/>
                  </a:schemeClr>
                </a:solidFill>
                <a:effectLst/>
                <a:latin typeface="Consolas" panose="020B0609020204030204" pitchFamily="49" charset="0"/>
              </a:rPr>
              <a:t>  	</a:t>
            </a:r>
            <a:r>
              <a:rPr lang="en-IN" b="0" dirty="0" err="1">
                <a:solidFill>
                  <a:schemeClr val="accent1">
                    <a:lumMod val="75000"/>
                  </a:schemeClr>
                </a:solidFill>
                <a:effectLst/>
                <a:latin typeface="Consolas" panose="020B0609020204030204" pitchFamily="49" charset="0"/>
              </a:rPr>
              <a:t>setTimeout</a:t>
            </a:r>
            <a:r>
              <a:rPr lang="en-IN" b="0" dirty="0">
                <a:solidFill>
                  <a:schemeClr val="accent1">
                    <a:lumMod val="75000"/>
                  </a:schemeClr>
                </a:solidFill>
                <a:effectLst/>
                <a:latin typeface="Consolas" panose="020B0609020204030204" pitchFamily="49" charset="0"/>
              </a:rPr>
              <a:t>(function () {</a:t>
            </a:r>
          </a:p>
          <a:p>
            <a:r>
              <a:rPr lang="en-IN" b="0" dirty="0">
                <a:solidFill>
                  <a:schemeClr val="accent1">
                    <a:lumMod val="75000"/>
                  </a:schemeClr>
                </a:solidFill>
                <a:effectLst/>
                <a:latin typeface="Consolas" panose="020B0609020204030204" pitchFamily="49" charset="0"/>
              </a:rPr>
              <a:t>    		console.log(`Hello, ${name}!`);</a:t>
            </a:r>
          </a:p>
          <a:p>
            <a:r>
              <a:rPr lang="en-IN" b="0" dirty="0">
                <a:solidFill>
                  <a:schemeClr val="accent1">
                    <a:lumMod val="75000"/>
                  </a:schemeClr>
                </a:solidFill>
                <a:effectLst/>
                <a:latin typeface="Consolas" panose="020B0609020204030204" pitchFamily="49" charset="0"/>
              </a:rPr>
              <a:t>    		callback(); // Call the callback </a:t>
            </a:r>
          </a:p>
          <a:p>
            <a:r>
              <a:rPr lang="en-IN" dirty="0">
                <a:solidFill>
                  <a:schemeClr val="accent1">
                    <a:lumMod val="75000"/>
                  </a:schemeClr>
                </a:solidFill>
                <a:latin typeface="Consolas" panose="020B0609020204030204" pitchFamily="49" charset="0"/>
              </a:rPr>
              <a:t>				</a:t>
            </a:r>
            <a:r>
              <a:rPr lang="en-IN" b="0" dirty="0">
                <a:solidFill>
                  <a:schemeClr val="accent1">
                    <a:lumMod val="75000"/>
                  </a:schemeClr>
                </a:solidFill>
                <a:effectLst/>
                <a:latin typeface="Consolas" panose="020B0609020204030204" pitchFamily="49" charset="0"/>
              </a:rPr>
              <a:t>function after a delay</a:t>
            </a:r>
          </a:p>
          <a:p>
            <a:r>
              <a:rPr lang="en-IN" b="0" dirty="0">
                <a:solidFill>
                  <a:schemeClr val="accent1">
                    <a:lumMod val="75000"/>
                  </a:schemeClr>
                </a:solidFill>
                <a:effectLst/>
                <a:latin typeface="Consolas" panose="020B0609020204030204" pitchFamily="49" charset="0"/>
              </a:rPr>
              <a:t>  	}, 2000); // Delay for 2 seconds}</a:t>
            </a:r>
          </a:p>
          <a:p>
            <a:r>
              <a:rPr lang="en-IN" b="0" dirty="0">
                <a:solidFill>
                  <a:schemeClr val="accent1">
                    <a:lumMod val="75000"/>
                  </a:schemeClr>
                </a:solidFill>
                <a:effectLst/>
                <a:latin typeface="Consolas" panose="020B0609020204030204" pitchFamily="49" charset="0"/>
              </a:rPr>
              <a:t>	function </a:t>
            </a:r>
            <a:r>
              <a:rPr lang="en-IN" b="0" dirty="0" err="1">
                <a:solidFill>
                  <a:schemeClr val="accent1">
                    <a:lumMod val="75000"/>
                  </a:schemeClr>
                </a:solidFill>
                <a:effectLst/>
                <a:latin typeface="Consolas" panose="020B0609020204030204" pitchFamily="49" charset="0"/>
              </a:rPr>
              <a:t>sayGoodbye</a:t>
            </a:r>
            <a:r>
              <a:rPr lang="en-IN" b="0" dirty="0">
                <a:solidFill>
                  <a:schemeClr val="accent1">
                    <a:lumMod val="75000"/>
                  </a:schemeClr>
                </a:solidFill>
                <a:effectLst/>
                <a:latin typeface="Consolas" panose="020B0609020204030204" pitchFamily="49" charset="0"/>
              </a:rPr>
              <a:t>() {</a:t>
            </a:r>
          </a:p>
          <a:p>
            <a:r>
              <a:rPr lang="en-IN" b="0" dirty="0">
                <a:solidFill>
                  <a:schemeClr val="accent1">
                    <a:lumMod val="75000"/>
                  </a:schemeClr>
                </a:solidFill>
                <a:effectLst/>
                <a:latin typeface="Consolas" panose="020B0609020204030204" pitchFamily="49" charset="0"/>
              </a:rPr>
              <a:t>  		console.log("Goodbye!");</a:t>
            </a:r>
          </a:p>
          <a:p>
            <a:r>
              <a:rPr lang="en-IN" b="0" dirty="0">
                <a:solidFill>
                  <a:schemeClr val="accent1">
                    <a:lumMod val="75000"/>
                  </a:schemeClr>
                </a:solidFill>
                <a:effectLst/>
                <a:latin typeface="Consolas" panose="020B0609020204030204" pitchFamily="49" charset="0"/>
              </a:rPr>
              <a:t>	}</a:t>
            </a:r>
          </a:p>
          <a:p>
            <a:r>
              <a:rPr lang="en-IN" b="0" dirty="0">
                <a:solidFill>
                  <a:schemeClr val="accent1">
                    <a:lumMod val="75000"/>
                  </a:schemeClr>
                </a:solidFill>
                <a:effectLst/>
                <a:latin typeface="Consolas" panose="020B0609020204030204" pitchFamily="49" charset="0"/>
              </a:rPr>
              <a:t>	</a:t>
            </a:r>
            <a:r>
              <a:rPr lang="en-IN" b="0" dirty="0" err="1">
                <a:solidFill>
                  <a:schemeClr val="accent1">
                    <a:lumMod val="75000"/>
                  </a:schemeClr>
                </a:solidFill>
                <a:effectLst/>
                <a:latin typeface="Consolas" panose="020B0609020204030204" pitchFamily="49" charset="0"/>
              </a:rPr>
              <a:t>delayedGreet</a:t>
            </a:r>
            <a:r>
              <a:rPr lang="en-IN" b="0" dirty="0">
                <a:solidFill>
                  <a:schemeClr val="accent1">
                    <a:lumMod val="75000"/>
                  </a:schemeClr>
                </a:solidFill>
                <a:effectLst/>
                <a:latin typeface="Consolas" panose="020B0609020204030204" pitchFamily="49" charset="0"/>
              </a:rPr>
              <a:t>("Bob", </a:t>
            </a:r>
            <a:r>
              <a:rPr lang="en-IN" b="0" dirty="0" err="1">
                <a:solidFill>
                  <a:schemeClr val="accent1">
                    <a:lumMod val="75000"/>
                  </a:schemeClr>
                </a:solidFill>
                <a:effectLst/>
                <a:latin typeface="Consolas" panose="020B0609020204030204" pitchFamily="49" charset="0"/>
              </a:rPr>
              <a:t>sayGoodbye</a:t>
            </a:r>
            <a:r>
              <a:rPr lang="en-IN" b="0" dirty="0">
                <a:solidFill>
                  <a:schemeClr val="accent1">
                    <a:lumMod val="75000"/>
                  </a:schemeClr>
                </a:solidFill>
                <a:effectLst/>
                <a:latin typeface="Consolas" panose="020B0609020204030204" pitchFamily="49" charset="0"/>
              </a:rPr>
              <a:t>);</a:t>
            </a:r>
          </a:p>
          <a:p>
            <a:endParaRPr lang="en-IN" dirty="0">
              <a:latin typeface="Consolas" panose="020B0609020204030204" pitchFamily="49" charset="0"/>
            </a:endParaRPr>
          </a:p>
          <a:p>
            <a:endParaRPr lang="en-IN" b="0" dirty="0">
              <a:effectLst/>
              <a:latin typeface="Consolas" panose="020B0609020204030204" pitchFamily="49" charset="0"/>
            </a:endParaRPr>
          </a:p>
          <a:p>
            <a:endParaRPr lang="en-IN" b="0" dirty="0">
              <a:effectLst/>
              <a:latin typeface="Consolas" panose="020B0609020204030204" pitchFamily="49" charset="0"/>
            </a:endParaRPr>
          </a:p>
          <a:p>
            <a:pPr>
              <a:lnSpc>
                <a:spcPct val="150000"/>
              </a:lnSpc>
            </a:pPr>
            <a:endParaRPr lang="en-US" b="0" i="0" dirty="0">
              <a:solidFill>
                <a:srgbClr val="333333"/>
              </a:solidFill>
              <a:effectLst/>
              <a:latin typeface="inter-regular"/>
            </a:endParaRPr>
          </a:p>
        </p:txBody>
      </p:sp>
      <p:sp>
        <p:nvSpPr>
          <p:cNvPr id="6" name="Right Brace 5">
            <a:extLst>
              <a:ext uri="{FF2B5EF4-FFF2-40B4-BE49-F238E27FC236}">
                <a16:creationId xmlns:a16="http://schemas.microsoft.com/office/drawing/2014/main" id="{6BD09DF6-4F17-57DD-F6E5-742DF8A3DCDF}"/>
              </a:ext>
            </a:extLst>
          </p:cNvPr>
          <p:cNvSpPr/>
          <p:nvPr/>
        </p:nvSpPr>
        <p:spPr>
          <a:xfrm>
            <a:off x="7398328" y="1496300"/>
            <a:ext cx="526473" cy="28850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TextBox 6">
            <a:extLst>
              <a:ext uri="{FF2B5EF4-FFF2-40B4-BE49-F238E27FC236}">
                <a16:creationId xmlns:a16="http://schemas.microsoft.com/office/drawing/2014/main" id="{3B5AFE22-A395-05D9-0FFB-7856FA6717FF}"/>
              </a:ext>
            </a:extLst>
          </p:cNvPr>
          <p:cNvSpPr txBox="1"/>
          <p:nvPr/>
        </p:nvSpPr>
        <p:spPr>
          <a:xfrm>
            <a:off x="7924801" y="2615668"/>
            <a:ext cx="1827503" cy="646331"/>
          </a:xfrm>
          <a:prstGeom prst="rect">
            <a:avLst/>
          </a:prstGeom>
          <a:noFill/>
          <a:ln>
            <a:solidFill>
              <a:schemeClr val="accent1">
                <a:lumMod val="60000"/>
                <a:lumOff val="40000"/>
              </a:schemeClr>
            </a:solidFill>
          </a:ln>
        </p:spPr>
        <p:txBody>
          <a:bodyPr wrap="square" rtlCol="0">
            <a:spAutoFit/>
          </a:bodyPr>
          <a:lstStyle/>
          <a:p>
            <a:pPr algn="ctr"/>
            <a:r>
              <a:rPr lang="en-IN" dirty="0"/>
              <a:t>Asynchronous callback</a:t>
            </a:r>
          </a:p>
        </p:txBody>
      </p:sp>
    </p:spTree>
    <p:extLst>
      <p:ext uri="{BB962C8B-B14F-4D97-AF65-F5344CB8AC3E}">
        <p14:creationId xmlns:p14="http://schemas.microsoft.com/office/powerpoint/2010/main" val="200214995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87520" y="2919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err="1">
                <a:solidFill>
                  <a:srgbClr val="F7BB34"/>
                </a:solidFill>
                <a:latin typeface="Viga" panose="020B0800030000020004" pitchFamily="34" charset="0"/>
              </a:rPr>
              <a:t>CallBack</a:t>
            </a:r>
            <a:r>
              <a:rPr lang="en-US" sz="3600">
                <a:solidFill>
                  <a:srgbClr val="F7BB34"/>
                </a:solidFill>
                <a:latin typeface="Viga" panose="020B0800030000020004" pitchFamily="34" charset="0"/>
              </a:rPr>
              <a:t> Hell</a:t>
            </a:r>
            <a:endParaRPr lang="en-US" sz="3600" dirty="0">
              <a:solidFill>
                <a:srgbClr val="F7BB34"/>
              </a:solidFill>
              <a:latin typeface="Viga" panose="020B0800030000020004" pitchFamily="34" charset="0"/>
            </a:endParaRP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142999" y="665523"/>
            <a:ext cx="9905999" cy="54511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buNone/>
            </a:pPr>
            <a:r>
              <a:rPr lang="en-US" sz="2000" b="0" i="0" dirty="0">
                <a:effectLst/>
                <a:latin typeface="Söhne"/>
              </a:rPr>
              <a:t>"Callback hell" in JavaScript refers to a situation where multiple nested callback functions make the code difficult to read and maintain, leading to code that is complex and hard to follow. It primarily occurs in asynchronous code, such as when working with callbacks, promises, or async/await, where one asynchronous operation depends on the result of another. Callback hell is also sometimes called "pyramid of doom" or "callback pyramid.“</a:t>
            </a:r>
          </a:p>
          <a:p>
            <a:pPr marL="457200" lvl="1" indent="0" algn="just">
              <a:buNone/>
            </a:pPr>
            <a:r>
              <a:rPr lang="en-US" sz="2000" dirty="0">
                <a:latin typeface="Söhne"/>
              </a:rPr>
              <a:t>	EG:</a:t>
            </a:r>
          </a:p>
          <a:p>
            <a:pPr marL="457200" lvl="1" indent="0" algn="just">
              <a:buNone/>
            </a:pPr>
            <a:r>
              <a:rPr lang="en-US" sz="2000" dirty="0">
                <a:latin typeface="Söhne"/>
              </a:rPr>
              <a:t>		</a:t>
            </a:r>
            <a:r>
              <a:rPr lang="en-US" sz="2000" dirty="0" err="1">
                <a:latin typeface="Söhne"/>
              </a:rPr>
              <a:t>getUser</a:t>
            </a:r>
            <a:r>
              <a:rPr lang="en-US" sz="2000" dirty="0">
                <a:latin typeface="Söhne"/>
              </a:rPr>
              <a:t>(function (user) {</a:t>
            </a:r>
          </a:p>
          <a:p>
            <a:pPr marL="457200" lvl="1" indent="0" algn="just">
              <a:buNone/>
            </a:pPr>
            <a:r>
              <a:rPr lang="en-US" sz="2000" dirty="0">
                <a:latin typeface="Söhne"/>
              </a:rPr>
              <a:t>			  </a:t>
            </a:r>
            <a:r>
              <a:rPr lang="en-US" sz="2000" dirty="0" err="1">
                <a:latin typeface="Söhne"/>
              </a:rPr>
              <a:t>getPosts</a:t>
            </a:r>
            <a:r>
              <a:rPr lang="en-US" sz="2000" dirty="0">
                <a:latin typeface="Söhne"/>
              </a:rPr>
              <a:t>(user.id, function (posts) {</a:t>
            </a:r>
          </a:p>
          <a:p>
            <a:pPr marL="457200" lvl="1" indent="0" algn="just">
              <a:buNone/>
            </a:pPr>
            <a:r>
              <a:rPr lang="en-US" sz="2000" dirty="0">
                <a:latin typeface="Söhne"/>
              </a:rPr>
              <a:t>   				 </a:t>
            </a:r>
            <a:r>
              <a:rPr lang="en-US" sz="2000" dirty="0" err="1">
                <a:latin typeface="Söhne"/>
              </a:rPr>
              <a:t>getComments</a:t>
            </a:r>
            <a:r>
              <a:rPr lang="en-US" sz="2000" dirty="0">
                <a:latin typeface="Söhne"/>
              </a:rPr>
              <a:t>(posts[0].id, function (comments) {</a:t>
            </a:r>
          </a:p>
          <a:p>
            <a:pPr marL="457200" lvl="1" indent="0" algn="just">
              <a:buNone/>
            </a:pPr>
            <a:r>
              <a:rPr lang="en-US" sz="2000" dirty="0">
                <a:latin typeface="Söhne"/>
              </a:rPr>
              <a:t>   					 // Do something with comments</a:t>
            </a:r>
          </a:p>
          <a:p>
            <a:pPr marL="457200" lvl="1" indent="0" algn="just">
              <a:buNone/>
            </a:pPr>
            <a:r>
              <a:rPr lang="en-US" sz="2000" dirty="0">
                <a:latin typeface="Söhne"/>
              </a:rPr>
              <a:t>  				 });</a:t>
            </a:r>
          </a:p>
          <a:p>
            <a:pPr marL="457200" lvl="1" indent="0" algn="just">
              <a:buNone/>
            </a:pPr>
            <a:r>
              <a:rPr lang="en-US" sz="2000" dirty="0">
                <a:latin typeface="Söhne"/>
              </a:rPr>
              <a:t>			  });</a:t>
            </a:r>
          </a:p>
          <a:p>
            <a:pPr marL="457200" lvl="1" indent="0" algn="just">
              <a:buNone/>
            </a:pPr>
            <a:r>
              <a:rPr lang="en-US" sz="2000" dirty="0">
                <a:latin typeface="Söhne"/>
              </a:rPr>
              <a:t>		});</a:t>
            </a:r>
          </a:p>
          <a:p>
            <a:pPr marL="457200" lvl="1" indent="0" algn="just">
              <a:buNone/>
            </a:pPr>
            <a:endParaRPr lang="en-US" sz="2000" dirty="0">
              <a:latin typeface="inter-regular"/>
            </a:endParaRPr>
          </a:p>
        </p:txBody>
      </p:sp>
    </p:spTree>
    <p:extLst>
      <p:ext uri="{BB962C8B-B14F-4D97-AF65-F5344CB8AC3E}">
        <p14:creationId xmlns:p14="http://schemas.microsoft.com/office/powerpoint/2010/main" val="35019342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18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Promise</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767521"/>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b="0" i="0" dirty="0">
                <a:effectLst/>
                <a:latin typeface="Söhne"/>
              </a:rPr>
              <a:t>In JavaScript, a promise is an object that represents the eventual completion or failure of an asynchronous operation, typically used for handling asynchronous tasks like fetching data from a server, reading files, or any other operation that may take some time to complete. Promises make it easier to write clean and readable asynchronous code. Promises have three states: pending, fulfilled, and rejected.</a:t>
            </a:r>
          </a:p>
          <a:p>
            <a:pPr algn="just"/>
            <a:r>
              <a:rPr lang="en-US" sz="2000" b="1" u="sng" dirty="0">
                <a:solidFill>
                  <a:schemeClr val="accent2">
                    <a:lumMod val="75000"/>
                  </a:schemeClr>
                </a:solidFill>
                <a:latin typeface="Söhne"/>
              </a:rPr>
              <a:t>Promise chaining</a:t>
            </a:r>
          </a:p>
          <a:p>
            <a:pPr algn="just"/>
            <a:r>
              <a:rPr kumimoji="0" lang="en-US" altLang="en-US" sz="2000" b="0" i="0" u="none" strike="noStrike" cap="none" normalizeH="0" baseline="0" dirty="0">
                <a:ln>
                  <a:noFill/>
                </a:ln>
                <a:effectLst/>
                <a:latin typeface="Söhne"/>
              </a:rPr>
              <a:t>Promise chaining is a technique in JavaScript that allows you to work with asynchronous operations in a more readable and organized way. It involves chaining multiple </a:t>
            </a:r>
            <a:r>
              <a:rPr kumimoji="0" lang="en-US" altLang="en-US" sz="1400" b="1" i="0" u="none" strike="noStrike" cap="none" normalizeH="0" baseline="0" dirty="0">
                <a:ln>
                  <a:noFill/>
                </a:ln>
                <a:effectLst/>
                <a:latin typeface="Söhne Mono"/>
              </a:rPr>
              <a:t>.then()</a:t>
            </a:r>
            <a:r>
              <a:rPr kumimoji="0" lang="en-US" altLang="en-US" sz="2000" b="0" i="0" u="none" strike="noStrike" cap="none" normalizeH="0" baseline="0" dirty="0">
                <a:ln>
                  <a:noFill/>
                </a:ln>
                <a:effectLst/>
                <a:latin typeface="Söhne"/>
              </a:rPr>
              <a:t> and </a:t>
            </a:r>
            <a:r>
              <a:rPr kumimoji="0" lang="en-US" altLang="en-US" sz="1400" b="1" i="0" u="none" strike="noStrike" cap="none" normalizeH="0" baseline="0" dirty="0">
                <a:ln>
                  <a:noFill/>
                </a:ln>
                <a:effectLst/>
                <a:latin typeface="Söhne Mono"/>
              </a:rPr>
              <a:t>.catch()</a:t>
            </a:r>
            <a:r>
              <a:rPr kumimoji="0" lang="en-US" altLang="en-US" sz="2000" b="0" i="0" u="none" strike="noStrike" cap="none" normalizeH="0" baseline="0" dirty="0">
                <a:ln>
                  <a:noFill/>
                </a:ln>
                <a:effectLst/>
                <a:latin typeface="Söhne"/>
              </a:rPr>
              <a:t> methods on a Promise object to handle the results and errors of asynchronous operations sequentially. Each </a:t>
            </a:r>
            <a:r>
              <a:rPr kumimoji="0" lang="en-US" altLang="en-US" sz="1400" b="1" i="0" u="none" strike="noStrike" cap="none" normalizeH="0" baseline="0" dirty="0">
                <a:ln>
                  <a:noFill/>
                </a:ln>
                <a:effectLst/>
                <a:latin typeface="Söhne Mono"/>
              </a:rPr>
              <a:t>.then()</a:t>
            </a:r>
            <a:r>
              <a:rPr kumimoji="0" lang="en-US" altLang="en-US" sz="2000" b="0" i="0" u="none" strike="noStrike" cap="none" normalizeH="0" baseline="0" dirty="0">
                <a:ln>
                  <a:noFill/>
                </a:ln>
                <a:effectLst/>
                <a:latin typeface="Söhne"/>
              </a:rPr>
              <a:t> returns a new Promise, making it possible to chain multiple asynchronous operations one after the other.</a:t>
            </a:r>
            <a:r>
              <a:rPr kumimoji="0" lang="en-US" altLang="en-US" sz="1800" b="0" i="0" u="none" strike="noStrike" cap="none" normalizeH="0" baseline="0" dirty="0">
                <a:ln>
                  <a:noFill/>
                </a:ln>
                <a:effectLst/>
              </a:rPr>
              <a:t> </a:t>
            </a:r>
            <a:endParaRPr kumimoji="0" lang="en-US" altLang="en-US" sz="3200" b="0" i="0" u="none" strike="noStrike" cap="none" normalizeH="0" baseline="0" dirty="0">
              <a:ln>
                <a:noFill/>
              </a:ln>
              <a:effectLst/>
              <a:latin typeface="Arial" panose="020B0604020202020204" pitchFamily="34" charset="0"/>
            </a:endParaRPr>
          </a:p>
          <a:p>
            <a:pPr algn="just"/>
            <a:endParaRPr lang="en-US" sz="2000" dirty="0">
              <a:latin typeface="Söhne"/>
            </a:endParaRPr>
          </a:p>
          <a:p>
            <a:pPr algn="just"/>
            <a:endParaRPr lang="en-US" sz="2000" i="0" dirty="0">
              <a:effectLst/>
              <a:latin typeface="inter-regular"/>
            </a:endParaRPr>
          </a:p>
        </p:txBody>
      </p:sp>
    </p:spTree>
    <p:extLst>
      <p:ext uri="{BB962C8B-B14F-4D97-AF65-F5344CB8AC3E}">
        <p14:creationId xmlns:p14="http://schemas.microsoft.com/office/powerpoint/2010/main" val="323533509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18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Promise Example</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767521"/>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500" i="0" dirty="0">
                <a:effectLst/>
                <a:latin typeface="inter-regular"/>
              </a:rPr>
              <a:t>const </a:t>
            </a:r>
            <a:r>
              <a:rPr lang="en-US" sz="1500" i="0" dirty="0" err="1">
                <a:effectLst/>
                <a:latin typeface="inter-regular"/>
              </a:rPr>
              <a:t>fetchData</a:t>
            </a:r>
            <a:r>
              <a:rPr lang="en-US" sz="1500" i="0" dirty="0">
                <a:effectLst/>
                <a:latin typeface="inter-regular"/>
              </a:rPr>
              <a:t> = () =&gt; {</a:t>
            </a:r>
          </a:p>
          <a:p>
            <a:pPr marL="0" indent="0" algn="just">
              <a:buNone/>
            </a:pPr>
            <a:r>
              <a:rPr lang="en-US" sz="1500" i="0" dirty="0">
                <a:effectLst/>
                <a:latin typeface="inter-regular"/>
              </a:rPr>
              <a:t>  return new Promise((resolve, reject) =&gt; {</a:t>
            </a:r>
          </a:p>
          <a:p>
            <a:pPr marL="0" indent="0" algn="just">
              <a:buNone/>
            </a:pPr>
            <a:r>
              <a:rPr lang="en-US" sz="1500" i="0" dirty="0" err="1">
                <a:effectLst/>
                <a:latin typeface="inter-regular"/>
              </a:rPr>
              <a:t>setTimeout</a:t>
            </a:r>
            <a:r>
              <a:rPr lang="en-US" sz="1500" i="0" dirty="0">
                <a:effectLst/>
                <a:latin typeface="inter-regular"/>
              </a:rPr>
              <a:t>(() =&gt; {</a:t>
            </a:r>
          </a:p>
          <a:p>
            <a:pPr marL="0" indent="0" algn="just">
              <a:buNone/>
            </a:pPr>
            <a:r>
              <a:rPr lang="en-US" sz="1500" i="0" dirty="0">
                <a:effectLst/>
                <a:latin typeface="inter-regular"/>
              </a:rPr>
              <a:t>const data = { message: 'Data fetched successfully' }; </a:t>
            </a:r>
          </a:p>
          <a:p>
            <a:pPr marL="0" indent="0" algn="just">
              <a:buNone/>
            </a:pPr>
            <a:r>
              <a:rPr lang="en-US" sz="1500" i="0" dirty="0">
                <a:effectLst/>
                <a:latin typeface="inter-regular"/>
              </a:rPr>
              <a:t>resolve(data);</a:t>
            </a:r>
          </a:p>
          <a:p>
            <a:pPr marL="0" indent="0" algn="just">
              <a:buNone/>
            </a:pPr>
            <a:r>
              <a:rPr lang="en-US" sz="1500" i="0" dirty="0">
                <a:effectLst/>
                <a:latin typeface="inter-regular"/>
              </a:rPr>
              <a:t>}, 2000); </a:t>
            </a:r>
          </a:p>
          <a:p>
            <a:pPr marL="0" indent="0" algn="just">
              <a:buNone/>
            </a:pPr>
            <a:r>
              <a:rPr lang="en-US" sz="1500" i="0" dirty="0">
                <a:effectLst/>
                <a:latin typeface="inter-regular"/>
              </a:rPr>
              <a:t>  });</a:t>
            </a:r>
          </a:p>
          <a:p>
            <a:pPr marL="0" indent="0" algn="just">
              <a:buNone/>
            </a:pPr>
            <a:r>
              <a:rPr lang="en-US" sz="1500" i="0" dirty="0">
                <a:effectLst/>
                <a:latin typeface="inter-regular"/>
              </a:rPr>
              <a:t>};</a:t>
            </a:r>
          </a:p>
          <a:p>
            <a:pPr marL="0" indent="0" algn="just">
              <a:buNone/>
            </a:pPr>
            <a:r>
              <a:rPr lang="en-US" sz="1500" i="0" dirty="0" err="1">
                <a:effectLst/>
                <a:latin typeface="inter-regular"/>
              </a:rPr>
              <a:t>fetchData</a:t>
            </a:r>
            <a:r>
              <a:rPr lang="en-US" sz="1500" i="0" dirty="0">
                <a:effectLst/>
                <a:latin typeface="inter-regular"/>
              </a:rPr>
              <a:t>().then((result) =&gt; {</a:t>
            </a:r>
          </a:p>
          <a:p>
            <a:pPr marL="0" indent="0" algn="just">
              <a:buNone/>
            </a:pPr>
            <a:r>
              <a:rPr lang="en-US" sz="1500" i="0" dirty="0">
                <a:effectLst/>
                <a:latin typeface="inter-regular"/>
              </a:rPr>
              <a:t>    console.log('Success:', result);</a:t>
            </a:r>
          </a:p>
          <a:p>
            <a:pPr marL="0" indent="0" algn="just">
              <a:buNone/>
            </a:pPr>
            <a:r>
              <a:rPr lang="en-US" sz="1500" i="0" dirty="0">
                <a:effectLst/>
                <a:latin typeface="inter-regular"/>
              </a:rPr>
              <a:t>  }).catch((error) =&gt; {</a:t>
            </a:r>
          </a:p>
          <a:p>
            <a:pPr marL="0" indent="0" algn="just">
              <a:buNone/>
            </a:pPr>
            <a:r>
              <a:rPr lang="en-US" sz="1500" i="0" dirty="0">
                <a:effectLst/>
                <a:latin typeface="inter-regular"/>
              </a:rPr>
              <a:t>    </a:t>
            </a:r>
            <a:r>
              <a:rPr lang="en-US" sz="1500" i="0" dirty="0" err="1">
                <a:effectLst/>
                <a:latin typeface="inter-regular"/>
              </a:rPr>
              <a:t>console.error</a:t>
            </a:r>
            <a:r>
              <a:rPr lang="en-US" sz="1500" i="0" dirty="0">
                <a:effectLst/>
                <a:latin typeface="inter-regular"/>
              </a:rPr>
              <a:t>('Error:', error);</a:t>
            </a:r>
          </a:p>
          <a:p>
            <a:pPr marL="0" indent="0" algn="just">
              <a:buNone/>
            </a:pPr>
            <a:r>
              <a:rPr lang="en-US" sz="1500" i="0" dirty="0">
                <a:effectLst/>
                <a:latin typeface="inter-regular"/>
              </a:rPr>
              <a:t>  })</a:t>
            </a:r>
            <a:r>
              <a:rPr lang="en-US" sz="1500" dirty="0">
                <a:latin typeface="inter-regular"/>
              </a:rPr>
              <a:t>;</a:t>
            </a:r>
            <a:endParaRPr lang="en-US" sz="1500" i="0" dirty="0">
              <a:effectLst/>
              <a:latin typeface="inter-regular"/>
            </a:endParaRPr>
          </a:p>
        </p:txBody>
      </p:sp>
    </p:spTree>
    <p:extLst>
      <p:ext uri="{BB962C8B-B14F-4D97-AF65-F5344CB8AC3E}">
        <p14:creationId xmlns:p14="http://schemas.microsoft.com/office/powerpoint/2010/main" val="224571893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18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Async Await</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767521"/>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kumimoji="0" lang="en-US" altLang="en-US" sz="2000" b="1" i="0" u="none" strike="noStrike" cap="none" normalizeH="0" baseline="0" dirty="0">
                <a:ln>
                  <a:noFill/>
                </a:ln>
                <a:effectLst/>
                <a:latin typeface="Söhne Mono"/>
              </a:rPr>
              <a:t>async</a:t>
            </a:r>
            <a:r>
              <a:rPr kumimoji="0" lang="en-US" altLang="en-US" sz="2000" b="0" i="0" u="none" strike="noStrike" cap="none" normalizeH="0" baseline="0" dirty="0">
                <a:ln>
                  <a:noFill/>
                </a:ln>
                <a:effectLst/>
                <a:latin typeface="Söhne"/>
              </a:rPr>
              <a:t> and </a:t>
            </a:r>
            <a:r>
              <a:rPr kumimoji="0" lang="en-US" altLang="en-US" sz="2000" b="1" i="0" u="none" strike="noStrike" cap="none" normalizeH="0" baseline="0" dirty="0">
                <a:ln>
                  <a:noFill/>
                </a:ln>
                <a:effectLst/>
                <a:latin typeface="Söhne Mono"/>
              </a:rPr>
              <a:t>await</a:t>
            </a:r>
            <a:r>
              <a:rPr kumimoji="0" lang="en-US" altLang="en-US" sz="2000" b="0" i="0" u="none" strike="noStrike" cap="none" normalizeH="0" baseline="0" dirty="0">
                <a:ln>
                  <a:noFill/>
                </a:ln>
                <a:effectLst/>
                <a:latin typeface="Söhne"/>
              </a:rPr>
              <a:t> are keywords in JavaScript used to work with asynchronous code. They make it easier to write and manage code that involves operations such as fetching data from a server, reading files, or any other task that might take some time to complete.</a:t>
            </a:r>
            <a:r>
              <a:rPr kumimoji="0" lang="en-US" altLang="en-US" sz="2000" b="0" i="0" u="none" strike="noStrike" cap="none" normalizeH="0" baseline="0" dirty="0">
                <a:ln>
                  <a:noFill/>
                </a:ln>
                <a:effectLst/>
              </a:rPr>
              <a:t> </a:t>
            </a:r>
          </a:p>
          <a:p>
            <a:pPr marL="0" indent="0" algn="just">
              <a:buNone/>
            </a:pPr>
            <a:r>
              <a:rPr lang="en-US" altLang="en-US" sz="2000" dirty="0">
                <a:latin typeface="Arial" panose="020B0604020202020204" pitchFamily="34" charset="0"/>
              </a:rPr>
              <a:t>example</a:t>
            </a:r>
          </a:p>
          <a:p>
            <a:pPr marL="0" indent="0">
              <a:buNone/>
            </a:pPr>
            <a:r>
              <a:rPr lang="en-IN" sz="1400" b="0" dirty="0">
                <a:effectLst/>
                <a:latin typeface="Consolas" panose="020B0609020204030204" pitchFamily="49" charset="0"/>
              </a:rPr>
              <a:t>async function </a:t>
            </a:r>
            <a:r>
              <a:rPr lang="en-IN" sz="1400" b="0" dirty="0" err="1">
                <a:effectLst/>
                <a:latin typeface="Consolas" panose="020B0609020204030204" pitchFamily="49" charset="0"/>
              </a:rPr>
              <a:t>fetchData</a:t>
            </a:r>
            <a:r>
              <a:rPr lang="en-IN" sz="1400" b="0" dirty="0">
                <a:effectLst/>
                <a:latin typeface="Consolas" panose="020B0609020204030204" pitchFamily="49" charset="0"/>
              </a:rPr>
              <a:t>() {</a:t>
            </a:r>
          </a:p>
          <a:p>
            <a:pPr marL="0" indent="0">
              <a:buNone/>
            </a:pPr>
            <a:r>
              <a:rPr lang="en-IN" sz="1400" b="0" dirty="0">
                <a:effectLst/>
                <a:latin typeface="Consolas" panose="020B0609020204030204" pitchFamily="49" charset="0"/>
              </a:rPr>
              <a:t>    try {</a:t>
            </a:r>
          </a:p>
          <a:p>
            <a:pPr marL="0" indent="0">
              <a:buNone/>
            </a:pPr>
            <a:r>
              <a:rPr lang="en-IN" sz="1400" b="0" dirty="0">
                <a:effectLst/>
                <a:latin typeface="Consolas" panose="020B0609020204030204" pitchFamily="49" charset="0"/>
              </a:rPr>
              <a:t>      </a:t>
            </a:r>
            <a:r>
              <a:rPr lang="en-IN" sz="1400" b="0" dirty="0" err="1">
                <a:effectLst/>
                <a:latin typeface="Consolas" panose="020B0609020204030204" pitchFamily="49" charset="0"/>
              </a:rPr>
              <a:t>const</a:t>
            </a:r>
            <a:r>
              <a:rPr lang="en-IN" sz="1400" b="0" dirty="0">
                <a:effectLst/>
                <a:latin typeface="Consolas" panose="020B0609020204030204" pitchFamily="49" charset="0"/>
              </a:rPr>
              <a:t> response = await fetch('https://jsonplaceholder.typicode.com/</a:t>
            </a:r>
            <a:r>
              <a:rPr lang="en-IN" sz="1400" b="0" dirty="0" err="1">
                <a:effectLst/>
                <a:latin typeface="Consolas" panose="020B0609020204030204" pitchFamily="49" charset="0"/>
              </a:rPr>
              <a:t>todos</a:t>
            </a:r>
            <a:r>
              <a:rPr lang="en-IN" sz="1400" b="0" dirty="0">
                <a:effectLst/>
                <a:latin typeface="Consolas" panose="020B0609020204030204" pitchFamily="49" charset="0"/>
              </a:rPr>
              <a:t>/1');</a:t>
            </a:r>
          </a:p>
          <a:p>
            <a:pPr marL="0" indent="0">
              <a:buNone/>
            </a:pPr>
            <a:r>
              <a:rPr lang="en-IN" sz="1400" b="0" dirty="0">
                <a:effectLst/>
                <a:latin typeface="Consolas" panose="020B0609020204030204" pitchFamily="49" charset="0"/>
              </a:rPr>
              <a:t>      </a:t>
            </a:r>
            <a:r>
              <a:rPr lang="en-IN" sz="1400" b="0" dirty="0" err="1">
                <a:effectLst/>
                <a:latin typeface="Consolas" panose="020B0609020204030204" pitchFamily="49" charset="0"/>
              </a:rPr>
              <a:t>const</a:t>
            </a:r>
            <a:r>
              <a:rPr lang="en-IN" sz="1400" b="0" dirty="0">
                <a:effectLst/>
                <a:latin typeface="Consolas" panose="020B0609020204030204" pitchFamily="49" charset="0"/>
              </a:rPr>
              <a:t> data = await </a:t>
            </a:r>
            <a:r>
              <a:rPr lang="en-IN" sz="1400" b="0" dirty="0" err="1">
                <a:effectLst/>
                <a:latin typeface="Consolas" panose="020B0609020204030204" pitchFamily="49" charset="0"/>
              </a:rPr>
              <a:t>response.json</a:t>
            </a:r>
            <a:r>
              <a:rPr lang="en-IN" sz="1400" b="0" dirty="0">
                <a:effectLst/>
                <a:latin typeface="Consolas" panose="020B0609020204030204" pitchFamily="49" charset="0"/>
              </a:rPr>
              <a:t>();</a:t>
            </a:r>
          </a:p>
          <a:p>
            <a:pPr marL="0" indent="0">
              <a:buNone/>
            </a:pPr>
            <a:r>
              <a:rPr lang="en-IN" sz="1400" b="0" dirty="0">
                <a:effectLst/>
                <a:latin typeface="Consolas" panose="020B0609020204030204" pitchFamily="49" charset="0"/>
              </a:rPr>
              <a:t>      console.log(data);</a:t>
            </a:r>
          </a:p>
          <a:p>
            <a:pPr marL="0" indent="0">
              <a:buNone/>
            </a:pPr>
            <a:r>
              <a:rPr lang="en-IN" sz="1400" b="0" dirty="0">
                <a:effectLst/>
                <a:latin typeface="Consolas" panose="020B0609020204030204" pitchFamily="49" charset="0"/>
              </a:rPr>
              <a:t>    } catch (error) {</a:t>
            </a:r>
          </a:p>
          <a:p>
            <a:pPr marL="0" indent="0">
              <a:buNone/>
            </a:pPr>
            <a:r>
              <a:rPr lang="en-IN" sz="1400" b="0" dirty="0">
                <a:effectLst/>
                <a:latin typeface="Consolas" panose="020B0609020204030204" pitchFamily="49" charset="0"/>
              </a:rPr>
              <a:t>      </a:t>
            </a:r>
            <a:r>
              <a:rPr lang="en-IN" sz="1400" b="0" dirty="0" err="1">
                <a:effectLst/>
                <a:latin typeface="Consolas" panose="020B0609020204030204" pitchFamily="49" charset="0"/>
              </a:rPr>
              <a:t>console.error</a:t>
            </a:r>
            <a:r>
              <a:rPr lang="en-IN" sz="1400" b="0" dirty="0">
                <a:effectLst/>
                <a:latin typeface="Consolas" panose="020B0609020204030204" pitchFamily="49" charset="0"/>
              </a:rPr>
              <a:t>('Error fetching data:', error);</a:t>
            </a:r>
          </a:p>
          <a:p>
            <a:pPr marL="0" indent="0">
              <a:buNone/>
            </a:pPr>
            <a:r>
              <a:rPr lang="en-IN" sz="1400" b="0" dirty="0">
                <a:effectLst/>
                <a:latin typeface="Consolas" panose="020B0609020204030204" pitchFamily="49" charset="0"/>
              </a:rPr>
              <a:t>    }</a:t>
            </a:r>
          </a:p>
          <a:p>
            <a:pPr marL="0" indent="0">
              <a:buNone/>
            </a:pPr>
            <a:r>
              <a:rPr lang="en-IN" sz="1400" b="0" dirty="0">
                <a:effectLst/>
                <a:latin typeface="Consolas" panose="020B0609020204030204" pitchFamily="49" charset="0"/>
              </a:rPr>
              <a:t>  }</a:t>
            </a:r>
          </a:p>
          <a:p>
            <a:pPr marL="0" indent="0">
              <a:buNone/>
            </a:pPr>
            <a:r>
              <a:rPr lang="en-IN" sz="1400" b="0" dirty="0">
                <a:effectLst/>
                <a:latin typeface="Consolas" panose="020B0609020204030204" pitchFamily="49" charset="0"/>
              </a:rPr>
              <a:t>  </a:t>
            </a:r>
          </a:p>
          <a:p>
            <a:pPr marL="0" indent="0">
              <a:buNone/>
            </a:pPr>
            <a:r>
              <a:rPr lang="en-IN" sz="1400" b="0" dirty="0">
                <a:effectLst/>
                <a:latin typeface="Consolas" panose="020B0609020204030204" pitchFamily="49" charset="0"/>
              </a:rPr>
              <a:t>  </a:t>
            </a:r>
            <a:r>
              <a:rPr lang="en-IN" sz="1400" b="0" dirty="0" err="1">
                <a:effectLst/>
                <a:latin typeface="Consolas" panose="020B0609020204030204" pitchFamily="49" charset="0"/>
              </a:rPr>
              <a:t>fetchData</a:t>
            </a:r>
            <a:r>
              <a:rPr lang="en-IN" sz="1400" b="0" dirty="0">
                <a:effectLst/>
                <a:latin typeface="Consolas" panose="020B0609020204030204" pitchFamily="49" charset="0"/>
              </a:rPr>
              <a:t>();</a:t>
            </a:r>
          </a:p>
          <a:p>
            <a:pPr marL="0" indent="0" algn="just">
              <a:buNone/>
            </a:pPr>
            <a:endParaRPr kumimoji="0" lang="en-US" altLang="en-US" sz="2000" b="0" i="0" u="none" strike="noStrike" cap="none" normalizeH="0" baseline="0" dirty="0">
              <a:ln>
                <a:noFill/>
              </a:ln>
              <a:effectLst/>
              <a:latin typeface="Arial" panose="020B0604020202020204" pitchFamily="34" charset="0"/>
            </a:endParaRPr>
          </a:p>
          <a:p>
            <a:pPr algn="just"/>
            <a:endParaRPr lang="en-US" sz="2000" i="0" dirty="0">
              <a:effectLst/>
              <a:latin typeface="inter-regular"/>
            </a:endParaRPr>
          </a:p>
        </p:txBody>
      </p:sp>
    </p:spTree>
    <p:extLst>
      <p:ext uri="{BB962C8B-B14F-4D97-AF65-F5344CB8AC3E}">
        <p14:creationId xmlns:p14="http://schemas.microsoft.com/office/powerpoint/2010/main" val="16284948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188"/>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Import export</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767521"/>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kumimoji="0" lang="en-US" altLang="en-US" sz="2000" b="0" i="0" u="none" strike="noStrike" cap="none" normalizeH="0" baseline="0" dirty="0">
                <a:ln>
                  <a:noFill/>
                </a:ln>
                <a:solidFill>
                  <a:schemeClr val="tx1">
                    <a:lumMod val="95000"/>
                    <a:lumOff val="5000"/>
                  </a:schemeClr>
                </a:solidFill>
                <a:effectLst/>
                <a:latin typeface="Söhne"/>
              </a:rPr>
              <a:t>In JavaScript, you can use the </a:t>
            </a:r>
            <a:r>
              <a:rPr kumimoji="0" lang="en-US" altLang="en-US" sz="2000" b="1" i="0" u="none" strike="noStrike" cap="none" normalizeH="0" baseline="0" dirty="0">
                <a:ln>
                  <a:noFill/>
                </a:ln>
                <a:solidFill>
                  <a:schemeClr val="tx1">
                    <a:lumMod val="95000"/>
                    <a:lumOff val="5000"/>
                  </a:schemeClr>
                </a:solidFill>
                <a:effectLst/>
                <a:latin typeface="Söhne Mono"/>
              </a:rPr>
              <a:t>import</a:t>
            </a:r>
            <a:r>
              <a:rPr kumimoji="0" lang="en-US" altLang="en-US" sz="2000" b="0" i="0" u="none" strike="noStrike" cap="none" normalizeH="0" baseline="0" dirty="0">
                <a:ln>
                  <a:noFill/>
                </a:ln>
                <a:solidFill>
                  <a:schemeClr val="tx1">
                    <a:lumMod val="95000"/>
                    <a:lumOff val="5000"/>
                  </a:schemeClr>
                </a:solidFill>
                <a:effectLst/>
                <a:latin typeface="Söhne"/>
              </a:rPr>
              <a:t> and </a:t>
            </a:r>
            <a:r>
              <a:rPr kumimoji="0" lang="en-US" altLang="en-US" sz="2000" b="1" i="0" u="none" strike="noStrike" cap="none" normalizeH="0" baseline="0" dirty="0">
                <a:ln>
                  <a:noFill/>
                </a:ln>
                <a:solidFill>
                  <a:schemeClr val="tx1">
                    <a:lumMod val="95000"/>
                    <a:lumOff val="5000"/>
                  </a:schemeClr>
                </a:solidFill>
                <a:effectLst/>
                <a:latin typeface="Söhne Mono"/>
              </a:rPr>
              <a:t>export</a:t>
            </a:r>
            <a:r>
              <a:rPr kumimoji="0" lang="en-US" altLang="en-US" sz="2000" b="0" i="0" u="none" strike="noStrike" cap="none" normalizeH="0" baseline="0" dirty="0">
                <a:ln>
                  <a:noFill/>
                </a:ln>
                <a:solidFill>
                  <a:schemeClr val="tx1">
                    <a:lumMod val="95000"/>
                    <a:lumOff val="5000"/>
                  </a:schemeClr>
                </a:solidFill>
                <a:effectLst/>
                <a:latin typeface="Söhne"/>
              </a:rPr>
              <a:t> statements to work with modules. Modules help you organize and structure your code by breaking it into smaller, reusable pieces.</a:t>
            </a:r>
            <a:r>
              <a:rPr kumimoji="0" lang="en-US" altLang="en-US" sz="2000" b="0" i="0" u="none" strike="noStrike" cap="none" normalizeH="0" baseline="0" dirty="0">
                <a:ln>
                  <a:noFill/>
                </a:ln>
                <a:solidFill>
                  <a:schemeClr val="tx1">
                    <a:lumMod val="95000"/>
                    <a:lumOff val="5000"/>
                  </a:schemeClr>
                </a:solidFill>
                <a:effectLst/>
              </a:rPr>
              <a:t> </a:t>
            </a:r>
          </a:p>
          <a:p>
            <a:pPr algn="just"/>
            <a:endParaRPr kumimoji="0" lang="en-US" altLang="en-US" sz="2000" b="0" i="0" u="none" strike="noStrike" cap="none" normalizeH="0" baseline="0" dirty="0">
              <a:ln>
                <a:noFill/>
              </a:ln>
              <a:solidFill>
                <a:schemeClr val="tx1">
                  <a:lumMod val="95000"/>
                  <a:lumOff val="5000"/>
                </a:schemeClr>
              </a:solidFill>
              <a:effectLst/>
              <a:latin typeface="Arial" panose="020B0604020202020204" pitchFamily="34" charset="0"/>
            </a:endParaRPr>
          </a:p>
          <a:p>
            <a:pPr algn="just"/>
            <a:endParaRPr lang="en-US" sz="2000" i="0" dirty="0">
              <a:solidFill>
                <a:schemeClr val="tx1">
                  <a:lumMod val="95000"/>
                  <a:lumOff val="5000"/>
                </a:schemeClr>
              </a:solidFill>
              <a:effectLst/>
              <a:latin typeface="inter-regular"/>
            </a:endParaRPr>
          </a:p>
        </p:txBody>
      </p:sp>
      <p:sp>
        <p:nvSpPr>
          <p:cNvPr id="5" name="TextBox 4">
            <a:extLst>
              <a:ext uri="{FF2B5EF4-FFF2-40B4-BE49-F238E27FC236}">
                <a16:creationId xmlns:a16="http://schemas.microsoft.com/office/drawing/2014/main" id="{52662986-214D-FC24-44AC-CC2658BC096E}"/>
              </a:ext>
            </a:extLst>
          </p:cNvPr>
          <p:cNvSpPr txBox="1"/>
          <p:nvPr/>
        </p:nvSpPr>
        <p:spPr>
          <a:xfrm>
            <a:off x="5782289" y="1990907"/>
            <a:ext cx="4118435" cy="2862322"/>
          </a:xfrm>
          <a:prstGeom prst="rect">
            <a:avLst/>
          </a:prstGeom>
          <a:noFill/>
        </p:spPr>
        <p:txBody>
          <a:bodyPr wrap="none" rtlCol="0">
            <a:spAutoFit/>
          </a:bodyPr>
          <a:lstStyle/>
          <a:p>
            <a:r>
              <a:rPr lang="en-IN"/>
              <a:t>Import Function</a:t>
            </a:r>
          </a:p>
          <a:p>
            <a:r>
              <a:rPr lang="en-IN" dirty="0"/>
              <a:t>// main.js</a:t>
            </a:r>
          </a:p>
          <a:p>
            <a:r>
              <a:rPr lang="en-IN" dirty="0"/>
              <a:t>import { add, subtract } from './math.js';</a:t>
            </a:r>
          </a:p>
          <a:p>
            <a:endParaRPr lang="en-IN" dirty="0"/>
          </a:p>
          <a:p>
            <a:r>
              <a:rPr lang="en-IN" dirty="0" err="1"/>
              <a:t>const</a:t>
            </a:r>
            <a:r>
              <a:rPr lang="en-IN" dirty="0"/>
              <a:t> result1 = add(5, 3);</a:t>
            </a:r>
          </a:p>
          <a:p>
            <a:r>
              <a:rPr lang="en-IN" dirty="0"/>
              <a:t>console.log(`5 + 3 = ${result1}`);</a:t>
            </a:r>
          </a:p>
          <a:p>
            <a:endParaRPr lang="en-IN" dirty="0"/>
          </a:p>
          <a:p>
            <a:r>
              <a:rPr lang="en-IN" dirty="0" err="1"/>
              <a:t>const</a:t>
            </a:r>
            <a:r>
              <a:rPr lang="en-IN" dirty="0"/>
              <a:t> result2 = subtract(10, 4);</a:t>
            </a:r>
          </a:p>
          <a:p>
            <a:r>
              <a:rPr lang="en-IN" dirty="0"/>
              <a:t>console.log(`10 - 4 = ${result2}`);</a:t>
            </a:r>
          </a:p>
          <a:p>
            <a:endParaRPr lang="en-IN" dirty="0"/>
          </a:p>
        </p:txBody>
      </p:sp>
      <p:sp>
        <p:nvSpPr>
          <p:cNvPr id="7" name="TextBox 6">
            <a:extLst>
              <a:ext uri="{FF2B5EF4-FFF2-40B4-BE49-F238E27FC236}">
                <a16:creationId xmlns:a16="http://schemas.microsoft.com/office/drawing/2014/main" id="{F3EFA55C-7302-5003-AB18-4C6E94AA6839}"/>
              </a:ext>
            </a:extLst>
          </p:cNvPr>
          <p:cNvSpPr txBox="1"/>
          <p:nvPr/>
        </p:nvSpPr>
        <p:spPr>
          <a:xfrm>
            <a:off x="1412168" y="2012513"/>
            <a:ext cx="3262432" cy="2862322"/>
          </a:xfrm>
          <a:prstGeom prst="rect">
            <a:avLst/>
          </a:prstGeom>
          <a:noFill/>
        </p:spPr>
        <p:txBody>
          <a:bodyPr wrap="none" rtlCol="0">
            <a:spAutoFit/>
          </a:bodyPr>
          <a:lstStyle/>
          <a:p>
            <a:pPr algn="just"/>
            <a:r>
              <a:rPr kumimoji="0" lang="en-US" altLang="en-US" sz="1800" b="0" i="0" u="none" strike="noStrike" cap="none" normalizeH="0" baseline="0" dirty="0">
                <a:ln>
                  <a:noFill/>
                </a:ln>
                <a:solidFill>
                  <a:schemeClr val="tx1">
                    <a:lumMod val="95000"/>
                    <a:lumOff val="5000"/>
                  </a:schemeClr>
                </a:solidFill>
                <a:effectLst/>
                <a:latin typeface="Arial" panose="020B0604020202020204" pitchFamily="34" charset="0"/>
              </a:rPr>
              <a:t>Export Function</a:t>
            </a:r>
          </a:p>
          <a:p>
            <a:pPr algn="just"/>
            <a:r>
              <a:rPr kumimoji="0" lang="en-US" altLang="en-US" sz="1800" b="0" i="0" u="none" strike="noStrike" cap="none" normalizeH="0" baseline="0" dirty="0">
                <a:ln>
                  <a:noFill/>
                </a:ln>
                <a:solidFill>
                  <a:schemeClr val="tx1">
                    <a:lumMod val="95000"/>
                    <a:lumOff val="5000"/>
                  </a:schemeClr>
                </a:solidFill>
                <a:effectLst/>
                <a:latin typeface="Arial" panose="020B0604020202020204" pitchFamily="34" charset="0"/>
              </a:rPr>
              <a:t>// math.js</a:t>
            </a:r>
          </a:p>
          <a:p>
            <a:pPr algn="just"/>
            <a:r>
              <a:rPr kumimoji="0" lang="en-US" altLang="en-US" sz="1800" b="0" i="0" u="none" strike="noStrike" cap="none" normalizeH="0" baseline="0" dirty="0">
                <a:ln>
                  <a:noFill/>
                </a:ln>
                <a:solidFill>
                  <a:schemeClr val="tx1">
                    <a:lumMod val="95000"/>
                    <a:lumOff val="5000"/>
                  </a:schemeClr>
                </a:solidFill>
                <a:effectLst/>
                <a:latin typeface="Arial" panose="020B0604020202020204" pitchFamily="34" charset="0"/>
              </a:rPr>
              <a:t>export function add(a, b) {</a:t>
            </a:r>
          </a:p>
          <a:p>
            <a:pPr algn="just"/>
            <a:r>
              <a:rPr kumimoji="0" lang="en-US" altLang="en-US" sz="1800" b="0" i="0" u="none" strike="noStrike" cap="none" normalizeH="0" baseline="0" dirty="0">
                <a:ln>
                  <a:noFill/>
                </a:ln>
                <a:solidFill>
                  <a:schemeClr val="tx1">
                    <a:lumMod val="95000"/>
                    <a:lumOff val="5000"/>
                  </a:schemeClr>
                </a:solidFill>
                <a:effectLst/>
                <a:latin typeface="Arial" panose="020B0604020202020204" pitchFamily="34" charset="0"/>
              </a:rPr>
              <a:t>  return a + b;</a:t>
            </a:r>
          </a:p>
          <a:p>
            <a:pPr algn="just"/>
            <a:r>
              <a:rPr kumimoji="0" lang="en-US" altLang="en-US" sz="1800" b="0" i="0" u="none" strike="noStrike" cap="none" normalizeH="0" baseline="0" dirty="0">
                <a:ln>
                  <a:noFill/>
                </a:ln>
                <a:solidFill>
                  <a:schemeClr val="tx1">
                    <a:lumMod val="95000"/>
                    <a:lumOff val="5000"/>
                  </a:schemeClr>
                </a:solidFill>
                <a:effectLst/>
                <a:latin typeface="Arial" panose="020B0604020202020204" pitchFamily="34" charset="0"/>
              </a:rPr>
              <a:t>}</a:t>
            </a:r>
          </a:p>
          <a:p>
            <a:pPr algn="just"/>
            <a:endParaRPr kumimoji="0" lang="en-US" altLang="en-US" sz="1800" b="0" i="0" u="none" strike="noStrike" cap="none" normalizeH="0" baseline="0" dirty="0">
              <a:ln>
                <a:noFill/>
              </a:ln>
              <a:solidFill>
                <a:schemeClr val="tx1">
                  <a:lumMod val="95000"/>
                  <a:lumOff val="5000"/>
                </a:schemeClr>
              </a:solidFill>
              <a:effectLst/>
              <a:latin typeface="Arial" panose="020B0604020202020204" pitchFamily="34" charset="0"/>
            </a:endParaRPr>
          </a:p>
          <a:p>
            <a:pPr algn="just"/>
            <a:r>
              <a:rPr kumimoji="0" lang="en-US" altLang="en-US" sz="1800" b="0" i="0" u="none" strike="noStrike" cap="none" normalizeH="0" baseline="0" dirty="0">
                <a:ln>
                  <a:noFill/>
                </a:ln>
                <a:solidFill>
                  <a:schemeClr val="tx1">
                    <a:lumMod val="95000"/>
                    <a:lumOff val="5000"/>
                  </a:schemeClr>
                </a:solidFill>
                <a:effectLst/>
                <a:latin typeface="Arial" panose="020B0604020202020204" pitchFamily="34" charset="0"/>
              </a:rPr>
              <a:t>export function subtract(a, b) {</a:t>
            </a:r>
          </a:p>
          <a:p>
            <a:pPr algn="just"/>
            <a:r>
              <a:rPr kumimoji="0" lang="en-US" altLang="en-US" sz="1800" b="0" i="0" u="none" strike="noStrike" cap="none" normalizeH="0" baseline="0" dirty="0">
                <a:ln>
                  <a:noFill/>
                </a:ln>
                <a:solidFill>
                  <a:schemeClr val="tx1">
                    <a:lumMod val="95000"/>
                    <a:lumOff val="5000"/>
                  </a:schemeClr>
                </a:solidFill>
                <a:effectLst/>
                <a:latin typeface="Arial" panose="020B0604020202020204" pitchFamily="34" charset="0"/>
              </a:rPr>
              <a:t>  return a - b;</a:t>
            </a:r>
          </a:p>
          <a:p>
            <a:pPr algn="just"/>
            <a:r>
              <a:rPr kumimoji="0" lang="en-US" altLang="en-US" sz="1800" b="0" i="0" u="none" strike="noStrike" cap="none" normalizeH="0" baseline="0" dirty="0">
                <a:ln>
                  <a:noFill/>
                </a:ln>
                <a:solidFill>
                  <a:schemeClr val="tx1">
                    <a:lumMod val="95000"/>
                    <a:lumOff val="5000"/>
                  </a:schemeClr>
                </a:solidFill>
                <a:effectLst/>
                <a:latin typeface="Arial" panose="020B0604020202020204" pitchFamily="34" charset="0"/>
              </a:rPr>
              <a:t>}</a:t>
            </a:r>
          </a:p>
          <a:p>
            <a:endParaRPr lang="en-IN" dirty="0"/>
          </a:p>
        </p:txBody>
      </p:sp>
    </p:spTree>
    <p:extLst>
      <p:ext uri="{BB962C8B-B14F-4D97-AF65-F5344CB8AC3E}">
        <p14:creationId xmlns:p14="http://schemas.microsoft.com/office/powerpoint/2010/main" val="106118284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2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a:solidFill>
                  <a:srgbClr val="F7BB34"/>
                </a:solidFill>
                <a:latin typeface="Viga" panose="020B0800030000020004" pitchFamily="34" charset="0"/>
              </a:rPr>
              <a:t>Regular </a:t>
            </a:r>
            <a:r>
              <a:rPr lang="en-US" sz="3600" dirty="0">
                <a:solidFill>
                  <a:srgbClr val="F7BB34"/>
                </a:solidFill>
                <a:latin typeface="Viga" panose="020B0800030000020004" pitchFamily="34" charset="0"/>
              </a:rPr>
              <a:t>Expression</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698246"/>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i="0" dirty="0">
                <a:effectLst/>
                <a:latin typeface="inter-regular"/>
              </a:rPr>
              <a:t>[</a:t>
            </a:r>
            <a:r>
              <a:rPr lang="en-US" sz="1800" i="0" dirty="0" err="1">
                <a:effectLst/>
                <a:latin typeface="inter-regular"/>
              </a:rPr>
              <a:t>cr</a:t>
            </a:r>
            <a:r>
              <a:rPr lang="en-US" sz="1800" i="0" dirty="0">
                <a:effectLst/>
                <a:latin typeface="inter-regular"/>
              </a:rPr>
              <a:t>]at//it will be check cat and rat</a:t>
            </a:r>
          </a:p>
          <a:p>
            <a:pPr algn="just"/>
            <a:r>
              <a:rPr lang="en-US" sz="1800" dirty="0">
                <a:latin typeface="inter-regular"/>
              </a:rPr>
              <a:t>-   //(a-z,0-9)</a:t>
            </a:r>
          </a:p>
          <a:p>
            <a:pPr algn="just"/>
            <a:r>
              <a:rPr lang="en-US" sz="1800" i="0" dirty="0">
                <a:effectLst/>
                <a:latin typeface="inter-regular"/>
              </a:rPr>
              <a:t>^-start of string     /^cat/</a:t>
            </a:r>
            <a:r>
              <a:rPr lang="en-US" sz="1800" i="0" dirty="0" err="1">
                <a:effectLst/>
                <a:latin typeface="inter-regular"/>
              </a:rPr>
              <a:t>i</a:t>
            </a:r>
            <a:endParaRPr lang="en-US" sz="1800" i="0" dirty="0">
              <a:effectLst/>
              <a:latin typeface="inter-regular"/>
            </a:endParaRPr>
          </a:p>
          <a:p>
            <a:pPr algn="just"/>
            <a:r>
              <a:rPr lang="en-US" sz="1800" dirty="0">
                <a:latin typeface="inter-regular"/>
              </a:rPr>
              <a:t>$-end of the string/meat$/</a:t>
            </a:r>
          </a:p>
          <a:p>
            <a:pPr algn="just"/>
            <a:r>
              <a:rPr lang="en-US" sz="1800" dirty="0">
                <a:latin typeface="inter-regular"/>
              </a:rPr>
              <a:t>‘m’ used to find the word in end of line   /meat$/</a:t>
            </a:r>
            <a:r>
              <a:rPr lang="en-US" sz="1800" dirty="0" err="1">
                <a:latin typeface="inter-regular"/>
              </a:rPr>
              <a:t>im</a:t>
            </a:r>
            <a:endParaRPr lang="en-US" sz="1800" dirty="0">
              <a:latin typeface="inter-regular"/>
            </a:endParaRPr>
          </a:p>
          <a:p>
            <a:pPr algn="just"/>
            <a:r>
              <a:rPr lang="en-US" sz="1800" dirty="0">
                <a:latin typeface="inter-regular"/>
              </a:rPr>
              <a:t>? –optional (0 or 1) /meats?$/I     it return meat and meats	</a:t>
            </a:r>
          </a:p>
          <a:p>
            <a:pPr algn="just"/>
            <a:r>
              <a:rPr lang="en-US" sz="1800" dirty="0">
                <a:latin typeface="inter-regular"/>
              </a:rPr>
              <a:t>()-grouping    /fish(es)?$/I</a:t>
            </a:r>
          </a:p>
          <a:p>
            <a:pPr algn="just"/>
            <a:r>
              <a:rPr lang="en-US" sz="1800" dirty="0">
                <a:latin typeface="inter-regular"/>
              </a:rPr>
              <a:t>* (0 or may) optional /meats*$/</a:t>
            </a:r>
            <a:r>
              <a:rPr lang="en-US" sz="1800" dirty="0" err="1">
                <a:latin typeface="inter-regular"/>
              </a:rPr>
              <a:t>i</a:t>
            </a:r>
            <a:endParaRPr lang="en-US" sz="1800" dirty="0">
              <a:latin typeface="inter-regular"/>
            </a:endParaRPr>
          </a:p>
          <a:p>
            <a:pPr algn="just"/>
            <a:r>
              <a:rPr lang="en-US" sz="1800" dirty="0">
                <a:latin typeface="inter-regular"/>
              </a:rPr>
              <a:t>+(1 or many)         /meats+$/</a:t>
            </a:r>
          </a:p>
          <a:p>
            <a:pPr algn="just"/>
            <a:r>
              <a:rPr lang="en-US" sz="1800" dirty="0">
                <a:latin typeface="inter-regular"/>
              </a:rPr>
              <a:t>. Any character  /meat.+$/</a:t>
            </a:r>
          </a:p>
          <a:p>
            <a:pPr algn="just"/>
            <a:r>
              <a:rPr lang="en-US" sz="1800" dirty="0">
                <a:latin typeface="inter-regular"/>
              </a:rPr>
              <a:t>[^]-not /[^hello]/</a:t>
            </a:r>
          </a:p>
          <a:p>
            <a:pPr algn="just"/>
            <a:r>
              <a:rPr lang="en-US" sz="1800" dirty="0">
                <a:latin typeface="inter-regular"/>
              </a:rPr>
              <a:t>{}          /l{2}o$/      hello</a:t>
            </a:r>
          </a:p>
          <a:p>
            <a:pPr algn="just"/>
            <a:r>
              <a:rPr lang="en-US" sz="1800" dirty="0">
                <a:latin typeface="inter-regular"/>
              </a:rPr>
              <a:t>{}	/l{2,6}0$/      {range},{2,} 2 or more</a:t>
            </a:r>
          </a:p>
          <a:p>
            <a:pPr algn="just"/>
            <a:r>
              <a:rPr lang="en-US" sz="1800" dirty="0">
                <a:latin typeface="inter-regular"/>
              </a:rPr>
              <a:t>\d digit(0-9)</a:t>
            </a:r>
            <a:endParaRPr lang="en-US" sz="1000" dirty="0">
              <a:latin typeface="inter-regular"/>
            </a:endParaRPr>
          </a:p>
          <a:p>
            <a:pPr algn="just"/>
            <a:endParaRPr lang="en-US" sz="1800" i="0" dirty="0">
              <a:effectLst/>
              <a:latin typeface="inter-regular"/>
            </a:endParaRPr>
          </a:p>
        </p:txBody>
      </p:sp>
    </p:spTree>
    <p:extLst>
      <p:ext uri="{BB962C8B-B14F-4D97-AF65-F5344CB8AC3E}">
        <p14:creationId xmlns:p14="http://schemas.microsoft.com/office/powerpoint/2010/main" val="237861507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2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Regula Expression</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698246"/>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i="0" dirty="0">
                <a:effectLst/>
                <a:latin typeface="inter-regular"/>
              </a:rPr>
              <a:t>.   All</a:t>
            </a:r>
          </a:p>
          <a:p>
            <a:pPr algn="just"/>
            <a:r>
              <a:rPr lang="en-US" sz="1800" dirty="0">
                <a:latin typeface="inter-regular"/>
              </a:rPr>
              <a:t>()capture group</a:t>
            </a:r>
          </a:p>
          <a:p>
            <a:pPr algn="just"/>
            <a:r>
              <a:rPr lang="en-US" sz="1800" dirty="0">
                <a:latin typeface="inter-regular"/>
              </a:rPr>
              <a:t>(?:)non capture group</a:t>
            </a:r>
          </a:p>
        </p:txBody>
      </p:sp>
    </p:spTree>
    <p:extLst>
      <p:ext uri="{BB962C8B-B14F-4D97-AF65-F5344CB8AC3E}">
        <p14:creationId xmlns:p14="http://schemas.microsoft.com/office/powerpoint/2010/main" val="50004971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75000"/>
              </a:schemeClr>
            </a:gs>
            <a:gs pos="72000">
              <a:schemeClr val="accent4">
                <a:lumMod val="50000"/>
              </a:schemeClr>
            </a:gs>
            <a:gs pos="100000">
              <a:schemeClr val="accent4">
                <a:lumMod val="50000"/>
              </a:schemeClr>
            </a:gs>
          </a:gsLst>
          <a:lin ang="19200000" scaled="0"/>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E4B6BF1-24B8-4032-9AC8-D67D39D230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507" y="1240466"/>
            <a:ext cx="7911075" cy="3956654"/>
          </a:xfrm>
          <a:prstGeom prst="rect">
            <a:avLst/>
          </a:prstGeom>
          <a:effectLst>
            <a:softEdge rad="0"/>
          </a:effectLst>
        </p:spPr>
      </p:pic>
    </p:spTree>
    <p:extLst>
      <p:ext uri="{BB962C8B-B14F-4D97-AF65-F5344CB8AC3E}">
        <p14:creationId xmlns:p14="http://schemas.microsoft.com/office/powerpoint/2010/main" val="875231634"/>
      </p:ext>
    </p:extLst>
  </p:cSld>
  <p:clrMapOvr>
    <a:masterClrMapping/>
  </p:clrMapOvr>
</p:sld>
</file>

<file path=ppt/theme/theme1.xml><?xml version="1.0" encoding="utf-8"?>
<a:theme xmlns:a="http://schemas.openxmlformats.org/drawingml/2006/main" name="Contents Slide Master">
  <a:themeElements>
    <a:clrScheme name="ALLPPT-208">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10551</TotalTime>
  <Words>8741</Words>
  <Application>Microsoft Office PowerPoint</Application>
  <PresentationFormat>Widescreen</PresentationFormat>
  <Paragraphs>1216</Paragraphs>
  <Slides>99</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99</vt:i4>
      </vt:variant>
    </vt:vector>
  </HeadingPairs>
  <TitlesOfParts>
    <vt:vector size="113" baseType="lpstr">
      <vt:lpstr>Arial</vt:lpstr>
      <vt:lpstr>Calibri</vt:lpstr>
      <vt:lpstr>Consolas</vt:lpstr>
      <vt:lpstr>erdana</vt:lpstr>
      <vt:lpstr>inter-bold</vt:lpstr>
      <vt:lpstr>inter-regular</vt:lpstr>
      <vt:lpstr>Segoe UI</vt:lpstr>
      <vt:lpstr>Söhne</vt:lpstr>
      <vt:lpstr>Söhne Mono</vt:lpstr>
      <vt:lpstr>times new roman</vt:lpstr>
      <vt:lpstr>Verdana</vt:lpstr>
      <vt:lpstr>Viga</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Jinu Krishnan</cp:lastModifiedBy>
  <cp:revision>429</cp:revision>
  <dcterms:created xsi:type="dcterms:W3CDTF">2020-01-20T05:08:25Z</dcterms:created>
  <dcterms:modified xsi:type="dcterms:W3CDTF">2023-09-23T07:34:35Z</dcterms:modified>
</cp:coreProperties>
</file>