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3" r:id="rId2"/>
  </p:sldMasterIdLst>
  <p:notesMasterIdLst>
    <p:notesMasterId r:id="rId25"/>
  </p:notesMasterIdLst>
  <p:sldIdLst>
    <p:sldId id="358" r:id="rId3"/>
    <p:sldId id="539" r:id="rId4"/>
    <p:sldId id="543" r:id="rId5"/>
    <p:sldId id="541" r:id="rId6"/>
    <p:sldId id="542" r:id="rId7"/>
    <p:sldId id="545" r:id="rId8"/>
    <p:sldId id="544" r:id="rId9"/>
    <p:sldId id="547" r:id="rId10"/>
    <p:sldId id="548" r:id="rId11"/>
    <p:sldId id="551" r:id="rId12"/>
    <p:sldId id="549" r:id="rId13"/>
    <p:sldId id="550" r:id="rId14"/>
    <p:sldId id="546" r:id="rId15"/>
    <p:sldId id="552" r:id="rId16"/>
    <p:sldId id="553" r:id="rId17"/>
    <p:sldId id="540" r:id="rId18"/>
    <p:sldId id="554" r:id="rId19"/>
    <p:sldId id="555" r:id="rId20"/>
    <p:sldId id="556" r:id="rId21"/>
    <p:sldId id="557" r:id="rId22"/>
    <p:sldId id="558" r:id="rId23"/>
    <p:sldId id="3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27"/>
    <a:srgbClr val="595959"/>
    <a:srgbClr val="F7BB34"/>
    <a:srgbClr val="363636"/>
    <a:srgbClr val="FBDC97"/>
    <a:srgbClr val="2632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a:t>
            </a:r>
            <a:endParaRPr lang="ko-KR" altLang="en-US"/>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5" r:id="rId4"/>
    <p:sldLayoutId id="2147483676" r:id="rId5"/>
    <p:sldLayoutId id="2147483678" r:id="rId6"/>
    <p:sldLayoutId id="2147483679" r:id="rId7"/>
    <p:sldLayoutId id="2147483680" r:id="rId8"/>
    <p:sldLayoutId id="2147483682" r:id="rId9"/>
    <p:sldLayoutId id="2147483683" r:id="rId10"/>
    <p:sldLayoutId id="2147483684" r:id="rId11"/>
    <p:sldLayoutId id="2147483685" r:id="rId12"/>
    <p:sldLayoutId id="2147483686" r:id="rId13"/>
    <p:sldLayoutId id="2147483689" r:id="rId14"/>
    <p:sldLayoutId id="2147483687" r:id="rId15"/>
    <p:sldLayoutId id="2147483688"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19" name="Google Shape;159;p29">
            <a:extLst>
              <a:ext uri="{FF2B5EF4-FFF2-40B4-BE49-F238E27FC236}">
                <a16:creationId xmlns:a16="http://schemas.microsoft.com/office/drawing/2014/main" id="{D7F25DFA-91A6-4EBC-BF2B-EAC7F4796DFB}"/>
              </a:ext>
            </a:extLst>
          </p:cNvPr>
          <p:cNvSpPr txBox="1">
            <a:spLocks/>
          </p:cNvSpPr>
          <p:nvPr/>
        </p:nvSpPr>
        <p:spPr>
          <a:xfrm>
            <a:off x="518806" y="1255657"/>
            <a:ext cx="5577194" cy="1919689"/>
          </a:xfrm>
          <a:prstGeom prst="rect">
            <a:avLst/>
          </a:prstGeom>
          <a:noFill/>
          <a:ln>
            <a:noFill/>
          </a:ln>
        </p:spPr>
        <p:txBody>
          <a:bodyPr spcFirstLastPara="1" wrap="square" lIns="91425" tIns="91425" rIns="91425" bIns="91425" anchor="b"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1F1C51"/>
              </a:buClr>
              <a:buSzPts val="4800"/>
              <a:buFont typeface="Viga"/>
              <a:buNone/>
              <a:tabLst/>
              <a:defRPr/>
            </a:pPr>
            <a:r>
              <a:rPr kumimoji="0" lang="en-US" sz="6000" b="1" i="0" u="none" strike="noStrike" kern="0" cap="none" spc="0" normalizeH="0" baseline="0" noProof="0" dirty="0">
                <a:ln>
                  <a:noFill/>
                </a:ln>
                <a:solidFill>
                  <a:srgbClr val="263238"/>
                </a:solidFill>
                <a:effectLst/>
                <a:uLnTx/>
                <a:uFillTx/>
                <a:latin typeface="Viga"/>
                <a:sym typeface="Viga"/>
              </a:rPr>
              <a:t>REACT</a:t>
            </a:r>
          </a:p>
        </p:txBody>
      </p:sp>
      <p:pic>
        <p:nvPicPr>
          <p:cNvPr id="4" name="Picture 3">
            <a:extLst>
              <a:ext uri="{FF2B5EF4-FFF2-40B4-BE49-F238E27FC236}">
                <a16:creationId xmlns:a16="http://schemas.microsoft.com/office/drawing/2014/main" id="{F8D4C565-E767-8684-4F35-38AB158085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436" y="357759"/>
            <a:ext cx="6858000" cy="6858000"/>
          </a:xfrm>
          <a:prstGeom prst="rect">
            <a:avLst/>
          </a:prstGeom>
        </p:spPr>
      </p:pic>
    </p:spTree>
    <p:extLst>
      <p:ext uri="{BB962C8B-B14F-4D97-AF65-F5344CB8AC3E}">
        <p14:creationId xmlns:p14="http://schemas.microsoft.com/office/powerpoint/2010/main" val="34679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BABEL</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59696"/>
            <a:ext cx="9542231" cy="5335259"/>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00000"/>
              </a:lnSpc>
            </a:pPr>
            <a:r>
              <a:rPr lang="en-US" sz="2000" b="0" i="0" dirty="0">
                <a:solidFill>
                  <a:schemeClr val="tx1">
                    <a:lumMod val="95000"/>
                    <a:lumOff val="5000"/>
                  </a:schemeClr>
                </a:solidFill>
                <a:effectLst/>
                <a:latin typeface="Söhne"/>
              </a:rPr>
              <a:t>Babel is an open-source JavaScript compiler or </a:t>
            </a:r>
            <a:r>
              <a:rPr lang="en-US" sz="2000" b="0" i="0" dirty="0" err="1">
                <a:solidFill>
                  <a:schemeClr val="tx1">
                    <a:lumMod val="95000"/>
                    <a:lumOff val="5000"/>
                  </a:schemeClr>
                </a:solidFill>
                <a:effectLst/>
                <a:latin typeface="Söhne"/>
              </a:rPr>
              <a:t>transpiler</a:t>
            </a:r>
            <a:r>
              <a:rPr lang="en-US" sz="2000" b="0" i="0" dirty="0">
                <a:solidFill>
                  <a:schemeClr val="tx1">
                    <a:lumMod val="95000"/>
                    <a:lumOff val="5000"/>
                  </a:schemeClr>
                </a:solidFill>
                <a:effectLst/>
                <a:latin typeface="Söhne"/>
              </a:rPr>
              <a:t> that is commonly used in web development. Its primary purpose is to transform code written in modern JavaScript (ES6+ or ECMAScript 2015+) into code that can run in older JavaScript environments or browsers that may not support the latest language features. Babel allows developers to write code using the latest JavaScript syntax and features while ensuring compatibility with a wide range of browsers and environments.</a:t>
            </a:r>
          </a:p>
          <a:p>
            <a:pPr lvl="1" algn="just">
              <a:lnSpc>
                <a:spcPct val="100000"/>
              </a:lnSpc>
            </a:pPr>
            <a:r>
              <a:rPr lang="en-US" sz="2000" b="0" i="0" dirty="0">
                <a:solidFill>
                  <a:schemeClr val="tx1">
                    <a:lumMod val="95000"/>
                    <a:lumOff val="5000"/>
                  </a:schemeClr>
                </a:solidFill>
                <a:effectLst/>
                <a:latin typeface="Söhne"/>
              </a:rPr>
              <a:t>Some key features and use cases of Babel include:</a:t>
            </a:r>
          </a:p>
          <a:p>
            <a:pPr lvl="2">
              <a:lnSpc>
                <a:spcPct val="100000"/>
              </a:lnSpc>
              <a:buFont typeface="+mj-lt"/>
              <a:buAutoNum type="arabicPeriod"/>
            </a:pPr>
            <a:r>
              <a:rPr lang="en-US" sz="1600" b="1" i="0" dirty="0">
                <a:solidFill>
                  <a:schemeClr val="tx1">
                    <a:lumMod val="95000"/>
                    <a:lumOff val="5000"/>
                  </a:schemeClr>
                </a:solidFill>
                <a:effectLst/>
                <a:latin typeface="Söhne"/>
              </a:rPr>
              <a:t>Presets</a:t>
            </a:r>
            <a:r>
              <a:rPr lang="en-US" sz="1600" b="0" i="0" dirty="0">
                <a:solidFill>
                  <a:schemeClr val="tx1">
                    <a:lumMod val="95000"/>
                    <a:lumOff val="5000"/>
                  </a:schemeClr>
                </a:solidFill>
                <a:effectLst/>
                <a:latin typeface="Söhne"/>
              </a:rPr>
              <a:t>: Babel offers presets, which are pre-configured sets of plugins that cater to specific use cases. Popular presets include "env" for targeting specific environments, "react" for React.js applications, and others.</a:t>
            </a:r>
          </a:p>
          <a:p>
            <a:pPr lvl="2">
              <a:lnSpc>
                <a:spcPct val="100000"/>
              </a:lnSpc>
              <a:buFont typeface="+mj-lt"/>
              <a:buAutoNum type="arabicPeriod"/>
            </a:pPr>
            <a:r>
              <a:rPr lang="en-US" sz="1600" b="1" i="0" dirty="0">
                <a:solidFill>
                  <a:schemeClr val="tx1">
                    <a:lumMod val="95000"/>
                    <a:lumOff val="5000"/>
                  </a:schemeClr>
                </a:solidFill>
                <a:effectLst/>
                <a:latin typeface="Söhne"/>
              </a:rPr>
              <a:t>Integration</a:t>
            </a:r>
            <a:r>
              <a:rPr lang="en-US" sz="1600" b="0" i="0" dirty="0">
                <a:solidFill>
                  <a:schemeClr val="tx1">
                    <a:lumMod val="95000"/>
                    <a:lumOff val="5000"/>
                  </a:schemeClr>
                </a:solidFill>
                <a:effectLst/>
                <a:latin typeface="Söhne"/>
              </a:rPr>
              <a:t>: Babel can be integrated into various build tools and development workflows. It's commonly used with bundlers like Webpack and task runners like Gulp to automate the </a:t>
            </a:r>
            <a:r>
              <a:rPr lang="en-US" sz="1600" b="0" i="0" dirty="0" err="1">
                <a:solidFill>
                  <a:schemeClr val="tx1">
                    <a:lumMod val="95000"/>
                    <a:lumOff val="5000"/>
                  </a:schemeClr>
                </a:solidFill>
                <a:effectLst/>
                <a:latin typeface="Söhne"/>
              </a:rPr>
              <a:t>transpilation</a:t>
            </a:r>
            <a:r>
              <a:rPr lang="en-US" sz="1600" b="0" i="0" dirty="0">
                <a:solidFill>
                  <a:schemeClr val="tx1">
                    <a:lumMod val="95000"/>
                    <a:lumOff val="5000"/>
                  </a:schemeClr>
                </a:solidFill>
                <a:effectLst/>
                <a:latin typeface="Söhne"/>
              </a:rPr>
              <a:t> process.</a:t>
            </a:r>
          </a:p>
          <a:p>
            <a:pPr lvl="2">
              <a:lnSpc>
                <a:spcPct val="100000"/>
              </a:lnSpc>
              <a:buFont typeface="+mj-lt"/>
              <a:buAutoNum type="arabicPeriod"/>
            </a:pPr>
            <a:r>
              <a:rPr lang="en-US" sz="1600" b="1" i="0" dirty="0">
                <a:solidFill>
                  <a:schemeClr val="tx1">
                    <a:lumMod val="95000"/>
                    <a:lumOff val="5000"/>
                  </a:schemeClr>
                </a:solidFill>
                <a:effectLst/>
                <a:latin typeface="Söhne"/>
              </a:rPr>
              <a:t>Support for JSX</a:t>
            </a:r>
            <a:r>
              <a:rPr lang="en-US" sz="1600" b="0" i="0" dirty="0">
                <a:solidFill>
                  <a:schemeClr val="tx1">
                    <a:lumMod val="95000"/>
                    <a:lumOff val="5000"/>
                  </a:schemeClr>
                </a:solidFill>
                <a:effectLst/>
                <a:latin typeface="Söhne"/>
              </a:rPr>
              <a:t>: Babel is often used in combination with React.js, as it can </a:t>
            </a:r>
            <a:r>
              <a:rPr lang="en-US" sz="1600" b="0" i="0" dirty="0" err="1">
                <a:solidFill>
                  <a:schemeClr val="tx1">
                    <a:lumMod val="95000"/>
                    <a:lumOff val="5000"/>
                  </a:schemeClr>
                </a:solidFill>
                <a:effectLst/>
                <a:latin typeface="Söhne"/>
              </a:rPr>
              <a:t>transpile</a:t>
            </a:r>
            <a:r>
              <a:rPr lang="en-US" sz="1600" b="0" i="0" dirty="0">
                <a:solidFill>
                  <a:schemeClr val="tx1">
                    <a:lumMod val="95000"/>
                    <a:lumOff val="5000"/>
                  </a:schemeClr>
                </a:solidFill>
                <a:effectLst/>
                <a:latin typeface="Söhne"/>
              </a:rPr>
              <a:t> JSX syntax into JavaScript that browsers can understand.</a:t>
            </a:r>
          </a:p>
          <a:p>
            <a:pPr marL="457200" lvl="1" indent="0" algn="just">
              <a:lnSpc>
                <a:spcPct val="100000"/>
              </a:lnSpc>
              <a:buNone/>
            </a:pPr>
            <a:endParaRPr lang="en-US" sz="2000" b="1" u="sng" dirty="0">
              <a:solidFill>
                <a:schemeClr val="tx1">
                  <a:lumMod val="95000"/>
                  <a:lumOff val="5000"/>
                </a:schemeClr>
              </a:solidFill>
              <a:latin typeface="Söhne"/>
            </a:endParaRPr>
          </a:p>
        </p:txBody>
      </p:sp>
    </p:spTree>
    <p:extLst>
      <p:ext uri="{BB962C8B-B14F-4D97-AF65-F5344CB8AC3E}">
        <p14:creationId xmlns:p14="http://schemas.microsoft.com/office/powerpoint/2010/main" val="241917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WEB PACK &amp; WEB PACK SERVER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59696"/>
            <a:ext cx="9542231" cy="5335259"/>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b="1" u="sng" dirty="0">
                <a:latin typeface="Söhne"/>
              </a:rPr>
              <a:t>WEBPACK</a:t>
            </a:r>
          </a:p>
          <a:p>
            <a:pPr lvl="1" algn="just"/>
            <a:r>
              <a:rPr lang="en-US" sz="1800" b="0" i="0" dirty="0">
                <a:effectLst/>
                <a:latin typeface="Söhne"/>
              </a:rPr>
              <a:t>Webpack is a powerful open-source JavaScript module bundler. It takes all your project's assets, such as JavaScript files, CSS, images, and more, and bundles them into optimized bundles or assets that are ready to be served to the browser</a:t>
            </a:r>
          </a:p>
          <a:p>
            <a:pPr lvl="1" algn="just"/>
            <a:endParaRPr lang="en-US" sz="1800" u="sng" dirty="0">
              <a:latin typeface="Söhne"/>
            </a:endParaRPr>
          </a:p>
          <a:p>
            <a:pPr lvl="1" algn="just"/>
            <a:endParaRPr lang="en-US" sz="1800" b="1" u="sng" dirty="0">
              <a:latin typeface="Söhne"/>
            </a:endParaRPr>
          </a:p>
        </p:txBody>
      </p:sp>
      <p:pic>
        <p:nvPicPr>
          <p:cNvPr id="7" name="Picture 6">
            <a:extLst>
              <a:ext uri="{FF2B5EF4-FFF2-40B4-BE49-F238E27FC236}">
                <a16:creationId xmlns:a16="http://schemas.microsoft.com/office/drawing/2014/main" id="{142A67AA-ECE7-3AE3-4E5A-D741E0E13B53}"/>
              </a:ext>
            </a:extLst>
          </p:cNvPr>
          <p:cNvPicPr>
            <a:picLocks noChangeAspect="1"/>
          </p:cNvPicPr>
          <p:nvPr/>
        </p:nvPicPr>
        <p:blipFill>
          <a:blip r:embed="rId3"/>
          <a:stretch>
            <a:fillRect/>
          </a:stretch>
        </p:blipFill>
        <p:spPr>
          <a:xfrm>
            <a:off x="2086519" y="1708508"/>
            <a:ext cx="8018962" cy="4186447"/>
          </a:xfrm>
          <a:prstGeom prst="rect">
            <a:avLst/>
          </a:prstGeom>
        </p:spPr>
      </p:pic>
    </p:spTree>
    <p:extLst>
      <p:ext uri="{BB962C8B-B14F-4D97-AF65-F5344CB8AC3E}">
        <p14:creationId xmlns:p14="http://schemas.microsoft.com/office/powerpoint/2010/main" val="141897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WEB PACK &amp; WEB PACK SERVER</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59696"/>
            <a:ext cx="9542231" cy="5335259"/>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800" b="1" u="sng" dirty="0">
                <a:latin typeface="Söhne"/>
              </a:rPr>
              <a:t>WEBPACK SERVER</a:t>
            </a:r>
          </a:p>
          <a:p>
            <a:pPr lvl="1" algn="just"/>
            <a:r>
              <a:rPr lang="en-US" sz="1800" b="0" i="0" dirty="0">
                <a:effectLst/>
                <a:latin typeface="Söhne"/>
              </a:rPr>
              <a:t>Webpack Dev Server is a development server that works seamlessly with Webpack. It provides an efficient way to develop your React.js applications by serving your application's assets during development and enabling features like hot module replacement. </a:t>
            </a:r>
            <a:endParaRPr lang="en-US" sz="1800" b="1" u="sng" dirty="0">
              <a:latin typeface="Söhne"/>
            </a:endParaRPr>
          </a:p>
          <a:p>
            <a:pPr lvl="1" algn="just"/>
            <a:endParaRPr lang="en-US" sz="1800" u="sng" dirty="0">
              <a:latin typeface="Söhne"/>
            </a:endParaRPr>
          </a:p>
          <a:p>
            <a:pPr lvl="1" algn="just"/>
            <a:endParaRPr lang="en-US" sz="1800" b="1" u="sng" dirty="0">
              <a:latin typeface="Söhne"/>
            </a:endParaRPr>
          </a:p>
        </p:txBody>
      </p:sp>
      <p:pic>
        <p:nvPicPr>
          <p:cNvPr id="6" name="Picture 5">
            <a:extLst>
              <a:ext uri="{FF2B5EF4-FFF2-40B4-BE49-F238E27FC236}">
                <a16:creationId xmlns:a16="http://schemas.microsoft.com/office/drawing/2014/main" id="{64ABFC0E-B7D7-FF97-3C96-1F24DFEBADC3}"/>
              </a:ext>
            </a:extLst>
          </p:cNvPr>
          <p:cNvPicPr>
            <a:picLocks noChangeAspect="1"/>
          </p:cNvPicPr>
          <p:nvPr/>
        </p:nvPicPr>
        <p:blipFill>
          <a:blip r:embed="rId3"/>
          <a:stretch>
            <a:fillRect/>
          </a:stretch>
        </p:blipFill>
        <p:spPr>
          <a:xfrm>
            <a:off x="2040780" y="1765538"/>
            <a:ext cx="7483017" cy="3954593"/>
          </a:xfrm>
          <a:prstGeom prst="rect">
            <a:avLst/>
          </a:prstGeom>
        </p:spPr>
      </p:pic>
    </p:spTree>
    <p:extLst>
      <p:ext uri="{BB962C8B-B14F-4D97-AF65-F5344CB8AC3E}">
        <p14:creationId xmlns:p14="http://schemas.microsoft.com/office/powerpoint/2010/main" val="283219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JSX</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400" b="0" i="0" dirty="0">
                <a:solidFill>
                  <a:srgbClr val="000000"/>
                </a:solidFill>
                <a:effectLst/>
                <a:latin typeface="Verdana" panose="020B0604030504040204" pitchFamily="34" charset="0"/>
              </a:rPr>
              <a:t>JSX stands for JavaScript XML.</a:t>
            </a:r>
          </a:p>
          <a:p>
            <a:pPr algn="l"/>
            <a:r>
              <a:rPr lang="en-US" sz="1400" b="0" i="0" dirty="0">
                <a:solidFill>
                  <a:srgbClr val="000000"/>
                </a:solidFill>
                <a:effectLst/>
                <a:latin typeface="Verdana" panose="020B0604030504040204" pitchFamily="34" charset="0"/>
              </a:rPr>
              <a:t>JSX allows us to write HTML in React.</a:t>
            </a:r>
          </a:p>
          <a:p>
            <a:pPr algn="l"/>
            <a:r>
              <a:rPr lang="en-US" sz="1400" b="0" i="0" dirty="0">
                <a:solidFill>
                  <a:srgbClr val="000000"/>
                </a:solidFill>
                <a:effectLst/>
                <a:latin typeface="Verdana" panose="020B0604030504040204" pitchFamily="34" charset="0"/>
              </a:rPr>
              <a:t>JSX makes it easier to write and add HTML in React.</a:t>
            </a:r>
          </a:p>
          <a:p>
            <a:r>
              <a:rPr lang="en-US" sz="2000" dirty="0">
                <a:latin typeface="inter-regular"/>
              </a:rPr>
              <a:t>Example </a:t>
            </a:r>
          </a:p>
          <a:p>
            <a:endParaRPr lang="en-US" sz="2000" dirty="0">
              <a:latin typeface="inter-regular"/>
            </a:endParaRPr>
          </a:p>
          <a:p>
            <a:endParaRPr lang="en-US" sz="2000" dirty="0">
              <a:latin typeface="inter-regular"/>
            </a:endParaRPr>
          </a:p>
          <a:p>
            <a:endParaRPr lang="en-US" sz="2000" dirty="0">
              <a:latin typeface="inter-regular"/>
            </a:endParaRPr>
          </a:p>
          <a:p>
            <a:endParaRPr lang="en-US" sz="2000" dirty="0">
              <a:latin typeface="inter-regular"/>
            </a:endParaRPr>
          </a:p>
        </p:txBody>
      </p:sp>
      <p:sp>
        <p:nvSpPr>
          <p:cNvPr id="3" name="Rectangle 2">
            <a:extLst>
              <a:ext uri="{FF2B5EF4-FFF2-40B4-BE49-F238E27FC236}">
                <a16:creationId xmlns:a16="http://schemas.microsoft.com/office/drawing/2014/main" id="{59B4D561-E6F3-B6D5-B8FD-E08B8296F8CC}"/>
              </a:ext>
            </a:extLst>
          </p:cNvPr>
          <p:cNvSpPr>
            <a:spLocks noChangeArrowheads="1"/>
          </p:cNvSpPr>
          <p:nvPr/>
        </p:nvSpPr>
        <p:spPr bwMode="auto">
          <a:xfrm>
            <a:off x="1290535" y="2047490"/>
            <a:ext cx="9542230" cy="1243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myElement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A6E3A"/>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&lt;</a:t>
            </a:r>
            <a:r>
              <a:rPr kumimoji="0" lang="en-US" altLang="en-US" sz="2000" b="0" i="0" u="none" strike="noStrike" cap="none" normalizeH="0" baseline="0" dirty="0">
                <a:ln>
                  <a:noFill/>
                </a:ln>
                <a:solidFill>
                  <a:srgbClr val="990055"/>
                </a:solidFill>
                <a:effectLst/>
                <a:latin typeface="Consolas" panose="020B0609020204030204" pitchFamily="49" charset="0"/>
              </a:rPr>
              <a:t>h1</a:t>
            </a:r>
            <a:r>
              <a:rPr kumimoji="0" lang="en-US" altLang="en-US" sz="2000" b="0" i="0" u="none" strike="noStrike" cap="none" normalizeH="0" baseline="0" dirty="0">
                <a:ln>
                  <a:noFill/>
                </a:ln>
                <a:solidFill>
                  <a:srgbClr val="999999"/>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I Love JSX!</a:t>
            </a:r>
            <a:r>
              <a:rPr kumimoji="0" lang="en-US" altLang="en-US" sz="2000" b="0" i="0" u="none" strike="noStrike" cap="none" normalizeH="0" baseline="0" dirty="0">
                <a:ln>
                  <a:noFill/>
                </a:ln>
                <a:solidFill>
                  <a:srgbClr val="999999"/>
                </a:solidFill>
                <a:effectLst/>
                <a:latin typeface="Consolas" panose="020B0609020204030204" pitchFamily="49" charset="0"/>
              </a:rPr>
              <a:t>&lt;/</a:t>
            </a:r>
            <a:r>
              <a:rPr kumimoji="0" lang="en-US" altLang="en-US" sz="2000" b="0" i="0" u="none" strike="noStrike" cap="none" normalizeH="0" baseline="0" dirty="0">
                <a:ln>
                  <a:noFill/>
                </a:ln>
                <a:solidFill>
                  <a:srgbClr val="990055"/>
                </a:solidFill>
                <a:effectLst/>
                <a:latin typeface="Consolas" panose="020B0609020204030204" pitchFamily="49" charset="0"/>
              </a:rPr>
              <a:t>h1</a:t>
            </a:r>
            <a:r>
              <a:rPr kumimoji="0" lang="en-US" altLang="en-US" sz="2000" b="0" i="0" u="none" strike="noStrike" cap="none" normalizeH="0" baseline="0" dirty="0">
                <a:ln>
                  <a:noFill/>
                </a:ln>
                <a:solidFill>
                  <a:srgbClr val="999999"/>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nsolas" panose="020B0609020204030204" pitchFamily="49" charset="0"/>
              </a:rPr>
              <a:t>const</a:t>
            </a:r>
            <a:r>
              <a:rPr kumimoji="0" lang="en-US" altLang="en-US" sz="2000" b="0" i="0" u="none" strike="noStrike" cap="none" normalizeH="0" baseline="0" dirty="0">
                <a:ln>
                  <a:noFill/>
                </a:ln>
                <a:solidFill>
                  <a:srgbClr val="000000"/>
                </a:solidFill>
                <a:effectLst/>
                <a:latin typeface="Consolas" panose="020B0609020204030204" pitchFamily="49" charset="0"/>
              </a:rPr>
              <a:t> root </a:t>
            </a:r>
            <a:r>
              <a:rPr kumimoji="0" lang="en-US" altLang="en-US" sz="2000" b="0" i="0" u="none" strike="noStrike" cap="none" normalizeH="0" baseline="0" dirty="0">
                <a:ln>
                  <a:noFill/>
                </a:ln>
                <a:solidFill>
                  <a:srgbClr val="9A6E3A"/>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ReactDOM</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createRoot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document</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getElementById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669900"/>
                </a:solidFill>
                <a:effectLst/>
                <a:latin typeface="Consolas" panose="020B0609020204030204" pitchFamily="49" charset="0"/>
              </a:rPr>
              <a:t>'root'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root</a:t>
            </a:r>
            <a:r>
              <a:rPr kumimoji="0" lang="en-US" altLang="en-US" sz="2000" b="0" i="0" u="none" strike="noStrike" cap="none" normalizeH="0" baseline="0" dirty="0" err="1">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DD4A68"/>
                </a:solidFill>
                <a:effectLst/>
                <a:latin typeface="Consolas" panose="020B0609020204030204" pitchFamily="49" charset="0"/>
              </a:rPr>
              <a:t>render</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rPr>
              <a:t>myElement</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2028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CLASS ATRIBUTE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inter-regular"/>
              </a:rPr>
              <a:t>Class in HTML</a:t>
            </a:r>
          </a:p>
          <a:p>
            <a:pPr lvl="1"/>
            <a:r>
              <a:rPr lang="en-US" sz="1600" dirty="0">
                <a:latin typeface="inter-regular"/>
              </a:rPr>
              <a:t>&lt;div </a:t>
            </a:r>
            <a:r>
              <a:rPr lang="en-US" sz="1600" dirty="0">
                <a:solidFill>
                  <a:srgbClr val="FF0000"/>
                </a:solidFill>
                <a:latin typeface="inter-regular"/>
              </a:rPr>
              <a:t>class</a:t>
            </a:r>
            <a:r>
              <a:rPr lang="en-US" sz="1600" dirty="0">
                <a:latin typeface="inter-regular"/>
              </a:rPr>
              <a:t>=“my data”&gt;hello team&lt;/div&gt;</a:t>
            </a:r>
          </a:p>
          <a:p>
            <a:r>
              <a:rPr lang="en-US" sz="2000" dirty="0">
                <a:latin typeface="inter-regular"/>
              </a:rPr>
              <a:t>How to create </a:t>
            </a:r>
            <a:r>
              <a:rPr lang="en-US" sz="2000" dirty="0" err="1">
                <a:latin typeface="inter-regular"/>
              </a:rPr>
              <a:t>clss</a:t>
            </a:r>
            <a:r>
              <a:rPr lang="en-US" sz="2000" dirty="0">
                <a:latin typeface="inter-regular"/>
              </a:rPr>
              <a:t> in attribute in JSX </a:t>
            </a:r>
          </a:p>
          <a:p>
            <a:pPr lvl="1"/>
            <a:r>
              <a:rPr lang="en-US" sz="1600" dirty="0">
                <a:latin typeface="inter-regular"/>
              </a:rPr>
              <a:t>&lt;div </a:t>
            </a:r>
            <a:r>
              <a:rPr lang="en-US" sz="1600" dirty="0" err="1">
                <a:solidFill>
                  <a:srgbClr val="FF0000"/>
                </a:solidFill>
                <a:latin typeface="inter-regular"/>
              </a:rPr>
              <a:t>className</a:t>
            </a:r>
            <a:r>
              <a:rPr lang="en-US" sz="1600" dirty="0">
                <a:latin typeface="inter-regular"/>
              </a:rPr>
              <a:t>=“my data”&gt;hello team&lt;/div&gt;</a:t>
            </a:r>
          </a:p>
          <a:p>
            <a:pPr lvl="1"/>
            <a:endParaRPr lang="en-US" sz="1600" dirty="0">
              <a:latin typeface="inter-regular"/>
            </a:endParaRPr>
          </a:p>
        </p:txBody>
      </p:sp>
    </p:spTree>
    <p:extLst>
      <p:ext uri="{BB962C8B-B14F-4D97-AF65-F5344CB8AC3E}">
        <p14:creationId xmlns:p14="http://schemas.microsoft.com/office/powerpoint/2010/main" val="287514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INLINE CSS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b="1" dirty="0">
                <a:effectLst/>
                <a:latin typeface="Consolas" panose="020B0609020204030204" pitchFamily="49" charset="0"/>
              </a:rPr>
              <a:t>import </a:t>
            </a:r>
            <a:r>
              <a:rPr lang="en-IN" sz="1800" b="1" dirty="0" err="1">
                <a:effectLst/>
                <a:latin typeface="Consolas" panose="020B0609020204030204" pitchFamily="49" charset="0"/>
              </a:rPr>
              <a:t>ReactDOM</a:t>
            </a:r>
            <a:r>
              <a:rPr lang="en-IN" sz="1800" b="1" dirty="0">
                <a:effectLst/>
                <a:latin typeface="Consolas" panose="020B0609020204030204" pitchFamily="49" charset="0"/>
              </a:rPr>
              <a:t> from 'react-</a:t>
            </a:r>
            <a:r>
              <a:rPr lang="en-IN" sz="1800" b="1" dirty="0" err="1">
                <a:effectLst/>
                <a:latin typeface="Consolas" panose="020B0609020204030204" pitchFamily="49" charset="0"/>
              </a:rPr>
              <a:t>dom</a:t>
            </a:r>
            <a:r>
              <a:rPr lang="en-IN" sz="1800" b="1" dirty="0">
                <a:effectLst/>
                <a:latin typeface="Consolas" panose="020B0609020204030204" pitchFamily="49" charset="0"/>
              </a:rPr>
              <a:t>/client';</a:t>
            </a:r>
          </a:p>
          <a:p>
            <a:pPr marL="0" indent="0">
              <a:buNone/>
            </a:pPr>
            <a:r>
              <a:rPr lang="en-IN" sz="1800" b="1" dirty="0">
                <a:effectLst/>
                <a:latin typeface="Consolas" panose="020B0609020204030204" pitchFamily="49" charset="0"/>
              </a:rPr>
              <a:t>import './index.css';</a:t>
            </a:r>
          </a:p>
          <a:p>
            <a:pPr marL="0" indent="0">
              <a:buNone/>
            </a:pPr>
            <a:r>
              <a:rPr lang="en-IN" sz="1800" b="1" dirty="0" err="1">
                <a:effectLst/>
                <a:latin typeface="Consolas" panose="020B0609020204030204" pitchFamily="49" charset="0"/>
              </a:rPr>
              <a:t>const</a:t>
            </a:r>
            <a:r>
              <a:rPr lang="en-IN" sz="1800" b="1" dirty="0">
                <a:effectLst/>
                <a:latin typeface="Consolas" panose="020B0609020204030204" pitchFamily="49" charset="0"/>
              </a:rPr>
              <a:t>  custom={</a:t>
            </a:r>
          </a:p>
          <a:p>
            <a:pPr marL="0" indent="0">
              <a:buNone/>
            </a:pPr>
            <a:r>
              <a:rPr lang="en-IN" sz="1800" b="1" dirty="0">
                <a:effectLst/>
                <a:latin typeface="Consolas" panose="020B0609020204030204" pitchFamily="49" charset="0"/>
              </a:rPr>
              <a:t>  </a:t>
            </a:r>
            <a:r>
              <a:rPr lang="en-IN" sz="1800" b="1" dirty="0" err="1">
                <a:effectLst/>
                <a:latin typeface="Consolas" panose="020B0609020204030204" pitchFamily="49" charset="0"/>
              </a:rPr>
              <a:t>backgroundColor</a:t>
            </a:r>
            <a:r>
              <a:rPr lang="en-IN" sz="1800" b="1" dirty="0">
                <a:effectLst/>
                <a:latin typeface="Consolas" panose="020B0609020204030204" pitchFamily="49" charset="0"/>
              </a:rPr>
              <a:t>:"green",</a:t>
            </a:r>
          </a:p>
          <a:p>
            <a:pPr marL="0" indent="0">
              <a:buNone/>
            </a:pPr>
            <a:r>
              <a:rPr lang="en-IN" sz="1800" b="1" dirty="0">
                <a:effectLst/>
                <a:latin typeface="Consolas" panose="020B0609020204030204" pitchFamily="49" charset="0"/>
              </a:rPr>
              <a:t>  fontSize:"70px",</a:t>
            </a:r>
          </a:p>
          <a:p>
            <a:pPr marL="0" indent="0">
              <a:buNone/>
            </a:pPr>
            <a:r>
              <a:rPr lang="en-IN" sz="1800" b="1" dirty="0">
                <a:effectLst/>
                <a:latin typeface="Consolas" panose="020B0609020204030204" pitchFamily="49" charset="0"/>
              </a:rPr>
              <a:t>  borderRadius:"20px",</a:t>
            </a:r>
          </a:p>
          <a:p>
            <a:pPr marL="0" indent="0">
              <a:buNone/>
            </a:pPr>
            <a:r>
              <a:rPr lang="en-IN" sz="1800" b="1" dirty="0">
                <a:effectLst/>
                <a:latin typeface="Consolas" panose="020B0609020204030204" pitchFamily="49" charset="0"/>
              </a:rPr>
              <a:t>  </a:t>
            </a:r>
            <a:r>
              <a:rPr lang="en-IN" sz="1800" b="1" dirty="0" err="1">
                <a:effectLst/>
                <a:latin typeface="Consolas" panose="020B0609020204030204" pitchFamily="49" charset="0"/>
              </a:rPr>
              <a:t>color</a:t>
            </a:r>
            <a:r>
              <a:rPr lang="en-IN" sz="1800" b="1" dirty="0">
                <a:effectLst/>
                <a:latin typeface="Consolas" panose="020B0609020204030204" pitchFamily="49" charset="0"/>
              </a:rPr>
              <a:t>:"white"</a:t>
            </a:r>
          </a:p>
          <a:p>
            <a:pPr marL="0" indent="0">
              <a:buNone/>
            </a:pPr>
            <a:br>
              <a:rPr lang="en-IN" sz="1800" b="1" dirty="0">
                <a:effectLst/>
                <a:latin typeface="Consolas" panose="020B0609020204030204" pitchFamily="49" charset="0"/>
              </a:rPr>
            </a:br>
            <a:r>
              <a:rPr lang="en-IN" sz="1800" b="1" dirty="0">
                <a:effectLst/>
                <a:latin typeface="Consolas" panose="020B0609020204030204" pitchFamily="49" charset="0"/>
              </a:rPr>
              <a:t>}</a:t>
            </a:r>
          </a:p>
          <a:p>
            <a:pPr marL="0" indent="0">
              <a:buNone/>
            </a:pPr>
            <a:br>
              <a:rPr lang="en-IN" sz="1800" b="1" dirty="0">
                <a:effectLst/>
                <a:latin typeface="Consolas" panose="020B0609020204030204" pitchFamily="49" charset="0"/>
              </a:rPr>
            </a:br>
            <a:r>
              <a:rPr lang="en-IN" sz="1800" b="1" dirty="0" err="1">
                <a:effectLst/>
                <a:latin typeface="Consolas" panose="020B0609020204030204" pitchFamily="49" charset="0"/>
              </a:rPr>
              <a:t>const</a:t>
            </a:r>
            <a:r>
              <a:rPr lang="en-IN" sz="1800" b="1" dirty="0">
                <a:effectLst/>
                <a:latin typeface="Consolas" panose="020B0609020204030204" pitchFamily="49" charset="0"/>
              </a:rPr>
              <a:t> root = </a:t>
            </a:r>
            <a:r>
              <a:rPr lang="en-IN" sz="1800" b="1" dirty="0" err="1">
                <a:effectLst/>
                <a:latin typeface="Consolas" panose="020B0609020204030204" pitchFamily="49" charset="0"/>
              </a:rPr>
              <a:t>ReactDOM.createRoot</a:t>
            </a:r>
            <a:r>
              <a:rPr lang="en-IN" sz="1800" b="1" dirty="0">
                <a:effectLst/>
                <a:latin typeface="Consolas" panose="020B0609020204030204" pitchFamily="49" charset="0"/>
              </a:rPr>
              <a:t>(</a:t>
            </a:r>
            <a:r>
              <a:rPr lang="en-IN" sz="1800" b="1" dirty="0" err="1">
                <a:effectLst/>
                <a:latin typeface="Consolas" panose="020B0609020204030204" pitchFamily="49" charset="0"/>
              </a:rPr>
              <a:t>document.getElementById</a:t>
            </a:r>
            <a:r>
              <a:rPr lang="en-IN" sz="1800" b="1" dirty="0">
                <a:effectLst/>
                <a:latin typeface="Consolas" panose="020B0609020204030204" pitchFamily="49" charset="0"/>
              </a:rPr>
              <a:t>('root'));</a:t>
            </a:r>
          </a:p>
          <a:p>
            <a:pPr marL="0" indent="0">
              <a:buNone/>
            </a:pPr>
            <a:r>
              <a:rPr lang="en-IN" sz="1800" b="1" dirty="0" err="1">
                <a:effectLst/>
                <a:latin typeface="Consolas" panose="020B0609020204030204" pitchFamily="49" charset="0"/>
              </a:rPr>
              <a:t>root.render</a:t>
            </a:r>
            <a:r>
              <a:rPr lang="en-IN" sz="1800" b="1" dirty="0">
                <a:effectLst/>
                <a:latin typeface="Consolas" panose="020B0609020204030204" pitchFamily="49" charset="0"/>
              </a:rPr>
              <a:t>(</a:t>
            </a:r>
          </a:p>
          <a:p>
            <a:pPr marL="0" indent="0">
              <a:buNone/>
            </a:pPr>
            <a:r>
              <a:rPr lang="en-IN" sz="1800" b="1" dirty="0">
                <a:effectLst/>
                <a:latin typeface="Consolas" panose="020B0609020204030204" pitchFamily="49" charset="0"/>
              </a:rPr>
              <a:t> &lt;div style={custom}&gt; </a:t>
            </a:r>
            <a:r>
              <a:rPr lang="en-IN" sz="1800" b="1" dirty="0" err="1">
                <a:effectLst/>
                <a:latin typeface="Consolas" panose="020B0609020204030204" pitchFamily="49" charset="0"/>
              </a:rPr>
              <a:t>hai</a:t>
            </a:r>
            <a:r>
              <a:rPr lang="en-IN" sz="1800" b="1" dirty="0">
                <a:effectLst/>
                <a:latin typeface="Consolas" panose="020B0609020204030204" pitchFamily="49" charset="0"/>
              </a:rPr>
              <a:t>&lt;/div&gt;</a:t>
            </a:r>
          </a:p>
          <a:p>
            <a:pPr marL="0" indent="0">
              <a:buNone/>
            </a:pPr>
            <a:r>
              <a:rPr lang="en-IN" sz="1800" b="1" dirty="0">
                <a:effectLst/>
                <a:latin typeface="Consolas" panose="020B0609020204030204" pitchFamily="49" charset="0"/>
              </a:rPr>
              <a:t>);</a:t>
            </a:r>
          </a:p>
          <a:p>
            <a:pPr marL="457200" lvl="1" indent="0">
              <a:buNone/>
            </a:pPr>
            <a:endParaRPr lang="en-US" sz="1600" dirty="0">
              <a:latin typeface="inter-regular"/>
            </a:endParaRPr>
          </a:p>
        </p:txBody>
      </p:sp>
    </p:spTree>
    <p:extLst>
      <p:ext uri="{BB962C8B-B14F-4D97-AF65-F5344CB8AC3E}">
        <p14:creationId xmlns:p14="http://schemas.microsoft.com/office/powerpoint/2010/main" val="322783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REACT COMPONENTS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i="0" dirty="0">
                <a:effectLst/>
                <a:latin typeface="Söhne"/>
              </a:rPr>
              <a:t>In React, components are the building blocks of a user interface. They are reusable, self-contained pieces of code that can be composed together to create complex UIs. There are two main types of components in React:</a:t>
            </a:r>
          </a:p>
          <a:p>
            <a:pPr algn="l"/>
            <a:r>
              <a:rPr lang="en-US" sz="2000" b="0" i="0" dirty="0">
                <a:effectLst/>
                <a:latin typeface="Söhne"/>
              </a:rPr>
              <a:t>Function Components:</a:t>
            </a:r>
          </a:p>
          <a:p>
            <a:pPr lvl="1"/>
            <a:r>
              <a:rPr lang="en-US" sz="2000" b="0" i="0" dirty="0">
                <a:effectLst/>
                <a:latin typeface="Söhne"/>
              </a:rPr>
              <a:t>Function components are defined using JavaScript functions.</a:t>
            </a:r>
          </a:p>
          <a:p>
            <a:pPr lvl="1"/>
            <a:r>
              <a:rPr lang="en-US" sz="2000" b="0" i="0" dirty="0">
                <a:effectLst/>
                <a:latin typeface="Söhne"/>
              </a:rPr>
              <a:t>They are also known as stateless or functional components.</a:t>
            </a:r>
          </a:p>
          <a:p>
            <a:pPr lvl="1"/>
            <a:r>
              <a:rPr lang="en-US" sz="2000" b="0" i="0" dirty="0">
                <a:effectLst/>
                <a:latin typeface="Söhne"/>
              </a:rPr>
              <a:t>Function components are used when the component doesn't need to manage its own state (prior to React 16.8) or when you want to use hooks to manage state (React 16.8 and later).</a:t>
            </a:r>
          </a:p>
          <a:p>
            <a:pPr eaLnBrk="0" fontAlgn="base" hangingPunct="0">
              <a:lnSpc>
                <a:spcPct val="100000"/>
              </a:lnSpc>
              <a:spcBef>
                <a:spcPct val="0"/>
              </a:spcBef>
              <a:spcAft>
                <a:spcPct val="0"/>
              </a:spcAft>
            </a:pPr>
            <a:r>
              <a:rPr kumimoji="0" lang="en-US" altLang="en-US" sz="2000" b="0" i="0" u="none" strike="noStrike" cap="none" normalizeH="0" baseline="0" dirty="0">
                <a:ln>
                  <a:noFill/>
                </a:ln>
                <a:effectLst/>
                <a:latin typeface="Söhne"/>
              </a:rPr>
              <a:t>Class Components:</a:t>
            </a:r>
            <a:endParaRPr kumimoji="0" lang="en-US" altLang="en-US" sz="1800" b="0" i="0" u="none" strike="noStrike" cap="none" normalizeH="0" baseline="0" dirty="0">
              <a:ln>
                <a:noFill/>
              </a:ln>
              <a:effectLst/>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effectLst/>
                <a:latin typeface="Söhne"/>
              </a:rPr>
              <a:t>Class components are defined using JavaScript ES6 classes.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effectLst/>
                <a:latin typeface="Söhne"/>
              </a:rPr>
              <a:t>They are also known as stateful components because they can manage their own state using </a:t>
            </a:r>
            <a:r>
              <a:rPr kumimoji="0" lang="en-US" altLang="en-US" sz="2000" b="1" i="0" u="none" strike="noStrike" cap="none" normalizeH="0" baseline="0" dirty="0" err="1">
                <a:ln>
                  <a:noFill/>
                </a:ln>
                <a:effectLst/>
                <a:latin typeface="Söhne Mono"/>
              </a:rPr>
              <a:t>this.state</a:t>
            </a:r>
            <a:r>
              <a:rPr kumimoji="0" lang="en-US" altLang="en-US" sz="2000" b="0" i="0" u="none" strike="noStrike" cap="none" normalizeH="0" baseline="0" dirty="0">
                <a:ln>
                  <a:noFill/>
                </a:ln>
                <a:effectLst/>
                <a:latin typeface="Söhne"/>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effectLst/>
                <a:latin typeface="Söhne"/>
              </a:rPr>
              <a:t>Class components are used when you need to manage state or access component lifecycle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a:p>
            <a:endParaRPr lang="en-US" sz="2000" dirty="0">
              <a:latin typeface="inter-regular"/>
            </a:endParaRPr>
          </a:p>
        </p:txBody>
      </p:sp>
    </p:spTree>
    <p:extLst>
      <p:ext uri="{BB962C8B-B14F-4D97-AF65-F5344CB8AC3E}">
        <p14:creationId xmlns:p14="http://schemas.microsoft.com/office/powerpoint/2010/main" val="129368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WHY TWO TYPES OF COMPONENT?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Söhne"/>
              </a:rPr>
              <a:t>State-manage the data inside the component</a:t>
            </a:r>
          </a:p>
          <a:p>
            <a:r>
              <a:rPr lang="en-US" sz="2000" dirty="0" err="1">
                <a:latin typeface="Söhne"/>
              </a:rPr>
              <a:t>LifeCyclemanagement</a:t>
            </a:r>
            <a:r>
              <a:rPr lang="en-US" sz="2000" dirty="0">
                <a:latin typeface="Söhne"/>
              </a:rPr>
              <a:t>-</a:t>
            </a:r>
          </a:p>
          <a:p>
            <a:endParaRPr lang="en-US" sz="2000" dirty="0">
              <a:latin typeface="Söhne"/>
            </a:endParaRPr>
          </a:p>
          <a:p>
            <a:r>
              <a:rPr lang="en-US" sz="2000" dirty="0">
                <a:latin typeface="Söhne"/>
              </a:rPr>
              <a:t>Hooks-Functional component</a:t>
            </a:r>
            <a:endParaRPr lang="en-US" sz="2000" dirty="0">
              <a:latin typeface="inter-regular"/>
            </a:endParaRPr>
          </a:p>
        </p:txBody>
      </p:sp>
      <p:sp>
        <p:nvSpPr>
          <p:cNvPr id="3" name="Right Brace 2">
            <a:extLst>
              <a:ext uri="{FF2B5EF4-FFF2-40B4-BE49-F238E27FC236}">
                <a16:creationId xmlns:a16="http://schemas.microsoft.com/office/drawing/2014/main" id="{72D5508B-14AD-506F-8DE2-D48A322A8F4A}"/>
              </a:ext>
            </a:extLst>
          </p:cNvPr>
          <p:cNvSpPr/>
          <p:nvPr/>
        </p:nvSpPr>
        <p:spPr>
          <a:xfrm>
            <a:off x="6276109" y="858982"/>
            <a:ext cx="138546" cy="5541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93E01117-5687-B2D4-F5B2-158DE6DD3919}"/>
              </a:ext>
            </a:extLst>
          </p:cNvPr>
          <p:cNvSpPr txBox="1"/>
          <p:nvPr/>
        </p:nvSpPr>
        <p:spPr>
          <a:xfrm>
            <a:off x="6414655" y="951407"/>
            <a:ext cx="3131128" cy="369332"/>
          </a:xfrm>
          <a:prstGeom prst="rect">
            <a:avLst/>
          </a:prstGeom>
          <a:noFill/>
        </p:spPr>
        <p:txBody>
          <a:bodyPr wrap="square" rtlCol="0">
            <a:spAutoFit/>
          </a:bodyPr>
          <a:lstStyle/>
          <a:p>
            <a:r>
              <a:rPr lang="en-US" dirty="0" err="1"/>
              <a:t>classComponent</a:t>
            </a:r>
            <a:endParaRPr lang="en-IN" dirty="0"/>
          </a:p>
        </p:txBody>
      </p:sp>
    </p:spTree>
    <p:extLst>
      <p:ext uri="{BB962C8B-B14F-4D97-AF65-F5344CB8AC3E}">
        <p14:creationId xmlns:p14="http://schemas.microsoft.com/office/powerpoint/2010/main" val="116613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Adding CSS in REACT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latin typeface="inter-regular"/>
            </a:endParaRPr>
          </a:p>
        </p:txBody>
      </p:sp>
    </p:spTree>
    <p:extLst>
      <p:ext uri="{BB962C8B-B14F-4D97-AF65-F5344CB8AC3E}">
        <p14:creationId xmlns:p14="http://schemas.microsoft.com/office/powerpoint/2010/main" val="228703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Props in REACT JS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i="0" dirty="0">
                <a:effectLst/>
                <a:latin typeface="Söhne"/>
              </a:rPr>
              <a:t>In React, "props" (short for "properties") are a fundamental concept used for passing data from a parent component to a child component. Props are a way to make your components dynamic and reusable by allowing you to customize their behavior and appearance based on the data you pass to them.</a:t>
            </a:r>
            <a:endParaRPr lang="en-US" sz="2000" dirty="0">
              <a:latin typeface="Söhne"/>
            </a:endParaRPr>
          </a:p>
          <a:p>
            <a:r>
              <a:rPr lang="en-US" sz="2000" dirty="0">
                <a:latin typeface="Söhne"/>
              </a:rPr>
              <a:t>Destructuring props in ReactJS</a:t>
            </a:r>
          </a:p>
          <a:p>
            <a:pPr lvl="1"/>
            <a:r>
              <a:rPr lang="en-US" sz="1600" b="0" i="0" dirty="0">
                <a:effectLst/>
                <a:latin typeface="Söhne"/>
              </a:rPr>
              <a:t>In React.js, you can </a:t>
            </a:r>
            <a:r>
              <a:rPr lang="en-US" sz="1600" b="0" i="0" dirty="0" err="1">
                <a:effectLst/>
                <a:latin typeface="Söhne"/>
              </a:rPr>
              <a:t>destructure</a:t>
            </a:r>
            <a:r>
              <a:rPr lang="en-US" sz="1600" b="0" i="0" dirty="0">
                <a:effectLst/>
                <a:latin typeface="Söhne"/>
              </a:rPr>
              <a:t> props (short for properties) in functional components to easily access and use the values passed down to your component. Destructuring makes your code more concise and readable. Here's how you can </a:t>
            </a:r>
            <a:r>
              <a:rPr lang="en-US" sz="1600" b="0" i="0" dirty="0" err="1">
                <a:effectLst/>
                <a:latin typeface="Söhne"/>
              </a:rPr>
              <a:t>destructure</a:t>
            </a:r>
            <a:r>
              <a:rPr lang="en-US" sz="1600" b="0" i="0" dirty="0">
                <a:effectLst/>
                <a:latin typeface="Söhne"/>
              </a:rPr>
              <a:t> props in a React </a:t>
            </a:r>
          </a:p>
          <a:p>
            <a:pPr lvl="2"/>
            <a:r>
              <a:rPr lang="en-US" sz="1600" dirty="0">
                <a:latin typeface="Söhne"/>
              </a:rPr>
              <a:t>Syntax:</a:t>
            </a:r>
          </a:p>
          <a:p>
            <a:pPr marL="2286000" lvl="5" indent="0">
              <a:buNone/>
            </a:pPr>
            <a:r>
              <a:rPr lang="en-US" sz="1600" dirty="0">
                <a:latin typeface="inter-regular"/>
              </a:rPr>
              <a:t>function </a:t>
            </a:r>
            <a:r>
              <a:rPr lang="en-US" sz="1600" dirty="0" err="1">
                <a:latin typeface="inter-regular"/>
              </a:rPr>
              <a:t>MyComponent</a:t>
            </a:r>
            <a:r>
              <a:rPr lang="en-US" sz="1600" dirty="0">
                <a:latin typeface="inter-regular"/>
              </a:rPr>
              <a:t>(props) {</a:t>
            </a:r>
          </a:p>
          <a:p>
            <a:pPr marL="2286000" lvl="5" indent="0">
              <a:buNone/>
            </a:pPr>
            <a:r>
              <a:rPr lang="en-US" sz="1600" dirty="0">
                <a:latin typeface="inter-regular"/>
              </a:rPr>
              <a:t>  // You can </a:t>
            </a:r>
            <a:r>
              <a:rPr lang="en-US" sz="1600" dirty="0" err="1">
                <a:latin typeface="inter-regular"/>
              </a:rPr>
              <a:t>destructure</a:t>
            </a:r>
            <a:r>
              <a:rPr lang="en-US" sz="1600" dirty="0">
                <a:latin typeface="inter-regular"/>
              </a:rPr>
              <a:t> props like this:</a:t>
            </a:r>
          </a:p>
          <a:p>
            <a:pPr marL="2286000" lvl="5" indent="0">
              <a:buNone/>
            </a:pPr>
            <a:r>
              <a:rPr lang="en-US" sz="1600" dirty="0">
                <a:latin typeface="inter-regular"/>
              </a:rPr>
              <a:t>  const { prop1, prop2, prop3 } = props;</a:t>
            </a:r>
          </a:p>
          <a:p>
            <a:pPr marL="2286000" lvl="5" indent="0">
              <a:buNone/>
            </a:pPr>
            <a:endParaRPr lang="en-US" sz="1600" dirty="0">
              <a:latin typeface="inter-regular"/>
            </a:endParaRPr>
          </a:p>
          <a:p>
            <a:pPr marL="2286000" lvl="5" indent="0">
              <a:buNone/>
            </a:pPr>
            <a:r>
              <a:rPr lang="en-US" sz="1600" dirty="0">
                <a:latin typeface="inter-regular"/>
              </a:rPr>
              <a:t>  return (</a:t>
            </a:r>
          </a:p>
          <a:p>
            <a:pPr marL="2286000" lvl="5" indent="0">
              <a:buNone/>
            </a:pPr>
            <a:r>
              <a:rPr lang="en-US" sz="1600" dirty="0">
                <a:latin typeface="inter-regular"/>
              </a:rPr>
              <a:t>    &lt;div&gt;</a:t>
            </a:r>
          </a:p>
          <a:p>
            <a:pPr marL="2286000" lvl="5" indent="0">
              <a:buNone/>
            </a:pPr>
            <a:r>
              <a:rPr lang="en-US" sz="1600" dirty="0">
                <a:latin typeface="inter-regular"/>
              </a:rPr>
              <a:t>      &lt;p&gt;{prop1}&lt;/p&gt;</a:t>
            </a:r>
          </a:p>
          <a:p>
            <a:pPr marL="2286000" lvl="5" indent="0">
              <a:buNone/>
            </a:pPr>
            <a:r>
              <a:rPr lang="en-US" sz="1600" dirty="0">
                <a:latin typeface="inter-regular"/>
              </a:rPr>
              <a:t>      &lt;p&gt;{prop2}&lt;/p&gt;</a:t>
            </a:r>
          </a:p>
          <a:p>
            <a:pPr marL="2286000" lvl="5" indent="0">
              <a:buNone/>
            </a:pPr>
            <a:r>
              <a:rPr lang="en-US" sz="1600" dirty="0">
                <a:latin typeface="inter-regular"/>
              </a:rPr>
              <a:t>      &lt;p&gt;{prop3}&lt;/p&gt;</a:t>
            </a:r>
          </a:p>
          <a:p>
            <a:pPr marL="2286000" lvl="5" indent="0">
              <a:buNone/>
            </a:pPr>
            <a:r>
              <a:rPr lang="en-US" sz="1600" dirty="0">
                <a:latin typeface="inter-regular"/>
              </a:rPr>
              <a:t>    &lt;/div&gt;</a:t>
            </a:r>
          </a:p>
          <a:p>
            <a:pPr marL="2286000" lvl="5" indent="0">
              <a:buNone/>
            </a:pPr>
            <a:r>
              <a:rPr lang="en-US" sz="1600" dirty="0">
                <a:latin typeface="inter-regular"/>
              </a:rPr>
              <a:t>  );</a:t>
            </a:r>
          </a:p>
          <a:p>
            <a:pPr marL="2286000" lvl="5" indent="0">
              <a:buNone/>
            </a:pPr>
            <a:r>
              <a:rPr lang="en-US" sz="1600" dirty="0">
                <a:latin typeface="inter-regular"/>
              </a:rPr>
              <a:t>}</a:t>
            </a:r>
          </a:p>
          <a:p>
            <a:pPr lvl="3"/>
            <a:endParaRPr lang="en-US" sz="1400" dirty="0">
              <a:latin typeface="inter-regular"/>
            </a:endParaRPr>
          </a:p>
        </p:txBody>
      </p:sp>
    </p:spTree>
    <p:extLst>
      <p:ext uri="{BB962C8B-B14F-4D97-AF65-F5344CB8AC3E}">
        <p14:creationId xmlns:p14="http://schemas.microsoft.com/office/powerpoint/2010/main" val="95701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INTRODUCTION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inter-regular"/>
              </a:rPr>
              <a:t>React is a Library.</a:t>
            </a:r>
          </a:p>
          <a:p>
            <a:r>
              <a:rPr lang="en-US" sz="2000" dirty="0">
                <a:solidFill>
                  <a:srgbClr val="000000"/>
                </a:solidFill>
                <a:latin typeface="inter-regular"/>
              </a:rPr>
              <a:t>Used for designing and developing Frond-End Application.</a:t>
            </a:r>
          </a:p>
          <a:p>
            <a:r>
              <a:rPr lang="en-US" sz="2000" dirty="0">
                <a:solidFill>
                  <a:srgbClr val="000000"/>
                </a:solidFill>
                <a:latin typeface="inter-regular"/>
              </a:rPr>
              <a:t>Create by Facebook</a:t>
            </a:r>
          </a:p>
          <a:p>
            <a:r>
              <a:rPr lang="en-US" sz="2000" dirty="0">
                <a:solidFill>
                  <a:srgbClr val="000000"/>
                </a:solidFill>
                <a:latin typeface="inter-regular"/>
              </a:rPr>
              <a:t>Simple to learn unlike Angular.</a:t>
            </a:r>
          </a:p>
          <a:p>
            <a:r>
              <a:rPr lang="en-US" sz="2000" dirty="0">
                <a:solidFill>
                  <a:srgbClr val="000000"/>
                </a:solidFill>
                <a:latin typeface="inter-regular"/>
              </a:rPr>
              <a:t>It is the “v” of “MVC”.</a:t>
            </a:r>
          </a:p>
          <a:p>
            <a:r>
              <a:rPr lang="en-US" sz="2000" dirty="0">
                <a:solidFill>
                  <a:srgbClr val="000000"/>
                </a:solidFill>
                <a:latin typeface="inter-regular"/>
              </a:rPr>
              <a:t>It use JSX which is similar to HTML</a:t>
            </a:r>
            <a:endParaRPr lang="en-US" sz="2000" dirty="0">
              <a:latin typeface="inter-regular"/>
            </a:endParaRPr>
          </a:p>
        </p:txBody>
      </p:sp>
    </p:spTree>
    <p:extLst>
      <p:ext uri="{BB962C8B-B14F-4D97-AF65-F5344CB8AC3E}">
        <p14:creationId xmlns:p14="http://schemas.microsoft.com/office/powerpoint/2010/main" val="5000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Props in REACT JS</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lvl="3" indent="0">
              <a:buNone/>
            </a:pPr>
            <a:r>
              <a:rPr lang="en-US" sz="2000" dirty="0">
                <a:latin typeface="inter-regular"/>
              </a:rPr>
              <a:t>Pros with No value</a:t>
            </a:r>
          </a:p>
          <a:p>
            <a:pPr marL="1371600" lvl="3" indent="0">
              <a:buNone/>
            </a:pPr>
            <a:r>
              <a:rPr lang="en-US" sz="2000" dirty="0">
                <a:latin typeface="inter-regular"/>
              </a:rPr>
              <a:t>“If we are not giving value into property it will be by default taken </a:t>
            </a:r>
            <a:r>
              <a:rPr lang="en-US" sz="2000" dirty="0">
                <a:solidFill>
                  <a:schemeClr val="accent1">
                    <a:lumMod val="75000"/>
                  </a:schemeClr>
                </a:solidFill>
                <a:latin typeface="inter-regular"/>
              </a:rPr>
              <a:t>true”</a:t>
            </a:r>
          </a:p>
          <a:p>
            <a:pPr marL="1371600" lvl="3" indent="0">
              <a:buNone/>
            </a:pPr>
            <a:r>
              <a:rPr lang="en-US" sz="2000" dirty="0">
                <a:solidFill>
                  <a:schemeClr val="accent1">
                    <a:lumMod val="75000"/>
                  </a:schemeClr>
                </a:solidFill>
                <a:latin typeface="inter-regular"/>
              </a:rPr>
              <a:t>&lt;Label </a:t>
            </a:r>
            <a:r>
              <a:rPr lang="en-US" sz="2000" dirty="0" err="1">
                <a:solidFill>
                  <a:schemeClr val="accent1">
                    <a:lumMod val="75000"/>
                  </a:schemeClr>
                </a:solidFill>
                <a:latin typeface="inter-regular"/>
              </a:rPr>
              <a:t>isActive</a:t>
            </a:r>
            <a:r>
              <a:rPr lang="en-US" sz="2000">
                <a:solidFill>
                  <a:schemeClr val="accent1">
                    <a:lumMod val="75000"/>
                  </a:schemeClr>
                </a:solidFill>
                <a:latin typeface="inter-regular"/>
              </a:rPr>
              <a:t>&gt;</a:t>
            </a:r>
          </a:p>
          <a:p>
            <a:pPr marL="1371600" lvl="3" indent="0">
              <a:buNone/>
            </a:pPr>
            <a:endParaRPr lang="en-US" sz="2000" dirty="0">
              <a:latin typeface="inter-regular"/>
            </a:endParaRPr>
          </a:p>
        </p:txBody>
      </p:sp>
    </p:spTree>
    <p:extLst>
      <p:ext uri="{BB962C8B-B14F-4D97-AF65-F5344CB8AC3E}">
        <p14:creationId xmlns:p14="http://schemas.microsoft.com/office/powerpoint/2010/main" val="2921098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React Life Cycle</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0" lvl="3" indent="0">
              <a:buNone/>
            </a:pPr>
            <a:endParaRPr lang="en-US" sz="2000" dirty="0">
              <a:latin typeface="inter-regular"/>
            </a:endParaRPr>
          </a:p>
        </p:txBody>
      </p:sp>
    </p:spTree>
    <p:extLst>
      <p:ext uri="{BB962C8B-B14F-4D97-AF65-F5344CB8AC3E}">
        <p14:creationId xmlns:p14="http://schemas.microsoft.com/office/powerpoint/2010/main" val="80622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72000">
              <a:schemeClr val="accent4">
                <a:lumMod val="50000"/>
              </a:schemeClr>
            </a:gs>
            <a:gs pos="100000">
              <a:schemeClr val="accent4">
                <a:lumMod val="50000"/>
              </a:schemeClr>
            </a:gs>
          </a:gsLst>
          <a:lin ang="192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4B6BF1-24B8-4032-9AC8-D67D39D23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507" y="1240466"/>
            <a:ext cx="7911075" cy="3956654"/>
          </a:xfrm>
          <a:prstGeom prst="rect">
            <a:avLst/>
          </a:prstGeom>
          <a:effectLst>
            <a:softEdge rad="0"/>
          </a:effectLst>
        </p:spPr>
      </p:pic>
    </p:spTree>
    <p:extLst>
      <p:ext uri="{BB962C8B-B14F-4D97-AF65-F5344CB8AC3E}">
        <p14:creationId xmlns:p14="http://schemas.microsoft.com/office/powerpoint/2010/main" val="87523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Library vs Framework</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accent5">
                    <a:lumMod val="75000"/>
                  </a:schemeClr>
                </a:solidFill>
                <a:latin typeface="inter-regular"/>
              </a:rPr>
              <a:t>Framework</a:t>
            </a:r>
            <a:r>
              <a:rPr lang="en-US" sz="2000" dirty="0">
                <a:latin typeface="inter-regular"/>
              </a:rPr>
              <a:t> will give all tools for development and testing.</a:t>
            </a:r>
          </a:p>
          <a:p>
            <a:r>
              <a:rPr lang="en-US" sz="2000" dirty="0">
                <a:latin typeface="inter-regular"/>
              </a:rPr>
              <a:t>Any changes in application should be done with framework.</a:t>
            </a:r>
          </a:p>
          <a:p>
            <a:r>
              <a:rPr lang="en-US" sz="2000" dirty="0">
                <a:latin typeface="inter-regular"/>
              </a:rPr>
              <a:t>Purpose:</a:t>
            </a:r>
          </a:p>
          <a:p>
            <a:pPr lvl="1"/>
            <a:r>
              <a:rPr lang="en-US" sz="1600" b="0" i="0" dirty="0">
                <a:effectLst/>
                <a:latin typeface="Söhne"/>
              </a:rPr>
              <a:t>Frameworks are more comprehensive than libraries. They provide a structured and opinionated foundation for building applications. Frameworks often define the overall architecture, flow, and design patterns of your application.</a:t>
            </a:r>
            <a:endParaRPr lang="en-US" sz="1600" dirty="0">
              <a:latin typeface="inter-regular"/>
            </a:endParaRPr>
          </a:p>
          <a:p>
            <a:r>
              <a:rPr lang="en-US" sz="2000" dirty="0">
                <a:solidFill>
                  <a:schemeClr val="accent5">
                    <a:lumMod val="75000"/>
                  </a:schemeClr>
                </a:solidFill>
                <a:latin typeface="inter-regular"/>
              </a:rPr>
              <a:t>Library</a:t>
            </a:r>
            <a:r>
              <a:rPr lang="en-US" sz="2000" dirty="0">
                <a:latin typeface="inter-regular"/>
              </a:rPr>
              <a:t> is just a supporting software </a:t>
            </a:r>
          </a:p>
          <a:p>
            <a:r>
              <a:rPr lang="en-US" sz="2000" dirty="0">
                <a:latin typeface="inter-regular"/>
              </a:rPr>
              <a:t>Purpose:</a:t>
            </a:r>
          </a:p>
          <a:p>
            <a:pPr lvl="1"/>
            <a:r>
              <a:rPr lang="en-US" sz="1600" b="0" i="0" dirty="0">
                <a:effectLst/>
                <a:latin typeface="Söhne"/>
              </a:rPr>
              <a:t>Libraries are collections of pre-written code modules or functions that provide specific functionality. They are designed to be reusable components that you can incorporate into your own code to perform specific tasks or operations</a:t>
            </a:r>
            <a:r>
              <a:rPr lang="en-US" sz="1200" b="0" i="0" dirty="0">
                <a:solidFill>
                  <a:srgbClr val="D1D5DB"/>
                </a:solidFill>
                <a:effectLst/>
                <a:latin typeface="Söhne"/>
              </a:rPr>
              <a:t>.</a:t>
            </a:r>
            <a:endParaRPr lang="en-US" sz="1600" dirty="0">
              <a:latin typeface="inter-regular"/>
            </a:endParaRPr>
          </a:p>
        </p:txBody>
      </p:sp>
    </p:spTree>
    <p:extLst>
      <p:ext uri="{BB962C8B-B14F-4D97-AF65-F5344CB8AC3E}">
        <p14:creationId xmlns:p14="http://schemas.microsoft.com/office/powerpoint/2010/main" val="245547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486385"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What You will Learn</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inter-regular"/>
              </a:rPr>
              <a:t>State= Variable</a:t>
            </a:r>
          </a:p>
          <a:p>
            <a:r>
              <a:rPr lang="en-US" sz="2000" dirty="0" err="1">
                <a:latin typeface="inter-regular"/>
              </a:rPr>
              <a:t>setState</a:t>
            </a:r>
            <a:r>
              <a:rPr lang="en-US" sz="2000" dirty="0">
                <a:latin typeface="inter-regular"/>
              </a:rPr>
              <a:t>=Change the Variable</a:t>
            </a:r>
          </a:p>
          <a:p>
            <a:r>
              <a:rPr lang="en-US" sz="2000" dirty="0">
                <a:latin typeface="inter-regular"/>
              </a:rPr>
              <a:t>Props=pass state to child components.</a:t>
            </a:r>
          </a:p>
          <a:p>
            <a:r>
              <a:rPr lang="en-US" sz="2000" dirty="0">
                <a:latin typeface="inter-regular"/>
              </a:rPr>
              <a:t>Lifecycle </a:t>
            </a:r>
            <a:r>
              <a:rPr lang="en-US" sz="2000" dirty="0" err="1">
                <a:latin typeface="inter-regular"/>
              </a:rPr>
              <a:t>methods,Example:componentDidMount</a:t>
            </a:r>
            <a:r>
              <a:rPr lang="en-US" sz="2000" dirty="0">
                <a:latin typeface="inter-regular"/>
              </a:rPr>
              <a:t>()</a:t>
            </a:r>
          </a:p>
          <a:p>
            <a:r>
              <a:rPr lang="en-US" sz="2000" dirty="0">
                <a:latin typeface="inter-regular"/>
              </a:rPr>
              <a:t>Routing</a:t>
            </a:r>
          </a:p>
          <a:p>
            <a:r>
              <a:rPr lang="en-US" sz="2000" dirty="0">
                <a:latin typeface="inter-regular"/>
              </a:rPr>
              <a:t>Hooks</a:t>
            </a:r>
          </a:p>
        </p:txBody>
      </p:sp>
    </p:spTree>
    <p:extLst>
      <p:ext uri="{BB962C8B-B14F-4D97-AF65-F5344CB8AC3E}">
        <p14:creationId xmlns:p14="http://schemas.microsoft.com/office/powerpoint/2010/main" val="397255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Why </a:t>
            </a:r>
            <a:r>
              <a:rPr lang="en-US" sz="3600" dirty="0" err="1">
                <a:solidFill>
                  <a:srgbClr val="F7BB34"/>
                </a:solidFill>
                <a:latin typeface="Viga" panose="020B0800030000020004" pitchFamily="34" charset="0"/>
              </a:rPr>
              <a:t>shoud</a:t>
            </a:r>
            <a:r>
              <a:rPr lang="en-US" sz="3600" dirty="0">
                <a:solidFill>
                  <a:srgbClr val="F7BB34"/>
                </a:solidFill>
                <a:latin typeface="Viga" panose="020B0800030000020004" pitchFamily="34" charset="0"/>
              </a:rPr>
              <a:t> you learn react?</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inter-regular"/>
              </a:rPr>
              <a:t>You can write reusable codes</a:t>
            </a:r>
          </a:p>
          <a:p>
            <a:r>
              <a:rPr lang="en-US" sz="2000" dirty="0">
                <a:latin typeface="inter-regular"/>
              </a:rPr>
              <a:t>Develop mobile apps using React Native</a:t>
            </a:r>
          </a:p>
          <a:p>
            <a:r>
              <a:rPr lang="en-US" sz="2000" dirty="0">
                <a:latin typeface="inter-regular"/>
              </a:rPr>
              <a:t>Easy to write and maintain</a:t>
            </a:r>
          </a:p>
          <a:p>
            <a:r>
              <a:rPr lang="en-US" sz="2000" dirty="0">
                <a:latin typeface="inter-regular"/>
              </a:rPr>
              <a:t>Faster page switching</a:t>
            </a:r>
          </a:p>
          <a:p>
            <a:r>
              <a:rPr lang="en-US" sz="2000" dirty="0">
                <a:latin typeface="inter-regular"/>
              </a:rPr>
              <a:t>It doesn’t refresh</a:t>
            </a:r>
          </a:p>
        </p:txBody>
      </p:sp>
    </p:spTree>
    <p:extLst>
      <p:ext uri="{BB962C8B-B14F-4D97-AF65-F5344CB8AC3E}">
        <p14:creationId xmlns:p14="http://schemas.microsoft.com/office/powerpoint/2010/main" val="417107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IMPORTANT MODULE FROM ES6</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000" dirty="0">
              <a:latin typeface="inter-regular"/>
            </a:endParaRPr>
          </a:p>
        </p:txBody>
      </p:sp>
      <p:pic>
        <p:nvPicPr>
          <p:cNvPr id="6" name="Picture 5">
            <a:extLst>
              <a:ext uri="{FF2B5EF4-FFF2-40B4-BE49-F238E27FC236}">
                <a16:creationId xmlns:a16="http://schemas.microsoft.com/office/drawing/2014/main" id="{AD204EF3-8143-4021-3758-E32679A34DCD}"/>
              </a:ext>
            </a:extLst>
          </p:cNvPr>
          <p:cNvPicPr>
            <a:picLocks noChangeAspect="1"/>
          </p:cNvPicPr>
          <p:nvPr/>
        </p:nvPicPr>
        <p:blipFill>
          <a:blip r:embed="rId3"/>
          <a:stretch>
            <a:fillRect/>
          </a:stretch>
        </p:blipFill>
        <p:spPr>
          <a:xfrm>
            <a:off x="1365000" y="887659"/>
            <a:ext cx="8928927" cy="4885894"/>
          </a:xfrm>
          <a:prstGeom prst="rect">
            <a:avLst/>
          </a:prstGeom>
        </p:spPr>
      </p:pic>
    </p:spTree>
    <p:extLst>
      <p:ext uri="{BB962C8B-B14F-4D97-AF65-F5344CB8AC3E}">
        <p14:creationId xmlns:p14="http://schemas.microsoft.com/office/powerpoint/2010/main" val="157191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NPM &amp; NPX</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i="1" u="sng" dirty="0">
                <a:effectLst/>
                <a:latin typeface="Söhne"/>
              </a:rPr>
              <a:t>NPM</a:t>
            </a:r>
            <a:r>
              <a:rPr lang="en-US" sz="2000" b="0" i="0" dirty="0">
                <a:effectLst/>
                <a:latin typeface="Söhne"/>
              </a:rPr>
              <a:t> (Node Package Manager) and </a:t>
            </a:r>
            <a:r>
              <a:rPr lang="en-US" sz="2000" b="1" i="1" u="sng" dirty="0">
                <a:effectLst/>
                <a:latin typeface="Söhne"/>
              </a:rPr>
              <a:t>NPX</a:t>
            </a:r>
            <a:r>
              <a:rPr lang="en-US" sz="2000" b="0" i="0" dirty="0">
                <a:effectLst/>
                <a:latin typeface="Söhne"/>
              </a:rPr>
              <a:t> are both command-line tools commonly used in the Node.js ecosystem for managing and executing JavaScript packages and scripts</a:t>
            </a:r>
          </a:p>
          <a:p>
            <a:pPr algn="just"/>
            <a:endParaRPr lang="en-US" sz="2000" dirty="0">
              <a:latin typeface="Söhne"/>
            </a:endParaRPr>
          </a:p>
          <a:p>
            <a:pPr algn="just"/>
            <a:r>
              <a:rPr lang="en-US" sz="2000" b="1" u="sng" dirty="0">
                <a:latin typeface="Söhne"/>
              </a:rPr>
              <a:t>NPM</a:t>
            </a:r>
            <a:endParaRPr lang="en-US" sz="2000" b="1" u="sng" dirty="0">
              <a:latin typeface="inter-regular"/>
            </a:endParaRPr>
          </a:p>
          <a:p>
            <a:pPr algn="just"/>
            <a:r>
              <a:rPr lang="en-US" sz="2000" b="0" i="0" dirty="0" err="1">
                <a:effectLst/>
                <a:latin typeface="Söhne"/>
              </a:rPr>
              <a:t>npm</a:t>
            </a:r>
            <a:r>
              <a:rPr lang="en-US" sz="2000" b="0" i="0" dirty="0">
                <a:effectLst/>
                <a:latin typeface="Söhne"/>
              </a:rPr>
              <a:t> is a package manager for Node.js, which is a JavaScript runtime that allows developers to run JavaScript on the server-side. </a:t>
            </a:r>
            <a:r>
              <a:rPr lang="en-US" sz="2000" b="0" i="0" dirty="0" err="1">
                <a:effectLst/>
                <a:latin typeface="Söhne"/>
              </a:rPr>
              <a:t>npm</a:t>
            </a:r>
            <a:r>
              <a:rPr lang="en-US" sz="2000" b="0" i="0" dirty="0">
                <a:effectLst/>
                <a:latin typeface="Söhne"/>
              </a:rPr>
              <a:t> serves several primary purposes:</a:t>
            </a:r>
            <a:endParaRPr lang="en-US" sz="2000" b="1" i="0" u="sng" dirty="0">
              <a:effectLst/>
              <a:latin typeface="inter-regular"/>
            </a:endParaRPr>
          </a:p>
          <a:p>
            <a:pPr lvl="1" algn="just"/>
            <a:r>
              <a:rPr lang="en-US" sz="2000" b="0" i="0" dirty="0">
                <a:effectLst/>
                <a:latin typeface="Söhne"/>
              </a:rPr>
              <a:t>Package Installation: </a:t>
            </a:r>
            <a:r>
              <a:rPr lang="en-US" sz="2000" b="0" i="0" dirty="0" err="1">
                <a:effectLst/>
                <a:latin typeface="Söhne"/>
              </a:rPr>
              <a:t>npm</a:t>
            </a:r>
            <a:r>
              <a:rPr lang="en-US" sz="2000" b="0" i="0" dirty="0">
                <a:effectLst/>
                <a:latin typeface="Söhne"/>
              </a:rPr>
              <a:t> is used to install and manage packages (also known as modules or libraries) that developers can use in their Node.js projects. These packages can range from simple utility libraries to full-fledged frameworks.</a:t>
            </a:r>
          </a:p>
          <a:p>
            <a:pPr lvl="1" algn="just"/>
            <a:r>
              <a:rPr lang="en-US" sz="2000" b="0" i="0" dirty="0">
                <a:effectLst/>
                <a:latin typeface="Söhne"/>
              </a:rPr>
              <a:t>Dependency Management: </a:t>
            </a:r>
            <a:r>
              <a:rPr lang="en-US" sz="2000" b="0" i="0" dirty="0" err="1">
                <a:effectLst/>
                <a:latin typeface="Söhne"/>
              </a:rPr>
              <a:t>npm</a:t>
            </a:r>
            <a:r>
              <a:rPr lang="en-US" sz="2000" b="0" i="0" dirty="0">
                <a:effectLst/>
                <a:latin typeface="Söhne"/>
              </a:rPr>
              <a:t> keeps track of dependencies between packages. When you install a package, </a:t>
            </a:r>
            <a:r>
              <a:rPr lang="en-US" sz="2000" b="0" i="0" dirty="0" err="1">
                <a:effectLst/>
                <a:latin typeface="Söhne"/>
              </a:rPr>
              <a:t>npm</a:t>
            </a:r>
            <a:r>
              <a:rPr lang="en-US" sz="2000" b="0" i="0" dirty="0">
                <a:effectLst/>
                <a:latin typeface="Söhne"/>
              </a:rPr>
              <a:t> will also install any other packages that it depends on, creating a tree-like structure of dependencies.</a:t>
            </a:r>
            <a:endParaRPr lang="en-US" sz="2000" dirty="0">
              <a:latin typeface="Söhne"/>
            </a:endParaRPr>
          </a:p>
          <a:p>
            <a:pPr lvl="1" algn="just"/>
            <a:r>
              <a:rPr lang="en-US" sz="2000" b="0" i="0" dirty="0">
                <a:effectLst/>
                <a:latin typeface="Söhne"/>
              </a:rPr>
              <a:t>Version Control: </a:t>
            </a:r>
            <a:r>
              <a:rPr lang="en-US" sz="2000" b="0" i="0" dirty="0" err="1">
                <a:effectLst/>
                <a:latin typeface="Söhne"/>
              </a:rPr>
              <a:t>npm</a:t>
            </a:r>
            <a:r>
              <a:rPr lang="en-US" sz="2000" b="0" i="0" dirty="0">
                <a:effectLst/>
                <a:latin typeface="Söhne"/>
              </a:rPr>
              <a:t> allows developers to specify the version of a package they want to use in their project. This version information is stored in a "</a:t>
            </a:r>
            <a:r>
              <a:rPr lang="en-US" sz="2000" b="0" i="0" dirty="0" err="1">
                <a:effectLst/>
                <a:latin typeface="Söhne"/>
              </a:rPr>
              <a:t>package.json</a:t>
            </a:r>
            <a:r>
              <a:rPr lang="en-US" sz="2000" b="0" i="0" dirty="0">
                <a:effectLst/>
                <a:latin typeface="Söhne"/>
              </a:rPr>
              <a:t>" file in the project directory.</a:t>
            </a:r>
            <a:endParaRPr lang="en-US" sz="2000" b="1" u="sng" dirty="0">
              <a:latin typeface="inter-regular"/>
            </a:endParaRPr>
          </a:p>
          <a:p>
            <a:pPr algn="just"/>
            <a:endParaRPr lang="en-US" sz="2000" b="1" u="sng" dirty="0">
              <a:latin typeface="Söhne"/>
            </a:endParaRPr>
          </a:p>
        </p:txBody>
      </p:sp>
    </p:spTree>
    <p:extLst>
      <p:ext uri="{BB962C8B-B14F-4D97-AF65-F5344CB8AC3E}">
        <p14:creationId xmlns:p14="http://schemas.microsoft.com/office/powerpoint/2010/main" val="138840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NPM &amp; NPX</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698246"/>
            <a:ext cx="9542231" cy="5075307"/>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u="sng" dirty="0">
                <a:latin typeface="Söhne"/>
              </a:rPr>
              <a:t>NPX   </a:t>
            </a:r>
          </a:p>
          <a:p>
            <a:pPr algn="just"/>
            <a:r>
              <a:rPr lang="en-US" sz="2000" b="0" i="0" dirty="0" err="1">
                <a:effectLst/>
                <a:latin typeface="Söhne"/>
              </a:rPr>
              <a:t>npx</a:t>
            </a:r>
            <a:r>
              <a:rPr lang="en-US" sz="2000" b="0" i="0" dirty="0">
                <a:effectLst/>
                <a:latin typeface="Söhne"/>
              </a:rPr>
              <a:t> is a package runner tool that comes bundled with </a:t>
            </a:r>
            <a:r>
              <a:rPr lang="en-US" sz="2000" b="0" i="0" dirty="0" err="1">
                <a:effectLst/>
                <a:latin typeface="Söhne"/>
              </a:rPr>
              <a:t>npm</a:t>
            </a:r>
            <a:r>
              <a:rPr lang="en-US" sz="2000" b="0" i="0" dirty="0">
                <a:effectLst/>
                <a:latin typeface="Söhne"/>
              </a:rPr>
              <a:t> starting from version 5.2.0. It is used to execute packages or binaries from the </a:t>
            </a:r>
            <a:r>
              <a:rPr lang="en-US" sz="2000" b="0" i="0" dirty="0" err="1">
                <a:effectLst/>
                <a:latin typeface="Söhne"/>
              </a:rPr>
              <a:t>npm</a:t>
            </a:r>
            <a:r>
              <a:rPr lang="en-US" sz="2000" b="0" i="0" dirty="0">
                <a:effectLst/>
                <a:latin typeface="Söhne"/>
              </a:rPr>
              <a:t> registry, especially when you don't want to install them globally or when you want to use a specific version of a package for a single command.</a:t>
            </a:r>
            <a:endParaRPr lang="en-US" sz="2000" b="1" u="sng" dirty="0">
              <a:latin typeface="Söhne"/>
            </a:endParaRPr>
          </a:p>
          <a:p>
            <a:pPr algn="l"/>
            <a:r>
              <a:rPr lang="en-US" sz="2000" b="0" i="0" dirty="0">
                <a:effectLst/>
                <a:latin typeface="Söhne"/>
              </a:rPr>
              <a:t>Key features of </a:t>
            </a:r>
            <a:r>
              <a:rPr lang="en-US" sz="2000" b="0" i="0" dirty="0" err="1">
                <a:effectLst/>
                <a:latin typeface="Söhne"/>
              </a:rPr>
              <a:t>npx</a:t>
            </a:r>
            <a:r>
              <a:rPr lang="en-US" sz="2000" b="0" i="0" dirty="0">
                <a:effectLst/>
                <a:latin typeface="Söhne"/>
              </a:rPr>
              <a:t> include:</a:t>
            </a:r>
          </a:p>
          <a:p>
            <a:pPr lvl="1"/>
            <a:r>
              <a:rPr lang="en-US" sz="2000" b="0" i="0" dirty="0">
                <a:effectLst/>
                <a:latin typeface="Söhne"/>
              </a:rPr>
              <a:t>Running Packages: </a:t>
            </a:r>
            <a:r>
              <a:rPr lang="en-US" sz="2000" b="0" i="0" dirty="0" err="1">
                <a:effectLst/>
                <a:latin typeface="Söhne"/>
              </a:rPr>
              <a:t>npx</a:t>
            </a:r>
            <a:r>
              <a:rPr lang="en-US" sz="2000" b="0" i="0" dirty="0">
                <a:effectLst/>
                <a:latin typeface="Söhne"/>
              </a:rPr>
              <a:t> allows you to run packages as if they were installed globally without actually installing them. This is particularly useful for running command-line tools that are included in </a:t>
            </a:r>
            <a:r>
              <a:rPr lang="en-US" sz="2000" b="0" i="0" dirty="0" err="1">
                <a:effectLst/>
                <a:latin typeface="Söhne"/>
              </a:rPr>
              <a:t>npm</a:t>
            </a:r>
            <a:r>
              <a:rPr lang="en-US" sz="2000" b="0" i="0" dirty="0">
                <a:effectLst/>
                <a:latin typeface="Söhne"/>
              </a:rPr>
              <a:t> packages.</a:t>
            </a:r>
          </a:p>
          <a:p>
            <a:pPr lvl="1"/>
            <a:r>
              <a:rPr lang="en-US" sz="2000" b="0" i="0" dirty="0">
                <a:effectLst/>
                <a:latin typeface="Söhne"/>
              </a:rPr>
              <a:t>Version Resolution: </a:t>
            </a:r>
            <a:r>
              <a:rPr lang="en-US" sz="2000" b="0" i="0" dirty="0" err="1">
                <a:effectLst/>
                <a:latin typeface="Söhne"/>
              </a:rPr>
              <a:t>npx</a:t>
            </a:r>
            <a:r>
              <a:rPr lang="en-US" sz="2000" b="0" i="0" dirty="0">
                <a:effectLst/>
                <a:latin typeface="Söhne"/>
              </a:rPr>
              <a:t> can help resolve package versions if there are multiple versions installed in your project's dependencies, ensuring that the correct version is used.</a:t>
            </a:r>
          </a:p>
          <a:p>
            <a:pPr lvl="1"/>
            <a:r>
              <a:rPr lang="en-US" sz="2000" b="0" i="0" dirty="0">
                <a:effectLst/>
                <a:latin typeface="Söhne"/>
              </a:rPr>
              <a:t>Package Discovery: If you don't have a package installed globally or locally, </a:t>
            </a:r>
            <a:r>
              <a:rPr lang="en-US" sz="2000" b="0" i="0" dirty="0" err="1">
                <a:effectLst/>
                <a:latin typeface="Söhne"/>
              </a:rPr>
              <a:t>npx</a:t>
            </a:r>
            <a:r>
              <a:rPr lang="en-US" sz="2000" b="0" i="0" dirty="0">
                <a:effectLst/>
                <a:latin typeface="Söhne"/>
              </a:rPr>
              <a:t> can help you find and run the most recent version from the </a:t>
            </a:r>
            <a:r>
              <a:rPr lang="en-US" sz="2000" b="0" i="0" dirty="0" err="1">
                <a:effectLst/>
                <a:latin typeface="Söhne"/>
              </a:rPr>
              <a:t>npm</a:t>
            </a:r>
            <a:r>
              <a:rPr lang="en-US" sz="2000" b="0" i="0" dirty="0">
                <a:effectLst/>
                <a:latin typeface="Söhne"/>
              </a:rPr>
              <a:t> registry.</a:t>
            </a:r>
          </a:p>
          <a:p>
            <a:pPr lvl="1" algn="just"/>
            <a:endParaRPr lang="en-US" sz="2000" b="1" u="sng" dirty="0">
              <a:latin typeface="Söhne"/>
            </a:endParaRPr>
          </a:p>
        </p:txBody>
      </p:sp>
    </p:spTree>
    <p:extLst>
      <p:ext uri="{BB962C8B-B14F-4D97-AF65-F5344CB8AC3E}">
        <p14:creationId xmlns:p14="http://schemas.microsoft.com/office/powerpoint/2010/main" val="133332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Google Shape;328;p32">
            <a:extLst>
              <a:ext uri="{FF2B5EF4-FFF2-40B4-BE49-F238E27FC236}">
                <a16:creationId xmlns:a16="http://schemas.microsoft.com/office/drawing/2014/main" id="{F16EDD66-D612-4EAD-AD45-E35B9191CA77}"/>
              </a:ext>
            </a:extLst>
          </p:cNvPr>
          <p:cNvSpPr txBox="1">
            <a:spLocks/>
          </p:cNvSpPr>
          <p:nvPr/>
        </p:nvSpPr>
        <p:spPr>
          <a:xfrm>
            <a:off x="500240" y="-2522"/>
            <a:ext cx="10332525" cy="690206"/>
          </a:xfrm>
          <a:prstGeom prst="rect">
            <a:avLst/>
          </a:prstGeom>
          <a:solidFill>
            <a:schemeClr val="bg1"/>
          </a:solidFill>
        </p:spPr>
        <p:txBody>
          <a:bodyPr spcFirstLastPara="1" wrap="square" lIns="121900" tIns="121900" rIns="121900" bIns="1219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7BB34"/>
                </a:solidFill>
                <a:latin typeface="Viga" panose="020B0800030000020004" pitchFamily="34" charset="0"/>
              </a:rPr>
              <a:t>CREATE REACT APP</a:t>
            </a:r>
          </a:p>
        </p:txBody>
      </p:sp>
      <p:pic>
        <p:nvPicPr>
          <p:cNvPr id="14" name="Picture 13">
            <a:extLst>
              <a:ext uri="{FF2B5EF4-FFF2-40B4-BE49-F238E27FC236}">
                <a16:creationId xmlns:a16="http://schemas.microsoft.com/office/drawing/2014/main" id="{5BE4F2F5-5562-4E08-97AB-E4E57E059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038" y="5894955"/>
            <a:ext cx="2181499" cy="702270"/>
          </a:xfrm>
          <a:prstGeom prst="rect">
            <a:avLst/>
          </a:prstGeom>
        </p:spPr>
      </p:pic>
      <p:sp>
        <p:nvSpPr>
          <p:cNvPr id="4" name="Content Placeholder 2">
            <a:extLst>
              <a:ext uri="{FF2B5EF4-FFF2-40B4-BE49-F238E27FC236}">
                <a16:creationId xmlns:a16="http://schemas.microsoft.com/office/drawing/2014/main" id="{1DA7586C-CAA6-6786-7705-81117B8F8F82}"/>
              </a:ext>
            </a:extLst>
          </p:cNvPr>
          <p:cNvSpPr txBox="1">
            <a:spLocks/>
          </p:cNvSpPr>
          <p:nvPr/>
        </p:nvSpPr>
        <p:spPr>
          <a:xfrm>
            <a:off x="1011174" y="559696"/>
            <a:ext cx="9542231" cy="5335259"/>
          </a:xfrm>
          <a:prstGeom prst="rect">
            <a:avLst/>
          </a:prstGeom>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Söhne"/>
              </a:rPr>
              <a:t>Node.js: React requires Node.js to run. You can download it from the official website: </a:t>
            </a:r>
            <a:r>
              <a:rPr kumimoji="0" lang="en-US" altLang="en-US" sz="1800" b="0" i="0" u="sng" strike="noStrike" cap="none" normalizeH="0" baseline="0" dirty="0">
                <a:ln>
                  <a:noFill/>
                </a:ln>
                <a:effectLst/>
                <a:latin typeface="Söhne"/>
                <a:hlinkClick r:id="rId3">
                  <a:extLst>
                    <a:ext uri="{A12FA001-AC4F-418D-AE19-62706E023703}">
                      <ahyp:hlinkClr xmlns:ahyp="http://schemas.microsoft.com/office/drawing/2018/hyperlinkcolor" val="tx"/>
                    </a:ext>
                  </a:extLst>
                </a:hlinkClick>
              </a:rPr>
              <a:t>https://nodejs.org/</a:t>
            </a: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err="1">
                <a:ln>
                  <a:noFill/>
                </a:ln>
                <a:effectLst/>
                <a:latin typeface="Söhne"/>
              </a:rPr>
              <a:t>npm</a:t>
            </a:r>
            <a:r>
              <a:rPr kumimoji="0" lang="en-US" altLang="en-US" sz="1800" b="0" i="0" u="none" strike="noStrike" cap="none" normalizeH="0" baseline="0" dirty="0">
                <a:ln>
                  <a:noFill/>
                </a:ln>
                <a:effectLst/>
                <a:latin typeface="Söhne"/>
              </a:rPr>
              <a:t> (Node Package Manager): </a:t>
            </a:r>
            <a:r>
              <a:rPr kumimoji="0" lang="en-US" altLang="en-US" sz="1800" b="0" i="0" u="none" strike="noStrike" cap="none" normalizeH="0" baseline="0" dirty="0" err="1">
                <a:ln>
                  <a:noFill/>
                </a:ln>
                <a:effectLst/>
                <a:latin typeface="Söhne"/>
              </a:rPr>
              <a:t>npm</a:t>
            </a:r>
            <a:r>
              <a:rPr kumimoji="0" lang="en-US" altLang="en-US" sz="1800" b="0" i="0" u="none" strike="noStrike" cap="none" normalizeH="0" baseline="0" dirty="0">
                <a:ln>
                  <a:noFill/>
                </a:ln>
                <a:effectLst/>
                <a:latin typeface="Söhne"/>
              </a:rPr>
              <a:t> comes bundled with Node.js, so you don't need to install it separately.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Step 1: Install </a:t>
            </a:r>
            <a:r>
              <a:rPr kumimoji="0" lang="en-US" altLang="en-US" sz="1800" b="1" i="0" u="none" strike="noStrike" cap="none" normalizeH="0" baseline="0" dirty="0">
                <a:ln>
                  <a:noFill/>
                </a:ln>
                <a:effectLst/>
                <a:latin typeface="Söhne Mono"/>
              </a:rPr>
              <a:t>create-react-app</a:t>
            </a:r>
            <a:r>
              <a:rPr kumimoji="0" lang="en-US" altLang="en-US" sz="1800" b="1" i="0" u="none" strike="noStrike" cap="none" normalizeH="0" baseline="0" dirty="0">
                <a:ln>
                  <a:noFill/>
                </a:ln>
                <a:effectLst/>
                <a:latin typeface="Söhne"/>
              </a:rPr>
              <a:t> (if not already installed)</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Open your command line or terminal and run the following command to install </a:t>
            </a:r>
            <a:r>
              <a:rPr kumimoji="0" lang="en-US" altLang="en-US" sz="1800" b="1" i="0" u="none" strike="noStrike" cap="none" normalizeH="0" baseline="0" dirty="0">
                <a:ln>
                  <a:noFill/>
                </a:ln>
                <a:effectLst/>
                <a:latin typeface="Söhne Mono"/>
              </a:rPr>
              <a:t>create-		react-app</a:t>
            </a:r>
            <a:r>
              <a:rPr kumimoji="0" lang="en-US" altLang="en-US" sz="1800" b="0" i="0" u="none" strike="noStrike" cap="none" normalizeH="0" baseline="0" dirty="0">
                <a:ln>
                  <a:noFill/>
                </a:ln>
                <a:effectLst/>
                <a:latin typeface="Söhne"/>
              </a:rPr>
              <a:t> globally:   </a:t>
            </a:r>
            <a:r>
              <a:rPr kumimoji="0" lang="en-US" altLang="en-US" sz="1800" b="0" i="0" u="none" strike="noStrike" cap="none" normalizeH="0" baseline="0" dirty="0" err="1">
                <a:ln>
                  <a:noFill/>
                </a:ln>
                <a:solidFill>
                  <a:schemeClr val="accent1">
                    <a:lumMod val="75000"/>
                  </a:schemeClr>
                </a:solidFill>
                <a:effectLst/>
                <a:latin typeface="Söhne"/>
              </a:rPr>
              <a:t>npm</a:t>
            </a:r>
            <a:r>
              <a:rPr kumimoji="0" lang="en-US" altLang="en-US" sz="1800" b="0" i="0" u="none" strike="noStrike" cap="none" normalizeH="0" baseline="0" dirty="0">
                <a:ln>
                  <a:noFill/>
                </a:ln>
                <a:solidFill>
                  <a:schemeClr val="accent1">
                    <a:lumMod val="75000"/>
                  </a:schemeClr>
                </a:solidFill>
                <a:effectLst/>
                <a:latin typeface="Söhne"/>
              </a:rPr>
              <a:t> </a:t>
            </a:r>
            <a:r>
              <a:rPr kumimoji="0" lang="en-US" altLang="en-US" sz="1800" b="0" i="0" u="none" strike="noStrike" cap="none" normalizeH="0" baseline="0" dirty="0" err="1">
                <a:ln>
                  <a:noFill/>
                </a:ln>
                <a:solidFill>
                  <a:schemeClr val="accent1">
                    <a:lumMod val="75000"/>
                  </a:schemeClr>
                </a:solidFill>
                <a:effectLst/>
                <a:latin typeface="Söhne"/>
              </a:rPr>
              <a:t>i</a:t>
            </a:r>
            <a:r>
              <a:rPr kumimoji="0" lang="en-US" altLang="en-US" sz="1800" b="0" i="0" u="none" strike="noStrike" cap="none" normalizeH="0" baseline="0" dirty="0">
                <a:ln>
                  <a:noFill/>
                </a:ln>
                <a:solidFill>
                  <a:schemeClr val="accent1">
                    <a:lumMod val="75000"/>
                  </a:schemeClr>
                </a:solidFill>
                <a:effectLst/>
                <a:latin typeface="Söhne"/>
              </a:rPr>
              <a:t> -g create-react-app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Söhne"/>
              </a:rPr>
              <a:t>Step 2: Create a New React App</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Once </a:t>
            </a:r>
            <a:r>
              <a:rPr kumimoji="0" lang="en-US" altLang="en-US" sz="1800" b="1" i="0" u="none" strike="noStrike" cap="none" normalizeH="0" baseline="0" dirty="0">
                <a:ln>
                  <a:noFill/>
                </a:ln>
                <a:effectLst/>
                <a:latin typeface="Söhne Mono"/>
              </a:rPr>
              <a:t>create-react-app</a:t>
            </a:r>
            <a:r>
              <a:rPr kumimoji="0" lang="en-US" altLang="en-US" sz="1800" b="0" i="0" u="none" strike="noStrike" cap="none" normalizeH="0" baseline="0" dirty="0">
                <a:ln>
                  <a:noFill/>
                </a:ln>
                <a:effectLst/>
                <a:latin typeface="Söhne"/>
              </a:rPr>
              <a:t> is installed, you can create a new React app by running the 	following command:	</a:t>
            </a:r>
            <a:r>
              <a:rPr lang="en-IN" sz="1800" b="0" i="0" dirty="0" err="1">
                <a:solidFill>
                  <a:schemeClr val="accent1">
                    <a:lumMod val="75000"/>
                  </a:schemeClr>
                </a:solidFill>
                <a:effectLst/>
                <a:latin typeface="Söhne Mono"/>
              </a:rPr>
              <a:t>npx</a:t>
            </a:r>
            <a:r>
              <a:rPr lang="en-IN" sz="1800" b="0" i="0" dirty="0">
                <a:solidFill>
                  <a:schemeClr val="accent1">
                    <a:lumMod val="75000"/>
                  </a:schemeClr>
                </a:solidFill>
                <a:effectLst/>
                <a:latin typeface="Söhne Mono"/>
              </a:rPr>
              <a:t> create-react-app my-react-app</a:t>
            </a:r>
          </a:p>
          <a:p>
            <a:pPr algn="l"/>
            <a:r>
              <a:rPr lang="en-US" sz="1800" b="1" i="0" dirty="0">
                <a:effectLst/>
                <a:latin typeface="Söhne"/>
              </a:rPr>
              <a:t>Step 3: Navigate to the App Directory</a:t>
            </a:r>
            <a:endParaRPr lang="en-US" sz="1800" b="0" i="0" dirty="0">
              <a:effectLst/>
              <a:latin typeface="Söhne"/>
            </a:endParaRPr>
          </a:p>
          <a:p>
            <a:pPr lvl="1"/>
            <a:r>
              <a:rPr lang="en-US" sz="1400" b="0" i="0" dirty="0">
                <a:effectLst/>
                <a:latin typeface="Söhne"/>
              </a:rPr>
              <a:t>Change your working directory to the newly created React app:</a:t>
            </a:r>
          </a:p>
          <a:p>
            <a:pPr marL="0" marR="0" lvl="0" indent="0" algn="l" defTabSz="914400" rtl="0" eaLnBrk="0" fontAlgn="base" latinLnBrk="0" hangingPunct="0">
              <a:lnSpc>
                <a:spcPct val="100000"/>
              </a:lnSpc>
              <a:spcBef>
                <a:spcPct val="0"/>
              </a:spcBef>
              <a:spcAft>
                <a:spcPct val="0"/>
              </a:spcAft>
              <a:buClrTx/>
              <a:buSzTx/>
              <a:buFontTx/>
              <a:buNone/>
              <a:tabLst/>
            </a:pPr>
            <a:r>
              <a:rPr lang="en-IN" sz="1800" b="0" i="0" dirty="0">
                <a:effectLst/>
                <a:latin typeface="Söhne Mono"/>
              </a:rPr>
              <a:t>	</a:t>
            </a:r>
            <a:r>
              <a:rPr lang="en-IN" sz="1800" b="0" i="0" dirty="0">
                <a:solidFill>
                  <a:schemeClr val="accent1">
                    <a:lumMod val="75000"/>
                  </a:schemeClr>
                </a:solidFill>
                <a:effectLst/>
                <a:latin typeface="Söhne Mono"/>
              </a:rPr>
              <a:t>cd my-react-app</a:t>
            </a:r>
          </a:p>
          <a:p>
            <a:pPr algn="l"/>
            <a:r>
              <a:rPr lang="en-US" sz="1800" b="1" i="0" dirty="0">
                <a:effectLst/>
                <a:latin typeface="Söhne"/>
              </a:rPr>
              <a:t>Step 4: Start the Development Server</a:t>
            </a:r>
            <a:endParaRPr lang="en-US" sz="1800" b="0" i="0" dirty="0">
              <a:effectLst/>
              <a:latin typeface="Söhne"/>
            </a:endParaRPr>
          </a:p>
          <a:p>
            <a:pPr lvl="1"/>
            <a:r>
              <a:rPr lang="en-US" sz="1400" b="0" i="0" dirty="0">
                <a:effectLst/>
                <a:latin typeface="Söhne"/>
              </a:rPr>
              <a:t>You can now start the development server, which will serve your React app locally and provide live reloading as you make changes to your code. Run this command:</a:t>
            </a:r>
          </a:p>
          <a:p>
            <a:pPr marL="0" marR="0" lvl="0" indent="0" algn="l" defTabSz="914400" rtl="0" eaLnBrk="0" fontAlgn="base" latinLnBrk="0" hangingPunct="0">
              <a:lnSpc>
                <a:spcPct val="100000"/>
              </a:lnSpc>
              <a:spcBef>
                <a:spcPct val="0"/>
              </a:spcBef>
              <a:spcAft>
                <a:spcPct val="0"/>
              </a:spcAft>
              <a:buClrTx/>
              <a:buSzTx/>
              <a:buFontTx/>
              <a:buNone/>
              <a:tabLst/>
            </a:pPr>
            <a:r>
              <a:rPr lang="en-IN" sz="1800" b="0" i="0" dirty="0">
                <a:effectLst/>
                <a:latin typeface="Söhne Mono"/>
              </a:rPr>
              <a:t>	</a:t>
            </a:r>
            <a:r>
              <a:rPr lang="en-IN" sz="1800" b="0" i="0" dirty="0" err="1">
                <a:solidFill>
                  <a:schemeClr val="accent1">
                    <a:lumMod val="75000"/>
                  </a:schemeClr>
                </a:solidFill>
                <a:effectLst/>
                <a:latin typeface="Söhne Mono"/>
              </a:rPr>
              <a:t>npm</a:t>
            </a:r>
            <a:r>
              <a:rPr lang="en-IN" sz="1800" b="0" i="0" dirty="0">
                <a:solidFill>
                  <a:schemeClr val="accent1">
                    <a:lumMod val="75000"/>
                  </a:schemeClr>
                </a:solidFill>
                <a:effectLst/>
                <a:latin typeface="Söhne Mono"/>
              </a:rPr>
              <a:t> start</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lvl="1" algn="just"/>
            <a:endParaRPr lang="en-US" sz="1800" b="1" u="sng" dirty="0">
              <a:latin typeface="Söhne"/>
            </a:endParaRPr>
          </a:p>
        </p:txBody>
      </p:sp>
    </p:spTree>
    <p:extLst>
      <p:ext uri="{BB962C8B-B14F-4D97-AF65-F5344CB8AC3E}">
        <p14:creationId xmlns:p14="http://schemas.microsoft.com/office/powerpoint/2010/main" val="1487976751"/>
      </p:ext>
    </p:extLst>
  </p:cSld>
  <p:clrMapOvr>
    <a:masterClrMapping/>
  </p:clrMapOvr>
</p:sld>
</file>

<file path=ppt/theme/theme1.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8533</TotalTime>
  <Words>1567</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Consolas</vt:lpstr>
      <vt:lpstr>inter-regular</vt:lpstr>
      <vt:lpstr>Söhne</vt:lpstr>
      <vt:lpstr>Söhne Mono</vt:lpstr>
      <vt:lpstr>Verdana</vt:lpstr>
      <vt:lpstr>Viga</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Jinu Krishnan</cp:lastModifiedBy>
  <cp:revision>448</cp:revision>
  <dcterms:created xsi:type="dcterms:W3CDTF">2020-01-20T05:08:25Z</dcterms:created>
  <dcterms:modified xsi:type="dcterms:W3CDTF">2023-09-17T15:53:05Z</dcterms:modified>
</cp:coreProperties>
</file>