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73" r:id="rId2"/>
  </p:sldMasterIdLst>
  <p:notesMasterIdLst>
    <p:notesMasterId r:id="rId51"/>
  </p:notesMasterIdLst>
  <p:sldIdLst>
    <p:sldId id="358" r:id="rId3"/>
    <p:sldId id="539" r:id="rId4"/>
    <p:sldId id="542" r:id="rId5"/>
    <p:sldId id="541" r:id="rId6"/>
    <p:sldId id="543" r:id="rId7"/>
    <p:sldId id="540" r:id="rId8"/>
    <p:sldId id="544" r:id="rId9"/>
    <p:sldId id="545" r:id="rId10"/>
    <p:sldId id="555" r:id="rId11"/>
    <p:sldId id="557" r:id="rId12"/>
    <p:sldId id="556" r:id="rId13"/>
    <p:sldId id="558" r:id="rId14"/>
    <p:sldId id="547" r:id="rId15"/>
    <p:sldId id="548" r:id="rId16"/>
    <p:sldId id="549" r:id="rId17"/>
    <p:sldId id="550" r:id="rId18"/>
    <p:sldId id="551" r:id="rId19"/>
    <p:sldId id="552" r:id="rId20"/>
    <p:sldId id="553" r:id="rId21"/>
    <p:sldId id="554" r:id="rId22"/>
    <p:sldId id="559" r:id="rId23"/>
    <p:sldId id="562" r:id="rId24"/>
    <p:sldId id="560" r:id="rId25"/>
    <p:sldId id="561" r:id="rId26"/>
    <p:sldId id="563" r:id="rId27"/>
    <p:sldId id="564" r:id="rId28"/>
    <p:sldId id="565" r:id="rId29"/>
    <p:sldId id="566" r:id="rId30"/>
    <p:sldId id="567" r:id="rId31"/>
    <p:sldId id="568" r:id="rId32"/>
    <p:sldId id="569" r:id="rId33"/>
    <p:sldId id="574" r:id="rId34"/>
    <p:sldId id="575" r:id="rId35"/>
    <p:sldId id="576" r:id="rId36"/>
    <p:sldId id="570" r:id="rId37"/>
    <p:sldId id="571" r:id="rId38"/>
    <p:sldId id="572" r:id="rId39"/>
    <p:sldId id="573" r:id="rId40"/>
    <p:sldId id="577" r:id="rId41"/>
    <p:sldId id="584" r:id="rId42"/>
    <p:sldId id="578" r:id="rId43"/>
    <p:sldId id="579" r:id="rId44"/>
    <p:sldId id="580" r:id="rId45"/>
    <p:sldId id="581" r:id="rId46"/>
    <p:sldId id="582" r:id="rId47"/>
    <p:sldId id="583" r:id="rId48"/>
    <p:sldId id="585" r:id="rId49"/>
    <p:sldId id="36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727"/>
    <a:srgbClr val="595959"/>
    <a:srgbClr val="F7BB34"/>
    <a:srgbClr val="363636"/>
    <a:srgbClr val="FBDC97"/>
    <a:srgbClr val="2632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a:t>Place Your Picture Here</a:t>
            </a:r>
            <a:endParaRPr lang="ko-KR" altLang="en-US"/>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396492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75" r:id="rId4"/>
    <p:sldLayoutId id="2147483676" r:id="rId5"/>
    <p:sldLayoutId id="2147483678" r:id="rId6"/>
    <p:sldLayoutId id="2147483679" r:id="rId7"/>
    <p:sldLayoutId id="2147483680" r:id="rId8"/>
    <p:sldLayoutId id="2147483682" r:id="rId9"/>
    <p:sldLayoutId id="2147483683" r:id="rId10"/>
    <p:sldLayoutId id="2147483684" r:id="rId11"/>
    <p:sldLayoutId id="2147483685" r:id="rId12"/>
    <p:sldLayoutId id="2147483686" r:id="rId13"/>
    <p:sldLayoutId id="2147483689" r:id="rId14"/>
    <p:sldLayoutId id="2147483687" r:id="rId15"/>
    <p:sldLayoutId id="2147483688"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19" name="Google Shape;159;p29">
            <a:extLst>
              <a:ext uri="{FF2B5EF4-FFF2-40B4-BE49-F238E27FC236}">
                <a16:creationId xmlns:a16="http://schemas.microsoft.com/office/drawing/2014/main" id="{D7F25DFA-91A6-4EBC-BF2B-EAC7F4796DFB}"/>
              </a:ext>
            </a:extLst>
          </p:cNvPr>
          <p:cNvSpPr txBox="1">
            <a:spLocks/>
          </p:cNvSpPr>
          <p:nvPr/>
        </p:nvSpPr>
        <p:spPr>
          <a:xfrm>
            <a:off x="518806" y="1255657"/>
            <a:ext cx="5577194" cy="1919689"/>
          </a:xfrm>
          <a:prstGeom prst="rect">
            <a:avLst/>
          </a:prstGeom>
          <a:noFill/>
          <a:ln>
            <a:noFill/>
          </a:ln>
        </p:spPr>
        <p:txBody>
          <a:bodyPr spcFirstLastPara="1" wrap="square" lIns="91425" tIns="91425" rIns="91425" bIns="91425" anchor="b"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1F1C51"/>
              </a:buClr>
              <a:buSzPts val="4800"/>
              <a:buFont typeface="Viga"/>
              <a:buNone/>
              <a:tabLst/>
              <a:defRPr/>
            </a:pPr>
            <a:r>
              <a:rPr kumimoji="0" lang="en-US" sz="6000" b="1" i="0" u="none" strike="noStrike" kern="0" cap="none" spc="0" normalizeH="0" baseline="0" noProof="0" dirty="0">
                <a:ln>
                  <a:noFill/>
                </a:ln>
                <a:solidFill>
                  <a:srgbClr val="263238"/>
                </a:solidFill>
                <a:effectLst/>
                <a:uLnTx/>
                <a:uFillTx/>
                <a:latin typeface="Viga"/>
                <a:sym typeface="Viga"/>
              </a:rPr>
              <a:t>Python</a:t>
            </a:r>
          </a:p>
        </p:txBody>
      </p:sp>
      <p:pic>
        <p:nvPicPr>
          <p:cNvPr id="4" name="Picture 3">
            <a:extLst>
              <a:ext uri="{FF2B5EF4-FFF2-40B4-BE49-F238E27FC236}">
                <a16:creationId xmlns:a16="http://schemas.microsoft.com/office/drawing/2014/main" id="{F8D4C565-E767-8684-4F35-38AB15808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0436" y="357759"/>
            <a:ext cx="6858000" cy="6858000"/>
          </a:xfrm>
          <a:prstGeom prst="rect">
            <a:avLst/>
          </a:prstGeom>
        </p:spPr>
      </p:pic>
    </p:spTree>
    <p:extLst>
      <p:ext uri="{BB962C8B-B14F-4D97-AF65-F5344CB8AC3E}">
        <p14:creationId xmlns:p14="http://schemas.microsoft.com/office/powerpoint/2010/main" val="346797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err="1">
                <a:solidFill>
                  <a:srgbClr val="F7BB34"/>
                </a:solidFill>
                <a:latin typeface="Viga" panose="020B0800030000020004" pitchFamily="34" charset="0"/>
              </a:rPr>
              <a:t>ConditionalStatement</a:t>
            </a: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endParaRPr lang="en-US" sz="1800" b="0" i="0" dirty="0">
              <a:effectLst/>
              <a:latin typeface="inter-regular"/>
            </a:endParaRPr>
          </a:p>
          <a:p>
            <a:pPr marL="457200" lvl="1" indent="0" algn="just">
              <a:buNone/>
            </a:pPr>
            <a:r>
              <a:rPr lang="en-US" b="0" i="0" dirty="0">
                <a:effectLst>
                  <a:outerShdw blurRad="38100" dist="38100" dir="2700000" algn="tl">
                    <a:srgbClr val="000000">
                      <a:alpha val="43137"/>
                    </a:srgbClr>
                  </a:outerShdw>
                </a:effectLst>
                <a:latin typeface="inter-regular"/>
              </a:rPr>
              <a:t>`else` Statement:</a:t>
            </a:r>
          </a:p>
          <a:p>
            <a:pPr marL="457200" lvl="1" indent="0" algn="just">
              <a:buNone/>
            </a:pPr>
            <a:r>
              <a:rPr lang="en-US" sz="1800" b="0" i="0" dirty="0">
                <a:effectLst/>
                <a:latin typeface="inter-regular"/>
              </a:rPr>
              <a:t>The `else` statement is used to execute a block of code when the condition specified in the `if` statement is `False`.</a:t>
            </a:r>
          </a:p>
          <a:p>
            <a:pPr marL="457200" lvl="1" indent="0" algn="just">
              <a:buNone/>
            </a:pPr>
            <a:endParaRPr lang="en-US" sz="1800" b="0" i="0" dirty="0">
              <a:effectLst/>
              <a:latin typeface="inter-regular"/>
            </a:endParaRPr>
          </a:p>
          <a:p>
            <a:pPr marL="457200" lvl="1" indent="0" algn="just">
              <a:buNone/>
            </a:pPr>
            <a:endParaRPr lang="en-US" sz="1800" b="0" i="0" dirty="0">
              <a:effectLst/>
              <a:latin typeface="inter-regular"/>
            </a:endParaRPr>
          </a:p>
          <a:p>
            <a:pPr marL="457200" lvl="1" indent="0" algn="just">
              <a:buNone/>
            </a:pPr>
            <a:r>
              <a:rPr lang="en-US" sz="1800" b="0" i="0" dirty="0">
                <a:effectLst/>
                <a:latin typeface="inter-regular"/>
              </a:rPr>
              <a:t># Example: Using else</a:t>
            </a:r>
          </a:p>
          <a:p>
            <a:pPr marL="457200" lvl="1" indent="0" algn="just">
              <a:buNone/>
            </a:pPr>
            <a:r>
              <a:rPr lang="en-US" sz="1800" b="0" i="0" dirty="0">
                <a:effectLst/>
                <a:latin typeface="inter-regular"/>
              </a:rPr>
              <a:t>x = 3</a:t>
            </a:r>
          </a:p>
          <a:p>
            <a:pPr marL="457200" lvl="1" indent="0" algn="just">
              <a:buNone/>
            </a:pPr>
            <a:r>
              <a:rPr lang="en-US" sz="1800" b="0" i="0" dirty="0">
                <a:effectLst/>
                <a:latin typeface="inter-regular"/>
              </a:rPr>
              <a:t>if x &gt; 5:</a:t>
            </a:r>
          </a:p>
          <a:p>
            <a:pPr marL="457200" lvl="1" indent="0" algn="just">
              <a:buNone/>
            </a:pPr>
            <a:r>
              <a:rPr lang="en-US" sz="1800" b="0" i="0" dirty="0">
                <a:effectLst/>
                <a:latin typeface="inter-regular"/>
              </a:rPr>
              <a:t>    print("x is greater than 5")</a:t>
            </a:r>
          </a:p>
          <a:p>
            <a:pPr marL="457200" lvl="1" indent="0" algn="just">
              <a:buNone/>
            </a:pPr>
            <a:r>
              <a:rPr lang="en-US" sz="1800" b="0" i="0" dirty="0">
                <a:effectLst/>
                <a:latin typeface="inter-regular"/>
              </a:rPr>
              <a:t>else:</a:t>
            </a:r>
          </a:p>
          <a:p>
            <a:pPr marL="457200" lvl="1" indent="0" algn="just">
              <a:buNone/>
            </a:pPr>
            <a:r>
              <a:rPr lang="en-US" sz="1800" b="0" i="0" dirty="0">
                <a:effectLst/>
                <a:latin typeface="inter-regular"/>
              </a:rPr>
              <a:t>    print("x is not greater than 5")</a:t>
            </a:r>
          </a:p>
        </p:txBody>
      </p:sp>
      <p:sp>
        <p:nvSpPr>
          <p:cNvPr id="5" name="Rectangle 2">
            <a:extLst>
              <a:ext uri="{FF2B5EF4-FFF2-40B4-BE49-F238E27FC236}">
                <a16:creationId xmlns:a16="http://schemas.microsoft.com/office/drawing/2014/main" id="{1A25CC56-618B-43F5-004E-BF034FA02E61}"/>
              </a:ext>
            </a:extLst>
          </p:cNvPr>
          <p:cNvSpPr>
            <a:spLocks noChangeArrowheads="1"/>
          </p:cNvSpPr>
          <p:nvPr/>
        </p:nvSpPr>
        <p:spPr bwMode="auto">
          <a:xfrm>
            <a:off x="0" y="43934"/>
            <a:ext cx="184731" cy="369332"/>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7954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err="1">
                <a:solidFill>
                  <a:srgbClr val="F7BB34"/>
                </a:solidFill>
                <a:latin typeface="Viga" panose="020B0800030000020004" pitchFamily="34" charset="0"/>
              </a:rPr>
              <a:t>ConditionalStatement</a:t>
            </a: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b="0" i="0" dirty="0">
                <a:effectLst>
                  <a:outerShdw blurRad="38100" dist="38100" dir="2700000" algn="tl">
                    <a:srgbClr val="000000">
                      <a:alpha val="43137"/>
                    </a:srgbClr>
                  </a:outerShdw>
                </a:effectLst>
                <a:latin typeface="inter-regular"/>
              </a:rPr>
              <a:t> `</a:t>
            </a:r>
            <a:r>
              <a:rPr lang="en-US" b="0" i="0" dirty="0" err="1">
                <a:effectLst>
                  <a:outerShdw blurRad="38100" dist="38100" dir="2700000" algn="tl">
                    <a:srgbClr val="000000">
                      <a:alpha val="43137"/>
                    </a:srgbClr>
                  </a:outerShdw>
                </a:effectLst>
                <a:latin typeface="inter-regular"/>
              </a:rPr>
              <a:t>elif</a:t>
            </a:r>
            <a:r>
              <a:rPr lang="en-US" b="0" i="0" dirty="0">
                <a:effectLst>
                  <a:outerShdw blurRad="38100" dist="38100" dir="2700000" algn="tl">
                    <a:srgbClr val="000000">
                      <a:alpha val="43137"/>
                    </a:srgbClr>
                  </a:outerShdw>
                </a:effectLst>
                <a:latin typeface="inter-regular"/>
              </a:rPr>
              <a:t>` Statement:</a:t>
            </a:r>
          </a:p>
          <a:p>
            <a:pPr marL="457200" lvl="1" indent="0" algn="just">
              <a:buNone/>
            </a:pPr>
            <a:r>
              <a:rPr lang="en-US" sz="1800" b="0" i="0" dirty="0">
                <a:effectLst/>
                <a:latin typeface="inter-regular"/>
              </a:rPr>
              <a:t>The `</a:t>
            </a:r>
            <a:r>
              <a:rPr lang="en-US" sz="1800" b="0" i="0" dirty="0" err="1">
                <a:effectLst/>
                <a:latin typeface="inter-regular"/>
              </a:rPr>
              <a:t>elif</a:t>
            </a:r>
            <a:r>
              <a:rPr lang="en-US" sz="1800" b="0" i="0" dirty="0">
                <a:effectLst/>
                <a:latin typeface="inter-regular"/>
              </a:rPr>
              <a:t>` statement allows you to check multiple conditions sequentially after the initial `if` statement. It is used when you have multiple conditions to consider.</a:t>
            </a:r>
          </a:p>
          <a:p>
            <a:pPr marL="457200" lvl="1" indent="0" algn="just">
              <a:buNone/>
            </a:pPr>
            <a:r>
              <a:rPr lang="en-US" sz="1800" b="0" i="0" dirty="0">
                <a:effectLst/>
                <a:latin typeface="inter-regular"/>
              </a:rPr>
              <a:t># Example: Using </a:t>
            </a:r>
            <a:r>
              <a:rPr lang="en-US" sz="1800" b="0" i="0" dirty="0" err="1">
                <a:effectLst/>
                <a:latin typeface="inter-regular"/>
              </a:rPr>
              <a:t>elif</a:t>
            </a:r>
            <a:endParaRPr lang="en-US" sz="1800" b="0" i="0" dirty="0">
              <a:effectLst/>
              <a:latin typeface="inter-regular"/>
            </a:endParaRPr>
          </a:p>
          <a:p>
            <a:pPr marL="457200" lvl="1" indent="0" algn="just">
              <a:buNone/>
            </a:pPr>
            <a:r>
              <a:rPr lang="en-US" sz="1800" b="0" i="0" dirty="0">
                <a:effectLst/>
                <a:latin typeface="inter-regular"/>
              </a:rPr>
              <a:t>x = 5</a:t>
            </a:r>
          </a:p>
          <a:p>
            <a:pPr marL="457200" lvl="1" indent="0" algn="just">
              <a:buNone/>
            </a:pPr>
            <a:r>
              <a:rPr lang="en-US" sz="1800" b="0" i="0" dirty="0">
                <a:effectLst/>
                <a:latin typeface="inter-regular"/>
              </a:rPr>
              <a:t>if x &gt; 5:</a:t>
            </a:r>
          </a:p>
          <a:p>
            <a:pPr marL="457200" lvl="1" indent="0" algn="just">
              <a:buNone/>
            </a:pPr>
            <a:r>
              <a:rPr lang="en-US" sz="1800" b="0" i="0" dirty="0">
                <a:effectLst/>
                <a:latin typeface="inter-regular"/>
              </a:rPr>
              <a:t>    print("x is greater than 5")</a:t>
            </a:r>
          </a:p>
          <a:p>
            <a:pPr marL="457200" lvl="1" indent="0" algn="just">
              <a:buNone/>
            </a:pPr>
            <a:r>
              <a:rPr lang="en-US" sz="1800" b="0" i="0" dirty="0" err="1">
                <a:effectLst/>
                <a:latin typeface="inter-regular"/>
              </a:rPr>
              <a:t>elif</a:t>
            </a:r>
            <a:r>
              <a:rPr lang="en-US" sz="1800" b="0" i="0" dirty="0">
                <a:effectLst/>
                <a:latin typeface="inter-regular"/>
              </a:rPr>
              <a:t> x == 5:</a:t>
            </a:r>
          </a:p>
          <a:p>
            <a:pPr marL="457200" lvl="1" indent="0" algn="just">
              <a:buNone/>
            </a:pPr>
            <a:r>
              <a:rPr lang="en-US" sz="1800" b="0" i="0" dirty="0">
                <a:effectLst/>
                <a:latin typeface="inter-regular"/>
              </a:rPr>
              <a:t>    print("x is equal to 5")</a:t>
            </a:r>
          </a:p>
          <a:p>
            <a:pPr marL="457200" lvl="1" indent="0" algn="just">
              <a:buNone/>
            </a:pPr>
            <a:r>
              <a:rPr lang="en-US" sz="1800" b="0" i="0" dirty="0">
                <a:effectLst/>
                <a:latin typeface="inter-regular"/>
              </a:rPr>
              <a:t>else:</a:t>
            </a:r>
          </a:p>
          <a:p>
            <a:pPr marL="457200" lvl="1" indent="0" algn="just">
              <a:buNone/>
            </a:pPr>
            <a:r>
              <a:rPr lang="en-US" sz="1800" b="0" i="0" dirty="0">
                <a:effectLst/>
                <a:latin typeface="inter-regular"/>
              </a:rPr>
              <a:t>    print("x is less than 5")</a:t>
            </a:r>
          </a:p>
        </p:txBody>
      </p:sp>
      <p:sp>
        <p:nvSpPr>
          <p:cNvPr id="5" name="Rectangle 2">
            <a:extLst>
              <a:ext uri="{FF2B5EF4-FFF2-40B4-BE49-F238E27FC236}">
                <a16:creationId xmlns:a16="http://schemas.microsoft.com/office/drawing/2014/main" id="{1A25CC56-618B-43F5-004E-BF034FA02E61}"/>
              </a:ext>
            </a:extLst>
          </p:cNvPr>
          <p:cNvSpPr>
            <a:spLocks noChangeArrowheads="1"/>
          </p:cNvSpPr>
          <p:nvPr/>
        </p:nvSpPr>
        <p:spPr bwMode="auto">
          <a:xfrm>
            <a:off x="0" y="43934"/>
            <a:ext cx="184731" cy="369332"/>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3027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err="1">
                <a:solidFill>
                  <a:srgbClr val="F7BB34"/>
                </a:solidFill>
                <a:latin typeface="Viga" panose="020B0800030000020004" pitchFamily="34" charset="0"/>
              </a:rPr>
              <a:t>ConditionalStatement</a:t>
            </a: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endParaRPr lang="en-US" sz="1800" b="0" i="0" dirty="0">
              <a:effectLst/>
              <a:latin typeface="inter-regular"/>
            </a:endParaRPr>
          </a:p>
          <a:p>
            <a:pPr marL="457200" lvl="1" indent="0" algn="just">
              <a:buNone/>
            </a:pPr>
            <a:r>
              <a:rPr lang="en-US" b="0" i="0" dirty="0">
                <a:effectLst>
                  <a:outerShdw blurRad="38100" dist="38100" dir="2700000" algn="tl">
                    <a:srgbClr val="000000">
                      <a:alpha val="43137"/>
                    </a:srgbClr>
                  </a:outerShdw>
                </a:effectLst>
                <a:latin typeface="inter-regular"/>
              </a:rPr>
              <a:t>Nested Conditionals:</a:t>
            </a:r>
          </a:p>
          <a:p>
            <a:pPr marL="457200" lvl="1" indent="0" algn="just">
              <a:buNone/>
            </a:pPr>
            <a:r>
              <a:rPr lang="en-US" sz="1800" b="0" i="0" dirty="0">
                <a:effectLst/>
                <a:latin typeface="inter-regular"/>
              </a:rPr>
              <a:t>You can also nest conditional statements inside each other to handle more complex scenarios.</a:t>
            </a:r>
          </a:p>
          <a:p>
            <a:pPr marL="457200" lvl="1" indent="0" algn="just">
              <a:buNone/>
            </a:pPr>
            <a:r>
              <a:rPr lang="en-US" sz="1800" b="0" i="0" dirty="0">
                <a:effectLst/>
                <a:latin typeface="inter-regular"/>
              </a:rPr>
              <a:t># Example: Nested conditionals</a:t>
            </a:r>
          </a:p>
          <a:p>
            <a:pPr marL="457200" lvl="1" indent="0" algn="just">
              <a:buNone/>
            </a:pPr>
            <a:r>
              <a:rPr lang="en-US" sz="1800" b="0" i="0" dirty="0">
                <a:effectLst/>
                <a:latin typeface="inter-regular"/>
              </a:rPr>
              <a:t>x = 10</a:t>
            </a:r>
          </a:p>
          <a:p>
            <a:pPr marL="457200" lvl="1" indent="0" algn="just">
              <a:buNone/>
            </a:pPr>
            <a:r>
              <a:rPr lang="en-US" sz="1800" b="0" i="0" dirty="0">
                <a:effectLst/>
                <a:latin typeface="inter-regular"/>
              </a:rPr>
              <a:t>if x &gt; 5:</a:t>
            </a:r>
          </a:p>
          <a:p>
            <a:pPr marL="457200" lvl="1" indent="0" algn="just">
              <a:buNone/>
            </a:pPr>
            <a:r>
              <a:rPr lang="en-US" sz="1800" b="0" i="0" dirty="0">
                <a:effectLst/>
                <a:latin typeface="inter-regular"/>
              </a:rPr>
              <a:t>    print("x is greater than 5")</a:t>
            </a:r>
          </a:p>
          <a:p>
            <a:pPr marL="457200" lvl="1" indent="0" algn="just">
              <a:buNone/>
            </a:pPr>
            <a:r>
              <a:rPr lang="en-US" sz="1800" b="0" i="0" dirty="0">
                <a:effectLst/>
                <a:latin typeface="inter-regular"/>
              </a:rPr>
              <a:t>    if x % 2 == 0:</a:t>
            </a:r>
          </a:p>
          <a:p>
            <a:pPr marL="457200" lvl="1" indent="0" algn="just">
              <a:buNone/>
            </a:pPr>
            <a:r>
              <a:rPr lang="en-US" sz="1800" b="0" i="0" dirty="0">
                <a:effectLst/>
                <a:latin typeface="inter-regular"/>
              </a:rPr>
              <a:t>        print("x is even")</a:t>
            </a:r>
          </a:p>
          <a:p>
            <a:pPr marL="457200" lvl="1" indent="0" algn="just">
              <a:buNone/>
            </a:pPr>
            <a:r>
              <a:rPr lang="en-US" sz="1800" b="0" i="0" dirty="0">
                <a:effectLst/>
                <a:latin typeface="inter-regular"/>
              </a:rPr>
              <a:t>    else:</a:t>
            </a:r>
          </a:p>
          <a:p>
            <a:pPr marL="457200" lvl="1" indent="0" algn="just">
              <a:buNone/>
            </a:pPr>
            <a:r>
              <a:rPr lang="en-US" sz="1800" b="0" i="0" dirty="0">
                <a:effectLst/>
                <a:latin typeface="inter-regular"/>
              </a:rPr>
              <a:t>        print("x is odd")</a:t>
            </a:r>
          </a:p>
          <a:p>
            <a:pPr marL="457200" lvl="1" indent="0" algn="just">
              <a:buNone/>
            </a:pPr>
            <a:r>
              <a:rPr lang="en-US" sz="1800" b="0" i="0" dirty="0">
                <a:effectLst/>
                <a:latin typeface="inter-regular"/>
              </a:rPr>
              <a:t>else:</a:t>
            </a:r>
          </a:p>
          <a:p>
            <a:pPr marL="457200" lvl="1" indent="0" algn="just">
              <a:buNone/>
            </a:pPr>
            <a:r>
              <a:rPr lang="en-US" sz="1800" b="0" i="0" dirty="0">
                <a:effectLst/>
                <a:latin typeface="inter-regular"/>
              </a:rPr>
              <a:t>    print("x is not greater than 5")</a:t>
            </a:r>
          </a:p>
        </p:txBody>
      </p:sp>
      <p:sp>
        <p:nvSpPr>
          <p:cNvPr id="5" name="Rectangle 2">
            <a:extLst>
              <a:ext uri="{FF2B5EF4-FFF2-40B4-BE49-F238E27FC236}">
                <a16:creationId xmlns:a16="http://schemas.microsoft.com/office/drawing/2014/main" id="{1A25CC56-618B-43F5-004E-BF034FA02E61}"/>
              </a:ext>
            </a:extLst>
          </p:cNvPr>
          <p:cNvSpPr>
            <a:spLocks noChangeArrowheads="1"/>
          </p:cNvSpPr>
          <p:nvPr/>
        </p:nvSpPr>
        <p:spPr bwMode="auto">
          <a:xfrm>
            <a:off x="0" y="43934"/>
            <a:ext cx="184731" cy="369332"/>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599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MUTABLE &amp; IMMUTABLE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800" b="1" i="0" dirty="0">
                <a:effectLst/>
                <a:latin typeface="Söhne"/>
              </a:rPr>
              <a:t>Mutable Objects</a:t>
            </a:r>
            <a:r>
              <a:rPr lang="en-US" sz="1800" b="0" i="0" dirty="0">
                <a:effectLst/>
                <a:latin typeface="Söhne"/>
              </a:rPr>
              <a:t>:</a:t>
            </a:r>
          </a:p>
          <a:p>
            <a:pPr algn="l">
              <a:buFont typeface="Arial" panose="020B0604020202020204" pitchFamily="34" charset="0"/>
              <a:buChar char="•"/>
            </a:pPr>
            <a:r>
              <a:rPr lang="en-US" sz="1800" b="0" i="0" dirty="0">
                <a:effectLst/>
                <a:latin typeface="Söhne"/>
              </a:rPr>
              <a:t>Mutable objects are those whose content or value can be modified after creation.</a:t>
            </a:r>
          </a:p>
          <a:p>
            <a:pPr algn="l">
              <a:buFont typeface="Arial" panose="020B0604020202020204" pitchFamily="34" charset="0"/>
              <a:buChar char="•"/>
            </a:pPr>
            <a:r>
              <a:rPr lang="en-US" sz="1800" b="0" i="0" dirty="0">
                <a:effectLst/>
                <a:latin typeface="Söhne"/>
              </a:rPr>
              <a:t>When you modify a mutable object, you are altering the original object in memory.</a:t>
            </a:r>
          </a:p>
          <a:p>
            <a:pPr algn="l">
              <a:buFont typeface="Arial" panose="020B0604020202020204" pitchFamily="34" charset="0"/>
              <a:buChar char="•"/>
            </a:pPr>
            <a:r>
              <a:rPr lang="en-US" sz="1800" b="0" i="0" dirty="0">
                <a:effectLst/>
                <a:latin typeface="Söhne"/>
              </a:rPr>
              <a:t>Common examples of mutable objects in Python </a:t>
            </a:r>
            <a:r>
              <a:rPr lang="en-US" sz="1800" b="0" i="0" dirty="0">
                <a:solidFill>
                  <a:schemeClr val="accent3">
                    <a:lumMod val="50000"/>
                  </a:schemeClr>
                </a:solidFill>
                <a:effectLst/>
                <a:latin typeface="Söhne"/>
              </a:rPr>
              <a:t>include lists, dictionaries, and sets</a:t>
            </a:r>
            <a:r>
              <a:rPr lang="en-US" sz="1800" b="0" i="0" dirty="0">
                <a:effectLst/>
                <a:latin typeface="Söhne"/>
              </a:rPr>
              <a:t>.</a:t>
            </a:r>
          </a:p>
          <a:p>
            <a:pPr marL="0" indent="0" algn="l">
              <a:buNone/>
            </a:pPr>
            <a:r>
              <a:rPr lang="en-US" sz="1800" b="1" i="0" dirty="0">
                <a:effectLst/>
                <a:latin typeface="Söhne"/>
              </a:rPr>
              <a:t>Immutable Objects</a:t>
            </a:r>
            <a:r>
              <a:rPr lang="en-US" sz="1800" b="0" i="0" dirty="0">
                <a:effectLst/>
                <a:latin typeface="Söhne"/>
              </a:rPr>
              <a:t>:</a:t>
            </a:r>
          </a:p>
          <a:p>
            <a:pPr algn="l">
              <a:buFont typeface="Arial" panose="020B0604020202020204" pitchFamily="34" charset="0"/>
              <a:buChar char="•"/>
            </a:pPr>
            <a:r>
              <a:rPr lang="en-US" sz="1800" b="0" i="0" dirty="0">
                <a:effectLst/>
                <a:latin typeface="Söhne"/>
              </a:rPr>
              <a:t>Immutable objects, on the other hand, are those whose content or value cannot be changed after creation.</a:t>
            </a:r>
          </a:p>
          <a:p>
            <a:pPr algn="l">
              <a:buFont typeface="Arial" panose="020B0604020202020204" pitchFamily="34" charset="0"/>
              <a:buChar char="•"/>
            </a:pPr>
            <a:r>
              <a:rPr lang="en-US" sz="1800" b="0" i="0" dirty="0">
                <a:effectLst/>
                <a:latin typeface="Söhne"/>
              </a:rPr>
              <a:t>When you perform operations that seem to modify an immutable object, you are actually creating a new object with the modified value in memory.</a:t>
            </a:r>
          </a:p>
          <a:p>
            <a:pPr algn="l">
              <a:buFont typeface="Arial" panose="020B0604020202020204" pitchFamily="34" charset="0"/>
              <a:buChar char="•"/>
            </a:pPr>
            <a:r>
              <a:rPr lang="en-US" sz="1800" b="0" i="0" dirty="0">
                <a:effectLst/>
                <a:latin typeface="Söhne"/>
              </a:rPr>
              <a:t>Common examples of immutable objects in Python </a:t>
            </a:r>
            <a:r>
              <a:rPr lang="en-US" sz="1800" b="0" i="0" dirty="0">
                <a:solidFill>
                  <a:schemeClr val="accent3">
                    <a:lumMod val="50000"/>
                  </a:schemeClr>
                </a:solidFill>
                <a:effectLst/>
                <a:latin typeface="Söhne"/>
              </a:rPr>
              <a:t>include strings, tuples, and numeric types (int, float).</a:t>
            </a:r>
          </a:p>
          <a:p>
            <a:pPr algn="l">
              <a:buFont typeface="Arial" panose="020B0604020202020204" pitchFamily="34" charset="0"/>
              <a:buChar char="•"/>
            </a:pPr>
            <a:endParaRPr lang="en-US" sz="1800" b="0" i="0" dirty="0">
              <a:solidFill>
                <a:schemeClr val="accent3">
                  <a:lumMod val="50000"/>
                </a:schemeClr>
              </a:solidFill>
              <a:effectLst/>
              <a:latin typeface="Söhne"/>
            </a:endParaRPr>
          </a:p>
          <a:p>
            <a:pPr algn="l">
              <a:buFont typeface="Arial" panose="020B0604020202020204" pitchFamily="34" charset="0"/>
              <a:buChar char="•"/>
            </a:pPr>
            <a:endParaRPr lang="en-US" sz="1400" b="0" i="0" dirty="0">
              <a:solidFill>
                <a:srgbClr val="D1D5DB"/>
              </a:solidFill>
              <a:effectLst/>
              <a:latin typeface="Söhne"/>
            </a:endParaRPr>
          </a:p>
          <a:p>
            <a:pPr marL="457200" lvl="1" indent="0" algn="just">
              <a:buNone/>
            </a:pPr>
            <a:endParaRPr lang="en-US" sz="1800" b="0" i="0" dirty="0">
              <a:effectLst/>
              <a:latin typeface="inter-regular"/>
            </a:endParaRPr>
          </a:p>
        </p:txBody>
      </p:sp>
    </p:spTree>
    <p:extLst>
      <p:ext uri="{BB962C8B-B14F-4D97-AF65-F5344CB8AC3E}">
        <p14:creationId xmlns:p14="http://schemas.microsoft.com/office/powerpoint/2010/main" val="1309989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DATA STRUCTURE PYTHON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In Python, </a:t>
            </a:r>
            <a:r>
              <a:rPr kumimoji="0" lang="en-US" altLang="en-US" sz="1400" b="1" i="0" u="none" strike="noStrike" cap="none" normalizeH="0" baseline="0" dirty="0">
                <a:ln>
                  <a:noFill/>
                </a:ln>
                <a:effectLst/>
                <a:latin typeface="Söhne Mono"/>
              </a:rPr>
              <a:t>list</a:t>
            </a:r>
            <a:r>
              <a:rPr kumimoji="0" lang="en-US" altLang="en-US" sz="1800" b="0" i="0" u="none" strike="noStrike" cap="none" normalizeH="0" baseline="0" dirty="0">
                <a:ln>
                  <a:noFill/>
                </a:ln>
                <a:effectLst/>
                <a:latin typeface="Söhne"/>
              </a:rPr>
              <a:t>, </a:t>
            </a:r>
            <a:r>
              <a:rPr kumimoji="0" lang="en-US" altLang="en-US" sz="1400" b="1" i="0" u="none" strike="noStrike" cap="none" normalizeH="0" baseline="0" dirty="0">
                <a:ln>
                  <a:noFill/>
                </a:ln>
                <a:effectLst/>
                <a:latin typeface="Söhne Mono"/>
              </a:rPr>
              <a:t>tuple</a:t>
            </a:r>
            <a:r>
              <a:rPr kumimoji="0" lang="en-US" altLang="en-US" sz="1800" b="0" i="0" u="none" strike="noStrike" cap="none" normalizeH="0" baseline="0" dirty="0">
                <a:ln>
                  <a:noFill/>
                </a:ln>
                <a:effectLst/>
                <a:latin typeface="Söhne"/>
              </a:rPr>
              <a:t>, </a:t>
            </a:r>
            <a:r>
              <a:rPr kumimoji="0" lang="en-US" altLang="en-US" sz="1400" b="1" i="0" u="none" strike="noStrike" cap="none" normalizeH="0" baseline="0" dirty="0">
                <a:ln>
                  <a:noFill/>
                </a:ln>
                <a:effectLst/>
                <a:latin typeface="Söhne Mono"/>
              </a:rPr>
              <a:t>set</a:t>
            </a:r>
            <a:r>
              <a:rPr kumimoji="0" lang="en-US" altLang="en-US" sz="1800" b="0" i="0" u="none" strike="noStrike" cap="none" normalizeH="0" baseline="0" dirty="0">
                <a:ln>
                  <a:noFill/>
                </a:ln>
                <a:effectLst/>
                <a:latin typeface="Söhne"/>
              </a:rPr>
              <a:t>, and </a:t>
            </a:r>
            <a:r>
              <a:rPr kumimoji="0" lang="en-US" altLang="en-US" sz="1400" b="1" i="0" u="none" strike="noStrike" cap="none" normalizeH="0" baseline="0" dirty="0">
                <a:ln>
                  <a:noFill/>
                </a:ln>
                <a:effectLst/>
                <a:latin typeface="Söhne Mono"/>
              </a:rPr>
              <a:t>dictionary</a:t>
            </a:r>
            <a:r>
              <a:rPr kumimoji="0" lang="en-US" altLang="en-US" sz="1800" b="0" i="0" u="none" strike="noStrike" cap="none" normalizeH="0" baseline="0" dirty="0">
                <a:ln>
                  <a:noFill/>
                </a:ln>
                <a:effectLst/>
                <a:latin typeface="Söhne"/>
              </a:rPr>
              <a:t> are data structures that are used to store and manage collections of items. Each of these data structures has its own characteristics and use cases.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Söhne"/>
              </a:rPr>
              <a:t>List</a:t>
            </a:r>
            <a:r>
              <a:rPr kumimoji="0" lang="en-US" altLang="en-US" sz="1800" b="0" i="0" u="none" strike="noStrike" cap="none" normalizeH="0" baseline="0" dirty="0">
                <a:ln>
                  <a:noFill/>
                </a:ln>
                <a:effectLst/>
                <a:latin typeface="Söhne"/>
              </a:rPr>
              <a:t>:</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A list is an ordered, mutable (changeable), and heterogeneous collection of items.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Lists are defined using square brackets </a:t>
            </a:r>
            <a:r>
              <a:rPr kumimoji="0" lang="en-US" altLang="en-US" sz="1200" b="1" i="0" u="none" strike="noStrike" cap="none" normalizeH="0" baseline="0" dirty="0">
                <a:ln>
                  <a:noFill/>
                </a:ln>
                <a:effectLst/>
                <a:latin typeface="Söhne Mono"/>
              </a:rPr>
              <a:t>[]</a:t>
            </a:r>
            <a:r>
              <a:rPr kumimoji="0" lang="en-US" altLang="en-US" sz="1800" b="0" i="0" u="none" strike="noStrike" cap="none" normalizeH="0" baseline="0" dirty="0">
                <a:ln>
                  <a:noFill/>
                </a:ln>
                <a:effectLst/>
                <a:latin typeface="Söhne"/>
              </a:rPr>
              <a:t> and can contain elements of different data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Elements in a list can be accessed by their index, starting from 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Lists support various methods for adding, removing, and manipulating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Common list operations include appending, extending, slicing, and iterating.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Example :</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err="1">
                <a:ln>
                  <a:noFill/>
                </a:ln>
                <a:effectLst/>
                <a:latin typeface="Söhne"/>
              </a:rPr>
              <a:t>my_list</a:t>
            </a:r>
            <a:r>
              <a:rPr kumimoji="0" lang="en-US" altLang="en-US" sz="1600" b="0" i="0" u="none" strike="noStrike" cap="none" normalizeH="0" baseline="0" dirty="0">
                <a:ln>
                  <a:noFill/>
                </a:ln>
                <a:effectLst/>
                <a:latin typeface="Söhne"/>
              </a:rPr>
              <a:t> = [1, 2, 3, 'four', 5.0]</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err="1">
                <a:ln>
                  <a:noFill/>
                </a:ln>
                <a:effectLst/>
                <a:latin typeface="Söhne"/>
              </a:rPr>
              <a:t>my_list.append</a:t>
            </a:r>
            <a:r>
              <a:rPr kumimoji="0" lang="en-US" altLang="en-US" sz="1600" b="0" i="0" u="none" strike="noStrike" cap="none" normalizeH="0" baseline="0" dirty="0">
                <a:ln>
                  <a:noFill/>
                </a:ln>
                <a:effectLst/>
                <a:latin typeface="Söhne"/>
              </a:rPr>
              <a:t>(6)</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err="1">
                <a:ln>
                  <a:noFill/>
                </a:ln>
                <a:effectLst/>
                <a:latin typeface="Söhne"/>
              </a:rPr>
              <a:t>my_list</a:t>
            </a:r>
            <a:r>
              <a:rPr kumimoji="0" lang="en-US" altLang="en-US" sz="1600" b="0" i="0" u="none" strike="noStrike" cap="none" normalizeH="0" baseline="0" dirty="0">
                <a:ln>
                  <a:noFill/>
                </a:ln>
                <a:effectLst/>
                <a:latin typeface="Söhne"/>
              </a:rPr>
              <a:t>[0] = 0  # Modify an element by index</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effectLst/>
                <a:latin typeface="Söhne"/>
              </a:rPr>
              <a:t>print(</a:t>
            </a:r>
            <a:r>
              <a:rPr kumimoji="0" lang="en-US" altLang="en-US" sz="1600" b="0" i="0" u="none" strike="noStrike" cap="none" normalizeH="0" baseline="0" dirty="0" err="1">
                <a:ln>
                  <a:noFill/>
                </a:ln>
                <a:effectLst/>
                <a:latin typeface="Söhne"/>
              </a:rPr>
              <a:t>my_list</a:t>
            </a:r>
            <a:r>
              <a:rPr kumimoji="0" lang="en-US" altLang="en-US" sz="1600" b="0" i="0" u="none" strike="noStrike" cap="none" normalizeH="0" baseline="0" dirty="0">
                <a:ln>
                  <a:noFill/>
                </a:ln>
                <a:effectLst/>
                <a:latin typeface="Söhne"/>
              </a:rPr>
              <a:t>)</a:t>
            </a:r>
          </a:p>
          <a:p>
            <a:pPr marL="457200" lvl="1" indent="0" eaLnBrk="0" fontAlgn="base" hangingPunct="0">
              <a:lnSpc>
                <a:spcPct val="100000"/>
              </a:lnSpc>
              <a:spcBef>
                <a:spcPct val="0"/>
              </a:spcBef>
              <a:spcAft>
                <a:spcPct val="0"/>
              </a:spcAft>
              <a:buFontTx/>
              <a:buChar char="•"/>
            </a:pPr>
            <a:endParaRPr kumimoji="0" lang="en-US" altLang="en-US" sz="14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rPr>
              <a:t> </a:t>
            </a:r>
            <a:endParaRPr kumimoji="0" lang="en-US" altLang="en-US" sz="2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712577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DATA STRUCTURE PYTHON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effectLst/>
                <a:latin typeface="Arial" panose="020B0604020202020204" pitchFamily="34" charset="0"/>
              </a:rPr>
              <a:t>LIST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1. append(item):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   - Adds an item to the end of the list.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panose="020B0604020202020204" pitchFamily="34" charset="0"/>
              </a:rPr>
              <a:t>	</a:t>
            </a:r>
            <a:r>
              <a:rPr lang="en-US" altLang="en-US" sz="1600" dirty="0" err="1">
                <a:latin typeface="Arial" panose="020B0604020202020204" pitchFamily="34" charset="0"/>
              </a:rPr>
              <a:t>eg</a:t>
            </a:r>
            <a:r>
              <a:rPr lang="en-US" altLang="en-US" sz="1600" dirty="0">
                <a:latin typeface="Arial" panose="020B0604020202020204" pitchFamily="34" charset="0"/>
              </a:rPr>
              <a:t>: 	</a:t>
            </a:r>
            <a:r>
              <a:rPr lang="en-US" altLang="en-US" sz="1600" dirty="0" err="1">
                <a:latin typeface="Arial" panose="020B0604020202020204" pitchFamily="34" charset="0"/>
              </a:rPr>
              <a:t>my_list</a:t>
            </a:r>
            <a:r>
              <a:rPr lang="en-US" altLang="en-US" sz="1600" dirty="0">
                <a:latin typeface="Arial" panose="020B0604020202020204" pitchFamily="34" charset="0"/>
              </a:rPr>
              <a:t> = [1, 2, 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panose="020B0604020202020204" pitchFamily="34" charset="0"/>
              </a:rPr>
              <a:t>   		</a:t>
            </a:r>
            <a:r>
              <a:rPr lang="en-US" altLang="en-US" sz="1600" dirty="0" err="1">
                <a:latin typeface="Arial" panose="020B0604020202020204" pitchFamily="34" charset="0"/>
              </a:rPr>
              <a:t>my_list.append</a:t>
            </a:r>
            <a:r>
              <a:rPr lang="en-US" altLang="en-US" sz="1600" dirty="0">
                <a:latin typeface="Arial" panose="020B0604020202020204" pitchFamily="34" charset="0"/>
              </a:rPr>
              <a:t>(4)	# </a:t>
            </a:r>
            <a:r>
              <a:rPr lang="en-US" altLang="en-US" sz="1600" dirty="0" err="1">
                <a:latin typeface="Arial" panose="020B0604020202020204" pitchFamily="34" charset="0"/>
              </a:rPr>
              <a:t>my_list</a:t>
            </a:r>
            <a:r>
              <a:rPr lang="en-US" altLang="en-US" sz="1600" dirty="0">
                <a:latin typeface="Arial" panose="020B0604020202020204" pitchFamily="34" charset="0"/>
              </a:rPr>
              <a:t> is now [1, 2, 3,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2. extend(</a:t>
            </a:r>
            <a:r>
              <a:rPr kumimoji="0" lang="en-US" altLang="en-US" sz="1600" i="0" strike="noStrike" cap="none" normalizeH="0" baseline="0" dirty="0" err="1">
                <a:ln>
                  <a:noFill/>
                </a:ln>
                <a:effectLst/>
                <a:latin typeface="Arial" panose="020B0604020202020204" pitchFamily="34" charset="0"/>
              </a:rPr>
              <a:t>iterable</a:t>
            </a:r>
            <a:r>
              <a:rPr kumimoji="0" lang="en-US" altLang="en-US" sz="1600" i="0" strike="noStrike" cap="none" normalizeH="0" baseline="0" dirty="0">
                <a:ln>
                  <a:noFill/>
                </a:ln>
                <a:effectLst/>
                <a:latin typeface="Arial" panose="020B0604020202020204" pitchFamily="34" charset="0"/>
              </a:rPr>
              <a:t>): - Adds all elements from an </a:t>
            </a:r>
            <a:r>
              <a:rPr kumimoji="0" lang="en-US" altLang="en-US" sz="1600" i="0" strike="noStrike" cap="none" normalizeH="0" baseline="0" dirty="0" err="1">
                <a:ln>
                  <a:noFill/>
                </a:ln>
                <a:effectLst/>
                <a:latin typeface="Arial" panose="020B0604020202020204" pitchFamily="34" charset="0"/>
              </a:rPr>
              <a:t>iterable</a:t>
            </a:r>
            <a:r>
              <a:rPr kumimoji="0" lang="en-US" altLang="en-US" sz="1600" i="0" strike="noStrike" cap="none" normalizeH="0" baseline="0" dirty="0">
                <a:ln>
                  <a:noFill/>
                </a:ln>
                <a:effectLst/>
                <a:latin typeface="Arial" panose="020B0604020202020204" pitchFamily="34" charset="0"/>
              </a:rPr>
              <a:t> (e.g., another list) to the 			end of the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Eg</a:t>
            </a:r>
            <a:r>
              <a:rPr kumimoji="0" lang="en-US" altLang="en-US" sz="1600" i="0" strike="noStrike" cap="none" normalizeH="0" baseline="0" dirty="0">
                <a:ln>
                  <a:noFill/>
                </a:ln>
                <a:effectLst/>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my_list</a:t>
            </a:r>
            <a:r>
              <a:rPr kumimoji="0" lang="en-US" altLang="en-US" sz="1600" i="0" strike="noStrike" cap="none" normalizeH="0" baseline="0" dirty="0">
                <a:ln>
                  <a:noFill/>
                </a:ln>
                <a:effectLst/>
                <a:latin typeface="Arial" panose="020B0604020202020204" pitchFamily="34" charset="0"/>
              </a:rPr>
              <a:t> = [1, 2,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my_list.extend</a:t>
            </a:r>
            <a:r>
              <a:rPr kumimoji="0" lang="en-US" altLang="en-US" sz="1600" i="0" strike="noStrike" cap="none" normalizeH="0" baseline="0" dirty="0">
                <a:ln>
                  <a:noFill/>
                </a:ln>
                <a:effectLst/>
                <a:latin typeface="Arial" panose="020B0604020202020204" pitchFamily="34" charset="0"/>
              </a:rPr>
              <a:t>([4, 5])	# </a:t>
            </a:r>
            <a:r>
              <a:rPr kumimoji="0" lang="en-US" altLang="en-US" sz="1600" i="0" strike="noStrike" cap="none" normalizeH="0" baseline="0" dirty="0" err="1">
                <a:ln>
                  <a:noFill/>
                </a:ln>
                <a:effectLst/>
                <a:latin typeface="Arial" panose="020B0604020202020204" pitchFamily="34" charset="0"/>
              </a:rPr>
              <a:t>my_list</a:t>
            </a:r>
            <a:r>
              <a:rPr kumimoji="0" lang="en-US" altLang="en-US" sz="1600" i="0" strike="noStrike" cap="none" normalizeH="0" baseline="0" dirty="0">
                <a:ln>
                  <a:noFill/>
                </a:ln>
                <a:effectLst/>
                <a:latin typeface="Arial" panose="020B0604020202020204" pitchFamily="34" charset="0"/>
              </a:rPr>
              <a:t> is now [1, 2, 3, 4,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3. insert(index, item):- Inserts an item at the specified index in the list.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panose="020B0604020202020204" pitchFamily="34" charset="0"/>
              </a:rPr>
              <a:t>	</a:t>
            </a:r>
            <a:r>
              <a:rPr lang="en-US" altLang="en-US" sz="1600" dirty="0" err="1">
                <a:latin typeface="Arial" panose="020B0604020202020204" pitchFamily="34" charset="0"/>
              </a:rPr>
              <a:t>Eg</a:t>
            </a:r>
            <a:r>
              <a:rPr lang="en-US" altLang="en-US" sz="1600" dirty="0">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my_list</a:t>
            </a:r>
            <a:r>
              <a:rPr kumimoji="0" lang="en-US" altLang="en-US" sz="1600" i="0" strike="noStrike" cap="none" normalizeH="0" baseline="0" dirty="0">
                <a:ln>
                  <a:noFill/>
                </a:ln>
                <a:effectLst/>
                <a:latin typeface="Arial" panose="020B0604020202020204" pitchFamily="34" charset="0"/>
              </a:rPr>
              <a:t> = [1, 2,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my_list.insert</a:t>
            </a:r>
            <a:r>
              <a:rPr kumimoji="0" lang="en-US" altLang="en-US" sz="1600" i="0" strike="noStrike" cap="none" normalizeH="0" baseline="0" dirty="0">
                <a:ln>
                  <a:noFill/>
                </a:ln>
                <a:effectLst/>
                <a:latin typeface="Arial" panose="020B0604020202020204" pitchFamily="34" charset="0"/>
              </a:rPr>
              <a:t>(1, 4)	# </a:t>
            </a:r>
            <a:r>
              <a:rPr kumimoji="0" lang="en-US" altLang="en-US" sz="1600" i="0" strike="noStrike" cap="none" normalizeH="0" baseline="0" dirty="0" err="1">
                <a:ln>
                  <a:noFill/>
                </a:ln>
                <a:effectLst/>
                <a:latin typeface="Arial" panose="020B0604020202020204" pitchFamily="34" charset="0"/>
              </a:rPr>
              <a:t>my_list</a:t>
            </a:r>
            <a:r>
              <a:rPr kumimoji="0" lang="en-US" altLang="en-US" sz="1600" i="0" strike="noStrike" cap="none" normalizeH="0" baseline="0" dirty="0">
                <a:ln>
                  <a:noFill/>
                </a:ln>
                <a:effectLst/>
                <a:latin typeface="Arial" panose="020B0604020202020204" pitchFamily="34" charset="0"/>
              </a:rPr>
              <a:t> is now [1, 4, 2,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4.remove(item): - Removes the first occurrence of the specified item from the list.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panose="020B0604020202020204" pitchFamily="34" charset="0"/>
              </a:rPr>
              <a:t>	</a:t>
            </a:r>
            <a:r>
              <a:rPr lang="en-US" altLang="en-US" sz="1600" dirty="0" err="1">
                <a:latin typeface="Arial" panose="020B0604020202020204" pitchFamily="34" charset="0"/>
              </a:rPr>
              <a:t>Eg</a:t>
            </a:r>
            <a:r>
              <a:rPr lang="en-US" altLang="en-US" sz="1600" dirty="0">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my_list</a:t>
            </a:r>
            <a:r>
              <a:rPr kumimoji="0" lang="en-US" altLang="en-US" sz="1600" i="0" strike="noStrike" cap="none" normalizeH="0" baseline="0" dirty="0">
                <a:ln>
                  <a:noFill/>
                </a:ln>
                <a:effectLst/>
                <a:latin typeface="Arial" panose="020B0604020202020204" pitchFamily="34" charset="0"/>
              </a:rPr>
              <a:t> = [1, 2, 3,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my_list.remove</a:t>
            </a:r>
            <a:r>
              <a:rPr kumimoji="0" lang="en-US" altLang="en-US" sz="1600" i="0" strike="noStrike" cap="none" normalizeH="0" baseline="0" dirty="0">
                <a:ln>
                  <a:noFill/>
                </a:ln>
                <a:effectLst/>
                <a:latin typeface="Arial" panose="020B0604020202020204" pitchFamily="34" charset="0"/>
              </a:rPr>
              <a:t>(2)	# </a:t>
            </a:r>
            <a:r>
              <a:rPr kumimoji="0" lang="en-US" altLang="en-US" sz="1600" i="0" strike="noStrike" cap="none" normalizeH="0" baseline="0" dirty="0" err="1">
                <a:ln>
                  <a:noFill/>
                </a:ln>
                <a:effectLst/>
                <a:latin typeface="Arial" panose="020B0604020202020204" pitchFamily="34" charset="0"/>
              </a:rPr>
              <a:t>my_list</a:t>
            </a:r>
            <a:r>
              <a:rPr kumimoji="0" lang="en-US" altLang="en-US" sz="1600" i="0" strike="noStrike" cap="none" normalizeH="0" baseline="0" dirty="0">
                <a:ln>
                  <a:noFill/>
                </a:ln>
                <a:effectLst/>
                <a:latin typeface="Arial" panose="020B0604020202020204" pitchFamily="34" charset="0"/>
              </a:rPr>
              <a:t> is now [1, 3, 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i="0"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5. pop(index): - Removes and returns the item at the specified index. If no index is provided, it removes 		and returns the last item.</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panose="020B0604020202020204" pitchFamily="34" charset="0"/>
              </a:rPr>
              <a:t>	</a:t>
            </a:r>
            <a:r>
              <a:rPr lang="en-US" altLang="en-US" sz="1600" dirty="0" err="1">
                <a:latin typeface="Arial" panose="020B0604020202020204" pitchFamily="34" charset="0"/>
              </a:rPr>
              <a:t>Eg</a:t>
            </a:r>
            <a:r>
              <a:rPr lang="en-US" altLang="en-US" sz="1600" dirty="0">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my_list</a:t>
            </a:r>
            <a:r>
              <a:rPr kumimoji="0" lang="en-US" altLang="en-US" sz="1600" i="0" strike="noStrike" cap="none" normalizeH="0" baseline="0" dirty="0">
                <a:ln>
                  <a:noFill/>
                </a:ln>
                <a:effectLst/>
                <a:latin typeface="Arial" panose="020B0604020202020204" pitchFamily="34" charset="0"/>
              </a:rPr>
              <a:t> = [1, 2,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popped_item</a:t>
            </a:r>
            <a:r>
              <a:rPr kumimoji="0" lang="en-US" altLang="en-US" sz="1600" i="0" strike="noStrike" cap="none" normalizeH="0" baseline="0" dirty="0">
                <a:ln>
                  <a:noFill/>
                </a:ln>
                <a:effectLst/>
                <a:latin typeface="Arial" panose="020B0604020202020204" pitchFamily="34" charset="0"/>
              </a:rPr>
              <a:t> = </a:t>
            </a:r>
            <a:r>
              <a:rPr kumimoji="0" lang="en-US" altLang="en-US" sz="1600" i="0" strike="noStrike" cap="none" normalizeH="0" baseline="0" dirty="0" err="1">
                <a:ln>
                  <a:noFill/>
                </a:ln>
                <a:effectLst/>
                <a:latin typeface="Arial" panose="020B0604020202020204" pitchFamily="34" charset="0"/>
              </a:rPr>
              <a:t>my_list.pop</a:t>
            </a:r>
            <a:r>
              <a:rPr kumimoji="0" lang="en-US" altLang="en-US" sz="1600" i="0" strike="noStrike" cap="none" normalizeH="0" baseline="0" dirty="0">
                <a:ln>
                  <a:noFill/>
                </a:ln>
                <a:effectLst/>
                <a:latin typeface="Arial" panose="020B0604020202020204" pitchFamily="34" charset="0"/>
              </a:rPr>
              <a:t>(1)		# </a:t>
            </a:r>
            <a:r>
              <a:rPr kumimoji="0" lang="en-US" altLang="en-US" sz="1600" i="0" strike="noStrike" cap="none" normalizeH="0" baseline="0" dirty="0" err="1">
                <a:ln>
                  <a:noFill/>
                </a:ln>
                <a:effectLst/>
                <a:latin typeface="Arial" panose="020B0604020202020204" pitchFamily="34" charset="0"/>
              </a:rPr>
              <a:t>popped_item</a:t>
            </a:r>
            <a:r>
              <a:rPr kumimoji="0" lang="en-US" altLang="en-US" sz="1600" i="0" strike="noStrike" cap="none" normalizeH="0" baseline="0" dirty="0">
                <a:ln>
                  <a:noFill/>
                </a:ln>
                <a:effectLst/>
                <a:latin typeface="Arial" panose="020B0604020202020204" pitchFamily="34" charset="0"/>
              </a:rPr>
              <a:t> is 2, </a:t>
            </a:r>
            <a:r>
              <a:rPr kumimoji="0" lang="en-US" altLang="en-US" sz="1600" i="0" strike="noStrike" cap="none" normalizeH="0" baseline="0" dirty="0" err="1">
                <a:ln>
                  <a:noFill/>
                </a:ln>
                <a:effectLst/>
                <a:latin typeface="Arial" panose="020B0604020202020204" pitchFamily="34" charset="0"/>
              </a:rPr>
              <a:t>my_list</a:t>
            </a:r>
            <a:r>
              <a:rPr kumimoji="0" lang="en-US" altLang="en-US" sz="1600" i="0" strike="noStrike" cap="none" normalizeH="0" baseline="0" dirty="0">
                <a:ln>
                  <a:noFill/>
                </a:ln>
                <a:effectLst/>
                <a:latin typeface="Arial" panose="020B0604020202020204" pitchFamily="34" charset="0"/>
              </a:rPr>
              <a:t> is now [1, 3]</a:t>
            </a:r>
          </a:p>
        </p:txBody>
      </p:sp>
    </p:spTree>
    <p:extLst>
      <p:ext uri="{BB962C8B-B14F-4D97-AF65-F5344CB8AC3E}">
        <p14:creationId xmlns:p14="http://schemas.microsoft.com/office/powerpoint/2010/main" val="307168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DATA STRUCTURE PYTHON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effectLst/>
                <a:latin typeface="Arial" panose="020B0604020202020204" pitchFamily="34" charset="0"/>
              </a:rPr>
              <a:t>LIST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6. index(item):- Returns the index of the first occurrence of the specified item in the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Eg</a:t>
            </a:r>
            <a:r>
              <a:rPr kumimoji="0" lang="en-US" altLang="en-US" sz="1600" i="0" strike="noStrike" cap="none" normalizeH="0" baseline="0" dirty="0">
                <a:ln>
                  <a:noFill/>
                </a:ln>
                <a:effectLst/>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my_list</a:t>
            </a:r>
            <a:r>
              <a:rPr kumimoji="0" lang="en-US" altLang="en-US" sz="1600" i="0" strike="noStrike" cap="none" normalizeH="0" baseline="0" dirty="0">
                <a:ln>
                  <a:noFill/>
                </a:ln>
                <a:effectLst/>
                <a:latin typeface="Arial" panose="020B0604020202020204" pitchFamily="34" charset="0"/>
              </a:rPr>
              <a:t> = [1, 2, 3,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   		index = </a:t>
            </a:r>
            <a:r>
              <a:rPr kumimoji="0" lang="en-US" altLang="en-US" sz="1600" i="0" strike="noStrike" cap="none" normalizeH="0" baseline="0" dirty="0" err="1">
                <a:ln>
                  <a:noFill/>
                </a:ln>
                <a:effectLst/>
                <a:latin typeface="Arial" panose="020B0604020202020204" pitchFamily="34" charset="0"/>
              </a:rPr>
              <a:t>my_list.index</a:t>
            </a:r>
            <a:r>
              <a:rPr kumimoji="0" lang="en-US" altLang="en-US" sz="1600" i="0" strike="noStrike" cap="none" normalizeH="0" baseline="0" dirty="0">
                <a:ln>
                  <a:noFill/>
                </a:ln>
                <a:effectLst/>
                <a:latin typeface="Arial" panose="020B0604020202020204" pitchFamily="34" charset="0"/>
              </a:rPr>
              <a:t>(2)	# index is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7.count(item):- Returns the number of times the specified item appears in the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Eg</a:t>
            </a:r>
            <a:r>
              <a:rPr kumimoji="0" lang="en-US" altLang="en-US" sz="1600" i="0" strike="noStrike" cap="none" normalizeH="0" baseline="0" dirty="0">
                <a:ln>
                  <a:noFill/>
                </a:ln>
                <a:effectLst/>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my_list</a:t>
            </a:r>
            <a:r>
              <a:rPr kumimoji="0" lang="en-US" altLang="en-US" sz="1600" i="0" strike="noStrike" cap="none" normalizeH="0" baseline="0" dirty="0">
                <a:ln>
                  <a:noFill/>
                </a:ln>
                <a:effectLst/>
                <a:latin typeface="Arial" panose="020B0604020202020204" pitchFamily="34" charset="0"/>
              </a:rPr>
              <a:t> = [1, 2, 3,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   		count = </a:t>
            </a:r>
            <a:r>
              <a:rPr kumimoji="0" lang="en-US" altLang="en-US" sz="1600" i="0" strike="noStrike" cap="none" normalizeH="0" baseline="0" dirty="0" err="1">
                <a:ln>
                  <a:noFill/>
                </a:ln>
                <a:effectLst/>
                <a:latin typeface="Arial" panose="020B0604020202020204" pitchFamily="34" charset="0"/>
              </a:rPr>
              <a:t>my_list.count</a:t>
            </a:r>
            <a:r>
              <a:rPr kumimoji="0" lang="en-US" altLang="en-US" sz="1600" i="0" strike="noStrike" cap="none" normalizeH="0" baseline="0" dirty="0">
                <a:ln>
                  <a:noFill/>
                </a:ln>
                <a:effectLst/>
                <a:latin typeface="Arial" panose="020B0604020202020204" pitchFamily="34" charset="0"/>
              </a:rPr>
              <a:t>(2)	# count is 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i="0"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8.sort(key=None, reverse=False):- Sorts the elements of the list in ascending order. You can specify a custom sorting key and reverse the order if needed.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Eg</a:t>
            </a:r>
            <a:r>
              <a:rPr kumimoji="0" lang="en-US" altLang="en-US" sz="1600" i="0" strike="noStrike" cap="none" normalizeH="0" baseline="0" dirty="0">
                <a:ln>
                  <a:noFill/>
                </a:ln>
                <a:effectLst/>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my_list</a:t>
            </a:r>
            <a:r>
              <a:rPr kumimoji="0" lang="en-US" altLang="en-US" sz="1600" i="0" strike="noStrike" cap="none" normalizeH="0" baseline="0" dirty="0">
                <a:ln>
                  <a:noFill/>
                </a:ln>
                <a:effectLst/>
                <a:latin typeface="Arial" panose="020B0604020202020204" pitchFamily="34" charset="0"/>
              </a:rPr>
              <a:t> = [3, 1,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my_list.sort</a:t>
            </a:r>
            <a:r>
              <a:rPr kumimoji="0" lang="en-US" altLang="en-US" sz="1600" i="0" strike="noStrike" cap="none" normalizeH="0" baseline="0" dirty="0">
                <a:ln>
                  <a:noFill/>
                </a:ln>
                <a:effectLst/>
                <a:latin typeface="Arial" panose="020B0604020202020204" pitchFamily="34" charset="0"/>
              </a:rPr>
              <a:t>()		# </a:t>
            </a:r>
            <a:r>
              <a:rPr kumimoji="0" lang="en-US" altLang="en-US" sz="1600" i="0" strike="noStrike" cap="none" normalizeH="0" baseline="0" dirty="0" err="1">
                <a:ln>
                  <a:noFill/>
                </a:ln>
                <a:effectLst/>
                <a:latin typeface="Arial" panose="020B0604020202020204" pitchFamily="34" charset="0"/>
              </a:rPr>
              <a:t>my_list</a:t>
            </a:r>
            <a:r>
              <a:rPr kumimoji="0" lang="en-US" altLang="en-US" sz="1600" i="0" strike="noStrike" cap="none" normalizeH="0" baseline="0" dirty="0">
                <a:ln>
                  <a:noFill/>
                </a:ln>
                <a:effectLst/>
                <a:latin typeface="Arial" panose="020B0604020202020204" pitchFamily="34" charset="0"/>
              </a:rPr>
              <a:t> is now [1, 2,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9.reverse():- Reverses the order of elements in the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Eg</a:t>
            </a:r>
            <a:r>
              <a:rPr kumimoji="0" lang="en-US" altLang="en-US" sz="1600" i="0" strike="noStrike" cap="none" normalizeH="0" baseline="0" dirty="0">
                <a:ln>
                  <a:noFill/>
                </a:ln>
                <a:effectLst/>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my_list</a:t>
            </a:r>
            <a:r>
              <a:rPr kumimoji="0" lang="en-US" altLang="en-US" sz="1600" i="0" strike="noStrike" cap="none" normalizeH="0" baseline="0" dirty="0">
                <a:ln>
                  <a:noFill/>
                </a:ln>
                <a:effectLst/>
                <a:latin typeface="Arial" panose="020B0604020202020204" pitchFamily="34" charset="0"/>
              </a:rPr>
              <a:t> = [1, 2,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my_list.reverse</a:t>
            </a:r>
            <a:r>
              <a:rPr kumimoji="0" lang="en-US" altLang="en-US" sz="1600" i="0" strike="noStrike" cap="none" normalizeH="0" baseline="0" dirty="0">
                <a:ln>
                  <a:noFill/>
                </a:ln>
                <a:effectLst/>
                <a:latin typeface="Arial" panose="020B0604020202020204" pitchFamily="34" charset="0"/>
              </a:rPr>
              <a:t>()		# </a:t>
            </a:r>
            <a:r>
              <a:rPr kumimoji="0" lang="en-US" altLang="en-US" sz="1600" i="0" strike="noStrike" cap="none" normalizeH="0" baseline="0" dirty="0" err="1">
                <a:ln>
                  <a:noFill/>
                </a:ln>
                <a:effectLst/>
                <a:latin typeface="Arial" panose="020B0604020202020204" pitchFamily="34" charset="0"/>
              </a:rPr>
              <a:t>my_list</a:t>
            </a:r>
            <a:r>
              <a:rPr kumimoji="0" lang="en-US" altLang="en-US" sz="1600" i="0" strike="noStrike" cap="none" normalizeH="0" baseline="0" dirty="0">
                <a:ln>
                  <a:noFill/>
                </a:ln>
                <a:effectLst/>
                <a:latin typeface="Arial" panose="020B0604020202020204" pitchFamily="34" charset="0"/>
              </a:rPr>
              <a:t> is now [3, 2,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panose="020B0604020202020204" pitchFamily="34" charset="0"/>
              </a:rPr>
              <a:t>10</a:t>
            </a:r>
            <a:r>
              <a:rPr kumimoji="0" lang="en-US" altLang="en-US" sz="1600" i="0" strike="noStrike" cap="none" normalizeH="0" baseline="0" dirty="0">
                <a:ln>
                  <a:noFill/>
                </a:ln>
                <a:effectLst/>
                <a:latin typeface="Arial" panose="020B0604020202020204" pitchFamily="34" charset="0"/>
              </a:rPr>
              <a:t>. clear():- Removes all items from the list, making it empty.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Eg</a:t>
            </a:r>
            <a:r>
              <a:rPr kumimoji="0" lang="en-US" altLang="en-US" sz="1600" i="0" strike="noStrike" cap="none" normalizeH="0" baseline="0" dirty="0">
                <a:ln>
                  <a:noFill/>
                </a:ln>
                <a:effectLst/>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my_list</a:t>
            </a:r>
            <a:r>
              <a:rPr kumimoji="0" lang="en-US" altLang="en-US" sz="1600" i="0" strike="noStrike" cap="none" normalizeH="0" baseline="0" dirty="0">
                <a:ln>
                  <a:noFill/>
                </a:ln>
                <a:effectLst/>
                <a:latin typeface="Arial" panose="020B0604020202020204" pitchFamily="34" charset="0"/>
              </a:rPr>
              <a:t> = [1, 2,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strike="noStrike" cap="none" normalizeH="0" baseline="0" dirty="0">
                <a:ln>
                  <a:noFill/>
                </a:ln>
                <a:effectLst/>
                <a:latin typeface="Arial" panose="020B0604020202020204" pitchFamily="34" charset="0"/>
              </a:rPr>
              <a:t>    		</a:t>
            </a:r>
            <a:r>
              <a:rPr kumimoji="0" lang="en-US" altLang="en-US" sz="1600" i="0" strike="noStrike" cap="none" normalizeH="0" baseline="0" dirty="0" err="1">
                <a:ln>
                  <a:noFill/>
                </a:ln>
                <a:effectLst/>
                <a:latin typeface="Arial" panose="020B0604020202020204" pitchFamily="34" charset="0"/>
              </a:rPr>
              <a:t>my_list.clear</a:t>
            </a:r>
            <a:r>
              <a:rPr kumimoji="0" lang="en-US" altLang="en-US" sz="1600" i="0" strike="noStrike" cap="none" normalizeH="0" baseline="0" dirty="0">
                <a:ln>
                  <a:noFill/>
                </a:ln>
                <a:effectLst/>
                <a:latin typeface="Arial" panose="020B0604020202020204" pitchFamily="34" charset="0"/>
              </a:rPr>
              <a:t>()		# </a:t>
            </a:r>
            <a:r>
              <a:rPr kumimoji="0" lang="en-US" altLang="en-US" sz="1600" i="0" strike="noStrike" cap="none" normalizeH="0" baseline="0" dirty="0" err="1">
                <a:ln>
                  <a:noFill/>
                </a:ln>
                <a:effectLst/>
                <a:latin typeface="Arial" panose="020B0604020202020204" pitchFamily="34" charset="0"/>
              </a:rPr>
              <a:t>my_list</a:t>
            </a:r>
            <a:r>
              <a:rPr kumimoji="0" lang="en-US" altLang="en-US" sz="1600" i="0" strike="noStrike" cap="none" normalizeH="0" baseline="0" dirty="0">
                <a:ln>
                  <a:noFill/>
                </a:ln>
                <a:effectLst/>
                <a:latin typeface="Arial" panose="020B0604020202020204" pitchFamily="34" charset="0"/>
              </a:rPr>
              <a:t> is now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i="0"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85754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0"/>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DATA STRUCTURE PYTHON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Söhne"/>
              </a:rPr>
              <a:t>Tuple</a:t>
            </a:r>
            <a:r>
              <a:rPr kumimoji="0" lang="en-US" altLang="en-US" sz="1800" b="0" i="0" u="none" strike="noStrike" cap="none" normalizeH="0" baseline="0" dirty="0">
                <a:ln>
                  <a:noFill/>
                </a:ln>
                <a:effectLst/>
                <a:latin typeface="Söhne"/>
              </a:rPr>
              <a:t>:</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A tuple is an ordered, immutable (unchangeable), and heterogeneous collection of items.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Tuples are defined using parentheses </a:t>
            </a:r>
            <a:r>
              <a:rPr kumimoji="0" lang="en-US" altLang="en-US" sz="1800" b="1" i="0" u="none" strike="noStrike" cap="none" normalizeH="0" baseline="0" dirty="0">
                <a:ln>
                  <a:noFill/>
                </a:ln>
                <a:effectLst/>
                <a:latin typeface="Söhne Mono"/>
              </a:rPr>
              <a:t>()</a:t>
            </a:r>
            <a:r>
              <a:rPr kumimoji="0" lang="en-US" altLang="en-US" sz="1800" b="0" i="0" u="none" strike="noStrike" cap="none" normalizeH="0" baseline="0" dirty="0">
                <a:ln>
                  <a:noFill/>
                </a:ln>
                <a:effectLst/>
                <a:latin typeface="Söhne"/>
              </a:rPr>
              <a:t> and can contain elements of different data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Elements in a tuple can be accessed by their index, starting from 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Because tuples are immutable, you cannot modify their elements after creation.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Tuples are often used to represent collections of related values.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latin typeface="Söhne"/>
              </a:rPr>
              <a:t>Example:	</a:t>
            </a:r>
            <a:r>
              <a:rPr lang="en-US" altLang="en-US" sz="1800" dirty="0" err="1">
                <a:latin typeface="Söhne"/>
              </a:rPr>
              <a:t>my_tuple</a:t>
            </a:r>
            <a:r>
              <a:rPr lang="en-US" altLang="en-US" sz="1800" dirty="0">
                <a:latin typeface="Söhne"/>
              </a:rPr>
              <a:t> = (1, 2, 3, 'four', 5.0)</a:t>
            </a:r>
          </a:p>
          <a:p>
            <a:pPr marL="914400" lvl="2" indent="0" eaLnBrk="0" fontAlgn="base" hangingPunct="0">
              <a:lnSpc>
                <a:spcPct val="100000"/>
              </a:lnSpc>
              <a:spcBef>
                <a:spcPct val="0"/>
              </a:spcBef>
              <a:spcAft>
                <a:spcPct val="0"/>
              </a:spcAft>
              <a:buNone/>
            </a:pPr>
            <a:r>
              <a:rPr lang="en-US" altLang="en-US" sz="1800" dirty="0">
                <a:latin typeface="Söhne"/>
              </a:rPr>
              <a:t>	# </a:t>
            </a:r>
            <a:r>
              <a:rPr lang="en-US" altLang="en-US" sz="1800" dirty="0" err="1">
                <a:latin typeface="Söhne"/>
              </a:rPr>
              <a:t>my_tuple</a:t>
            </a:r>
            <a:r>
              <a:rPr lang="en-US" altLang="en-US" sz="1800" dirty="0">
                <a:latin typeface="Söhne"/>
              </a:rPr>
              <a:t>[0] = 0  # This will raise an error since tuples are immutable</a:t>
            </a:r>
          </a:p>
          <a:p>
            <a:pPr marL="914400" lvl="2" indent="0" eaLnBrk="0" fontAlgn="base" hangingPunct="0">
              <a:lnSpc>
                <a:spcPct val="100000"/>
              </a:lnSpc>
              <a:spcBef>
                <a:spcPct val="0"/>
              </a:spcBef>
              <a:spcAft>
                <a:spcPct val="0"/>
              </a:spcAft>
              <a:buNone/>
            </a:pPr>
            <a:r>
              <a:rPr lang="en-US" altLang="en-US" sz="1800" dirty="0">
                <a:latin typeface="Söhne"/>
              </a:rPr>
              <a:t>	print(</a:t>
            </a:r>
            <a:r>
              <a:rPr lang="en-US" altLang="en-US" sz="1800" dirty="0" err="1">
                <a:latin typeface="Söhne"/>
              </a:rPr>
              <a:t>my_tuple</a:t>
            </a:r>
            <a:r>
              <a:rPr lang="en-US" altLang="en-US" sz="1800" dirty="0">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Söhne"/>
              </a:rPr>
              <a:t>MTEHODS:</a:t>
            </a:r>
          </a:p>
          <a:p>
            <a:pPr marL="457200" lvl="1" indent="0" eaLnBrk="0" fontAlgn="base" hangingPunct="0">
              <a:lnSpc>
                <a:spcPct val="100000"/>
              </a:lnSpc>
              <a:spcBef>
                <a:spcPct val="0"/>
              </a:spcBef>
              <a:spcAft>
                <a:spcPct val="0"/>
              </a:spcAft>
              <a:buNone/>
            </a:pPr>
            <a:r>
              <a:rPr lang="en-US" sz="1600" b="1" i="0" dirty="0">
                <a:effectLst/>
                <a:latin typeface="Söhne"/>
              </a:rPr>
              <a:t>1.count(value):</a:t>
            </a:r>
            <a:r>
              <a:rPr lang="en-US" sz="1600" b="0" i="0" dirty="0">
                <a:effectLst/>
                <a:latin typeface="Söhne"/>
              </a:rPr>
              <a:t> This method returns the number of times a specified value appears in the tuple.</a:t>
            </a:r>
          </a:p>
          <a:p>
            <a:pPr marL="457200" lvl="1" indent="0" eaLnBrk="0" fontAlgn="base" hangingPunct="0">
              <a:lnSpc>
                <a:spcPct val="100000"/>
              </a:lnSpc>
              <a:spcBef>
                <a:spcPct val="0"/>
              </a:spcBef>
              <a:spcAft>
                <a:spcPct val="0"/>
              </a:spcAft>
              <a:buNone/>
            </a:pPr>
            <a:r>
              <a:rPr lang="en-US" altLang="en-US" sz="1600" dirty="0">
                <a:latin typeface="Söhne"/>
              </a:rPr>
              <a:t>	</a:t>
            </a:r>
            <a:r>
              <a:rPr lang="en-US" altLang="en-US" sz="1600" dirty="0" err="1">
                <a:latin typeface="Söhne"/>
              </a:rPr>
              <a:t>my_tuple</a:t>
            </a:r>
            <a:r>
              <a:rPr lang="en-US" altLang="en-US" sz="1600" dirty="0">
                <a:latin typeface="Söhne"/>
              </a:rPr>
              <a:t> = (1, 2, 2, 3, 4, 2)</a:t>
            </a:r>
          </a:p>
          <a:p>
            <a:pPr marL="457200" lvl="1" indent="0" eaLnBrk="0" fontAlgn="base" hangingPunct="0">
              <a:lnSpc>
                <a:spcPct val="100000"/>
              </a:lnSpc>
              <a:spcBef>
                <a:spcPct val="0"/>
              </a:spcBef>
              <a:spcAft>
                <a:spcPct val="0"/>
              </a:spcAft>
              <a:buNone/>
            </a:pPr>
            <a:r>
              <a:rPr lang="en-US" altLang="en-US" sz="1600" dirty="0">
                <a:latin typeface="Söhne"/>
              </a:rPr>
              <a:t>	count = </a:t>
            </a:r>
            <a:r>
              <a:rPr lang="en-US" altLang="en-US" sz="1600" dirty="0" err="1">
                <a:latin typeface="Söhne"/>
              </a:rPr>
              <a:t>my_tuple.count</a:t>
            </a:r>
            <a:r>
              <a:rPr lang="en-US" altLang="en-US" sz="1600" dirty="0">
                <a:latin typeface="Söhne"/>
              </a:rPr>
              <a:t>(2)</a:t>
            </a:r>
          </a:p>
          <a:p>
            <a:pPr marL="457200" lvl="1" indent="0" eaLnBrk="0" fontAlgn="base" hangingPunct="0">
              <a:lnSpc>
                <a:spcPct val="100000"/>
              </a:lnSpc>
              <a:spcBef>
                <a:spcPct val="0"/>
              </a:spcBef>
              <a:spcAft>
                <a:spcPct val="0"/>
              </a:spcAft>
              <a:buNone/>
            </a:pPr>
            <a:r>
              <a:rPr lang="en-US" altLang="en-US" sz="1600" dirty="0">
                <a:latin typeface="Söhne"/>
              </a:rPr>
              <a:t>	print(count)  # Output: 3</a:t>
            </a:r>
          </a:p>
          <a:p>
            <a:pPr marL="457200" lvl="1" indent="0" eaLnBrk="0" fontAlgn="base" hangingPunct="0">
              <a:lnSpc>
                <a:spcPct val="100000"/>
              </a:lnSpc>
              <a:spcBef>
                <a:spcPct val="0"/>
              </a:spcBef>
              <a:spcAft>
                <a:spcPct val="0"/>
              </a:spcAft>
              <a:buNone/>
            </a:pPr>
            <a:r>
              <a:rPr lang="en-US" sz="1600" b="1" i="0" dirty="0">
                <a:effectLst/>
                <a:latin typeface="Söhne"/>
              </a:rPr>
              <a:t>index(value[, start[, end]]):</a:t>
            </a:r>
            <a:r>
              <a:rPr lang="en-US" sz="1600" b="0" i="0" dirty="0">
                <a:effectLst/>
                <a:latin typeface="Söhne"/>
              </a:rPr>
              <a:t> This method returns the index of the first occurrence of the specified value in the tuple. You can also specify optional start and end indices to search within a specific range.</a:t>
            </a:r>
          </a:p>
          <a:p>
            <a:pPr marL="457200" lvl="1" indent="0" eaLnBrk="0" fontAlgn="base" hangingPunct="0">
              <a:lnSpc>
                <a:spcPct val="100000"/>
              </a:lnSpc>
              <a:spcBef>
                <a:spcPct val="0"/>
              </a:spcBef>
              <a:spcAft>
                <a:spcPct val="0"/>
              </a:spcAft>
              <a:buNone/>
            </a:pPr>
            <a:r>
              <a:rPr lang="en-US" altLang="en-US" sz="1600" dirty="0">
                <a:latin typeface="Söhne"/>
              </a:rPr>
              <a:t>	</a:t>
            </a:r>
            <a:r>
              <a:rPr lang="en-US" altLang="en-US" sz="1600" dirty="0" err="1">
                <a:latin typeface="Söhne"/>
              </a:rPr>
              <a:t>my_tuple</a:t>
            </a:r>
            <a:r>
              <a:rPr lang="en-US" altLang="en-US" sz="1600" dirty="0">
                <a:latin typeface="Söhne"/>
              </a:rPr>
              <a:t> = (1, 2, 3, 4, 5, 2)		</a:t>
            </a:r>
          </a:p>
          <a:p>
            <a:pPr marL="457200" lvl="1" indent="0" eaLnBrk="0" fontAlgn="base" hangingPunct="0">
              <a:lnSpc>
                <a:spcPct val="100000"/>
              </a:lnSpc>
              <a:spcBef>
                <a:spcPct val="0"/>
              </a:spcBef>
              <a:spcAft>
                <a:spcPct val="0"/>
              </a:spcAft>
              <a:buNone/>
            </a:pPr>
            <a:r>
              <a:rPr lang="en-US" altLang="en-US" sz="1600" dirty="0">
                <a:latin typeface="Söhne"/>
              </a:rPr>
              <a:t>	index = </a:t>
            </a:r>
            <a:r>
              <a:rPr lang="en-US" altLang="en-US" sz="1600" dirty="0" err="1">
                <a:latin typeface="Söhne"/>
              </a:rPr>
              <a:t>my_tuple.index</a:t>
            </a:r>
            <a:r>
              <a:rPr lang="en-US" altLang="en-US" sz="1600" dirty="0">
                <a:latin typeface="Söhne"/>
              </a:rPr>
              <a:t>(2)</a:t>
            </a:r>
          </a:p>
          <a:p>
            <a:pPr marL="457200" lvl="1" indent="0" eaLnBrk="0" fontAlgn="base" hangingPunct="0">
              <a:lnSpc>
                <a:spcPct val="100000"/>
              </a:lnSpc>
              <a:spcBef>
                <a:spcPct val="0"/>
              </a:spcBef>
              <a:spcAft>
                <a:spcPct val="0"/>
              </a:spcAft>
              <a:buNone/>
            </a:pPr>
            <a:r>
              <a:rPr lang="en-US" altLang="en-US" sz="1600" dirty="0">
                <a:latin typeface="Söhne"/>
              </a:rPr>
              <a:t>	print(index)  # Output: 1</a:t>
            </a:r>
          </a:p>
          <a:p>
            <a:pPr marL="457200" lvl="1" indent="0" eaLnBrk="0" fontAlgn="base" hangingPunct="0">
              <a:lnSpc>
                <a:spcPct val="100000"/>
              </a:lnSpc>
              <a:spcBef>
                <a:spcPct val="0"/>
              </a:spcBef>
              <a:spcAft>
                <a:spcPct val="0"/>
              </a:spcAft>
              <a:buNone/>
            </a:pPr>
            <a:endParaRPr lang="en-US" altLang="en-US" sz="1600" dirty="0">
              <a:latin typeface="Söhne"/>
            </a:endParaRPr>
          </a:p>
          <a:p>
            <a:pPr marL="457200" lvl="1" indent="0" eaLnBrk="0" fontAlgn="base" hangingPunct="0">
              <a:lnSpc>
                <a:spcPct val="100000"/>
              </a:lnSpc>
              <a:spcBef>
                <a:spcPct val="0"/>
              </a:spcBef>
              <a:spcAft>
                <a:spcPct val="0"/>
              </a:spcAft>
              <a:buNone/>
            </a:pPr>
            <a:endParaRPr lang="en-US" altLang="en-US" sz="1600" dirty="0">
              <a:latin typeface="Söhne"/>
            </a:endParaRPr>
          </a:p>
          <a:p>
            <a:pPr marL="457200" lvl="1" indent="0" eaLnBrk="0" fontAlgn="base" hangingPunct="0">
              <a:lnSpc>
                <a:spcPct val="100000"/>
              </a:lnSpc>
              <a:spcBef>
                <a:spcPct val="0"/>
              </a:spcBef>
              <a:spcAft>
                <a:spcPct val="0"/>
              </a:spcAft>
              <a:buFontTx/>
              <a:buChar char="•"/>
            </a:pPr>
            <a:endParaRPr lang="en-US" altLang="en-US" sz="1600" dirty="0">
              <a:latin typeface="Söhne"/>
            </a:endParaRPr>
          </a:p>
          <a:p>
            <a:pPr marL="457200" lvl="1" indent="0" eaLnBrk="0" fontAlgn="base" hangingPunct="0">
              <a:lnSpc>
                <a:spcPct val="100000"/>
              </a:lnSpc>
              <a:spcBef>
                <a:spcPct val="0"/>
              </a:spcBef>
              <a:spcAft>
                <a:spcPct val="0"/>
              </a:spcAft>
              <a:buFontTx/>
              <a:buChar char="•"/>
            </a:pPr>
            <a:endParaRPr kumimoji="0" lang="en-US" altLang="en-US" sz="12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strike="noStrike" cap="none" normalizeH="0" baseline="0" dirty="0">
              <a:ln>
                <a:noFill/>
              </a:ln>
              <a:effectLst/>
              <a:latin typeface="Arial" panose="020B0604020202020204" pitchFamily="34" charset="0"/>
            </a:endParaRPr>
          </a:p>
        </p:txBody>
      </p:sp>
      <p:sp>
        <p:nvSpPr>
          <p:cNvPr id="3" name="Rectangle 1">
            <a:extLst>
              <a:ext uri="{FF2B5EF4-FFF2-40B4-BE49-F238E27FC236}">
                <a16:creationId xmlns:a16="http://schemas.microsoft.com/office/drawing/2014/main" id="{EAD6A31A-9A0C-CE0D-7F27-5031D96CBD07}"/>
              </a:ext>
            </a:extLst>
          </p:cNvPr>
          <p:cNvSpPr>
            <a:spLocks noChangeArrowheads="1"/>
          </p:cNvSpPr>
          <p:nvPr/>
        </p:nvSpPr>
        <p:spPr bwMode="auto">
          <a:xfrm>
            <a:off x="0" y="43934"/>
            <a:ext cx="184731" cy="369332"/>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B06E19E-8DE5-839A-A69B-187DF46C8BF6}"/>
              </a:ext>
            </a:extLst>
          </p:cNvPr>
          <p:cNvSpPr txBox="1"/>
          <p:nvPr/>
        </p:nvSpPr>
        <p:spPr>
          <a:xfrm>
            <a:off x="4548787" y="4959425"/>
            <a:ext cx="3715184" cy="1077218"/>
          </a:xfrm>
          <a:prstGeom prst="rect">
            <a:avLst/>
          </a:prstGeom>
          <a:noFill/>
        </p:spPr>
        <p:txBody>
          <a:bodyPr wrap="none" rtlCol="0">
            <a:spAutoFit/>
          </a:bodyPr>
          <a:lstStyle/>
          <a:p>
            <a:pPr marL="457200" lvl="1" indent="0" eaLnBrk="0" fontAlgn="base" hangingPunct="0">
              <a:lnSpc>
                <a:spcPct val="100000"/>
              </a:lnSpc>
              <a:spcBef>
                <a:spcPct val="0"/>
              </a:spcBef>
              <a:spcAft>
                <a:spcPct val="0"/>
              </a:spcAft>
              <a:buNone/>
            </a:pPr>
            <a:r>
              <a:rPr lang="en-US" altLang="en-US" sz="1600" dirty="0">
                <a:latin typeface="Söhne"/>
              </a:rPr>
              <a:t># With optional start and end indices</a:t>
            </a:r>
          </a:p>
          <a:p>
            <a:pPr marL="457200" lvl="1" indent="0" eaLnBrk="0" fontAlgn="base" hangingPunct="0">
              <a:lnSpc>
                <a:spcPct val="100000"/>
              </a:lnSpc>
              <a:spcBef>
                <a:spcPct val="0"/>
              </a:spcBef>
              <a:spcAft>
                <a:spcPct val="0"/>
              </a:spcAft>
              <a:buNone/>
            </a:pPr>
            <a:r>
              <a:rPr lang="en-US" altLang="en-US" sz="1600" dirty="0">
                <a:latin typeface="Söhne"/>
              </a:rPr>
              <a:t>index = </a:t>
            </a:r>
            <a:r>
              <a:rPr lang="en-US" altLang="en-US" sz="1600" dirty="0" err="1">
                <a:latin typeface="Söhne"/>
              </a:rPr>
              <a:t>my_tuple.index</a:t>
            </a:r>
            <a:r>
              <a:rPr lang="en-US" altLang="en-US" sz="1600" dirty="0">
                <a:latin typeface="Söhne"/>
              </a:rPr>
              <a:t>(2, 2, 5)</a:t>
            </a:r>
          </a:p>
          <a:p>
            <a:pPr marL="457200" lvl="1" indent="0" eaLnBrk="0" fontAlgn="base" hangingPunct="0">
              <a:lnSpc>
                <a:spcPct val="100000"/>
              </a:lnSpc>
              <a:spcBef>
                <a:spcPct val="0"/>
              </a:spcBef>
              <a:spcAft>
                <a:spcPct val="0"/>
              </a:spcAft>
              <a:buNone/>
            </a:pPr>
            <a:r>
              <a:rPr lang="en-US" altLang="en-US" sz="1600" dirty="0">
                <a:latin typeface="Söhne"/>
              </a:rPr>
              <a:t>print(index)  # Output: 5</a:t>
            </a:r>
          </a:p>
          <a:p>
            <a:endParaRPr lang="en-IN" sz="1600" dirty="0"/>
          </a:p>
        </p:txBody>
      </p:sp>
    </p:spTree>
    <p:extLst>
      <p:ext uri="{BB962C8B-B14F-4D97-AF65-F5344CB8AC3E}">
        <p14:creationId xmlns:p14="http://schemas.microsoft.com/office/powerpoint/2010/main" val="1625670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0"/>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DATA STRUCTURE PYTHON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953117" y="69020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Söhne"/>
              </a:rPr>
              <a:t>Set</a:t>
            </a:r>
            <a:r>
              <a:rPr kumimoji="0" lang="en-US" altLang="en-US" sz="1800" b="0" i="0" u="none" strike="noStrike" cap="none" normalizeH="0" baseline="0" dirty="0">
                <a:ln>
                  <a:noFill/>
                </a:ln>
                <a:effectLst/>
                <a:latin typeface="Söhne"/>
              </a:rPr>
              <a:t>:</a:t>
            </a:r>
            <a:endParaRPr kumimoji="0" lang="en-US" altLang="en-US" sz="1800" b="0" i="0" u="none" strike="noStrike" cap="none" normalizeH="0" baseline="0" dirty="0">
              <a:ln>
                <a:noFill/>
              </a:ln>
              <a:effectLst/>
            </a:endParaRP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Söhne"/>
              </a:rPr>
              <a:t>A set is an unordered and mutable collection of unique elements.</a:t>
            </a: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Söhne"/>
              </a:rPr>
              <a:t>Sets are defined using curly braces </a:t>
            </a:r>
            <a:r>
              <a:rPr kumimoji="0" lang="en-US" altLang="en-US" sz="1800" b="1" i="0" u="none" strike="noStrike" cap="none" normalizeH="0" baseline="0" dirty="0">
                <a:ln>
                  <a:noFill/>
                </a:ln>
                <a:effectLst/>
                <a:latin typeface="Söhne Mono"/>
              </a:rPr>
              <a:t>{}</a:t>
            </a:r>
            <a:r>
              <a:rPr kumimoji="0" lang="en-US" altLang="en-US" sz="1800" b="0" i="0" u="none" strike="noStrike" cap="none" normalizeH="0" baseline="0" dirty="0">
                <a:ln>
                  <a:noFill/>
                </a:ln>
                <a:effectLst/>
                <a:latin typeface="Söhne"/>
              </a:rPr>
              <a:t> or the </a:t>
            </a:r>
            <a:r>
              <a:rPr kumimoji="0" lang="en-US" altLang="en-US" sz="1800" b="1" i="0" u="none" strike="noStrike" cap="none" normalizeH="0" baseline="0" dirty="0">
                <a:ln>
                  <a:noFill/>
                </a:ln>
                <a:effectLst/>
                <a:latin typeface="Söhne Mono"/>
              </a:rPr>
              <a:t>set()</a:t>
            </a:r>
            <a:r>
              <a:rPr kumimoji="0" lang="en-US" altLang="en-US" sz="1800" b="0" i="0" u="none" strike="noStrike" cap="none" normalizeH="0" baseline="0" dirty="0">
                <a:ln>
                  <a:noFill/>
                </a:ln>
                <a:effectLst/>
                <a:latin typeface="Söhne"/>
              </a:rPr>
              <a:t> constructor.</a:t>
            </a: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Söhne"/>
              </a:rPr>
              <a:t>Sets do not allow duplicate values, and they automatically remove duplicates.</a:t>
            </a: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Söhne"/>
              </a:rPr>
              <a:t>Sets support various set operations such as union, intersection, and difference.</a:t>
            </a: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Söhne"/>
              </a:rPr>
              <a:t>Sets are often used for tasks that require unique values or membership testing.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Söhne"/>
              </a:rPr>
              <a:t>1..add(element):Adds an element to the set. If the element is already present, it does nothing.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Söhne"/>
              </a:rPr>
              <a:t>	</a:t>
            </a:r>
            <a:r>
              <a:rPr kumimoji="0" lang="en-US" altLang="en-US" sz="1600" i="0" u="none" strike="noStrike" cap="none" normalizeH="0" baseline="0" dirty="0" err="1">
                <a:ln>
                  <a:noFill/>
                </a:ln>
                <a:effectLst/>
                <a:latin typeface="Söhne"/>
              </a:rPr>
              <a:t>Eg</a:t>
            </a:r>
            <a:r>
              <a:rPr kumimoji="0" lang="en-US" altLang="en-US" sz="1600" i="0" u="none" strike="noStrike" cap="none" normalizeH="0" baseline="0" dirty="0">
                <a:ln>
                  <a:noFill/>
                </a:ln>
                <a:effectLst/>
                <a:latin typeface="Söhne"/>
              </a:rPr>
              <a:t>:	</a:t>
            </a:r>
            <a:r>
              <a:rPr kumimoji="0" lang="en-US" altLang="en-US" sz="1600" i="0" u="none" strike="noStrike" cap="none" normalizeH="0" baseline="0" dirty="0" err="1">
                <a:ln>
                  <a:noFill/>
                </a:ln>
                <a:effectLst/>
                <a:latin typeface="Söhne"/>
              </a:rPr>
              <a:t>my_set</a:t>
            </a:r>
            <a:r>
              <a:rPr kumimoji="0" lang="en-US" altLang="en-US" sz="1600" i="0" u="none" strike="noStrike" cap="none" normalizeH="0" baseline="0" dirty="0">
                <a:ln>
                  <a:noFill/>
                </a:ln>
                <a:effectLst/>
                <a:latin typeface="Söhne"/>
              </a:rPr>
              <a:t> = {1, 2,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Söhne"/>
              </a:rPr>
              <a:t>		</a:t>
            </a:r>
            <a:r>
              <a:rPr kumimoji="0" lang="en-US" altLang="en-US" sz="1600" i="0" u="none" strike="noStrike" cap="none" normalizeH="0" baseline="0" dirty="0" err="1">
                <a:ln>
                  <a:noFill/>
                </a:ln>
                <a:effectLst/>
                <a:latin typeface="Söhne"/>
              </a:rPr>
              <a:t>my_set.add</a:t>
            </a:r>
            <a:r>
              <a:rPr kumimoji="0" lang="en-US" altLang="en-US" sz="1600" i="0" u="none" strike="noStrike" cap="none" normalizeH="0" baseline="0" dirty="0">
                <a:ln>
                  <a:noFill/>
                </a:ln>
                <a:effectLst/>
                <a:latin typeface="Söhne"/>
              </a:rPr>
              <a:t>(4)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Söhne"/>
              </a:rPr>
              <a:t>		print(</a:t>
            </a:r>
            <a:r>
              <a:rPr kumimoji="0" lang="en-US" altLang="en-US" sz="1600" i="0" u="none" strike="noStrike" cap="none" normalizeH="0" baseline="0" dirty="0" err="1">
                <a:ln>
                  <a:noFill/>
                </a:ln>
                <a:effectLst/>
                <a:latin typeface="Söhne"/>
              </a:rPr>
              <a:t>my_set</a:t>
            </a:r>
            <a:r>
              <a:rPr kumimoji="0" lang="en-US" altLang="en-US" sz="1600" i="0" u="none" strike="noStrike" cap="none" normalizeH="0" baseline="0" dirty="0">
                <a:ln>
                  <a:noFill/>
                </a:ln>
                <a:effectLst/>
                <a:latin typeface="Söhne"/>
              </a:rPr>
              <a:t>)  # Output: {1, 2, 3,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Söhne"/>
              </a:rPr>
              <a:t>2. remove(element):Removes the specified element from the set. If the element is not found, it 			raises a </a:t>
            </a:r>
            <a:r>
              <a:rPr kumimoji="0" lang="en-US" altLang="en-US" sz="1600" i="0" u="none" strike="noStrike" cap="none" normalizeH="0" baseline="0" dirty="0" err="1">
                <a:ln>
                  <a:noFill/>
                </a:ln>
                <a:effectLst/>
                <a:latin typeface="Söhne"/>
              </a:rPr>
              <a:t>KeyError</a:t>
            </a:r>
            <a:r>
              <a:rPr kumimoji="0" lang="en-US" altLang="en-US" sz="1600" i="0" u="none" strike="noStrike" cap="none" normalizeH="0" baseline="0" dirty="0">
                <a:ln>
                  <a:noFill/>
                </a:ln>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Söhne"/>
              </a:rPr>
              <a:t>	</a:t>
            </a:r>
            <a:r>
              <a:rPr kumimoji="0" lang="en-US" altLang="en-US" sz="1600" i="0" u="none" strike="noStrike" cap="none" normalizeH="0" baseline="0" dirty="0" err="1">
                <a:ln>
                  <a:noFill/>
                </a:ln>
                <a:effectLst/>
                <a:latin typeface="Söhne"/>
              </a:rPr>
              <a:t>Eg</a:t>
            </a:r>
            <a:r>
              <a:rPr kumimoji="0" lang="en-US" altLang="en-US" sz="1600" i="0" u="none" strike="noStrike" cap="none" normalizeH="0" baseline="0" dirty="0">
                <a:ln>
                  <a:noFill/>
                </a:ln>
                <a:effectLst/>
                <a:latin typeface="Söhne"/>
              </a:rPr>
              <a:t>:	</a:t>
            </a:r>
            <a:r>
              <a:rPr kumimoji="0" lang="en-US" altLang="en-US" sz="1600" i="0" u="none" strike="noStrike" cap="none" normalizeH="0" baseline="0" dirty="0" err="1">
                <a:ln>
                  <a:noFill/>
                </a:ln>
                <a:effectLst/>
                <a:latin typeface="Söhne"/>
              </a:rPr>
              <a:t>my_set</a:t>
            </a:r>
            <a:r>
              <a:rPr kumimoji="0" lang="en-US" altLang="en-US" sz="1600" i="0" u="none" strike="noStrike" cap="none" normalizeH="0" baseline="0" dirty="0">
                <a:ln>
                  <a:noFill/>
                </a:ln>
                <a:effectLst/>
                <a:latin typeface="Söhne"/>
              </a:rPr>
              <a:t> = {1, 2,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Söhne"/>
              </a:rPr>
              <a:t>		</a:t>
            </a:r>
            <a:r>
              <a:rPr kumimoji="0" lang="en-US" altLang="en-US" sz="1600" i="0" u="none" strike="noStrike" cap="none" normalizeH="0" baseline="0" dirty="0" err="1">
                <a:ln>
                  <a:noFill/>
                </a:ln>
                <a:effectLst/>
                <a:latin typeface="Söhne"/>
              </a:rPr>
              <a:t>my_set.remove</a:t>
            </a:r>
            <a:r>
              <a:rPr kumimoji="0" lang="en-US" altLang="en-US" sz="1600" i="0" u="none" strike="noStrike" cap="none" normalizeH="0" baseline="0" dirty="0">
                <a:ln>
                  <a:noFill/>
                </a:ln>
                <a:effectLst/>
                <a:latin typeface="Söhne"/>
              </a:rPr>
              <a: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Söhne"/>
              </a:rPr>
              <a:t>		print(</a:t>
            </a:r>
            <a:r>
              <a:rPr kumimoji="0" lang="en-US" altLang="en-US" sz="1600" i="0" u="none" strike="noStrike" cap="none" normalizeH="0" baseline="0" dirty="0" err="1">
                <a:ln>
                  <a:noFill/>
                </a:ln>
                <a:effectLst/>
                <a:latin typeface="Söhne"/>
              </a:rPr>
              <a:t>my_set</a:t>
            </a:r>
            <a:r>
              <a:rPr kumimoji="0" lang="en-US" altLang="en-US" sz="1600" i="0" u="none" strike="noStrike" cap="none" normalizeH="0" baseline="0" dirty="0">
                <a:ln>
                  <a:noFill/>
                </a:ln>
                <a:effectLst/>
                <a:latin typeface="Söhne"/>
              </a:rPr>
              <a:t>)  # Output: {1,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Söhne"/>
              </a:rPr>
              <a:t>3. discard(element):Removes the specified element from the set, but unlike `remove()`, it does not 		raise an error if the element is not found.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Söhne"/>
              </a:rPr>
              <a:t>	</a:t>
            </a:r>
            <a:r>
              <a:rPr kumimoji="0" lang="en-US" altLang="en-US" sz="1600" i="0" u="none" strike="noStrike" cap="none" normalizeH="0" baseline="0" dirty="0" err="1">
                <a:ln>
                  <a:noFill/>
                </a:ln>
                <a:effectLst/>
                <a:latin typeface="Söhne"/>
              </a:rPr>
              <a:t>Eg</a:t>
            </a:r>
            <a:r>
              <a:rPr kumimoji="0" lang="en-US" altLang="en-US" sz="1600" i="0" u="none" strike="noStrike" cap="none" normalizeH="0" baseline="0" dirty="0">
                <a:ln>
                  <a:noFill/>
                </a:ln>
                <a:effectLst/>
                <a:latin typeface="Söhne"/>
              </a:rPr>
              <a:t>:	</a:t>
            </a:r>
            <a:r>
              <a:rPr kumimoji="0" lang="en-US" altLang="en-US" sz="1600" i="0" u="none" strike="noStrike" cap="none" normalizeH="0" baseline="0" dirty="0" err="1">
                <a:ln>
                  <a:noFill/>
                </a:ln>
                <a:effectLst/>
                <a:latin typeface="Söhne"/>
              </a:rPr>
              <a:t>my_set</a:t>
            </a:r>
            <a:r>
              <a:rPr kumimoji="0" lang="en-US" altLang="en-US" sz="1600" i="0" u="none" strike="noStrike" cap="none" normalizeH="0" baseline="0" dirty="0">
                <a:ln>
                  <a:noFill/>
                </a:ln>
                <a:effectLst/>
                <a:latin typeface="Söhne"/>
              </a:rPr>
              <a:t> = {1, 2,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Söhne"/>
              </a:rPr>
              <a:t>		</a:t>
            </a:r>
            <a:r>
              <a:rPr kumimoji="0" lang="en-US" altLang="en-US" sz="1600" i="0" u="none" strike="noStrike" cap="none" normalizeH="0" baseline="0" dirty="0" err="1">
                <a:ln>
                  <a:noFill/>
                </a:ln>
                <a:effectLst/>
                <a:latin typeface="Söhne"/>
              </a:rPr>
              <a:t>my_set.discard</a:t>
            </a:r>
            <a:r>
              <a:rPr kumimoji="0" lang="en-US" altLang="en-US" sz="1600" i="0" u="none" strike="noStrike" cap="none" normalizeH="0" baseline="0" dirty="0">
                <a:ln>
                  <a:noFill/>
                </a:ln>
                <a:effectLst/>
                <a:latin typeface="Söhne"/>
              </a:rPr>
              <a:t>(4)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Söhne"/>
              </a:rPr>
              <a:t>		print(</a:t>
            </a:r>
            <a:r>
              <a:rPr kumimoji="0" lang="en-US" altLang="en-US" sz="1600" i="0" u="none" strike="noStrike" cap="none" normalizeH="0" baseline="0" dirty="0" err="1">
                <a:ln>
                  <a:noFill/>
                </a:ln>
                <a:effectLst/>
                <a:latin typeface="Söhne"/>
              </a:rPr>
              <a:t>my_set</a:t>
            </a:r>
            <a:r>
              <a:rPr kumimoji="0" lang="en-US" altLang="en-US" sz="1600" i="0" u="none" strike="noStrike" cap="none" normalizeH="0" baseline="0" dirty="0">
                <a:ln>
                  <a:noFill/>
                </a:ln>
                <a:effectLst/>
                <a:latin typeface="Söhne"/>
              </a:rPr>
              <a:t>)  # Output: {1, 2, 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
        <p:nvSpPr>
          <p:cNvPr id="3" name="Rectangle 1">
            <a:extLst>
              <a:ext uri="{FF2B5EF4-FFF2-40B4-BE49-F238E27FC236}">
                <a16:creationId xmlns:a16="http://schemas.microsoft.com/office/drawing/2014/main" id="{EAD6A31A-9A0C-CE0D-7F27-5031D96CBD07}"/>
              </a:ext>
            </a:extLst>
          </p:cNvPr>
          <p:cNvSpPr>
            <a:spLocks noChangeArrowheads="1"/>
          </p:cNvSpPr>
          <p:nvPr/>
        </p:nvSpPr>
        <p:spPr bwMode="auto">
          <a:xfrm>
            <a:off x="0" y="43934"/>
            <a:ext cx="184731" cy="369332"/>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8322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0"/>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DATA STRUCTURE PYTHON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953117" y="69020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Arial" panose="020B0604020202020204" pitchFamily="34" charset="0"/>
              </a:rPr>
              <a:t>4.pop(): Removes and returns an arbitrary element from the set. If the set is empty, it raises 	a </a:t>
            </a:r>
            <a:r>
              <a:rPr kumimoji="0" lang="en-US" altLang="en-US" sz="1600" i="0" u="none" strike="noStrike" cap="none" normalizeH="0" baseline="0" dirty="0" err="1">
                <a:ln>
                  <a:noFill/>
                </a:ln>
                <a:effectLst/>
                <a:latin typeface="Arial" panose="020B0604020202020204" pitchFamily="34" charset="0"/>
              </a:rPr>
              <a:t>KeyError</a:t>
            </a:r>
            <a:r>
              <a:rPr kumimoji="0" lang="en-US" altLang="en-US" sz="1600" i="0" u="none" strike="noStrike" cap="none" normalizeH="0" baseline="0" dirty="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Arial" panose="020B0604020202020204" pitchFamily="34" charset="0"/>
              </a:rPr>
              <a:t>	</a:t>
            </a:r>
            <a:r>
              <a:rPr kumimoji="0" lang="en-US" altLang="en-US" sz="1600" i="0" u="none" strike="noStrike" cap="none" normalizeH="0" baseline="0" dirty="0" err="1">
                <a:ln>
                  <a:noFill/>
                </a:ln>
                <a:effectLst/>
                <a:latin typeface="Arial" panose="020B0604020202020204" pitchFamily="34" charset="0"/>
              </a:rPr>
              <a:t>Eg</a:t>
            </a:r>
            <a:r>
              <a:rPr kumimoji="0" lang="en-US" altLang="en-US" sz="1600" i="0" u="none" strike="noStrike" cap="none" normalizeH="0" baseline="0" dirty="0">
                <a:ln>
                  <a:noFill/>
                </a:ln>
                <a:effectLst/>
                <a:latin typeface="Arial" panose="020B0604020202020204" pitchFamily="34" charset="0"/>
              </a:rPr>
              <a:t>:	</a:t>
            </a:r>
            <a:r>
              <a:rPr kumimoji="0" lang="en-US" altLang="en-US" sz="1600" i="0" u="none" strike="noStrike" cap="none" normalizeH="0" baseline="0" dirty="0" err="1">
                <a:ln>
                  <a:noFill/>
                </a:ln>
                <a:effectLst/>
                <a:latin typeface="Arial" panose="020B0604020202020204" pitchFamily="34" charset="0"/>
              </a:rPr>
              <a:t>my_set</a:t>
            </a:r>
            <a:r>
              <a:rPr kumimoji="0" lang="en-US" altLang="en-US" sz="1600" i="0" u="none" strike="noStrike" cap="none" normalizeH="0" baseline="0" dirty="0">
                <a:ln>
                  <a:noFill/>
                </a:ln>
                <a:effectLst/>
                <a:latin typeface="Arial" panose="020B0604020202020204" pitchFamily="34" charset="0"/>
              </a:rPr>
              <a:t> = {1, 2,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Arial" panose="020B0604020202020204" pitchFamily="34" charset="0"/>
              </a:rPr>
              <a:t>		element = </a:t>
            </a:r>
            <a:r>
              <a:rPr kumimoji="0" lang="en-US" altLang="en-US" sz="1600" i="0" u="none" strike="noStrike" cap="none" normalizeH="0" baseline="0" dirty="0" err="1">
                <a:ln>
                  <a:noFill/>
                </a:ln>
                <a:effectLst/>
                <a:latin typeface="Arial" panose="020B0604020202020204" pitchFamily="34" charset="0"/>
              </a:rPr>
              <a:t>my_set.pop</a:t>
            </a:r>
            <a:r>
              <a:rPr kumimoji="0" lang="en-US" altLang="en-US" sz="1600" i="0" u="none" strike="noStrike" cap="none" normalizeH="0" baseline="0" dirty="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Arial" panose="020B0604020202020204" pitchFamily="34" charset="0"/>
              </a:rPr>
              <a:t>		print(element)  # Output: An arbitrary element from the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Arial" panose="020B0604020202020204" pitchFamily="34" charset="0"/>
              </a:rPr>
              <a:t>5.clear():Removes all elements from the set, leaving an empty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Arial" panose="020B0604020202020204" pitchFamily="34" charset="0"/>
              </a:rPr>
              <a:t>	</a:t>
            </a:r>
            <a:r>
              <a:rPr kumimoji="0" lang="en-US" altLang="en-US" sz="1600" i="0" u="none" strike="noStrike" cap="none" normalizeH="0" baseline="0" dirty="0" err="1">
                <a:ln>
                  <a:noFill/>
                </a:ln>
                <a:effectLst/>
                <a:latin typeface="Arial" panose="020B0604020202020204" pitchFamily="34" charset="0"/>
              </a:rPr>
              <a:t>Eg</a:t>
            </a:r>
            <a:r>
              <a:rPr kumimoji="0" lang="en-US" altLang="en-US" sz="1600" i="0" u="none" strike="noStrike" cap="none" normalizeH="0" baseline="0" dirty="0">
                <a:ln>
                  <a:noFill/>
                </a:ln>
                <a:effectLst/>
                <a:latin typeface="Arial" panose="020B0604020202020204" pitchFamily="34" charset="0"/>
              </a:rPr>
              <a:t>:	</a:t>
            </a:r>
            <a:r>
              <a:rPr kumimoji="0" lang="en-US" altLang="en-US" sz="1600" i="0" u="none" strike="noStrike" cap="none" normalizeH="0" baseline="0" dirty="0" err="1">
                <a:ln>
                  <a:noFill/>
                </a:ln>
                <a:effectLst/>
                <a:latin typeface="Arial" panose="020B0604020202020204" pitchFamily="34" charset="0"/>
              </a:rPr>
              <a:t>my_set</a:t>
            </a:r>
            <a:r>
              <a:rPr kumimoji="0" lang="en-US" altLang="en-US" sz="1600" i="0" u="none" strike="noStrike" cap="none" normalizeH="0" baseline="0" dirty="0">
                <a:ln>
                  <a:noFill/>
                </a:ln>
                <a:effectLst/>
                <a:latin typeface="Arial" panose="020B0604020202020204" pitchFamily="34" charset="0"/>
              </a:rPr>
              <a:t> = {1, 2,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Arial" panose="020B0604020202020204" pitchFamily="34" charset="0"/>
              </a:rPr>
              <a:t>		</a:t>
            </a:r>
            <a:r>
              <a:rPr kumimoji="0" lang="en-US" altLang="en-US" sz="1600" i="0" u="none" strike="noStrike" cap="none" normalizeH="0" baseline="0" dirty="0" err="1">
                <a:ln>
                  <a:noFill/>
                </a:ln>
                <a:effectLst/>
                <a:latin typeface="Arial" panose="020B0604020202020204" pitchFamily="34" charset="0"/>
              </a:rPr>
              <a:t>my_set.clear</a:t>
            </a:r>
            <a:r>
              <a:rPr kumimoji="0" lang="en-US" altLang="en-US" sz="1600" i="0" u="none" strike="noStrike" cap="none" normalizeH="0" baseline="0" dirty="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Arial" panose="020B0604020202020204" pitchFamily="34" charset="0"/>
              </a:rPr>
              <a:t>		print(</a:t>
            </a:r>
            <a:r>
              <a:rPr kumimoji="0" lang="en-US" altLang="en-US" sz="1600" i="0" u="none" strike="noStrike" cap="none" normalizeH="0" baseline="0" dirty="0" err="1">
                <a:ln>
                  <a:noFill/>
                </a:ln>
                <a:effectLst/>
                <a:latin typeface="Arial" panose="020B0604020202020204" pitchFamily="34" charset="0"/>
              </a:rPr>
              <a:t>my_set</a:t>
            </a:r>
            <a:r>
              <a:rPr kumimoji="0" lang="en-US" altLang="en-US" sz="1600" i="0" u="none" strike="noStrike" cap="none" normalizeH="0" baseline="0" dirty="0">
                <a:ln>
                  <a:noFill/>
                </a:ln>
                <a:effectLst/>
                <a:latin typeface="Arial" panose="020B0604020202020204" pitchFamily="34" charset="0"/>
              </a:rPr>
              <a:t>)  # Output: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Arial" panose="020B0604020202020204" pitchFamily="34" charset="0"/>
              </a:rPr>
              <a:t>6.union(</a:t>
            </a:r>
            <a:r>
              <a:rPr kumimoji="0" lang="en-US" altLang="en-US" sz="1600" i="0" u="none" strike="noStrike" cap="none" normalizeH="0" baseline="0" dirty="0" err="1">
                <a:ln>
                  <a:noFill/>
                </a:ln>
                <a:effectLst/>
                <a:latin typeface="Arial" panose="020B0604020202020204" pitchFamily="34" charset="0"/>
              </a:rPr>
              <a:t>other_set</a:t>
            </a:r>
            <a:r>
              <a:rPr kumimoji="0" lang="en-US" altLang="en-US" sz="1600" i="0" u="none" strike="noStrike" cap="none" normalizeH="0" baseline="0" dirty="0">
                <a:ln>
                  <a:noFill/>
                </a:ln>
                <a:effectLst/>
                <a:latin typeface="Arial" panose="020B0604020202020204" pitchFamily="34" charset="0"/>
              </a:rPr>
              <a:t>):Returns a new set containing all the elements from both sets, 	without 			duplicates.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Arial" panose="020B0604020202020204" pitchFamily="34" charset="0"/>
              </a:rPr>
              <a:t>	</a:t>
            </a:r>
            <a:r>
              <a:rPr kumimoji="0" lang="en-US" altLang="en-US" sz="1600" i="0" u="none" strike="noStrike" cap="none" normalizeH="0" baseline="0" dirty="0" err="1">
                <a:ln>
                  <a:noFill/>
                </a:ln>
                <a:effectLst/>
                <a:latin typeface="Arial" panose="020B0604020202020204" pitchFamily="34" charset="0"/>
              </a:rPr>
              <a:t>Eg</a:t>
            </a:r>
            <a:r>
              <a:rPr kumimoji="0" lang="en-US" altLang="en-US" sz="1600" i="0" u="none" strike="noStrike" cap="none" normalizeH="0" baseline="0" dirty="0">
                <a:ln>
                  <a:noFill/>
                </a:ln>
                <a:effectLst/>
                <a:latin typeface="Arial" panose="020B0604020202020204" pitchFamily="34" charset="0"/>
              </a:rPr>
              <a:t>:	set1 = {1, 2,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Arial" panose="020B0604020202020204" pitchFamily="34" charset="0"/>
              </a:rPr>
              <a:t>		set2 = {3, 4,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Arial" panose="020B0604020202020204" pitchFamily="34" charset="0"/>
              </a:rPr>
              <a:t>		</a:t>
            </a:r>
            <a:r>
              <a:rPr kumimoji="0" lang="en-US" altLang="en-US" sz="1600" i="0" u="none" strike="noStrike" cap="none" normalizeH="0" baseline="0" dirty="0" err="1">
                <a:ln>
                  <a:noFill/>
                </a:ln>
                <a:effectLst/>
                <a:latin typeface="Arial" panose="020B0604020202020204" pitchFamily="34" charset="0"/>
              </a:rPr>
              <a:t>union_set</a:t>
            </a:r>
            <a:r>
              <a:rPr kumimoji="0" lang="en-US" altLang="en-US" sz="1600" i="0" u="none" strike="noStrike" cap="none" normalizeH="0" baseline="0" dirty="0">
                <a:ln>
                  <a:noFill/>
                </a:ln>
                <a:effectLst/>
                <a:latin typeface="Arial" panose="020B0604020202020204" pitchFamily="34" charset="0"/>
              </a:rPr>
              <a:t> = set1.union(set2)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Arial" panose="020B0604020202020204" pitchFamily="34" charset="0"/>
              </a:rPr>
              <a:t>		print(</a:t>
            </a:r>
            <a:r>
              <a:rPr kumimoji="0" lang="en-US" altLang="en-US" sz="1600" i="0" u="none" strike="noStrike" cap="none" normalizeH="0" baseline="0" dirty="0" err="1">
                <a:ln>
                  <a:noFill/>
                </a:ln>
                <a:effectLst/>
                <a:latin typeface="Arial" panose="020B0604020202020204" pitchFamily="34" charset="0"/>
              </a:rPr>
              <a:t>union_set</a:t>
            </a:r>
            <a:r>
              <a:rPr kumimoji="0" lang="en-US" altLang="en-US" sz="1600" i="0" u="none" strike="noStrike" cap="none" normalizeH="0" baseline="0" dirty="0">
                <a:ln>
                  <a:noFill/>
                </a:ln>
                <a:effectLst/>
                <a:latin typeface="Arial" panose="020B0604020202020204" pitchFamily="34" charset="0"/>
              </a:rPr>
              <a:t>)  # Output: {1, 2, 3, 4,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Arial" panose="020B0604020202020204" pitchFamily="34" charset="0"/>
              </a:rPr>
              <a:t>7.intersection(</a:t>
            </a:r>
            <a:r>
              <a:rPr kumimoji="0" lang="en-US" altLang="en-US" sz="1600" i="0" u="none" strike="noStrike" cap="none" normalizeH="0" baseline="0" dirty="0" err="1">
                <a:ln>
                  <a:noFill/>
                </a:ln>
                <a:effectLst/>
                <a:latin typeface="Arial" panose="020B0604020202020204" pitchFamily="34" charset="0"/>
              </a:rPr>
              <a:t>other_set</a:t>
            </a:r>
            <a:r>
              <a:rPr kumimoji="0" lang="en-US" altLang="en-US" sz="1600" i="0" u="none" strike="noStrike" cap="none" normalizeH="0" baseline="0" dirty="0">
                <a:ln>
                  <a:noFill/>
                </a:ln>
                <a:effectLst/>
                <a:latin typeface="Arial" panose="020B0604020202020204" pitchFamily="34" charset="0"/>
              </a:rPr>
              <a:t>):Returns a new set containing only the elements that are present in 			both sets.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Arial" panose="020B0604020202020204" pitchFamily="34" charset="0"/>
              </a:rPr>
              <a:t>	</a:t>
            </a:r>
            <a:r>
              <a:rPr kumimoji="0" lang="en-US" altLang="en-US" sz="1600" i="0" u="none" strike="noStrike" cap="none" normalizeH="0" baseline="0" dirty="0" err="1">
                <a:ln>
                  <a:noFill/>
                </a:ln>
                <a:effectLst/>
                <a:latin typeface="Arial" panose="020B0604020202020204" pitchFamily="34" charset="0"/>
              </a:rPr>
              <a:t>Eg</a:t>
            </a:r>
            <a:r>
              <a:rPr kumimoji="0" lang="en-US" altLang="en-US" sz="1600" i="0" u="none" strike="noStrike" cap="none" normalizeH="0" baseline="0" dirty="0">
                <a:ln>
                  <a:noFill/>
                </a:ln>
                <a:effectLst/>
                <a:latin typeface="Arial" panose="020B0604020202020204" pitchFamily="34" charset="0"/>
              </a:rPr>
              <a:t>:	set1 = {1, 2,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Arial" panose="020B0604020202020204" pitchFamily="34" charset="0"/>
              </a:rPr>
              <a:t>		set2 = {3, 4,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Arial" panose="020B0604020202020204" pitchFamily="34" charset="0"/>
              </a:rPr>
              <a:t>		</a:t>
            </a:r>
            <a:r>
              <a:rPr kumimoji="0" lang="en-US" altLang="en-US" sz="1600" i="0" u="none" strike="noStrike" cap="none" normalizeH="0" baseline="0" dirty="0" err="1">
                <a:ln>
                  <a:noFill/>
                </a:ln>
                <a:effectLst/>
                <a:latin typeface="Arial" panose="020B0604020202020204" pitchFamily="34" charset="0"/>
              </a:rPr>
              <a:t>intersection_set</a:t>
            </a:r>
            <a:r>
              <a:rPr kumimoji="0" lang="en-US" altLang="en-US" sz="1600" i="0" u="none" strike="noStrike" cap="none" normalizeH="0" baseline="0" dirty="0">
                <a:ln>
                  <a:noFill/>
                </a:ln>
                <a:effectLst/>
                <a:latin typeface="Arial" panose="020B0604020202020204" pitchFamily="34" charset="0"/>
              </a:rPr>
              <a:t> = set1.intersection(set2)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Arial" panose="020B0604020202020204" pitchFamily="34" charset="0"/>
              </a:rPr>
              <a:t>		print(</a:t>
            </a:r>
            <a:r>
              <a:rPr kumimoji="0" lang="en-US" altLang="en-US" sz="1600" i="0" u="none" strike="noStrike" cap="none" normalizeH="0" baseline="0" dirty="0" err="1">
                <a:ln>
                  <a:noFill/>
                </a:ln>
                <a:effectLst/>
                <a:latin typeface="Arial" panose="020B0604020202020204" pitchFamily="34" charset="0"/>
              </a:rPr>
              <a:t>intersection_set</a:t>
            </a:r>
            <a:r>
              <a:rPr kumimoji="0" lang="en-US" altLang="en-US" sz="1600" i="0" u="none" strike="noStrike" cap="none" normalizeH="0" baseline="0" dirty="0">
                <a:ln>
                  <a:noFill/>
                </a:ln>
                <a:effectLst/>
                <a:latin typeface="Arial" panose="020B0604020202020204" pitchFamily="34" charset="0"/>
              </a:rPr>
              <a:t>)  # Output: {3}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i="0" u="none" strike="noStrike" cap="none" normalizeH="0" baseline="0" dirty="0">
              <a:ln>
                <a:noFill/>
              </a:ln>
              <a:effectLst/>
              <a:latin typeface="Arial" panose="020B0604020202020204" pitchFamily="34" charset="0"/>
            </a:endParaRPr>
          </a:p>
        </p:txBody>
      </p:sp>
      <p:sp>
        <p:nvSpPr>
          <p:cNvPr id="3" name="Rectangle 1">
            <a:extLst>
              <a:ext uri="{FF2B5EF4-FFF2-40B4-BE49-F238E27FC236}">
                <a16:creationId xmlns:a16="http://schemas.microsoft.com/office/drawing/2014/main" id="{EAD6A31A-9A0C-CE0D-7F27-5031D96CBD07}"/>
              </a:ext>
            </a:extLst>
          </p:cNvPr>
          <p:cNvSpPr>
            <a:spLocks noChangeArrowheads="1"/>
          </p:cNvSpPr>
          <p:nvPr/>
        </p:nvSpPr>
        <p:spPr bwMode="auto">
          <a:xfrm>
            <a:off x="0" y="43934"/>
            <a:ext cx="184731" cy="369332"/>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558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INTRODUCTION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lnSpc>
                <a:spcPct val="150000"/>
              </a:lnSpc>
              <a:buNone/>
            </a:pPr>
            <a:r>
              <a:rPr lang="en-US" sz="1600" dirty="0"/>
              <a:t>		Python is a widely used high-level, general-purpose, </a:t>
            </a:r>
            <a:r>
              <a:rPr lang="en-US" sz="1600" dirty="0" err="1"/>
              <a:t>interpreted,dynamic</a:t>
            </a:r>
            <a:r>
              <a:rPr lang="en-US" sz="1600" dirty="0"/>
              <a:t> programming language Python is founded by Guido van Rossum is a Dutch programmer who is best known as the author of the Python programming language</a:t>
            </a:r>
            <a:endParaRPr lang="en-US" sz="2000" b="0" i="0" dirty="0">
              <a:effectLst/>
              <a:latin typeface="inter-regular"/>
            </a:endParaRPr>
          </a:p>
        </p:txBody>
      </p:sp>
      <p:sp>
        <p:nvSpPr>
          <p:cNvPr id="3" name="Rectangle 1">
            <a:extLst>
              <a:ext uri="{FF2B5EF4-FFF2-40B4-BE49-F238E27FC236}">
                <a16:creationId xmlns:a16="http://schemas.microsoft.com/office/drawing/2014/main" id="{F341B5E3-D073-4A6F-D04C-D1711F7478A0}"/>
              </a:ext>
            </a:extLst>
          </p:cNvPr>
          <p:cNvSpPr>
            <a:spLocks noChangeArrowheads="1"/>
          </p:cNvSpPr>
          <p:nvPr/>
        </p:nvSpPr>
        <p:spPr bwMode="auto">
          <a:xfrm>
            <a:off x="0" y="43934"/>
            <a:ext cx="184731" cy="369332"/>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0049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0"/>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DATA STRUCTURE PYTHON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953117" y="69020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Söhne"/>
              </a:rPr>
              <a:t>Dictionary</a:t>
            </a:r>
            <a:r>
              <a:rPr kumimoji="0" lang="en-US" altLang="en-US" sz="2000" b="0" i="0" u="none" strike="noStrike" cap="none" normalizeH="0" baseline="0" dirty="0">
                <a:ln>
                  <a:noFill/>
                </a:ln>
                <a:effectLst/>
                <a:latin typeface="Söhne"/>
              </a:rPr>
              <a:t>:</a:t>
            </a:r>
            <a:endParaRPr kumimoji="0" lang="en-US" altLang="en-US" sz="2000" b="0" i="0" u="none" strike="noStrike" cap="none" normalizeH="0" baseline="0" dirty="0">
              <a:ln>
                <a:noFill/>
              </a:ln>
              <a:effectLst/>
            </a:endParaRPr>
          </a:p>
          <a:p>
            <a:pPr marL="457200" lvl="1" indent="0" eaLnBrk="0" fontAlgn="base" hangingPunct="0">
              <a:lnSpc>
                <a:spcPct val="100000"/>
              </a:lnSpc>
              <a:spcBef>
                <a:spcPct val="0"/>
              </a:spcBef>
              <a:spcAft>
                <a:spcPct val="0"/>
              </a:spcAft>
              <a:buNone/>
            </a:pPr>
            <a:r>
              <a:rPr kumimoji="0" lang="en-US" altLang="en-US" sz="1600" b="0" i="0" u="none" strike="noStrike" cap="none" normalizeH="0" baseline="0" dirty="0">
                <a:ln>
                  <a:noFill/>
                </a:ln>
                <a:effectLst/>
                <a:latin typeface="Söhne"/>
              </a:rPr>
              <a:t>A dictionary is an unordered, mutable, and key-value pair collection.</a:t>
            </a:r>
          </a:p>
          <a:p>
            <a:pPr marL="457200" lvl="1" indent="0" eaLnBrk="0" fontAlgn="base" hangingPunct="0">
              <a:lnSpc>
                <a:spcPct val="100000"/>
              </a:lnSpc>
              <a:spcBef>
                <a:spcPct val="0"/>
              </a:spcBef>
              <a:spcAft>
                <a:spcPct val="0"/>
              </a:spcAft>
              <a:buNone/>
            </a:pPr>
            <a:r>
              <a:rPr kumimoji="0" lang="en-US" altLang="en-US" sz="1600" b="0" i="0" u="none" strike="noStrike" cap="none" normalizeH="0" baseline="0" dirty="0">
                <a:ln>
                  <a:noFill/>
                </a:ln>
                <a:effectLst/>
                <a:latin typeface="Söhne"/>
              </a:rPr>
              <a:t>Dictionaries are defined using curly braces </a:t>
            </a:r>
            <a:r>
              <a:rPr kumimoji="0" lang="en-US" altLang="en-US" sz="1600" b="1" i="0" u="none" strike="noStrike" cap="none" normalizeH="0" baseline="0" dirty="0">
                <a:ln>
                  <a:noFill/>
                </a:ln>
                <a:effectLst/>
                <a:latin typeface="Söhne Mono"/>
              </a:rPr>
              <a:t>{}</a:t>
            </a:r>
            <a:r>
              <a:rPr kumimoji="0" lang="en-US" altLang="en-US" sz="1600" b="0" i="0" u="none" strike="noStrike" cap="none" normalizeH="0" baseline="0" dirty="0">
                <a:ln>
                  <a:noFill/>
                </a:ln>
                <a:effectLst/>
                <a:latin typeface="Söhne"/>
              </a:rPr>
              <a:t> or the </a:t>
            </a:r>
            <a:r>
              <a:rPr kumimoji="0" lang="en-US" altLang="en-US" sz="1600" b="1" i="0" u="none" strike="noStrike" cap="none" normalizeH="0" baseline="0" dirty="0" err="1">
                <a:ln>
                  <a:noFill/>
                </a:ln>
                <a:effectLst/>
                <a:latin typeface="Söhne Mono"/>
              </a:rPr>
              <a:t>dict</a:t>
            </a:r>
            <a:r>
              <a:rPr kumimoji="0" lang="en-US" altLang="en-US" sz="1600" b="1" i="0" u="none" strike="noStrike" cap="none" normalizeH="0" baseline="0" dirty="0">
                <a:ln>
                  <a:noFill/>
                </a:ln>
                <a:effectLst/>
                <a:latin typeface="Söhne Mono"/>
              </a:rPr>
              <a:t>()</a:t>
            </a:r>
            <a:r>
              <a:rPr kumimoji="0" lang="en-US" altLang="en-US" sz="1600" b="0" i="0" u="none" strike="noStrike" cap="none" normalizeH="0" baseline="0" dirty="0">
                <a:ln>
                  <a:noFill/>
                </a:ln>
                <a:effectLst/>
                <a:latin typeface="Söhne"/>
              </a:rPr>
              <a:t> constructor.</a:t>
            </a:r>
          </a:p>
          <a:p>
            <a:pPr marL="457200" lvl="1" indent="0" eaLnBrk="0" fontAlgn="base" hangingPunct="0">
              <a:lnSpc>
                <a:spcPct val="100000"/>
              </a:lnSpc>
              <a:spcBef>
                <a:spcPct val="0"/>
              </a:spcBef>
              <a:spcAft>
                <a:spcPct val="0"/>
              </a:spcAft>
              <a:buNone/>
            </a:pPr>
            <a:r>
              <a:rPr kumimoji="0" lang="en-US" altLang="en-US" sz="1600" b="0" i="0" u="none" strike="noStrike" cap="none" normalizeH="0" baseline="0" dirty="0">
                <a:ln>
                  <a:noFill/>
                </a:ln>
                <a:effectLst/>
                <a:latin typeface="Söhne"/>
              </a:rPr>
              <a:t>Each item in a dictionary consists of a key and its associated value, separated by a colon </a:t>
            </a:r>
            <a:r>
              <a:rPr kumimoji="0" lang="en-US" altLang="en-US" sz="1600" b="1" i="0" u="none" strike="noStrike" cap="none" normalizeH="0" baseline="0" dirty="0">
                <a:ln>
                  <a:noFill/>
                </a:ln>
                <a:effectLst/>
                <a:latin typeface="Söhne Mono"/>
              </a:rPr>
              <a:t>:</a:t>
            </a:r>
            <a:r>
              <a:rPr kumimoji="0" lang="en-US" altLang="en-US" sz="1600" b="0" i="0" u="none" strike="noStrike" cap="none" normalizeH="0" baseline="0" dirty="0">
                <a:ln>
                  <a:noFill/>
                </a:ln>
                <a:effectLst/>
                <a:latin typeface="Söhne"/>
              </a:rPr>
              <a:t>.</a:t>
            </a:r>
          </a:p>
          <a:p>
            <a:pPr marL="457200" lvl="1" indent="0" eaLnBrk="0" fontAlgn="base" hangingPunct="0">
              <a:lnSpc>
                <a:spcPct val="100000"/>
              </a:lnSpc>
              <a:spcBef>
                <a:spcPct val="0"/>
              </a:spcBef>
              <a:spcAft>
                <a:spcPct val="0"/>
              </a:spcAft>
              <a:buNone/>
            </a:pPr>
            <a:r>
              <a:rPr kumimoji="0" lang="en-US" altLang="en-US" sz="1600" b="0" i="0" u="none" strike="noStrike" cap="none" normalizeH="0" baseline="0" dirty="0">
                <a:ln>
                  <a:noFill/>
                </a:ln>
                <a:effectLst/>
                <a:latin typeface="Söhne"/>
              </a:rPr>
              <a:t>Dictionaries are used to store and retrieve data using keys, making them highly efficient for lookups.</a:t>
            </a:r>
          </a:p>
          <a:p>
            <a:pPr marL="457200" lvl="1" indent="0" eaLnBrk="0" fontAlgn="base" hangingPunct="0">
              <a:lnSpc>
                <a:spcPct val="150000"/>
              </a:lnSpc>
              <a:spcBef>
                <a:spcPct val="0"/>
              </a:spcBef>
              <a:spcAft>
                <a:spcPct val="0"/>
              </a:spcAft>
              <a:buNone/>
            </a:pPr>
            <a:r>
              <a:rPr kumimoji="0" lang="en-US" altLang="en-US" sz="1600" b="0" i="0" u="none" strike="noStrike" cap="none" normalizeH="0" baseline="0" dirty="0">
                <a:ln>
                  <a:noFill/>
                </a:ln>
                <a:effectLst/>
                <a:latin typeface="Söhne"/>
              </a:rPr>
              <a:t>Keys in a dictionary must be unique and immutable (strings, numbers, or tuples).</a:t>
            </a:r>
          </a:p>
          <a:p>
            <a:pPr marL="914400" lvl="2" indent="0" eaLnBrk="0" fontAlgn="base" hangingPunct="0">
              <a:lnSpc>
                <a:spcPct val="150000"/>
              </a:lnSpc>
              <a:spcBef>
                <a:spcPct val="0"/>
              </a:spcBef>
              <a:spcAft>
                <a:spcPct val="0"/>
              </a:spcAft>
              <a:buNone/>
            </a:pPr>
            <a:r>
              <a:rPr kumimoji="0" lang="en-US" altLang="en-US" sz="1600" b="0" i="0" u="none" strike="noStrike" cap="none" normalizeH="0" baseline="0" dirty="0" err="1">
                <a:ln>
                  <a:noFill/>
                </a:ln>
                <a:effectLst/>
                <a:latin typeface="Söhne"/>
              </a:rPr>
              <a:t>Eg</a:t>
            </a:r>
            <a:r>
              <a:rPr kumimoji="0" lang="en-US" altLang="en-US" sz="1600" b="0" i="0" u="none" strike="noStrike" cap="none" normalizeH="0" baseline="0" dirty="0">
                <a:ln>
                  <a:noFill/>
                </a:ln>
                <a:effectLst/>
                <a:latin typeface="Söhne"/>
              </a:rPr>
              <a:t>: 	</a:t>
            </a:r>
            <a:r>
              <a:rPr kumimoji="0" lang="en-US" altLang="en-US" sz="1600" b="0" i="0" u="none" strike="noStrike" cap="none" normalizeH="0" baseline="0" dirty="0" err="1">
                <a:ln>
                  <a:noFill/>
                </a:ln>
                <a:effectLst/>
                <a:latin typeface="Söhne"/>
              </a:rPr>
              <a:t>my_dict</a:t>
            </a:r>
            <a:r>
              <a:rPr kumimoji="0" lang="en-US" altLang="en-US" sz="1600" b="0" i="0" u="none" strike="noStrike" cap="none" normalizeH="0" baseline="0" dirty="0">
                <a:ln>
                  <a:noFill/>
                </a:ln>
                <a:effectLst/>
                <a:latin typeface="Söhne"/>
              </a:rPr>
              <a:t> = {'name': 'Alice', 'age': 30, 'city': 'New York’}</a:t>
            </a:r>
          </a:p>
          <a:p>
            <a:pPr marL="914400" lvl="2" indent="0" eaLnBrk="0" fontAlgn="base" hangingPunct="0">
              <a:lnSpc>
                <a:spcPct val="100000"/>
              </a:lnSpc>
              <a:spcBef>
                <a:spcPct val="0"/>
              </a:spcBef>
              <a:spcAft>
                <a:spcPct val="0"/>
              </a:spcAft>
              <a:buNone/>
            </a:pPr>
            <a:r>
              <a:rPr kumimoji="0" lang="en-US" altLang="en-US" sz="1600" b="0" i="0" u="none" strike="noStrike" cap="none" normalizeH="0" baseline="0" dirty="0">
                <a:ln>
                  <a:noFill/>
                </a:ln>
                <a:effectLst/>
                <a:latin typeface="Söhne"/>
              </a:rPr>
              <a:t>	</a:t>
            </a:r>
            <a:r>
              <a:rPr kumimoji="0" lang="en-US" altLang="en-US" sz="1600" b="0" i="0" u="none" strike="noStrike" cap="none" normalizeH="0" baseline="0" dirty="0" err="1">
                <a:ln>
                  <a:noFill/>
                </a:ln>
                <a:effectLst/>
                <a:latin typeface="Söhne"/>
              </a:rPr>
              <a:t>my_dict</a:t>
            </a:r>
            <a:r>
              <a:rPr kumimoji="0" lang="en-US" altLang="en-US" sz="1600" b="0" i="0" u="none" strike="noStrike" cap="none" normalizeH="0" baseline="0" dirty="0">
                <a:ln>
                  <a:noFill/>
                </a:ln>
                <a:effectLst/>
                <a:latin typeface="Söhne"/>
              </a:rPr>
              <a:t>['age'] = 31  # Modify the value associated with the 'age' key</a:t>
            </a:r>
          </a:p>
          <a:p>
            <a:pPr marL="914400" lvl="2" indent="0" eaLnBrk="0" fontAlgn="base" hangingPunct="0">
              <a:lnSpc>
                <a:spcPct val="100000"/>
              </a:lnSpc>
              <a:spcBef>
                <a:spcPct val="0"/>
              </a:spcBef>
              <a:spcAft>
                <a:spcPct val="0"/>
              </a:spcAft>
              <a:buNone/>
            </a:pPr>
            <a:r>
              <a:rPr kumimoji="0" lang="en-US" altLang="en-US" sz="1600" b="0" i="0" u="none" strike="noStrike" cap="none" normalizeH="0" baseline="0" dirty="0">
                <a:ln>
                  <a:noFill/>
                </a:ln>
                <a:effectLst/>
                <a:latin typeface="Söhne"/>
              </a:rPr>
              <a:t>	print(</a:t>
            </a:r>
            <a:r>
              <a:rPr kumimoji="0" lang="en-US" altLang="en-US" sz="1600" b="0" i="0" u="none" strike="noStrike" cap="none" normalizeH="0" baseline="0" dirty="0" err="1">
                <a:ln>
                  <a:noFill/>
                </a:ln>
                <a:effectLst/>
                <a:latin typeface="Söhne"/>
              </a:rPr>
              <a:t>my_dict</a:t>
            </a:r>
            <a:r>
              <a:rPr kumimoji="0" lang="en-US" altLang="en-US" sz="1600" b="0" i="0" u="none" strike="noStrike" cap="none" normalizeH="0" baseline="0" dirty="0">
                <a:ln>
                  <a:noFill/>
                </a:ln>
                <a:effectLst/>
                <a:latin typeface="Söhne"/>
              </a:rPr>
              <a:t>['name'])  # Access a value by 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Söhne"/>
              </a:rPr>
              <a:t>MEHODS: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Söhne"/>
              </a:rPr>
              <a:t>1. </a:t>
            </a:r>
            <a:r>
              <a:rPr kumimoji="0" lang="en-US" altLang="en-US" sz="1600" i="0" u="none" strike="noStrike" cap="none" normalizeH="0" baseline="0" dirty="0" err="1">
                <a:ln>
                  <a:noFill/>
                </a:ln>
                <a:effectLst/>
                <a:latin typeface="Söhne"/>
              </a:rPr>
              <a:t>dict.keys</a:t>
            </a:r>
            <a:r>
              <a:rPr kumimoji="0" lang="en-US" altLang="en-US" sz="1600" i="0" u="none" strike="noStrike" cap="none" normalizeH="0" baseline="0" dirty="0">
                <a:ln>
                  <a:noFill/>
                </a:ln>
                <a:effectLst/>
                <a:latin typeface="Söhne"/>
              </a:rPr>
              <a:t>():Returns a view of all the keys in the dictionary.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Söhne"/>
              </a:rPr>
              <a:t>	</a:t>
            </a:r>
            <a:r>
              <a:rPr kumimoji="0" lang="en-US" altLang="en-US" sz="1600" i="0" u="none" strike="noStrike" cap="none" normalizeH="0" baseline="0" dirty="0" err="1">
                <a:ln>
                  <a:noFill/>
                </a:ln>
                <a:effectLst/>
                <a:latin typeface="Söhne"/>
              </a:rPr>
              <a:t>Eg</a:t>
            </a:r>
            <a:r>
              <a:rPr kumimoji="0" lang="en-US" altLang="en-US" sz="1600" i="0" u="none" strike="noStrike" cap="none" normalizeH="0" baseline="0" dirty="0">
                <a:ln>
                  <a:noFill/>
                </a:ln>
                <a:effectLst/>
                <a:latin typeface="Söhne"/>
              </a:rPr>
              <a:t>:	</a:t>
            </a:r>
            <a:r>
              <a:rPr kumimoji="0" lang="en-US" altLang="en-US" sz="1600" i="0" u="none" strike="noStrike" cap="none" normalizeH="0" baseline="0" dirty="0" err="1">
                <a:ln>
                  <a:noFill/>
                </a:ln>
                <a:effectLst/>
                <a:latin typeface="Söhne"/>
              </a:rPr>
              <a:t>my_dict</a:t>
            </a:r>
            <a:r>
              <a:rPr kumimoji="0" lang="en-US" altLang="en-US" sz="1600" i="0" u="none" strike="noStrike" cap="none" normalizeH="0" baseline="0" dirty="0">
                <a:ln>
                  <a:noFill/>
                </a:ln>
                <a:effectLst/>
                <a:latin typeface="Söhne"/>
              </a:rPr>
              <a:t> = {'name': 'Alice', 'age': 30, 'city': 'New York’}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Söhne"/>
              </a:rPr>
              <a:t>		keys = </a:t>
            </a:r>
            <a:r>
              <a:rPr kumimoji="0" lang="en-US" altLang="en-US" sz="1600" i="0" u="none" strike="noStrike" cap="none" normalizeH="0" baseline="0" dirty="0" err="1">
                <a:ln>
                  <a:noFill/>
                </a:ln>
                <a:effectLst/>
                <a:latin typeface="Söhne"/>
              </a:rPr>
              <a:t>my_dict.keys</a:t>
            </a:r>
            <a:r>
              <a:rPr kumimoji="0" lang="en-US" altLang="en-US" sz="1600" i="0" u="none" strike="noStrike" cap="none" normalizeH="0" baseline="0" dirty="0">
                <a:ln>
                  <a:noFill/>
                </a:ln>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Söhne"/>
              </a:rPr>
              <a:t>		print(keys)  # Output: </a:t>
            </a:r>
            <a:r>
              <a:rPr kumimoji="0" lang="en-US" altLang="en-US" sz="1600" i="0" u="none" strike="noStrike" cap="none" normalizeH="0" baseline="0" dirty="0" err="1">
                <a:ln>
                  <a:noFill/>
                </a:ln>
                <a:effectLst/>
                <a:latin typeface="Söhne"/>
              </a:rPr>
              <a:t>dict_keys</a:t>
            </a:r>
            <a:r>
              <a:rPr kumimoji="0" lang="en-US" altLang="en-US" sz="1600" i="0" u="none" strike="noStrike" cap="none" normalizeH="0" baseline="0" dirty="0">
                <a:ln>
                  <a:noFill/>
                </a:ln>
                <a:effectLst/>
                <a:latin typeface="Söhne"/>
              </a:rPr>
              <a:t>(['name', 'age', 'city’])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Söhne"/>
              </a:rPr>
              <a:t>2.dict.values():Returns a view of all the values in the dictionary.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Söhne"/>
              </a:rPr>
              <a:t>	</a:t>
            </a:r>
            <a:r>
              <a:rPr lang="en-US" altLang="en-US" sz="1600" dirty="0" err="1">
                <a:latin typeface="Söhne"/>
              </a:rPr>
              <a:t>Eg</a:t>
            </a:r>
            <a:r>
              <a:rPr lang="en-US" altLang="en-US" sz="1600" dirty="0">
                <a:latin typeface="Söhne"/>
              </a:rPr>
              <a:t>:	</a:t>
            </a:r>
            <a:r>
              <a:rPr kumimoji="0" lang="en-US" altLang="en-US" sz="1600" i="0" u="none" strike="noStrike" cap="none" normalizeH="0" baseline="0" dirty="0" err="1">
                <a:ln>
                  <a:noFill/>
                </a:ln>
                <a:effectLst/>
                <a:latin typeface="Söhne"/>
              </a:rPr>
              <a:t>my_dict</a:t>
            </a:r>
            <a:r>
              <a:rPr kumimoji="0" lang="en-US" altLang="en-US" sz="1600" i="0" u="none" strike="noStrike" cap="none" normalizeH="0" baseline="0" dirty="0">
                <a:ln>
                  <a:noFill/>
                </a:ln>
                <a:effectLst/>
                <a:latin typeface="Söhne"/>
              </a:rPr>
              <a:t> = {'name': 'Alice', 'age': 30, 'city': 'New York’}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Söhne"/>
              </a:rPr>
              <a:t>		values = </a:t>
            </a:r>
            <a:r>
              <a:rPr kumimoji="0" lang="en-US" altLang="en-US" sz="1600" i="0" u="none" strike="noStrike" cap="none" normalizeH="0" baseline="0" dirty="0" err="1">
                <a:ln>
                  <a:noFill/>
                </a:ln>
                <a:effectLst/>
                <a:latin typeface="Söhne"/>
              </a:rPr>
              <a:t>my_dict.values</a:t>
            </a:r>
            <a:r>
              <a:rPr kumimoji="0" lang="en-US" altLang="en-US" sz="1600" i="0" u="none" strike="noStrike" cap="none" normalizeH="0" baseline="0" dirty="0">
                <a:ln>
                  <a:noFill/>
                </a:ln>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a:ln>
                  <a:noFill/>
                </a:ln>
                <a:effectLst/>
                <a:latin typeface="Söhne"/>
              </a:rPr>
              <a:t>		print</a:t>
            </a:r>
            <a:r>
              <a:rPr kumimoji="0" lang="en-US" altLang="en-US" sz="1600" i="0" u="none" strike="noStrike" cap="none" normalizeH="0" baseline="0" dirty="0">
                <a:ln>
                  <a:noFill/>
                </a:ln>
                <a:effectLst/>
                <a:latin typeface="Söhne"/>
              </a:rPr>
              <a:t>(values)  # Output: </a:t>
            </a:r>
            <a:r>
              <a:rPr kumimoji="0" lang="en-US" altLang="en-US" sz="1600" i="0" u="none" strike="noStrike" cap="none" normalizeH="0" baseline="0" dirty="0" err="1">
                <a:ln>
                  <a:noFill/>
                </a:ln>
                <a:effectLst/>
                <a:latin typeface="Söhne"/>
              </a:rPr>
              <a:t>dict_values</a:t>
            </a:r>
            <a:r>
              <a:rPr kumimoji="0" lang="en-US" altLang="en-US" sz="1600" i="0" u="none" strike="noStrike" cap="none" normalizeH="0" baseline="0" dirty="0">
                <a:ln>
                  <a:noFill/>
                </a:ln>
                <a:effectLst/>
                <a:latin typeface="Söhne"/>
              </a:rPr>
              <a:t>(['Alice', 30, 'New York'])</a:t>
            </a:r>
          </a:p>
          <a:p>
            <a:pPr marL="914400" lvl="2" indent="0" eaLnBrk="0" fontAlgn="base" hangingPunct="0">
              <a:lnSpc>
                <a:spcPct val="100000"/>
              </a:lnSpc>
              <a:spcBef>
                <a:spcPct val="0"/>
              </a:spcBef>
              <a:spcAft>
                <a:spcPct val="0"/>
              </a:spcAft>
              <a:buNone/>
            </a:pPr>
            <a:endParaRPr kumimoji="0" lang="en-US" altLang="en-US" sz="16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650229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0"/>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DATA STRUCTURE PYTHON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953117" y="69020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 3. </a:t>
            </a:r>
            <a:r>
              <a:rPr lang="en-US" altLang="en-US" sz="1800" dirty="0" err="1">
                <a:latin typeface="Arial" panose="020B0604020202020204" pitchFamily="34" charset="0"/>
              </a:rPr>
              <a:t>dict.items</a:t>
            </a:r>
            <a:r>
              <a:rPr lang="en-US" altLang="en-US" sz="1800" dirty="0">
                <a:latin typeface="Arial" panose="020B0604020202020204" pitchFamily="34" charset="0"/>
              </a:rPr>
              <a:t>(): Returns a view of all key-value pairs in the dictionary as tuples.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err="1">
                <a:latin typeface="Arial" panose="020B0604020202020204" pitchFamily="34" charset="0"/>
              </a:rPr>
              <a:t>my_dict</a:t>
            </a:r>
            <a:r>
              <a:rPr lang="en-US" altLang="en-US" sz="1800" dirty="0">
                <a:latin typeface="Arial" panose="020B0604020202020204" pitchFamily="34" charset="0"/>
              </a:rPr>
              <a:t> = {'name': 'Alice', 'age': 30, 'city': 'New York'}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items = </a:t>
            </a:r>
            <a:r>
              <a:rPr lang="en-US" altLang="en-US" sz="1800" dirty="0" err="1">
                <a:latin typeface="Arial" panose="020B0604020202020204" pitchFamily="34" charset="0"/>
              </a:rPr>
              <a:t>my_dict.items</a:t>
            </a:r>
            <a:r>
              <a:rPr lang="en-US" altLang="en-US" sz="1800" dirty="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print(items)  # Output: </a:t>
            </a:r>
            <a:r>
              <a:rPr lang="en-US" altLang="en-US" sz="1800" dirty="0" err="1">
                <a:latin typeface="Arial" panose="020B0604020202020204" pitchFamily="34" charset="0"/>
              </a:rPr>
              <a:t>dict_items</a:t>
            </a:r>
            <a:r>
              <a:rPr lang="en-US" altLang="en-US" sz="1800" dirty="0">
                <a:latin typeface="Arial" panose="020B0604020202020204" pitchFamily="34" charset="0"/>
              </a:rPr>
              <a:t>([('name', 'Alice'), ('age', 30), ('city', 'New York’)])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4.  </a:t>
            </a:r>
            <a:r>
              <a:rPr kumimoji="0" lang="en-US" altLang="en-US" sz="1800" b="0" i="0" u="none" strike="noStrike" cap="none" normalizeH="0" baseline="0" dirty="0" err="1">
                <a:ln>
                  <a:noFill/>
                </a:ln>
                <a:effectLst/>
                <a:latin typeface="Arial" panose="020B0604020202020204" pitchFamily="34" charset="0"/>
              </a:rPr>
              <a:t>dict.get</a:t>
            </a:r>
            <a:r>
              <a:rPr kumimoji="0" lang="en-US" altLang="en-US" sz="1800" b="0" i="0" u="none" strike="noStrike" cap="none" normalizeH="0" baseline="0" dirty="0">
                <a:ln>
                  <a:noFill/>
                </a:ln>
                <a:effectLst/>
                <a:latin typeface="Arial" panose="020B0604020202020204" pitchFamily="34" charset="0"/>
              </a:rPr>
              <a:t>(key, default=None):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   - This method retrieves the value associated with a key if it exists in the dictionary.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   - If the key is not found, it returns the specified default value (or `None` if no default is provided).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rial" panose="020B0604020202020204" pitchFamily="34" charset="0"/>
              </a:rPr>
              <a:t>my_dict</a:t>
            </a:r>
            <a:r>
              <a:rPr kumimoji="0" lang="en-US" altLang="en-US" sz="1800" b="0" i="0" u="none" strike="noStrike" cap="none" normalizeH="0" baseline="0" dirty="0">
                <a:ln>
                  <a:noFill/>
                </a:ln>
                <a:effectLst/>
                <a:latin typeface="Arial" panose="020B0604020202020204" pitchFamily="34" charset="0"/>
              </a:rPr>
              <a:t> = {"name": "John", "age": 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name = </a:t>
            </a:r>
            <a:r>
              <a:rPr kumimoji="0" lang="en-US" altLang="en-US" sz="1800" b="0" i="0" u="none" strike="noStrike" cap="none" normalizeH="0" baseline="0" dirty="0" err="1">
                <a:ln>
                  <a:noFill/>
                </a:ln>
                <a:effectLst/>
                <a:latin typeface="Arial" panose="020B0604020202020204" pitchFamily="34" charset="0"/>
              </a:rPr>
              <a:t>my_dict.get</a:t>
            </a:r>
            <a:r>
              <a:rPr kumimoji="0" lang="en-US" altLang="en-US" sz="1800" b="0" i="0" u="none" strike="noStrike" cap="none" normalizeH="0" baseline="0" dirty="0">
                <a:ln>
                  <a:noFill/>
                </a:ln>
                <a:effectLst/>
                <a:latin typeface="Arial" panose="020B0604020202020204" pitchFamily="34" charset="0"/>
              </a:rPr>
              <a:t>("name")  # Retrieves the value for key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city = </a:t>
            </a:r>
            <a:r>
              <a:rPr kumimoji="0" lang="en-US" altLang="en-US" sz="1800" b="0" i="0" u="none" strike="noStrike" cap="none" normalizeH="0" baseline="0" dirty="0" err="1">
                <a:ln>
                  <a:noFill/>
                </a:ln>
                <a:effectLst/>
                <a:latin typeface="Arial" panose="020B0604020202020204" pitchFamily="34" charset="0"/>
              </a:rPr>
              <a:t>my_dict.get</a:t>
            </a:r>
            <a:r>
              <a:rPr kumimoji="0" lang="en-US" altLang="en-US" sz="1800" b="0" i="0" u="none" strike="noStrike" cap="none" normalizeH="0" baseline="0" dirty="0">
                <a:ln>
                  <a:noFill/>
                </a:ln>
                <a:effectLst/>
                <a:latin typeface="Arial" panose="020B0604020202020204" pitchFamily="34" charset="0"/>
              </a:rPr>
              <a:t>("city", "Unknown")  # Key "city" doesn't exist, so it returns "Unknown“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5. </a:t>
            </a:r>
            <a:r>
              <a:rPr kumimoji="0" lang="en-US" altLang="en-US" sz="1800" b="0" i="0" u="none" strike="noStrike" cap="none" normalizeH="0" baseline="0" dirty="0" err="1">
                <a:ln>
                  <a:noFill/>
                </a:ln>
                <a:effectLst/>
                <a:latin typeface="Arial" panose="020B0604020202020204" pitchFamily="34" charset="0"/>
              </a:rPr>
              <a:t>dict.update</a:t>
            </a:r>
            <a:r>
              <a:rPr kumimoji="0" lang="en-US" altLang="en-US" sz="1800" b="0" i="0" u="none" strike="noStrike" cap="none" normalizeH="0" baseline="0" dirty="0">
                <a:ln>
                  <a:noFill/>
                </a:ln>
                <a:effectLst/>
                <a:latin typeface="Arial" panose="020B0604020202020204" pitchFamily="34" charset="0"/>
              </a:rPr>
              <a:t>(</a:t>
            </a:r>
            <a:r>
              <a:rPr kumimoji="0" lang="en-US" altLang="en-US" sz="1800" b="0" i="0" u="none" strike="noStrike" cap="none" normalizeH="0" baseline="0" dirty="0" err="1">
                <a:ln>
                  <a:noFill/>
                </a:ln>
                <a:effectLst/>
                <a:latin typeface="Arial" panose="020B0604020202020204" pitchFamily="34" charset="0"/>
              </a:rPr>
              <a:t>other_dict</a:t>
            </a:r>
            <a:r>
              <a:rPr kumimoji="0" lang="en-US" altLang="en-US" sz="1800" b="0" i="0" u="none" strike="noStrike" cap="none" normalizeH="0" baseline="0" dirty="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   - Merges the keys and values of another dictionary into the current dictionary.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rial" panose="020B0604020202020204" pitchFamily="34" charset="0"/>
              </a:rPr>
              <a:t>my_dict</a:t>
            </a:r>
            <a:r>
              <a:rPr kumimoji="0" lang="en-US" altLang="en-US" sz="1800" b="0" i="0" u="none" strike="noStrike" cap="none" normalizeH="0" baseline="0" dirty="0">
                <a:ln>
                  <a:noFill/>
                </a:ln>
                <a:effectLst/>
                <a:latin typeface="Arial" panose="020B0604020202020204" pitchFamily="34" charset="0"/>
              </a:rPr>
              <a:t> = {"name": "John", "age": 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rial" panose="020B0604020202020204" pitchFamily="34" charset="0"/>
              </a:rPr>
              <a:t>other_dict</a:t>
            </a:r>
            <a:r>
              <a:rPr kumimoji="0" lang="en-US" altLang="en-US" sz="1800" b="0" i="0" u="none" strike="noStrike" cap="none" normalizeH="0" baseline="0" dirty="0">
                <a:ln>
                  <a:noFill/>
                </a:ln>
                <a:effectLst/>
                <a:latin typeface="Arial" panose="020B0604020202020204" pitchFamily="34" charset="0"/>
              </a:rPr>
              <a:t> = {"city": "New York", "job": "Engineer"}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rial" panose="020B0604020202020204" pitchFamily="34" charset="0"/>
              </a:rPr>
              <a:t>my_dict.update</a:t>
            </a:r>
            <a:r>
              <a:rPr kumimoji="0" lang="en-US" altLang="en-US" sz="1800" b="0" i="0" u="none" strike="noStrike" cap="none" normalizeH="0" baseline="0" dirty="0">
                <a:ln>
                  <a:noFill/>
                </a:ln>
                <a:effectLst/>
                <a:latin typeface="Arial" panose="020B0604020202020204" pitchFamily="34" charset="0"/>
              </a:rPr>
              <a:t>(</a:t>
            </a:r>
            <a:r>
              <a:rPr kumimoji="0" lang="en-US" altLang="en-US" sz="1800" b="0" i="0" u="none" strike="noStrike" cap="none" normalizeH="0" baseline="0" dirty="0" err="1">
                <a:ln>
                  <a:noFill/>
                </a:ln>
                <a:effectLst/>
                <a:latin typeface="Arial" panose="020B0604020202020204" pitchFamily="34" charset="0"/>
              </a:rPr>
              <a:t>other_dict</a:t>
            </a:r>
            <a:r>
              <a:rPr kumimoji="0" lang="en-US" altLang="en-US" sz="1800" b="0" i="0" u="none" strike="noStrike" cap="none" normalizeH="0" baseline="0" dirty="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print(</a:t>
            </a:r>
            <a:r>
              <a:rPr kumimoji="0" lang="en-US" altLang="en-US" sz="1800" b="0" i="0" u="none" strike="noStrike" cap="none" normalizeH="0" baseline="0" dirty="0" err="1">
                <a:ln>
                  <a:noFill/>
                </a:ln>
                <a:effectLst/>
                <a:latin typeface="Arial" panose="020B0604020202020204" pitchFamily="34" charset="0"/>
              </a:rPr>
              <a:t>my_dict</a:t>
            </a:r>
            <a:r>
              <a:rPr kumimoji="0" lang="en-US" altLang="en-US" sz="1800" b="0" i="0" u="none" strike="noStrike" cap="none" normalizeH="0" baseline="0" dirty="0">
                <a:ln>
                  <a:noFill/>
                </a:ln>
                <a:effectLst/>
                <a:latin typeface="Arial" panose="020B0604020202020204" pitchFamily="34" charset="0"/>
              </a:rPr>
              <a:t>)  # Output: {'name': 'John', 'age': 30, 'city': 'New York', 'job': 'Engineer'}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561991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0"/>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DATA STRUCTURE PYTHON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953117" y="69020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6. </a:t>
            </a:r>
            <a:r>
              <a:rPr kumimoji="0" lang="en-US" altLang="en-US" sz="1800" b="0" i="0" u="none" strike="noStrike" cap="none" normalizeH="0" baseline="0" dirty="0" err="1">
                <a:ln>
                  <a:noFill/>
                </a:ln>
                <a:effectLst/>
                <a:latin typeface="Arial" panose="020B0604020202020204" pitchFamily="34" charset="0"/>
              </a:rPr>
              <a:t>dict.pop</a:t>
            </a:r>
            <a:r>
              <a:rPr kumimoji="0" lang="en-US" altLang="en-US" sz="1800" b="0" i="0" u="none" strike="noStrike" cap="none" normalizeH="0" baseline="0" dirty="0">
                <a:ln>
                  <a:noFill/>
                </a:ln>
                <a:effectLst/>
                <a:latin typeface="Arial" panose="020B0604020202020204" pitchFamily="34" charset="0"/>
              </a:rPr>
              <a:t>(key, default=None):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   - Removes and returns the value associated with the specified 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   - If the key is not found, it returns the default value (or raises a </a:t>
            </a:r>
            <a:r>
              <a:rPr kumimoji="0" lang="en-US" altLang="en-US" sz="1800" b="0" i="0" u="none" strike="noStrike" cap="none" normalizeH="0" baseline="0" dirty="0" err="1">
                <a:ln>
                  <a:noFill/>
                </a:ln>
                <a:effectLst/>
                <a:latin typeface="Arial" panose="020B0604020202020204" pitchFamily="34" charset="0"/>
              </a:rPr>
              <a:t>KeyError</a:t>
            </a:r>
            <a:r>
              <a:rPr kumimoji="0" lang="en-US" altLang="en-US" sz="1800" b="0" i="0" u="none" strike="noStrike" cap="none" normalizeH="0" baseline="0" dirty="0">
                <a:ln>
                  <a:noFill/>
                </a:ln>
                <a:effectLst/>
                <a:latin typeface="Arial" panose="020B0604020202020204" pitchFamily="34" charset="0"/>
              </a:rPr>
              <a:t> if no default is provided).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rial" panose="020B0604020202020204" pitchFamily="34" charset="0"/>
              </a:rPr>
              <a:t>my_dict</a:t>
            </a:r>
            <a:r>
              <a:rPr kumimoji="0" lang="en-US" altLang="en-US" sz="1800" b="0" i="0" u="none" strike="noStrike" cap="none" normalizeH="0" baseline="0" dirty="0">
                <a:ln>
                  <a:noFill/>
                </a:ln>
                <a:effectLst/>
                <a:latin typeface="Arial" panose="020B0604020202020204" pitchFamily="34" charset="0"/>
              </a:rPr>
              <a:t> = {"name": "John", "age": 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name = </a:t>
            </a:r>
            <a:r>
              <a:rPr kumimoji="0" lang="en-US" altLang="en-US" sz="1800" b="0" i="0" u="none" strike="noStrike" cap="none" normalizeH="0" baseline="0" dirty="0" err="1">
                <a:ln>
                  <a:noFill/>
                </a:ln>
                <a:effectLst/>
                <a:latin typeface="Arial" panose="020B0604020202020204" pitchFamily="34" charset="0"/>
              </a:rPr>
              <a:t>my_dict.pop</a:t>
            </a:r>
            <a:r>
              <a:rPr kumimoji="0" lang="en-US" altLang="en-US" sz="1800" b="0" i="0" u="none" strike="noStrike" cap="none" normalizeH="0" baseline="0" dirty="0">
                <a:ln>
                  <a:noFill/>
                </a:ln>
                <a:effectLst/>
                <a:latin typeface="Arial" panose="020B0604020202020204" pitchFamily="34" charset="0"/>
              </a:rPr>
              <a:t>("name")  # Removes and returns the value for key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city = </a:t>
            </a:r>
            <a:r>
              <a:rPr kumimoji="0" lang="en-US" altLang="en-US" sz="1800" b="0" i="0" u="none" strike="noStrike" cap="none" normalizeH="0" baseline="0" dirty="0" err="1">
                <a:ln>
                  <a:noFill/>
                </a:ln>
                <a:effectLst/>
                <a:latin typeface="Arial" panose="020B0604020202020204" pitchFamily="34" charset="0"/>
              </a:rPr>
              <a:t>my_dict.pop</a:t>
            </a:r>
            <a:r>
              <a:rPr kumimoji="0" lang="en-US" altLang="en-US" sz="1800" b="0" i="0" u="none" strike="noStrike" cap="none" normalizeH="0" baseline="0" dirty="0">
                <a:ln>
                  <a:noFill/>
                </a:ln>
                <a:effectLst/>
                <a:latin typeface="Arial" panose="020B0604020202020204" pitchFamily="34" charset="0"/>
              </a:rPr>
              <a:t>("city", "Unknown")  # Key "city" doesn't exist, so it returns "Unknown"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7. </a:t>
            </a:r>
            <a:r>
              <a:rPr kumimoji="0" lang="en-US" altLang="en-US" sz="1800" b="0" i="0" u="none" strike="noStrike" cap="none" normalizeH="0" baseline="0" dirty="0" err="1">
                <a:ln>
                  <a:noFill/>
                </a:ln>
                <a:effectLst/>
                <a:latin typeface="Arial" panose="020B0604020202020204" pitchFamily="34" charset="0"/>
              </a:rPr>
              <a:t>dict.popitem</a:t>
            </a:r>
            <a:r>
              <a:rPr kumimoji="0" lang="en-US" altLang="en-US" sz="1800" b="0" i="0" u="none" strike="noStrike" cap="none" normalizeH="0" baseline="0" dirty="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   - Removes and returns an arbitrary (key, value) pair from the dictionary.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rial" panose="020B0604020202020204" pitchFamily="34" charset="0"/>
              </a:rPr>
              <a:t>my_dict</a:t>
            </a:r>
            <a:r>
              <a:rPr kumimoji="0" lang="en-US" altLang="en-US" sz="1800" b="0" i="0" u="none" strike="noStrike" cap="none" normalizeH="0" baseline="0" dirty="0">
                <a:ln>
                  <a:noFill/>
                </a:ln>
                <a:effectLst/>
                <a:latin typeface="Arial" panose="020B0604020202020204" pitchFamily="34" charset="0"/>
              </a:rPr>
              <a:t> = {"name": "John", "age": 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item = </a:t>
            </a:r>
            <a:r>
              <a:rPr kumimoji="0" lang="en-US" altLang="en-US" sz="1800" b="0" i="0" u="none" strike="noStrike" cap="none" normalizeH="0" baseline="0" dirty="0" err="1">
                <a:ln>
                  <a:noFill/>
                </a:ln>
                <a:effectLst/>
                <a:latin typeface="Arial" panose="020B0604020202020204" pitchFamily="34" charset="0"/>
              </a:rPr>
              <a:t>my_dict.popitem</a:t>
            </a:r>
            <a:r>
              <a:rPr kumimoji="0" lang="en-US" altLang="en-US" sz="1800" b="0" i="0" u="none" strike="noStrike" cap="none" normalizeH="0" baseline="0" dirty="0">
                <a:ln>
                  <a:noFill/>
                </a:ln>
                <a:effectLst/>
                <a:latin typeface="Arial" panose="020B0604020202020204" pitchFamily="34" charset="0"/>
              </a:rPr>
              <a:t>()  # Removes and returns an arbitrary (key, value) pair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8. </a:t>
            </a:r>
            <a:r>
              <a:rPr kumimoji="0" lang="en-US" altLang="en-US" sz="1800" b="0" i="0" u="none" strike="noStrike" cap="none" normalizeH="0" baseline="0" dirty="0" err="1">
                <a:ln>
                  <a:noFill/>
                </a:ln>
                <a:effectLst/>
                <a:latin typeface="Arial" panose="020B0604020202020204" pitchFamily="34" charset="0"/>
              </a:rPr>
              <a:t>dict.clear</a:t>
            </a:r>
            <a:r>
              <a:rPr kumimoji="0" lang="en-US" altLang="en-US" sz="1800" b="0" i="0" u="none" strike="noStrike" cap="none" normalizeH="0" baseline="0" dirty="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   - Removes all items from the dictionary, making it empty.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rial" panose="020B0604020202020204" pitchFamily="34" charset="0"/>
              </a:rPr>
              <a:t>my_dict</a:t>
            </a:r>
            <a:r>
              <a:rPr kumimoji="0" lang="en-US" altLang="en-US" sz="1800" b="0" i="0" u="none" strike="noStrike" cap="none" normalizeH="0" baseline="0" dirty="0">
                <a:ln>
                  <a:noFill/>
                </a:ln>
                <a:effectLst/>
                <a:latin typeface="Arial" panose="020B0604020202020204" pitchFamily="34" charset="0"/>
              </a:rPr>
              <a:t> = {"name": "John", "age": 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rial" panose="020B0604020202020204" pitchFamily="34" charset="0"/>
              </a:rPr>
              <a:t>my_dict.clear</a:t>
            </a:r>
            <a:r>
              <a:rPr kumimoji="0" lang="en-US" altLang="en-US" sz="1800" b="0" i="0" u="none" strike="noStrike" cap="none" normalizeH="0" baseline="0" dirty="0">
                <a:ln>
                  <a:noFill/>
                </a:ln>
                <a:effectLst/>
                <a:latin typeface="Arial" panose="020B0604020202020204" pitchFamily="34" charset="0"/>
              </a:rPr>
              <a:t>()  # Clears all items, </a:t>
            </a:r>
            <a:r>
              <a:rPr kumimoji="0" lang="en-US" altLang="en-US" sz="1800" b="0" i="0" u="none" strike="noStrike" cap="none" normalizeH="0" baseline="0" dirty="0" err="1">
                <a:ln>
                  <a:noFill/>
                </a:ln>
                <a:effectLst/>
                <a:latin typeface="Arial" panose="020B0604020202020204" pitchFamily="34" charset="0"/>
              </a:rPr>
              <a:t>my_dict</a:t>
            </a:r>
            <a:r>
              <a:rPr kumimoji="0" lang="en-US" altLang="en-US" sz="1800" b="0" i="0" u="none" strike="noStrike" cap="none" normalizeH="0" baseline="0">
                <a:ln>
                  <a:noFill/>
                </a:ln>
                <a:effectLst/>
                <a:latin typeface="Arial" panose="020B0604020202020204" pitchFamily="34" charset="0"/>
              </a:rPr>
              <a:t> is now an empty dictionary</a:t>
            </a: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290720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0"/>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 LOOPS IN PYTHON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911554" y="69020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altLang="en-US" sz="1800" b="1" dirty="0">
                <a:latin typeface="Söhne"/>
              </a:rPr>
              <a:t>1</a:t>
            </a:r>
            <a:r>
              <a:rPr kumimoji="0" lang="en-US" altLang="en-US" sz="1800" b="1" i="0" u="none" strike="noStrike" cap="none" normalizeH="0" baseline="0" dirty="0">
                <a:ln>
                  <a:noFill/>
                </a:ln>
                <a:effectLst/>
                <a:latin typeface="Söhne"/>
              </a:rPr>
              <a:t>. While Loop:</a:t>
            </a:r>
            <a:r>
              <a:rPr kumimoji="0" lang="en-US" altLang="en-US" sz="1800" b="0" i="0" u="none" strike="noStrike" cap="none" normalizeH="0" baseline="0" dirty="0">
                <a:ln>
                  <a:noFill/>
                </a:ln>
                <a:effectLst/>
                <a:latin typeface="Söhne"/>
              </a:rPr>
              <a:t> </a:t>
            </a:r>
          </a:p>
          <a:p>
            <a:pPr marL="0" indent="0" eaLnBrk="0" fontAlgn="base" hangingPunct="0">
              <a:lnSpc>
                <a:spcPct val="100000"/>
              </a:lnSpc>
              <a:spcBef>
                <a:spcPct val="0"/>
              </a:spcBef>
              <a:spcAft>
                <a:spcPct val="0"/>
              </a:spcAft>
              <a:buNone/>
            </a:pPr>
            <a:r>
              <a:rPr lang="en-US" altLang="en-US" sz="1800" dirty="0">
                <a:latin typeface="Söhne"/>
              </a:rPr>
              <a:t>	</a:t>
            </a:r>
            <a:r>
              <a:rPr kumimoji="0" lang="en-US" altLang="en-US" sz="1800" b="0" i="0" u="none" strike="noStrike" cap="none" normalizeH="0" baseline="0" dirty="0">
                <a:ln>
                  <a:noFill/>
                </a:ln>
                <a:effectLst/>
                <a:latin typeface="Söhne"/>
              </a:rPr>
              <a:t>A </a:t>
            </a:r>
            <a:r>
              <a:rPr kumimoji="0" lang="en-US" altLang="en-US" sz="1800" b="1" i="0" u="none" strike="noStrike" cap="none" normalizeH="0" baseline="0" dirty="0">
                <a:ln>
                  <a:noFill/>
                </a:ln>
                <a:effectLst/>
                <a:latin typeface="Söhne Mono"/>
              </a:rPr>
              <a:t>while</a:t>
            </a:r>
            <a:r>
              <a:rPr kumimoji="0" lang="en-US" altLang="en-US" sz="1800" b="0" i="0" u="none" strike="noStrike" cap="none" normalizeH="0" baseline="0" dirty="0">
                <a:ln>
                  <a:noFill/>
                </a:ln>
                <a:effectLst/>
                <a:latin typeface="Söhne"/>
              </a:rPr>
              <a:t> loop is used to repeatedly execute a block of code as long as a certain condition is </a:t>
            </a:r>
            <a:r>
              <a:rPr kumimoji="0" lang="en-US" altLang="en-US" sz="1800" b="1" i="0" u="none" strike="noStrike" cap="none" normalizeH="0" baseline="0" dirty="0">
                <a:ln>
                  <a:noFill/>
                </a:ln>
                <a:effectLst/>
                <a:latin typeface="Söhne Mono"/>
              </a:rPr>
              <a:t>True</a:t>
            </a:r>
            <a:r>
              <a:rPr kumimoji="0" lang="en-US" altLang="en-US" sz="1800" b="0" i="0" u="none" strike="noStrike" cap="none" normalizeH="0" baseline="0" dirty="0">
                <a:ln>
                  <a:noFill/>
                </a:ln>
                <a:effectLst/>
              </a:rPr>
              <a:t> </a:t>
            </a: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latin typeface="Arial" panose="020B0604020202020204" pitchFamily="34" charset="0"/>
              </a:rPr>
              <a:t>	</a:t>
            </a:r>
            <a:r>
              <a:rPr lang="pt-BR" sz="1800" b="0" i="0" dirty="0">
                <a:effectLst/>
                <a:latin typeface="Söhne Mono"/>
              </a:rPr>
              <a:t>num = 1 while num &lt;= 5: </a:t>
            </a:r>
          </a:p>
          <a:p>
            <a:pPr marL="0" marR="0" lvl="0" indent="0" algn="l" defTabSz="914400" rtl="0" eaLnBrk="0" fontAlgn="base" latinLnBrk="0" hangingPunct="0">
              <a:lnSpc>
                <a:spcPct val="100000"/>
              </a:lnSpc>
              <a:spcBef>
                <a:spcPct val="0"/>
              </a:spcBef>
              <a:spcAft>
                <a:spcPct val="0"/>
              </a:spcAft>
              <a:buClrTx/>
              <a:buSzTx/>
              <a:buFontTx/>
              <a:buNone/>
              <a:tabLst/>
            </a:pPr>
            <a:r>
              <a:rPr lang="pt-BR" sz="1800" dirty="0">
                <a:latin typeface="Söhne Mono"/>
              </a:rPr>
              <a:t>		</a:t>
            </a:r>
            <a:r>
              <a:rPr lang="pt-BR" sz="1800" b="0" i="0" dirty="0">
                <a:effectLst/>
                <a:latin typeface="Söhne Mono"/>
              </a:rPr>
              <a:t>print(num) </a:t>
            </a:r>
          </a:p>
          <a:p>
            <a:pPr marL="0" marR="0" lvl="0" indent="0" algn="l" defTabSz="914400" rtl="0" eaLnBrk="0" fontAlgn="base" latinLnBrk="0" hangingPunct="0">
              <a:lnSpc>
                <a:spcPct val="100000"/>
              </a:lnSpc>
              <a:spcBef>
                <a:spcPct val="0"/>
              </a:spcBef>
              <a:spcAft>
                <a:spcPct val="0"/>
              </a:spcAft>
              <a:buClrTx/>
              <a:buSzTx/>
              <a:buFontTx/>
              <a:buNone/>
              <a:tabLst/>
            </a:pPr>
            <a:r>
              <a:rPr lang="pt-BR" sz="1800" dirty="0">
                <a:latin typeface="Söhne Mono"/>
              </a:rPr>
              <a:t>		</a:t>
            </a:r>
            <a:r>
              <a:rPr lang="pt-BR" sz="1800" b="0" i="0" dirty="0">
                <a:effectLst/>
                <a:latin typeface="Söhne Mono"/>
              </a:rPr>
              <a:t>num += 1</a:t>
            </a:r>
          </a:p>
          <a:p>
            <a:pPr marL="0" indent="0" eaLnBrk="0" fontAlgn="base" hangingPunct="0">
              <a:lnSpc>
                <a:spcPct val="100000"/>
              </a:lnSpc>
              <a:spcBef>
                <a:spcPct val="0"/>
              </a:spcBef>
              <a:spcAft>
                <a:spcPct val="0"/>
              </a:spcAft>
              <a:buNone/>
            </a:pPr>
            <a:r>
              <a:rPr lang="en-US" altLang="en-US" sz="1800" b="1" dirty="0">
                <a:latin typeface="Söhne"/>
              </a:rPr>
              <a:t>2</a:t>
            </a:r>
            <a:r>
              <a:rPr kumimoji="0" lang="en-US" altLang="en-US" sz="1800" b="1" i="0" u="none" strike="noStrike" cap="none" normalizeH="0" baseline="0" dirty="0">
                <a:ln>
                  <a:noFill/>
                </a:ln>
                <a:effectLst/>
                <a:latin typeface="Söhne"/>
              </a:rPr>
              <a:t>. For Loop:</a:t>
            </a:r>
          </a:p>
          <a:p>
            <a:pPr marL="0" indent="0" eaLnBrk="0" fontAlgn="base" hangingPunct="0">
              <a:lnSpc>
                <a:spcPct val="100000"/>
              </a:lnSpc>
              <a:spcBef>
                <a:spcPct val="0"/>
              </a:spcBef>
              <a:spcAft>
                <a:spcPct val="0"/>
              </a:spcAft>
              <a:buNone/>
            </a:pPr>
            <a:r>
              <a:rPr lang="en-US" altLang="en-US" sz="1800" b="1" dirty="0">
                <a:latin typeface="Söhne"/>
              </a:rPr>
              <a:t>	</a:t>
            </a:r>
            <a:r>
              <a:rPr kumimoji="0" lang="en-US" altLang="en-US" sz="1800" b="0" i="0" u="none" strike="noStrike" cap="none" normalizeH="0" baseline="0" dirty="0">
                <a:ln>
                  <a:noFill/>
                </a:ln>
                <a:effectLst/>
                <a:latin typeface="Söhne"/>
              </a:rPr>
              <a:t> A </a:t>
            </a:r>
            <a:r>
              <a:rPr kumimoji="0" lang="en-US" altLang="en-US" sz="1800" b="1" i="0" u="none" strike="noStrike" cap="none" normalizeH="0" baseline="0" dirty="0">
                <a:ln>
                  <a:noFill/>
                </a:ln>
                <a:effectLst/>
                <a:latin typeface="Söhne Mono"/>
              </a:rPr>
              <a:t>for</a:t>
            </a:r>
            <a:r>
              <a:rPr kumimoji="0" lang="en-US" altLang="en-US" sz="1800" b="0" i="0" u="none" strike="noStrike" cap="none" normalizeH="0" baseline="0" dirty="0">
                <a:ln>
                  <a:noFill/>
                </a:ln>
                <a:effectLst/>
                <a:latin typeface="Söhne"/>
              </a:rPr>
              <a:t> loop is used to iterate over a sequence (such as a list, tuple, string, or range) and execute a block of code for each element in the sequence.</a:t>
            </a:r>
            <a:r>
              <a:rPr kumimoji="0" lang="en-US" altLang="en-US" sz="1800" b="0" i="0" u="none" strike="noStrike" cap="none" normalizeH="0" baseline="0" dirty="0">
                <a:ln>
                  <a:noFill/>
                </a:ln>
                <a:effectLst/>
              </a:rPr>
              <a:t> </a:t>
            </a: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Arial" panose="020B0604020202020204" pitchFamily="34" charset="0"/>
              </a:rPr>
              <a:t>Example 1:	fruits = ["apple", "banana", "cherry"]</a:t>
            </a: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Arial" panose="020B0604020202020204" pitchFamily="34" charset="0"/>
              </a:rPr>
              <a:t>		for fruit in fruits:</a:t>
            </a: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Arial" panose="020B0604020202020204" pitchFamily="34" charset="0"/>
              </a:rPr>
              <a:t>			    print(fruit)</a:t>
            </a:r>
          </a:p>
          <a:p>
            <a:pPr mar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effectLst/>
              <a:latin typeface="Arial" panose="020B0604020202020204" pitchFamily="34" charset="0"/>
            </a:endParaRP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Arial" panose="020B0604020202020204" pitchFamily="34" charset="0"/>
              </a:rPr>
              <a:t> Example 2: 	for num in range(1, 6):  </a:t>
            </a: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Arial" panose="020B0604020202020204" pitchFamily="34" charset="0"/>
              </a:rPr>
              <a:t>    			print(num)</a:t>
            </a:r>
            <a:endParaRPr lang="pt-BR" sz="1800" b="0" i="0" dirty="0">
              <a:effectLst/>
              <a:latin typeface="Söhne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8424A9EA-5FB4-1F11-16F4-3CA14A618020}"/>
              </a:ext>
            </a:extLst>
          </p:cNvPr>
          <p:cNvSpPr>
            <a:spLocks noChangeArrowheads="1"/>
          </p:cNvSpPr>
          <p:nvPr/>
        </p:nvSpPr>
        <p:spPr bwMode="auto">
          <a:xfrm>
            <a:off x="0" y="43934"/>
            <a:ext cx="184731" cy="369332"/>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3357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0"/>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 LOOPS IN PYTHON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2" y="57409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1" i="0" dirty="0">
                <a:effectLst/>
                <a:latin typeface="Söhne"/>
              </a:rPr>
              <a:t>3. Nested Loops:</a:t>
            </a:r>
          </a:p>
          <a:p>
            <a:pPr marL="0" marR="0" lvl="0" indent="0" algn="l" defTabSz="914400" rtl="0" eaLnBrk="0" fontAlgn="base" latinLnBrk="0" hangingPunct="0">
              <a:lnSpc>
                <a:spcPct val="100000"/>
              </a:lnSpc>
              <a:spcBef>
                <a:spcPct val="0"/>
              </a:spcBef>
              <a:spcAft>
                <a:spcPct val="0"/>
              </a:spcAft>
              <a:buClrTx/>
              <a:buSzTx/>
              <a:buFontTx/>
              <a:buNone/>
              <a:tabLst/>
            </a:pPr>
            <a:r>
              <a:rPr lang="en-US" sz="1800" b="1" dirty="0">
                <a:latin typeface="Söhne"/>
              </a:rPr>
              <a:t>	</a:t>
            </a:r>
            <a:r>
              <a:rPr lang="en-US" sz="1800" b="0" i="0" dirty="0">
                <a:effectLst/>
                <a:latin typeface="Söhne"/>
              </a:rPr>
              <a:t> You can also nest loops within each other to create more complex patterns or to iterate through nested data structures.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a:ln>
                  <a:noFill/>
                </a:ln>
                <a:latin typeface="Söhne"/>
              </a:rPr>
              <a:t>Example: Nested for loops to print a pattern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a:ln>
                  <a:noFill/>
                </a:ln>
                <a:latin typeface="Söhne"/>
              </a:rPr>
              <a:t>	for </a:t>
            </a:r>
            <a:r>
              <a:rPr kumimoji="0" lang="en-US" altLang="en-US" sz="1800" u="none" strike="noStrike" cap="none" normalizeH="0" baseline="0" dirty="0" err="1">
                <a:ln>
                  <a:noFill/>
                </a:ln>
                <a:latin typeface="Söhne"/>
              </a:rPr>
              <a:t>i</a:t>
            </a:r>
            <a:r>
              <a:rPr kumimoji="0" lang="en-US" altLang="en-US" sz="1800" u="none" strike="noStrike" cap="none" normalizeH="0" baseline="0" dirty="0">
                <a:ln>
                  <a:noFill/>
                </a:ln>
                <a:latin typeface="Söhne"/>
              </a:rPr>
              <a:t> in range(1,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a:ln>
                  <a:noFill/>
                </a:ln>
                <a:latin typeface="Söhne"/>
              </a:rPr>
              <a:t>    		for j in range(1, </a:t>
            </a:r>
            <a:r>
              <a:rPr kumimoji="0" lang="en-US" altLang="en-US" sz="1800" u="none" strike="noStrike" cap="none" normalizeH="0" baseline="0" dirty="0" err="1">
                <a:ln>
                  <a:noFill/>
                </a:ln>
                <a:latin typeface="Söhne"/>
              </a:rPr>
              <a:t>i</a:t>
            </a:r>
            <a:r>
              <a:rPr kumimoji="0" lang="en-US" altLang="en-US" sz="1800" u="none" strike="noStrike" cap="none" normalizeH="0" baseline="0" dirty="0">
                <a:ln>
                  <a:noFill/>
                </a:ln>
                <a:latin typeface="Söhne"/>
              </a:rPr>
              <a:t>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a:ln>
                  <a:noFill/>
                </a:ln>
                <a:latin typeface="Söhne"/>
              </a:rPr>
              <a:t>        			print("*", end="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a:ln>
                  <a:noFill/>
                </a:ln>
                <a:latin typeface="Söhne"/>
              </a:rPr>
              <a:t>    		print()</a:t>
            </a:r>
          </a:p>
          <a:p>
            <a:pPr marL="0" indent="0" eaLnBrk="0" fontAlgn="base" hangingPunct="0">
              <a:lnSpc>
                <a:spcPct val="100000"/>
              </a:lnSpc>
              <a:spcBef>
                <a:spcPct val="0"/>
              </a:spcBef>
              <a:spcAft>
                <a:spcPct val="0"/>
              </a:spcAft>
              <a:buNone/>
            </a:pPr>
            <a:r>
              <a:rPr kumimoji="0" lang="en-US" altLang="en-US" sz="1800" b="1" i="0" u="none" strike="noStrike" cap="none" normalizeH="0" baseline="0" dirty="0">
                <a:ln>
                  <a:noFill/>
                </a:ln>
                <a:effectLst/>
                <a:latin typeface="Söhne"/>
              </a:rPr>
              <a:t>4. Loop Control Statements:</a:t>
            </a:r>
          </a:p>
          <a:p>
            <a:pPr marL="0"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Söhne"/>
              </a:rPr>
              <a:t> Python provides loop control statements like </a:t>
            </a:r>
            <a:r>
              <a:rPr kumimoji="0" lang="en-US" altLang="en-US" sz="1800" b="1" i="0" u="none" strike="noStrike" cap="none" normalizeH="0" baseline="0" dirty="0">
                <a:ln>
                  <a:noFill/>
                </a:ln>
                <a:effectLst/>
                <a:latin typeface="Söhne Mono"/>
              </a:rPr>
              <a:t>break</a:t>
            </a:r>
            <a:r>
              <a:rPr kumimoji="0" lang="en-US" altLang="en-US" sz="1800" b="0" i="0" u="none" strike="noStrike" cap="none" normalizeH="0" baseline="0" dirty="0">
                <a:ln>
                  <a:noFill/>
                </a:ln>
                <a:effectLst/>
                <a:latin typeface="Söhne"/>
              </a:rPr>
              <a:t> and </a:t>
            </a:r>
            <a:r>
              <a:rPr kumimoji="0" lang="en-US" altLang="en-US" sz="1800" b="1" i="0" u="none" strike="noStrike" cap="none" normalizeH="0" baseline="0" dirty="0">
                <a:ln>
                  <a:noFill/>
                </a:ln>
                <a:effectLst/>
                <a:latin typeface="Söhne Mono"/>
              </a:rPr>
              <a:t>continue</a:t>
            </a:r>
            <a:r>
              <a:rPr kumimoji="0" lang="en-US" altLang="en-US" sz="1800" b="0" i="0" u="none" strike="noStrike" cap="none" normalizeH="0" baseline="0" dirty="0">
                <a:ln>
                  <a:noFill/>
                </a:ln>
                <a:effectLst/>
                <a:latin typeface="Söhne"/>
              </a:rPr>
              <a:t> to modify the behavior of loops. </a:t>
            </a:r>
            <a:r>
              <a:rPr kumimoji="0" lang="en-US" altLang="en-US" sz="1800" b="1" i="0" u="none" strike="noStrike" cap="none" normalizeH="0" baseline="0" dirty="0">
                <a:ln>
                  <a:noFill/>
                </a:ln>
                <a:effectLst/>
                <a:latin typeface="Söhne Mono"/>
              </a:rPr>
              <a:t>break</a:t>
            </a:r>
            <a:r>
              <a:rPr kumimoji="0" lang="en-US" altLang="en-US" sz="1800" b="0" i="0" u="none" strike="noStrike" cap="none" normalizeH="0" baseline="0" dirty="0">
                <a:ln>
                  <a:noFill/>
                </a:ln>
                <a:effectLst/>
                <a:latin typeface="Söhne"/>
              </a:rPr>
              <a:t> is used to exit a loop prematurely, while </a:t>
            </a:r>
            <a:r>
              <a:rPr kumimoji="0" lang="en-US" altLang="en-US" sz="1800" b="1" i="0" u="none" strike="noStrike" cap="none" normalizeH="0" baseline="0" dirty="0">
                <a:ln>
                  <a:noFill/>
                </a:ln>
                <a:effectLst/>
                <a:latin typeface="Söhne Mono"/>
              </a:rPr>
              <a:t>continue</a:t>
            </a:r>
            <a:r>
              <a:rPr kumimoji="0" lang="en-US" altLang="en-US" sz="1800" b="0" i="0" u="none" strike="noStrike" cap="none" normalizeH="0" baseline="0" dirty="0">
                <a:ln>
                  <a:noFill/>
                </a:ln>
                <a:effectLst/>
                <a:latin typeface="Söhne"/>
              </a:rPr>
              <a:t> is used to skip the current iteration and proceed to the next one.</a:t>
            </a:r>
            <a:r>
              <a:rPr kumimoji="0" lang="en-US" altLang="en-US" sz="1800" b="0" i="0" u="none" strike="noStrike" cap="none" normalizeH="0" baseline="0" dirty="0">
                <a:ln>
                  <a:noFill/>
                </a:ln>
                <a:effectLst/>
              </a:rPr>
              <a:t> </a:t>
            </a:r>
          </a:p>
          <a:p>
            <a:pPr marL="0" indent="0" eaLnBrk="0" fontAlgn="base" hangingPunct="0">
              <a:lnSpc>
                <a:spcPct val="100000"/>
              </a:lnSpc>
              <a:spcBef>
                <a:spcPct val="0"/>
              </a:spcBef>
              <a:spcAft>
                <a:spcPct val="0"/>
              </a:spcAft>
              <a:buNone/>
            </a:pPr>
            <a:r>
              <a:rPr lang="en-US" sz="1800" b="0" i="0" dirty="0">
                <a:effectLst/>
                <a:latin typeface="Söhne Mono"/>
              </a:rPr>
              <a:t>numbers = [1, 2, 3, 4, 5, 6]</a:t>
            </a:r>
          </a:p>
          <a:p>
            <a:pPr marL="0" indent="0" eaLnBrk="0" fontAlgn="base" hangingPunct="0">
              <a:lnSpc>
                <a:spcPct val="100000"/>
              </a:lnSpc>
              <a:spcBef>
                <a:spcPct val="0"/>
              </a:spcBef>
              <a:spcAft>
                <a:spcPct val="0"/>
              </a:spcAft>
              <a:buNone/>
            </a:pPr>
            <a:r>
              <a:rPr lang="en-US" sz="1800" b="0" i="0" dirty="0">
                <a:effectLst/>
                <a:latin typeface="Söhne Mono"/>
              </a:rPr>
              <a:t> for num in numbers: </a:t>
            </a:r>
          </a:p>
          <a:p>
            <a:pPr marL="0" indent="0" eaLnBrk="0" fontAlgn="base" hangingPunct="0">
              <a:lnSpc>
                <a:spcPct val="100000"/>
              </a:lnSpc>
              <a:spcBef>
                <a:spcPct val="0"/>
              </a:spcBef>
              <a:spcAft>
                <a:spcPct val="0"/>
              </a:spcAft>
              <a:buNone/>
            </a:pPr>
            <a:r>
              <a:rPr lang="en-US" sz="1800" dirty="0">
                <a:latin typeface="Söhne Mono"/>
              </a:rPr>
              <a:t>	</a:t>
            </a:r>
            <a:r>
              <a:rPr lang="en-US" sz="1800" b="0" i="0" dirty="0">
                <a:effectLst/>
                <a:latin typeface="Söhne Mono"/>
              </a:rPr>
              <a:t>if num == 3: </a:t>
            </a:r>
          </a:p>
          <a:p>
            <a:pPr marL="0" indent="0" eaLnBrk="0" fontAlgn="base" hangingPunct="0">
              <a:lnSpc>
                <a:spcPct val="100000"/>
              </a:lnSpc>
              <a:spcBef>
                <a:spcPct val="0"/>
              </a:spcBef>
              <a:spcAft>
                <a:spcPct val="0"/>
              </a:spcAft>
              <a:buNone/>
            </a:pPr>
            <a:r>
              <a:rPr lang="en-US" sz="1800" dirty="0">
                <a:latin typeface="Söhne Mono"/>
              </a:rPr>
              <a:t>		</a:t>
            </a:r>
            <a:r>
              <a:rPr lang="en-US" sz="1800" b="0" i="0" dirty="0">
                <a:effectLst/>
                <a:latin typeface="Söhne Mono"/>
              </a:rPr>
              <a:t>break # Exit the loop when num is 3 </a:t>
            </a:r>
          </a:p>
          <a:p>
            <a:pPr marL="0" indent="0" eaLnBrk="0" fontAlgn="base" hangingPunct="0">
              <a:lnSpc>
                <a:spcPct val="100000"/>
              </a:lnSpc>
              <a:spcBef>
                <a:spcPct val="0"/>
              </a:spcBef>
              <a:spcAft>
                <a:spcPct val="0"/>
              </a:spcAft>
              <a:buNone/>
            </a:pPr>
            <a:r>
              <a:rPr lang="en-US" sz="1800" dirty="0">
                <a:latin typeface="Söhne Mono"/>
              </a:rPr>
              <a:t>	</a:t>
            </a:r>
            <a:r>
              <a:rPr lang="en-US" sz="1800" b="0" i="0" dirty="0">
                <a:effectLst/>
                <a:latin typeface="Söhne Mono"/>
              </a:rPr>
              <a:t>if num % 2 == 0:</a:t>
            </a:r>
          </a:p>
          <a:p>
            <a:pPr marL="0" indent="0" eaLnBrk="0" fontAlgn="base" hangingPunct="0">
              <a:lnSpc>
                <a:spcPct val="100000"/>
              </a:lnSpc>
              <a:spcBef>
                <a:spcPct val="0"/>
              </a:spcBef>
              <a:spcAft>
                <a:spcPct val="0"/>
              </a:spcAft>
              <a:buNone/>
            </a:pPr>
            <a:r>
              <a:rPr lang="en-US" sz="1800" dirty="0">
                <a:latin typeface="Söhne Mono"/>
              </a:rPr>
              <a:t>		</a:t>
            </a:r>
            <a:r>
              <a:rPr lang="en-US" sz="1800" b="0" i="0" dirty="0">
                <a:effectLst/>
                <a:latin typeface="Söhne Mono"/>
              </a:rPr>
              <a:t>continue # Skip even numbers </a:t>
            </a:r>
          </a:p>
          <a:p>
            <a:pPr marL="0" indent="0" eaLnBrk="0" fontAlgn="base" hangingPunct="0">
              <a:lnSpc>
                <a:spcPct val="100000"/>
              </a:lnSpc>
              <a:spcBef>
                <a:spcPct val="0"/>
              </a:spcBef>
              <a:spcAft>
                <a:spcPct val="0"/>
              </a:spcAft>
              <a:buNone/>
            </a:pPr>
            <a:r>
              <a:rPr lang="en-US" sz="1800" b="0" i="0" dirty="0">
                <a:effectLst/>
                <a:latin typeface="Söhne Mono"/>
              </a:rPr>
              <a:t>print(num)</a:t>
            </a: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u="none" strike="noStrike" cap="none" normalizeH="0" baseline="0" dirty="0">
              <a:ln>
                <a:noFill/>
              </a:ln>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u="none" strike="noStrike" cap="none" normalizeH="0" baseline="0" dirty="0">
              <a:ln>
                <a:noFill/>
              </a:ln>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8424A9EA-5FB4-1F11-16F4-3CA14A618020}"/>
              </a:ext>
            </a:extLst>
          </p:cNvPr>
          <p:cNvSpPr>
            <a:spLocks noChangeArrowheads="1"/>
          </p:cNvSpPr>
          <p:nvPr/>
        </p:nvSpPr>
        <p:spPr bwMode="auto">
          <a:xfrm>
            <a:off x="0" y="43934"/>
            <a:ext cx="184731" cy="369332"/>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D36422C5-337E-6B36-4E2F-511724188862}"/>
              </a:ext>
            </a:extLst>
          </p:cNvPr>
          <p:cNvSpPr>
            <a:spLocks noChangeArrowheads="1"/>
          </p:cNvSpPr>
          <p:nvPr/>
        </p:nvSpPr>
        <p:spPr bwMode="auto">
          <a:xfrm>
            <a:off x="0" y="43934"/>
            <a:ext cx="184731" cy="369332"/>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8821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0"/>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LIST SLICE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2" y="57409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Söhne"/>
              </a:rPr>
              <a:t>	In Python, a list slice is a way to extract a portion of a list by specifying a range of indices. It allows you to create a new list containing elements from the original list within the specified range. List slicing is done using square brackets </a:t>
            </a: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and colon </a:t>
            </a: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notation</a:t>
            </a:r>
            <a:r>
              <a:rPr kumimoji="0" lang="en-US" altLang="en-US" sz="2000" b="0" i="0" u="none" strike="noStrike" cap="none" normalizeH="0" baseline="0" dirty="0">
                <a:ln>
                  <a:noFill/>
                </a:ln>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effectLst/>
                <a:latin typeface="Söhne Mono"/>
              </a:rPr>
              <a:t>	Syntax : 	</a:t>
            </a:r>
            <a:r>
              <a:rPr lang="en-US" sz="2000" b="0" i="0" dirty="0" err="1">
                <a:effectLst/>
                <a:latin typeface="Söhne Mono"/>
              </a:rPr>
              <a:t>new_list</a:t>
            </a:r>
            <a:r>
              <a:rPr lang="en-US" sz="2000" b="0" i="0" dirty="0">
                <a:effectLst/>
                <a:latin typeface="Söhne Mono"/>
              </a:rPr>
              <a:t> = </a:t>
            </a:r>
            <a:r>
              <a:rPr lang="en-US" sz="2000" b="0" i="0" dirty="0" err="1">
                <a:effectLst/>
                <a:latin typeface="Söhne Mono"/>
              </a:rPr>
              <a:t>original_list</a:t>
            </a:r>
            <a:r>
              <a:rPr lang="en-US" sz="2000" b="0" i="0" dirty="0">
                <a:effectLst/>
                <a:latin typeface="Söhne Mono"/>
              </a:rPr>
              <a:t>[</a:t>
            </a:r>
            <a:r>
              <a:rPr lang="en-US" sz="2000" b="0" i="0" dirty="0" err="1">
                <a:effectLst/>
                <a:latin typeface="Söhne Mono"/>
              </a:rPr>
              <a:t>start:end</a:t>
            </a:r>
            <a:r>
              <a:rPr lang="en-US" sz="2000" b="0" i="0" dirty="0">
                <a:effectLst/>
                <a:latin typeface="Söhne Mono"/>
              </a:rPr>
              <a:t>]</a:t>
            </a: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59678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0"/>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LIST Comprehensive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2" y="57409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effectLst/>
                <a:latin typeface="Söhne"/>
              </a:rPr>
              <a:t>List comprehensions in Python provide a concise and readable way to create lists by applying an expression to each item in an </a:t>
            </a:r>
            <a:r>
              <a:rPr lang="en-US" sz="2000" b="0" i="0" dirty="0" err="1">
                <a:effectLst/>
                <a:latin typeface="Söhne"/>
              </a:rPr>
              <a:t>iterable</a:t>
            </a:r>
            <a:r>
              <a:rPr lang="en-US" sz="2000" b="0" i="0" dirty="0">
                <a:effectLst/>
                <a:latin typeface="Söhne"/>
              </a:rPr>
              <a:t> (such as a list, tuple, or range) and optionally filtering the items that meet a specific condition. They are a syntactic construct that simplifies the process of generating lists.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u="none" strike="noStrike" cap="none" normalizeH="0" baseline="0" dirty="0">
                <a:ln>
                  <a:noFill/>
                </a:ln>
                <a:latin typeface="Söhne"/>
              </a:rPr>
              <a:t>Syntax</a:t>
            </a:r>
            <a:r>
              <a:rPr lang="en-US" altLang="en-US" sz="2000" dirty="0">
                <a:latin typeface="Söhne"/>
              </a:rPr>
              <a:t> : </a:t>
            </a:r>
            <a:r>
              <a:rPr lang="en-US" altLang="en-US" sz="2000" dirty="0" err="1">
                <a:latin typeface="Söhne"/>
              </a:rPr>
              <a:t>new_list</a:t>
            </a:r>
            <a:r>
              <a:rPr lang="en-US" altLang="en-US" sz="2000" dirty="0">
                <a:latin typeface="Söhne"/>
              </a:rPr>
              <a:t> = [</a:t>
            </a:r>
            <a:r>
              <a:rPr lang="en-US" altLang="en-US" sz="2000" dirty="0">
                <a:solidFill>
                  <a:srgbClr val="FFC000"/>
                </a:solidFill>
                <a:latin typeface="Söhne"/>
              </a:rPr>
              <a:t>expression</a:t>
            </a:r>
            <a:r>
              <a:rPr lang="en-US" altLang="en-US" sz="2000" dirty="0">
                <a:latin typeface="Söhne"/>
              </a:rPr>
              <a:t> for </a:t>
            </a:r>
            <a:r>
              <a:rPr lang="en-US" altLang="en-US" sz="2000" dirty="0">
                <a:solidFill>
                  <a:srgbClr val="FFC000"/>
                </a:solidFill>
                <a:latin typeface="Söhne"/>
              </a:rPr>
              <a:t>item</a:t>
            </a:r>
            <a:r>
              <a:rPr lang="en-US" altLang="en-US" sz="2000" dirty="0">
                <a:latin typeface="Söhne"/>
              </a:rPr>
              <a:t> in </a:t>
            </a:r>
            <a:r>
              <a:rPr lang="en-US" altLang="en-US" sz="2000" dirty="0" err="1">
                <a:solidFill>
                  <a:srgbClr val="FFC000"/>
                </a:solidFill>
                <a:latin typeface="Söhne"/>
              </a:rPr>
              <a:t>iterable</a:t>
            </a:r>
            <a:r>
              <a:rPr lang="en-US" altLang="en-US" sz="2000" dirty="0">
                <a:latin typeface="Söhne"/>
              </a:rPr>
              <a:t> if </a:t>
            </a:r>
            <a:r>
              <a:rPr lang="en-US" altLang="en-US" sz="2000" dirty="0">
                <a:solidFill>
                  <a:srgbClr val="FFC000"/>
                </a:solidFill>
                <a:latin typeface="Söhne"/>
              </a:rPr>
              <a:t>condition</a:t>
            </a:r>
            <a:r>
              <a:rPr lang="en-US" altLang="en-US" sz="2000" dirty="0">
                <a:latin typeface="Söhne"/>
              </a:rPr>
              <a:t>]</a:t>
            </a:r>
            <a:endParaRPr kumimoji="0" lang="en-US" altLang="en-US" sz="2000" b="0" i="0" u="none" strike="noStrike" cap="none" normalizeH="0" baseline="0" dirty="0">
              <a:ln>
                <a:noFill/>
              </a:ln>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600" b="1" i="0" u="none" strike="noStrike" cap="none" normalizeH="0" baseline="0" dirty="0">
                <a:ln>
                  <a:noFill/>
                </a:ln>
                <a:solidFill>
                  <a:srgbClr val="FFC000"/>
                </a:solidFill>
                <a:effectLst/>
                <a:latin typeface="Söhne Mono"/>
              </a:rPr>
              <a:t>expression</a:t>
            </a:r>
            <a:r>
              <a:rPr kumimoji="0" lang="en-US" altLang="en-US" sz="1600" b="0" i="0" u="none" strike="noStrike" cap="none" normalizeH="0" baseline="0" dirty="0">
                <a:ln>
                  <a:noFill/>
                </a:ln>
                <a:effectLst/>
                <a:latin typeface="Söhne"/>
              </a:rPr>
              <a:t>: An operation or computation applied to each item in the </a:t>
            </a:r>
            <a:r>
              <a:rPr kumimoji="0" lang="en-US" altLang="en-US" sz="1600" b="0" i="0" u="none" strike="noStrike" cap="none" normalizeH="0" baseline="0" dirty="0" err="1">
                <a:ln>
                  <a:noFill/>
                </a:ln>
                <a:effectLst/>
                <a:latin typeface="Söhne"/>
              </a:rPr>
              <a:t>iterable</a:t>
            </a:r>
            <a:r>
              <a:rPr kumimoji="0" lang="en-US" altLang="en-US" sz="1600" b="0" i="0" u="none" strike="noStrike" cap="none" normalizeH="0" baseline="0" dirty="0">
                <a:ln>
                  <a:noFill/>
                </a:ln>
                <a:effectLst/>
                <a:latin typeface="Söhne"/>
              </a:rPr>
              <a:t>.</a:t>
            </a:r>
          </a:p>
          <a:p>
            <a:pPr marL="457200" lvl="1" indent="0" eaLnBrk="0" fontAlgn="base" hangingPunct="0">
              <a:lnSpc>
                <a:spcPct val="100000"/>
              </a:lnSpc>
              <a:spcBef>
                <a:spcPct val="0"/>
              </a:spcBef>
              <a:spcAft>
                <a:spcPct val="0"/>
              </a:spcAft>
              <a:buFontTx/>
              <a:buChar char="•"/>
            </a:pPr>
            <a:r>
              <a:rPr kumimoji="0" lang="en-US" altLang="en-US" sz="1600" b="1" i="0" u="none" strike="noStrike" cap="none" normalizeH="0" baseline="0" dirty="0">
                <a:ln>
                  <a:noFill/>
                </a:ln>
                <a:solidFill>
                  <a:srgbClr val="FFC000"/>
                </a:solidFill>
                <a:effectLst/>
                <a:latin typeface="Söhne Mono"/>
              </a:rPr>
              <a:t>item</a:t>
            </a:r>
            <a:r>
              <a:rPr kumimoji="0" lang="en-US" altLang="en-US" sz="1600" b="0" i="0" u="none" strike="noStrike" cap="none" normalizeH="0" baseline="0" dirty="0">
                <a:ln>
                  <a:noFill/>
                </a:ln>
                <a:effectLst/>
                <a:latin typeface="Söhne"/>
              </a:rPr>
              <a:t>: A variable that represents an element from the </a:t>
            </a:r>
            <a:r>
              <a:rPr kumimoji="0" lang="en-US" altLang="en-US" sz="1600" b="0" i="0" u="none" strike="noStrike" cap="none" normalizeH="0" baseline="0" dirty="0" err="1">
                <a:ln>
                  <a:noFill/>
                </a:ln>
                <a:effectLst/>
                <a:latin typeface="Söhne"/>
              </a:rPr>
              <a:t>iterable</a:t>
            </a:r>
            <a:r>
              <a:rPr kumimoji="0" lang="en-US" altLang="en-US" sz="1600" b="0" i="0" u="none" strike="noStrike" cap="none" normalizeH="0" baseline="0" dirty="0">
                <a:ln>
                  <a:noFill/>
                </a:ln>
                <a:effectLst/>
                <a:latin typeface="Söhne"/>
              </a:rPr>
              <a:t>.</a:t>
            </a:r>
          </a:p>
          <a:p>
            <a:pPr marL="457200" lvl="1" indent="0" eaLnBrk="0" fontAlgn="base" hangingPunct="0">
              <a:lnSpc>
                <a:spcPct val="100000"/>
              </a:lnSpc>
              <a:spcBef>
                <a:spcPct val="0"/>
              </a:spcBef>
              <a:spcAft>
                <a:spcPct val="0"/>
              </a:spcAft>
              <a:buFontTx/>
              <a:buChar char="•"/>
            </a:pPr>
            <a:r>
              <a:rPr kumimoji="0" lang="en-US" altLang="en-US" sz="1600" b="1" i="0" u="none" strike="noStrike" cap="none" normalizeH="0" baseline="0" dirty="0" err="1">
                <a:ln>
                  <a:noFill/>
                </a:ln>
                <a:solidFill>
                  <a:srgbClr val="FFC000"/>
                </a:solidFill>
                <a:effectLst/>
                <a:latin typeface="Söhne Mono"/>
              </a:rPr>
              <a:t>iterable</a:t>
            </a:r>
            <a:r>
              <a:rPr kumimoji="0" lang="en-US" altLang="en-US" sz="1600" b="0" i="0" u="none" strike="noStrike" cap="none" normalizeH="0" baseline="0" dirty="0">
                <a:ln>
                  <a:noFill/>
                </a:ln>
                <a:effectLst/>
                <a:latin typeface="Söhne"/>
              </a:rPr>
              <a:t>: The source of data from which the list comprehension extracts items.</a:t>
            </a:r>
          </a:p>
          <a:p>
            <a:pPr marL="457200" lvl="1" indent="0" eaLnBrk="0" fontAlgn="base" hangingPunct="0">
              <a:lnSpc>
                <a:spcPct val="100000"/>
              </a:lnSpc>
              <a:spcBef>
                <a:spcPct val="0"/>
              </a:spcBef>
              <a:spcAft>
                <a:spcPct val="0"/>
              </a:spcAft>
              <a:buFontTx/>
              <a:buChar char="•"/>
            </a:pPr>
            <a:r>
              <a:rPr kumimoji="0" lang="en-US" altLang="en-US" sz="1600" b="1" i="0" u="none" strike="noStrike" cap="none" normalizeH="0" baseline="0" dirty="0">
                <a:ln>
                  <a:noFill/>
                </a:ln>
                <a:solidFill>
                  <a:srgbClr val="FFC000"/>
                </a:solidFill>
                <a:effectLst/>
                <a:latin typeface="Söhne Mono"/>
              </a:rPr>
              <a:t>condition</a:t>
            </a:r>
            <a:r>
              <a:rPr kumimoji="0" lang="en-US" altLang="en-US" sz="1600" b="0" i="0" u="none" strike="noStrike" cap="none" normalizeH="0" baseline="0" dirty="0">
                <a:ln>
                  <a:noFill/>
                </a:ln>
                <a:effectLst/>
                <a:latin typeface="Söhne"/>
              </a:rPr>
              <a:t> (optional): An optional filter that determines whether an item is included in the new list.	</a:t>
            </a:r>
          </a:p>
          <a:p>
            <a:pPr marL="457200" lvl="1" indent="0" eaLnBrk="0" fontAlgn="base" hangingPunct="0">
              <a:lnSpc>
                <a:spcPct val="100000"/>
              </a:lnSpc>
              <a:spcBef>
                <a:spcPct val="0"/>
              </a:spcBef>
              <a:spcAft>
                <a:spcPct val="0"/>
              </a:spcAft>
              <a:buFontTx/>
              <a:buChar char="•"/>
            </a:pPr>
            <a:r>
              <a:rPr lang="en-US" altLang="en-US" sz="1800" dirty="0">
                <a:latin typeface="Söhne"/>
              </a:rPr>
              <a:t>Example :</a:t>
            </a:r>
          </a:p>
          <a:p>
            <a:pPr marL="914400" lvl="2" indent="0" eaLnBrk="0" fontAlgn="base" hangingPunct="0">
              <a:lnSpc>
                <a:spcPct val="100000"/>
              </a:lnSpc>
              <a:spcBef>
                <a:spcPct val="0"/>
              </a:spcBef>
              <a:spcAft>
                <a:spcPct val="0"/>
              </a:spcAft>
              <a:buNone/>
            </a:pPr>
            <a:r>
              <a:rPr kumimoji="0" lang="en-US" altLang="en-US" sz="1800" b="0" i="0" u="none" strike="noStrike" cap="none" normalizeH="0" baseline="0" dirty="0" err="1">
                <a:ln>
                  <a:noFill/>
                </a:ln>
                <a:effectLst/>
                <a:latin typeface="Söhne"/>
              </a:rPr>
              <a:t>original_list</a:t>
            </a:r>
            <a:r>
              <a:rPr kumimoji="0" lang="en-US" altLang="en-US" sz="1800" b="0" i="0" u="none" strike="noStrike" cap="none" normalizeH="0" baseline="0" dirty="0">
                <a:ln>
                  <a:noFill/>
                </a:ln>
                <a:effectLst/>
                <a:latin typeface="Söhne"/>
              </a:rPr>
              <a:t> = [1, 2, 3, 4, 5]</a:t>
            </a:r>
          </a:p>
          <a:p>
            <a:pPr marL="914400" lvl="2" indent="0" eaLnBrk="0" fontAlgn="base" hangingPunct="0">
              <a:lnSpc>
                <a:spcPct val="100000"/>
              </a:lnSpc>
              <a:spcBef>
                <a:spcPct val="0"/>
              </a:spcBef>
              <a:spcAft>
                <a:spcPct val="0"/>
              </a:spcAft>
              <a:buNone/>
            </a:pPr>
            <a:r>
              <a:rPr kumimoji="0" lang="en-US" altLang="en-US" sz="1800" b="0" i="0" u="none" strike="noStrike" cap="none" normalizeH="0" baseline="0" dirty="0" err="1">
                <a:ln>
                  <a:noFill/>
                </a:ln>
                <a:effectLst/>
                <a:latin typeface="Söhne"/>
              </a:rPr>
              <a:t>squared_list</a:t>
            </a:r>
            <a:r>
              <a:rPr kumimoji="0" lang="en-US" altLang="en-US" sz="1800" b="0" i="0" u="none" strike="noStrike" cap="none" normalizeH="0" baseline="0" dirty="0">
                <a:ln>
                  <a:noFill/>
                </a:ln>
                <a:effectLst/>
                <a:latin typeface="Söhne"/>
              </a:rPr>
              <a:t> = [x**2 for x in </a:t>
            </a:r>
            <a:r>
              <a:rPr kumimoji="0" lang="en-US" altLang="en-US" sz="1800" b="0" i="0" u="none" strike="noStrike" cap="none" normalizeH="0" baseline="0" dirty="0" err="1">
                <a:ln>
                  <a:noFill/>
                </a:ln>
                <a:effectLst/>
                <a:latin typeface="Söhne"/>
              </a:rPr>
              <a:t>original_list</a:t>
            </a:r>
            <a:r>
              <a:rPr kumimoji="0" lang="en-US" altLang="en-US" sz="1800" b="0" i="0" u="none" strike="noStrike" cap="none" normalizeH="0" baseline="0" dirty="0">
                <a:ln>
                  <a:noFill/>
                </a:ln>
                <a:effectLst/>
                <a:latin typeface="Söhne"/>
              </a:rPr>
              <a:t>]</a:t>
            </a:r>
          </a:p>
          <a:p>
            <a:pPr marL="914400" lvl="2"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Söhne"/>
              </a:rPr>
              <a:t># </a:t>
            </a:r>
            <a:r>
              <a:rPr kumimoji="0" lang="en-US" altLang="en-US" sz="1800" b="0" i="0" u="none" strike="noStrike" cap="none" normalizeH="0" baseline="0" dirty="0" err="1">
                <a:ln>
                  <a:noFill/>
                </a:ln>
                <a:effectLst/>
                <a:latin typeface="Söhne"/>
              </a:rPr>
              <a:t>squared_list</a:t>
            </a:r>
            <a:r>
              <a:rPr kumimoji="0" lang="en-US" altLang="en-US" sz="1800" b="0" i="0" u="none" strike="noStrike" cap="none" normalizeH="0" baseline="0" dirty="0">
                <a:ln>
                  <a:noFill/>
                </a:ln>
                <a:effectLst/>
                <a:latin typeface="Söhne"/>
              </a:rPr>
              <a:t> will be [1, 4, 9, 16, 25]</a:t>
            </a:r>
          </a:p>
          <a:p>
            <a:pPr marL="914400" lvl="2" indent="0" eaLnBrk="0" fontAlgn="base" hangingPunct="0">
              <a:lnSpc>
                <a:spcPct val="100000"/>
              </a:lnSpc>
              <a:spcBef>
                <a:spcPct val="0"/>
              </a:spcBef>
              <a:spcAft>
                <a:spcPct val="0"/>
              </a:spcAft>
              <a:buNone/>
            </a:pP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u="none" strike="noStrike" cap="none" normalizeH="0" baseline="0" dirty="0">
              <a:ln>
                <a:noFill/>
              </a:ln>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738206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0"/>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String </a:t>
            </a:r>
            <a:r>
              <a:rPr lang="en-US" sz="3600" dirty="0" err="1">
                <a:solidFill>
                  <a:srgbClr val="F7BB34"/>
                </a:solidFill>
                <a:latin typeface="Viga" panose="020B0800030000020004" pitchFamily="34" charset="0"/>
              </a:rPr>
              <a:t>functios</a:t>
            </a: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2" y="57409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In Python, strings are sequences of characters, and there are several built-in string functions (also known as string methods) that allow you to perform various operations on strings. These functions are called on a string object and typically return a new string or perform some modification on the original string. Here are some commonly used string functions in Python, along with examples: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1.  </a:t>
            </a:r>
            <a:r>
              <a:rPr kumimoji="0" lang="en-US" altLang="en-US" sz="2000" b="0" i="0" u="none" strike="noStrike" cap="none" normalizeH="0" baseline="0" dirty="0" err="1">
                <a:ln>
                  <a:noFill/>
                </a:ln>
                <a:effectLst/>
                <a:latin typeface="Arial" panose="020B0604020202020204" pitchFamily="34" charset="0"/>
              </a:rPr>
              <a:t>len</a:t>
            </a:r>
            <a:r>
              <a:rPr kumimoji="0" lang="en-US" altLang="en-US" sz="2000" b="0" i="0" u="none" strike="noStrike" cap="none" normalizeH="0" baseline="0" dirty="0">
                <a:ln>
                  <a:noFill/>
                </a:ln>
                <a:effectLst/>
                <a:latin typeface="Arial" panose="020B0604020202020204" pitchFamily="34" charset="0"/>
              </a:rPr>
              <a:t>() : Returns the length (number of characters) of a 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text = "Hello,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length = </a:t>
            </a:r>
            <a:r>
              <a:rPr kumimoji="0" lang="en-US" altLang="en-US" sz="2000" b="0" i="0" u="none" strike="noStrike" cap="none" normalizeH="0" baseline="0" dirty="0" err="1">
                <a:ln>
                  <a:noFill/>
                </a:ln>
                <a:effectLst/>
                <a:latin typeface="Arial" panose="020B0604020202020204" pitchFamily="34" charset="0"/>
              </a:rPr>
              <a:t>len</a:t>
            </a:r>
            <a:r>
              <a:rPr kumimoji="0" lang="en-US" altLang="en-US" sz="2000" b="0" i="0" u="none" strike="noStrike" cap="none" normalizeH="0" baseline="0" dirty="0">
                <a:ln>
                  <a:noFill/>
                </a:ln>
                <a:effectLst/>
                <a:latin typeface="Arial" panose="020B0604020202020204" pitchFamily="34" charset="0"/>
              </a:rPr>
              <a:t>(text)  # length will be 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2.  </a:t>
            </a:r>
            <a:r>
              <a:rPr kumimoji="0" lang="en-US" altLang="en-US" sz="2000" b="0" i="0" u="none" strike="noStrike" cap="none" normalizeH="0" baseline="0" dirty="0" err="1">
                <a:ln>
                  <a:noFill/>
                </a:ln>
                <a:effectLst/>
                <a:latin typeface="Arial" panose="020B0604020202020204" pitchFamily="34" charset="0"/>
              </a:rPr>
              <a:t>str.upper</a:t>
            </a:r>
            <a:r>
              <a:rPr kumimoji="0" lang="en-US" altLang="en-US" sz="2000" b="0" i="0" u="none" strike="noStrike" cap="none" normalizeH="0" baseline="0" dirty="0">
                <a:ln>
                  <a:noFill/>
                </a:ln>
                <a:effectLst/>
                <a:latin typeface="Arial" panose="020B0604020202020204" pitchFamily="34" charset="0"/>
              </a:rPr>
              <a:t>() : Converts all characters in a string to uppercase.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text = "Hello,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a:t>
            </a:r>
            <a:r>
              <a:rPr kumimoji="0" lang="en-US" altLang="en-US" sz="2000" b="0" i="0" u="none" strike="noStrike" cap="none" normalizeH="0" baseline="0" dirty="0" err="1">
                <a:ln>
                  <a:noFill/>
                </a:ln>
                <a:effectLst/>
                <a:latin typeface="Arial" panose="020B0604020202020204" pitchFamily="34" charset="0"/>
              </a:rPr>
              <a:t>uppercase_text</a:t>
            </a:r>
            <a:r>
              <a:rPr kumimoji="0" lang="en-US" altLang="en-US" sz="2000" b="0" i="0" u="none" strike="noStrike" cap="none" normalizeH="0" baseline="0" dirty="0">
                <a:ln>
                  <a:noFill/>
                </a:ln>
                <a:effectLst/>
                <a:latin typeface="Arial" panose="020B0604020202020204" pitchFamily="34" charset="0"/>
              </a:rPr>
              <a:t> = </a:t>
            </a:r>
            <a:r>
              <a:rPr kumimoji="0" lang="en-US" altLang="en-US" sz="2000" b="0" i="0" u="none" strike="noStrike" cap="none" normalizeH="0" baseline="0" dirty="0" err="1">
                <a:ln>
                  <a:noFill/>
                </a:ln>
                <a:effectLst/>
                <a:latin typeface="Arial" panose="020B0604020202020204" pitchFamily="34" charset="0"/>
              </a:rPr>
              <a:t>text.upper</a:t>
            </a:r>
            <a:r>
              <a:rPr kumimoji="0" lang="en-US" altLang="en-US" sz="2000" b="0" i="0" u="none" strike="noStrike" cap="none" normalizeH="0" baseline="0" dirty="0">
                <a:ln>
                  <a:noFill/>
                </a:ln>
                <a:effectLst/>
                <a:latin typeface="Arial" panose="020B0604020202020204" pitchFamily="34" charset="0"/>
              </a:rPr>
              <a:t>()  # </a:t>
            </a:r>
            <a:r>
              <a:rPr kumimoji="0" lang="en-US" altLang="en-US" sz="2000" b="0" i="0" u="none" strike="noStrike" cap="none" normalizeH="0" baseline="0" dirty="0" err="1">
                <a:ln>
                  <a:noFill/>
                </a:ln>
                <a:effectLst/>
                <a:latin typeface="Arial" panose="020B0604020202020204" pitchFamily="34" charset="0"/>
              </a:rPr>
              <a:t>uppercase_text</a:t>
            </a:r>
            <a:r>
              <a:rPr kumimoji="0" lang="en-US" altLang="en-US" sz="2000" b="0" i="0" u="none" strike="noStrike" cap="none" normalizeH="0" baseline="0" dirty="0">
                <a:ln>
                  <a:noFill/>
                </a:ln>
                <a:effectLst/>
                <a:latin typeface="Arial" panose="020B0604020202020204" pitchFamily="34" charset="0"/>
              </a:rPr>
              <a:t> will be "HELLO, WORLD!"</a:t>
            </a:r>
          </a:p>
        </p:txBody>
      </p:sp>
    </p:spTree>
    <p:extLst>
      <p:ext uri="{BB962C8B-B14F-4D97-AF65-F5344CB8AC3E}">
        <p14:creationId xmlns:p14="http://schemas.microsoft.com/office/powerpoint/2010/main" val="922781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55420"/>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String </a:t>
            </a:r>
            <a:r>
              <a:rPr lang="en-US" sz="3600" dirty="0" err="1">
                <a:solidFill>
                  <a:srgbClr val="F7BB34"/>
                </a:solidFill>
                <a:latin typeface="Viga" panose="020B0800030000020004" pitchFamily="34" charset="0"/>
              </a:rPr>
              <a:t>functios</a:t>
            </a: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2" y="504816"/>
            <a:ext cx="10986864"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3.  </a:t>
            </a:r>
            <a:r>
              <a:rPr kumimoji="0" lang="en-US" altLang="en-US" sz="2000" b="0" i="0" u="none" strike="noStrike" cap="none" normalizeH="0" baseline="0" dirty="0" err="1">
                <a:ln>
                  <a:noFill/>
                </a:ln>
                <a:effectLst/>
                <a:latin typeface="Arial" panose="020B0604020202020204" pitchFamily="34" charset="0"/>
              </a:rPr>
              <a:t>str.lower</a:t>
            </a:r>
            <a:r>
              <a:rPr kumimoji="0" lang="en-US" altLang="en-US" sz="2000" b="0" i="0" u="none" strike="noStrike" cap="none" normalizeH="0" baseline="0" dirty="0">
                <a:ln>
                  <a:noFill/>
                </a:ln>
                <a:effectLst/>
                <a:latin typeface="Arial" panose="020B0604020202020204" pitchFamily="34" charset="0"/>
              </a:rPr>
              <a:t>() : Converts all characters in a string to lowercase.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text = "Hello,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a:t>
            </a:r>
            <a:r>
              <a:rPr kumimoji="0" lang="en-US" altLang="en-US" sz="2000" b="0" i="0" u="none" strike="noStrike" cap="none" normalizeH="0" baseline="0" dirty="0" err="1">
                <a:ln>
                  <a:noFill/>
                </a:ln>
                <a:effectLst/>
                <a:latin typeface="Arial" panose="020B0604020202020204" pitchFamily="34" charset="0"/>
              </a:rPr>
              <a:t>lowercase_text</a:t>
            </a:r>
            <a:r>
              <a:rPr kumimoji="0" lang="en-US" altLang="en-US" sz="2000" b="0" i="0" u="none" strike="noStrike" cap="none" normalizeH="0" baseline="0" dirty="0">
                <a:ln>
                  <a:noFill/>
                </a:ln>
                <a:effectLst/>
                <a:latin typeface="Arial" panose="020B0604020202020204" pitchFamily="34" charset="0"/>
              </a:rPr>
              <a:t> = </a:t>
            </a:r>
            <a:r>
              <a:rPr kumimoji="0" lang="en-US" altLang="en-US" sz="2000" b="0" i="0" u="none" strike="noStrike" cap="none" normalizeH="0" baseline="0" dirty="0" err="1">
                <a:ln>
                  <a:noFill/>
                </a:ln>
                <a:effectLst/>
                <a:latin typeface="Arial" panose="020B0604020202020204" pitchFamily="34" charset="0"/>
              </a:rPr>
              <a:t>text.lower</a:t>
            </a:r>
            <a:r>
              <a:rPr kumimoji="0" lang="en-US" altLang="en-US" sz="2000" b="0" i="0" u="none" strike="noStrike" cap="none" normalizeH="0" baseline="0" dirty="0">
                <a:ln>
                  <a:noFill/>
                </a:ln>
                <a:effectLst/>
                <a:latin typeface="Arial" panose="020B0604020202020204" pitchFamily="34" charset="0"/>
              </a:rPr>
              <a:t>()  # </a:t>
            </a:r>
            <a:r>
              <a:rPr kumimoji="0" lang="en-US" altLang="en-US" sz="2000" b="0" i="0" u="none" strike="noStrike" cap="none" normalizeH="0" baseline="0" dirty="0" err="1">
                <a:ln>
                  <a:noFill/>
                </a:ln>
                <a:effectLst/>
                <a:latin typeface="Arial" panose="020B0604020202020204" pitchFamily="34" charset="0"/>
              </a:rPr>
              <a:t>lowercase_text</a:t>
            </a:r>
            <a:r>
              <a:rPr kumimoji="0" lang="en-US" altLang="en-US" sz="2000" b="0" i="0" u="none" strike="noStrike" cap="none" normalizeH="0" baseline="0" dirty="0">
                <a:ln>
                  <a:noFill/>
                </a:ln>
                <a:effectLst/>
                <a:latin typeface="Arial" panose="020B0604020202020204" pitchFamily="34" charset="0"/>
              </a:rPr>
              <a:t> will be "hello,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4.  </a:t>
            </a:r>
            <a:r>
              <a:rPr kumimoji="0" lang="en-US" altLang="en-US" sz="2000" b="0" i="0" u="none" strike="noStrike" cap="none" normalizeH="0" baseline="0" dirty="0" err="1">
                <a:ln>
                  <a:noFill/>
                </a:ln>
                <a:effectLst/>
                <a:latin typeface="Arial" panose="020B0604020202020204" pitchFamily="34" charset="0"/>
              </a:rPr>
              <a:t>str.strip</a:t>
            </a:r>
            <a:r>
              <a:rPr kumimoji="0" lang="en-US" altLang="en-US" sz="2000" b="0" i="0" u="none" strike="noStrike" cap="none" normalizeH="0" baseline="0" dirty="0">
                <a:ln>
                  <a:noFill/>
                </a:ln>
                <a:effectLst/>
                <a:latin typeface="Arial" panose="020B0604020202020204" pitchFamily="34" charset="0"/>
              </a:rPr>
              <a:t>() : Removes leading and trailing whitespace (including spaces, tabs, and newline 	characters) from a 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text = "   This is a string with leading and trailing whitespace.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a:t>
            </a:r>
            <a:r>
              <a:rPr kumimoji="0" lang="en-US" altLang="en-US" sz="2000" b="0" i="0" u="none" strike="noStrike" cap="none" normalizeH="0" baseline="0" dirty="0" err="1">
                <a:ln>
                  <a:noFill/>
                </a:ln>
                <a:effectLst/>
                <a:latin typeface="Arial" panose="020B0604020202020204" pitchFamily="34" charset="0"/>
              </a:rPr>
              <a:t>stripped_text</a:t>
            </a:r>
            <a:r>
              <a:rPr kumimoji="0" lang="en-US" altLang="en-US" sz="2000" b="0" i="0" u="none" strike="noStrike" cap="none" normalizeH="0" baseline="0" dirty="0">
                <a:ln>
                  <a:noFill/>
                </a:ln>
                <a:effectLst/>
                <a:latin typeface="Arial" panose="020B0604020202020204" pitchFamily="34" charset="0"/>
              </a:rPr>
              <a:t> = </a:t>
            </a:r>
            <a:r>
              <a:rPr kumimoji="0" lang="en-US" altLang="en-US" sz="2000" b="0" i="0" u="none" strike="noStrike" cap="none" normalizeH="0" baseline="0" dirty="0" err="1">
                <a:ln>
                  <a:noFill/>
                </a:ln>
                <a:effectLst/>
                <a:latin typeface="Arial" panose="020B0604020202020204" pitchFamily="34" charset="0"/>
              </a:rPr>
              <a:t>text.strip</a:t>
            </a:r>
            <a:r>
              <a:rPr kumimoji="0" lang="en-US" altLang="en-US" sz="2000" b="0" i="0" u="none" strike="noStrike" cap="none" normalizeH="0" baseline="0" dirty="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 </a:t>
            </a:r>
            <a:r>
              <a:rPr kumimoji="0" lang="en-US" altLang="en-US" sz="2000" b="0" i="0" u="none" strike="noStrike" cap="none" normalizeH="0" baseline="0" dirty="0" err="1">
                <a:ln>
                  <a:noFill/>
                </a:ln>
                <a:effectLst/>
                <a:latin typeface="Arial" panose="020B0604020202020204" pitchFamily="34" charset="0"/>
              </a:rPr>
              <a:t>stripped_text</a:t>
            </a:r>
            <a:r>
              <a:rPr kumimoji="0" lang="en-US" altLang="en-US" sz="2000" b="0" i="0" u="none" strike="noStrike" cap="none" normalizeH="0" baseline="0" dirty="0">
                <a:ln>
                  <a:noFill/>
                </a:ln>
                <a:effectLst/>
                <a:latin typeface="Arial" panose="020B0604020202020204" pitchFamily="34" charset="0"/>
              </a:rPr>
              <a:t> will be "This is a string with leading and trailing 	whitespace."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5.  </a:t>
            </a:r>
            <a:r>
              <a:rPr kumimoji="0" lang="en-US" altLang="en-US" sz="2000" b="0" i="0" u="none" strike="noStrike" cap="none" normalizeH="0" baseline="0" dirty="0" err="1">
                <a:ln>
                  <a:noFill/>
                </a:ln>
                <a:effectLst/>
                <a:latin typeface="Arial" panose="020B0604020202020204" pitchFamily="34" charset="0"/>
              </a:rPr>
              <a:t>str.replace</a:t>
            </a:r>
            <a:r>
              <a:rPr kumimoji="0" lang="en-US" altLang="en-US" sz="2000" b="0" i="0" u="none" strike="noStrike" cap="none" normalizeH="0" baseline="0" dirty="0">
                <a:ln>
                  <a:noFill/>
                </a:ln>
                <a:effectLst/>
                <a:latin typeface="Arial" panose="020B0604020202020204" pitchFamily="34" charset="0"/>
              </a:rPr>
              <a:t>(old, new) : Replaces all occurrences of the  old  substring with the  new  substring in a 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text = "Hello,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a:t>
            </a:r>
            <a:r>
              <a:rPr kumimoji="0" lang="en-US" altLang="en-US" sz="2000" b="0" i="0" u="none" strike="noStrike" cap="none" normalizeH="0" baseline="0" dirty="0" err="1">
                <a:ln>
                  <a:noFill/>
                </a:ln>
                <a:effectLst/>
                <a:latin typeface="Arial" panose="020B0604020202020204" pitchFamily="34" charset="0"/>
              </a:rPr>
              <a:t>new_text</a:t>
            </a:r>
            <a:r>
              <a:rPr kumimoji="0" lang="en-US" altLang="en-US" sz="2000" b="0" i="0" u="none" strike="noStrike" cap="none" normalizeH="0" baseline="0" dirty="0">
                <a:ln>
                  <a:noFill/>
                </a:ln>
                <a:effectLst/>
                <a:latin typeface="Arial" panose="020B0604020202020204" pitchFamily="34" charset="0"/>
              </a:rPr>
              <a:t> = </a:t>
            </a:r>
            <a:r>
              <a:rPr kumimoji="0" lang="en-US" altLang="en-US" sz="2000" b="0" i="0" u="none" strike="noStrike" cap="none" normalizeH="0" baseline="0" dirty="0" err="1">
                <a:ln>
                  <a:noFill/>
                </a:ln>
                <a:effectLst/>
                <a:latin typeface="Arial" panose="020B0604020202020204" pitchFamily="34" charset="0"/>
              </a:rPr>
              <a:t>text.replace</a:t>
            </a:r>
            <a:r>
              <a:rPr kumimoji="0" lang="en-US" altLang="en-US" sz="2000" b="0" i="0" u="none" strike="noStrike" cap="none" normalizeH="0" baseline="0" dirty="0">
                <a:ln>
                  <a:noFill/>
                </a:ln>
                <a:effectLst/>
                <a:latin typeface="Arial" panose="020B0604020202020204" pitchFamily="34" charset="0"/>
              </a:rPr>
              <a:t>("World", "Universe")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 </a:t>
            </a:r>
            <a:r>
              <a:rPr kumimoji="0" lang="en-US" altLang="en-US" sz="2000" b="0" i="0" u="none" strike="noStrike" cap="none" normalizeH="0" baseline="0" dirty="0" err="1">
                <a:ln>
                  <a:noFill/>
                </a:ln>
                <a:effectLst/>
                <a:latin typeface="Arial" panose="020B0604020202020204" pitchFamily="34" charset="0"/>
              </a:rPr>
              <a:t>new_text</a:t>
            </a:r>
            <a:r>
              <a:rPr kumimoji="0" lang="en-US" altLang="en-US" sz="2000" b="0" i="0" u="none" strike="noStrike" cap="none" normalizeH="0" baseline="0" dirty="0">
                <a:ln>
                  <a:noFill/>
                </a:ln>
                <a:effectLst/>
                <a:latin typeface="Arial" panose="020B0604020202020204" pitchFamily="34" charset="0"/>
              </a:rPr>
              <a:t> will be "Hello, Universe!"</a:t>
            </a:r>
          </a:p>
        </p:txBody>
      </p:sp>
    </p:spTree>
    <p:extLst>
      <p:ext uri="{BB962C8B-B14F-4D97-AF65-F5344CB8AC3E}">
        <p14:creationId xmlns:p14="http://schemas.microsoft.com/office/powerpoint/2010/main" val="3344098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55420"/>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String </a:t>
            </a:r>
            <a:r>
              <a:rPr lang="en-US" sz="3600" dirty="0" err="1">
                <a:solidFill>
                  <a:srgbClr val="F7BB34"/>
                </a:solidFill>
                <a:latin typeface="Viga" panose="020B0800030000020004" pitchFamily="34" charset="0"/>
              </a:rPr>
              <a:t>functios</a:t>
            </a: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2" y="504816"/>
            <a:ext cx="10986864"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6.  </a:t>
            </a:r>
            <a:r>
              <a:rPr kumimoji="0" lang="en-US" altLang="en-US" sz="2000" b="0" i="0" u="none" strike="noStrike" cap="none" normalizeH="0" baseline="0" dirty="0" err="1">
                <a:ln>
                  <a:noFill/>
                </a:ln>
                <a:effectLst/>
                <a:latin typeface="Arial" panose="020B0604020202020204" pitchFamily="34" charset="0"/>
              </a:rPr>
              <a:t>str.split</a:t>
            </a:r>
            <a:r>
              <a:rPr kumimoji="0" lang="en-US" altLang="en-US" sz="2000" b="0" i="0" u="none" strike="noStrike" cap="none" normalizeH="0" baseline="0" dirty="0">
                <a:ln>
                  <a:noFill/>
                </a:ln>
                <a:effectLst/>
                <a:latin typeface="Arial" panose="020B0604020202020204" pitchFamily="34" charset="0"/>
              </a:rPr>
              <a:t>(separator) : Splits a string into a list of substrings based on a specified separator 	(default is whitespace).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text = "</a:t>
            </a:r>
            <a:r>
              <a:rPr kumimoji="0" lang="en-US" altLang="en-US" sz="2000" b="0" i="0" u="none" strike="noStrike" cap="none" normalizeH="0" baseline="0" dirty="0" err="1">
                <a:ln>
                  <a:noFill/>
                </a:ln>
                <a:effectLst/>
                <a:latin typeface="Arial" panose="020B0604020202020204" pitchFamily="34" charset="0"/>
              </a:rPr>
              <a:t>apple,banana,cherry</a:t>
            </a:r>
            <a:r>
              <a:rPr kumimoji="0" lang="en-US" altLang="en-US" sz="2000" b="0" i="0" u="none" strike="noStrike" cap="none" normalizeH="0" baseline="0" dirty="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fruits = </a:t>
            </a:r>
            <a:r>
              <a:rPr kumimoji="0" lang="en-US" altLang="en-US" sz="2000" b="0" i="0" u="none" strike="noStrike" cap="none" normalizeH="0" baseline="0" dirty="0" err="1">
                <a:ln>
                  <a:noFill/>
                </a:ln>
                <a:effectLst/>
                <a:latin typeface="Arial" panose="020B0604020202020204" pitchFamily="34" charset="0"/>
              </a:rPr>
              <a:t>text.split</a:t>
            </a:r>
            <a:r>
              <a:rPr kumimoji="0" lang="en-US" altLang="en-US" sz="2000" b="0" i="0" u="none" strike="noStrike" cap="none" normalizeH="0" baseline="0" dirty="0">
                <a:ln>
                  <a:noFill/>
                </a:ln>
                <a:effectLst/>
                <a:latin typeface="Arial" panose="020B0604020202020204" pitchFamily="34" charset="0"/>
              </a:rPr>
              <a:t>(",")  # fruits will be ["apple", "banana", "cherry"]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7.  </a:t>
            </a:r>
            <a:r>
              <a:rPr kumimoji="0" lang="en-US" altLang="en-US" sz="2000" b="0" i="0" u="none" strike="noStrike" cap="none" normalizeH="0" baseline="0" dirty="0" err="1">
                <a:ln>
                  <a:noFill/>
                </a:ln>
                <a:effectLst/>
                <a:latin typeface="Arial" panose="020B0604020202020204" pitchFamily="34" charset="0"/>
              </a:rPr>
              <a:t>str.startswith</a:t>
            </a:r>
            <a:r>
              <a:rPr kumimoji="0" lang="en-US" altLang="en-US" sz="2000" b="0" i="0" u="none" strike="noStrike" cap="none" normalizeH="0" baseline="0" dirty="0">
                <a:ln>
                  <a:noFill/>
                </a:ln>
                <a:effectLst/>
                <a:latin typeface="Arial" panose="020B0604020202020204" pitchFamily="34" charset="0"/>
              </a:rPr>
              <a:t>(prefix)  and  </a:t>
            </a:r>
            <a:r>
              <a:rPr kumimoji="0" lang="en-US" altLang="en-US" sz="2000" b="0" i="0" u="none" strike="noStrike" cap="none" normalizeH="0" baseline="0" dirty="0" err="1">
                <a:ln>
                  <a:noFill/>
                </a:ln>
                <a:effectLst/>
                <a:latin typeface="Arial" panose="020B0604020202020204" pitchFamily="34" charset="0"/>
              </a:rPr>
              <a:t>str.endswith</a:t>
            </a:r>
            <a:r>
              <a:rPr kumimoji="0" lang="en-US" altLang="en-US" sz="2000" b="0" i="0" u="none" strike="noStrike" cap="none" normalizeH="0" baseline="0" dirty="0">
                <a:ln>
                  <a:noFill/>
                </a:ln>
                <a:effectLst/>
                <a:latin typeface="Arial" panose="020B0604020202020204" pitchFamily="34" charset="0"/>
              </a:rPr>
              <a:t>(suffix) : Check if a string starts with a specified prefix 	or ends with a specified suffix, respectively.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text = "Hello,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a:t>
            </a:r>
            <a:r>
              <a:rPr kumimoji="0" lang="en-US" altLang="en-US" sz="2000" b="0" i="0" u="none" strike="noStrike" cap="none" normalizeH="0" baseline="0" dirty="0" err="1">
                <a:ln>
                  <a:noFill/>
                </a:ln>
                <a:effectLst/>
                <a:latin typeface="Arial" panose="020B0604020202020204" pitchFamily="34" charset="0"/>
              </a:rPr>
              <a:t>startsWithHello</a:t>
            </a:r>
            <a:r>
              <a:rPr kumimoji="0" lang="en-US" altLang="en-US" sz="2000" b="0" i="0" u="none" strike="noStrike" cap="none" normalizeH="0" baseline="0" dirty="0">
                <a:ln>
                  <a:noFill/>
                </a:ln>
                <a:effectLst/>
                <a:latin typeface="Arial" panose="020B0604020202020204" pitchFamily="34" charset="0"/>
              </a:rPr>
              <a:t> = </a:t>
            </a:r>
            <a:r>
              <a:rPr kumimoji="0" lang="en-US" altLang="en-US" sz="2000" b="0" i="0" u="none" strike="noStrike" cap="none" normalizeH="0" baseline="0" dirty="0" err="1">
                <a:ln>
                  <a:noFill/>
                </a:ln>
                <a:effectLst/>
                <a:latin typeface="Arial" panose="020B0604020202020204" pitchFamily="34" charset="0"/>
              </a:rPr>
              <a:t>text.startswith</a:t>
            </a:r>
            <a:r>
              <a:rPr kumimoji="0" lang="en-US" altLang="en-US" sz="2000" b="0" i="0" u="none" strike="noStrike" cap="none" normalizeH="0" baseline="0" dirty="0">
                <a:ln>
                  <a:noFill/>
                </a:ln>
                <a:effectLst/>
                <a:latin typeface="Arial" panose="020B0604020202020204" pitchFamily="34" charset="0"/>
              </a:rPr>
              <a:t>("Hello")  #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a:t>
            </a:r>
            <a:r>
              <a:rPr kumimoji="0" lang="en-US" altLang="en-US" sz="2000" b="0" i="0" u="none" strike="noStrike" cap="none" normalizeH="0" baseline="0" dirty="0" err="1">
                <a:ln>
                  <a:noFill/>
                </a:ln>
                <a:effectLst/>
                <a:latin typeface="Arial" panose="020B0604020202020204" pitchFamily="34" charset="0"/>
              </a:rPr>
              <a:t>endsWithWorld</a:t>
            </a:r>
            <a:r>
              <a:rPr kumimoji="0" lang="en-US" altLang="en-US" sz="2000" b="0" i="0" u="none" strike="noStrike" cap="none" normalizeH="0" baseline="0" dirty="0">
                <a:ln>
                  <a:noFill/>
                </a:ln>
                <a:effectLst/>
                <a:latin typeface="Arial" panose="020B0604020202020204" pitchFamily="34" charset="0"/>
              </a:rPr>
              <a:t> = </a:t>
            </a:r>
            <a:r>
              <a:rPr kumimoji="0" lang="en-US" altLang="en-US" sz="2000" b="0" i="0" u="none" strike="noStrike" cap="none" normalizeH="0" baseline="0" dirty="0" err="1">
                <a:ln>
                  <a:noFill/>
                </a:ln>
                <a:effectLst/>
                <a:latin typeface="Arial" panose="020B0604020202020204" pitchFamily="34" charset="0"/>
              </a:rPr>
              <a:t>text.endswith</a:t>
            </a:r>
            <a:r>
              <a:rPr kumimoji="0" lang="en-US" altLang="en-US" sz="2000" b="0" i="0" u="none" strike="noStrike" cap="none" normalizeH="0" baseline="0" dirty="0">
                <a:ln>
                  <a:noFill/>
                </a:ln>
                <a:effectLst/>
                <a:latin typeface="Arial" panose="020B0604020202020204" pitchFamily="34" charset="0"/>
              </a:rPr>
              <a:t>("World!")     # True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8.  </a:t>
            </a:r>
            <a:r>
              <a:rPr kumimoji="0" lang="en-US" altLang="en-US" sz="2000" b="0" i="0" u="none" strike="noStrike" cap="none" normalizeH="0" baseline="0" dirty="0" err="1">
                <a:ln>
                  <a:noFill/>
                </a:ln>
                <a:effectLst/>
                <a:latin typeface="Arial" panose="020B0604020202020204" pitchFamily="34" charset="0"/>
              </a:rPr>
              <a:t>str.find</a:t>
            </a:r>
            <a:r>
              <a:rPr kumimoji="0" lang="en-US" altLang="en-US" sz="2000" b="0" i="0" u="none" strike="noStrike" cap="none" normalizeH="0" baseline="0" dirty="0">
                <a:ln>
                  <a:noFill/>
                </a:ln>
                <a:effectLst/>
                <a:latin typeface="Arial" panose="020B0604020202020204" pitchFamily="34" charset="0"/>
              </a:rPr>
              <a:t>(substring) : Returns the index of the first occurrence of a substring in a string (or -1 if 	not found).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text = "Hello,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index = </a:t>
            </a:r>
            <a:r>
              <a:rPr kumimoji="0" lang="en-US" altLang="en-US" sz="2000" b="0" i="0" u="none" strike="noStrike" cap="none" normalizeH="0" baseline="0" dirty="0" err="1">
                <a:ln>
                  <a:noFill/>
                </a:ln>
                <a:effectLst/>
                <a:latin typeface="Arial" panose="020B0604020202020204" pitchFamily="34" charset="0"/>
              </a:rPr>
              <a:t>text.find</a:t>
            </a:r>
            <a:r>
              <a:rPr kumimoji="0" lang="en-US" altLang="en-US" sz="2000" b="0" i="0" u="none" strike="noStrike" cap="none" normalizeH="0" baseline="0" dirty="0">
                <a:ln>
                  <a:noFill/>
                </a:ln>
                <a:effectLst/>
                <a:latin typeface="Arial" panose="020B0604020202020204" pitchFamily="34" charset="0"/>
              </a:rPr>
              <a:t>("World")  # index will be 7</a:t>
            </a:r>
          </a:p>
        </p:txBody>
      </p:sp>
    </p:spTree>
    <p:extLst>
      <p:ext uri="{BB962C8B-B14F-4D97-AF65-F5344CB8AC3E}">
        <p14:creationId xmlns:p14="http://schemas.microsoft.com/office/powerpoint/2010/main" val="28583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FEATURES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sz="1800" b="1" i="0" dirty="0">
                <a:effectLst/>
                <a:latin typeface="Söhne"/>
              </a:rPr>
              <a:t>Easy to Read and Write</a:t>
            </a:r>
            <a:r>
              <a:rPr lang="en-US" sz="1800" b="0" i="0" dirty="0">
                <a:effectLst/>
                <a:latin typeface="Söhne"/>
              </a:rPr>
              <a:t>: Python's clean and easy-to-read syntax, which emphasizes code readability, makes it an excellent choice for beginners and experienced programmers alike.</a:t>
            </a:r>
          </a:p>
          <a:p>
            <a:pPr algn="l">
              <a:buFont typeface="+mj-lt"/>
              <a:buAutoNum type="arabicPeriod"/>
            </a:pPr>
            <a:r>
              <a:rPr lang="en-US" sz="1800" b="1" i="0" dirty="0">
                <a:effectLst/>
                <a:latin typeface="Söhne"/>
              </a:rPr>
              <a:t>High-Level Language</a:t>
            </a:r>
            <a:r>
              <a:rPr lang="en-US" sz="1800" b="0" i="0" dirty="0">
                <a:effectLst/>
                <a:latin typeface="Söhne"/>
              </a:rPr>
              <a:t>: Python is a high-level programming language, which means you can write code that is closer to human language. You don't need to manage low-level details like memory management, making it more productive.</a:t>
            </a:r>
          </a:p>
          <a:p>
            <a:pPr algn="l">
              <a:buFont typeface="+mj-lt"/>
              <a:buAutoNum type="arabicPeriod"/>
            </a:pPr>
            <a:r>
              <a:rPr lang="en-US" sz="1800" b="1" i="0" dirty="0">
                <a:effectLst/>
                <a:latin typeface="Söhne"/>
              </a:rPr>
              <a:t>Interpreted Language</a:t>
            </a:r>
            <a:r>
              <a:rPr lang="en-US" sz="1800" b="0" i="0" dirty="0">
                <a:effectLst/>
                <a:latin typeface="Söhne"/>
              </a:rPr>
              <a:t>: Python is an interpreted language, which means you can run your code without the need for compilation. This makes the development process faster and more flexible.</a:t>
            </a:r>
          </a:p>
          <a:p>
            <a:pPr algn="l">
              <a:buFont typeface="+mj-lt"/>
              <a:buAutoNum type="arabicPeriod"/>
            </a:pPr>
            <a:r>
              <a:rPr lang="en-US" sz="1800" b="1" i="0" dirty="0">
                <a:effectLst/>
                <a:latin typeface="Söhne"/>
              </a:rPr>
              <a:t>Dynamic Typing</a:t>
            </a:r>
            <a:r>
              <a:rPr lang="en-US" sz="1800" b="0" i="0" dirty="0">
                <a:effectLst/>
                <a:latin typeface="Söhne"/>
              </a:rPr>
              <a:t>: Python is dynamically typed, allowing you to assign values to variables without explicitly declaring their data types. The interpreter determines the data type at runtime.</a:t>
            </a:r>
          </a:p>
          <a:p>
            <a:pPr algn="l">
              <a:buFont typeface="+mj-lt"/>
              <a:buAutoNum type="arabicPeriod"/>
            </a:pPr>
            <a:r>
              <a:rPr lang="en-US" sz="1800" b="1" i="0" dirty="0">
                <a:effectLst/>
                <a:latin typeface="Söhne"/>
              </a:rPr>
              <a:t>Cross-Platform</a:t>
            </a:r>
            <a:r>
              <a:rPr lang="en-US" sz="1800" b="0" i="0" dirty="0">
                <a:effectLst/>
                <a:latin typeface="Söhne"/>
              </a:rPr>
              <a:t>: Python is available on various platforms, including Windows, macOS, and Linux, making it a cross-platform language. You can write code on one platform and run it on another with minimal modifications.</a:t>
            </a:r>
          </a:p>
          <a:p>
            <a:pPr algn="l">
              <a:buFont typeface="+mj-lt"/>
              <a:buAutoNum type="arabicPeriod"/>
            </a:pPr>
            <a:r>
              <a:rPr lang="en-US" sz="1800" b="1" i="0" dirty="0">
                <a:effectLst/>
                <a:latin typeface="Söhne"/>
              </a:rPr>
              <a:t>Open Source</a:t>
            </a:r>
            <a:r>
              <a:rPr lang="en-US" sz="1800" b="0" i="0" dirty="0">
                <a:effectLst/>
                <a:latin typeface="Söhne"/>
              </a:rPr>
              <a:t>: Python is open-source, meaning it is freely available and can be used, modified, and distributed by anyone. This fosters a large and active community of developers who contribute to its growth.</a:t>
            </a:r>
          </a:p>
          <a:p>
            <a:pPr marL="457200" lvl="1" indent="0" algn="just">
              <a:buNone/>
            </a:pPr>
            <a:endParaRPr lang="en-US" sz="1800" b="0" i="0" dirty="0">
              <a:effectLst/>
              <a:latin typeface="inter-regular"/>
            </a:endParaRPr>
          </a:p>
        </p:txBody>
      </p:sp>
      <p:sp>
        <p:nvSpPr>
          <p:cNvPr id="3" name="Rectangle 1">
            <a:extLst>
              <a:ext uri="{FF2B5EF4-FFF2-40B4-BE49-F238E27FC236}">
                <a16:creationId xmlns:a16="http://schemas.microsoft.com/office/drawing/2014/main" id="{F341B5E3-D073-4A6F-D04C-D1711F7478A0}"/>
              </a:ext>
            </a:extLst>
          </p:cNvPr>
          <p:cNvSpPr>
            <a:spLocks noChangeArrowheads="1"/>
          </p:cNvSpPr>
          <p:nvPr/>
        </p:nvSpPr>
        <p:spPr bwMode="auto">
          <a:xfrm>
            <a:off x="0" y="43934"/>
            <a:ext cx="184731" cy="369332"/>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7958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55420"/>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String </a:t>
            </a:r>
            <a:r>
              <a:rPr lang="en-US" sz="3600" dirty="0" err="1">
                <a:solidFill>
                  <a:srgbClr val="F7BB34"/>
                </a:solidFill>
                <a:latin typeface="Viga" panose="020B0800030000020004" pitchFamily="34" charset="0"/>
              </a:rPr>
              <a:t>functios</a:t>
            </a: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2" y="504816"/>
            <a:ext cx="10986864"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9.  </a:t>
            </a:r>
            <a:r>
              <a:rPr kumimoji="0" lang="en-US" altLang="en-US" sz="2000" b="0" i="0" u="none" strike="noStrike" cap="none" normalizeH="0" baseline="0" dirty="0" err="1">
                <a:ln>
                  <a:noFill/>
                </a:ln>
                <a:effectLst/>
                <a:latin typeface="Arial" panose="020B0604020202020204" pitchFamily="34" charset="0"/>
              </a:rPr>
              <a:t>str.join</a:t>
            </a:r>
            <a:r>
              <a:rPr kumimoji="0" lang="en-US" altLang="en-US" sz="2000" b="0" i="0" u="none" strike="noStrike" cap="none" normalizeH="0" baseline="0" dirty="0">
                <a:ln>
                  <a:noFill/>
                </a:ln>
                <a:effectLst/>
                <a:latin typeface="Arial" panose="020B0604020202020204" pitchFamily="34" charset="0"/>
              </a:rPr>
              <a:t>(</a:t>
            </a:r>
            <a:r>
              <a:rPr kumimoji="0" lang="en-US" altLang="en-US" sz="2000" b="0" i="0" u="none" strike="noStrike" cap="none" normalizeH="0" baseline="0" dirty="0" err="1">
                <a:ln>
                  <a:noFill/>
                </a:ln>
                <a:effectLst/>
                <a:latin typeface="Arial" panose="020B0604020202020204" pitchFamily="34" charset="0"/>
              </a:rPr>
              <a:t>iterable</a:t>
            </a:r>
            <a:r>
              <a:rPr kumimoji="0" lang="en-US" altLang="en-US" sz="2000" b="0" i="0" u="none" strike="noStrike" cap="none" normalizeH="0" baseline="0" dirty="0">
                <a:ln>
                  <a:noFill/>
                </a:ln>
                <a:effectLst/>
                <a:latin typeface="Arial" panose="020B0604020202020204" pitchFamily="34" charset="0"/>
              </a:rPr>
              <a:t>) : Combines the elements of an </a:t>
            </a:r>
            <a:r>
              <a:rPr kumimoji="0" lang="en-US" altLang="en-US" sz="2000" b="0" i="0" u="none" strike="noStrike" cap="none" normalizeH="0" baseline="0" dirty="0" err="1">
                <a:ln>
                  <a:noFill/>
                </a:ln>
                <a:effectLst/>
                <a:latin typeface="Arial" panose="020B0604020202020204" pitchFamily="34" charset="0"/>
              </a:rPr>
              <a:t>iterable</a:t>
            </a:r>
            <a:r>
              <a:rPr kumimoji="0" lang="en-US" altLang="en-US" sz="2000" b="0" i="0" u="none" strike="noStrike" cap="none" normalizeH="0" baseline="0" dirty="0">
                <a:ln>
                  <a:noFill/>
                </a:ln>
                <a:effectLst/>
                <a:latin typeface="Arial" panose="020B0604020202020204" pitchFamily="34" charset="0"/>
              </a:rPr>
              <a:t> (e.g., a list) into a single string, with 	the string used as a separator.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words = ["Hello",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a:t>
            </a:r>
            <a:r>
              <a:rPr kumimoji="0" lang="en-US" altLang="en-US" sz="2000" b="0" i="0" u="none" strike="noStrike" cap="none" normalizeH="0" baseline="0" dirty="0" err="1">
                <a:ln>
                  <a:noFill/>
                </a:ln>
                <a:effectLst/>
                <a:latin typeface="Arial" panose="020B0604020202020204" pitchFamily="34" charset="0"/>
              </a:rPr>
              <a:t>combined_text</a:t>
            </a:r>
            <a:r>
              <a:rPr kumimoji="0" lang="en-US" altLang="en-US" sz="2000" b="0" i="0" u="none" strike="noStrike" cap="none" normalizeH="0" baseline="0" dirty="0">
                <a:ln>
                  <a:noFill/>
                </a:ln>
                <a:effectLst/>
                <a:latin typeface="Arial" panose="020B0604020202020204" pitchFamily="34" charset="0"/>
              </a:rPr>
              <a:t> = " ".join(words)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 </a:t>
            </a:r>
            <a:r>
              <a:rPr kumimoji="0" lang="en-US" altLang="en-US" sz="2000" b="0" i="0" u="none" strike="noStrike" cap="none" normalizeH="0" baseline="0" dirty="0" err="1">
                <a:ln>
                  <a:noFill/>
                </a:ln>
                <a:effectLst/>
                <a:latin typeface="Arial" panose="020B0604020202020204" pitchFamily="34" charset="0"/>
              </a:rPr>
              <a:t>combined_text</a:t>
            </a:r>
            <a:r>
              <a:rPr kumimoji="0" lang="en-US" altLang="en-US" sz="2000" b="0" i="0" u="none" strike="noStrike" cap="none" normalizeH="0" baseline="0" dirty="0">
                <a:ln>
                  <a:noFill/>
                </a:ln>
                <a:effectLst/>
                <a:latin typeface="Arial" panose="020B0604020202020204" pitchFamily="34" charset="0"/>
              </a:rPr>
              <a:t> will be "Hello World"</a:t>
            </a:r>
          </a:p>
        </p:txBody>
      </p:sp>
    </p:spTree>
    <p:extLst>
      <p:ext uri="{BB962C8B-B14F-4D97-AF65-F5344CB8AC3E}">
        <p14:creationId xmlns:p14="http://schemas.microsoft.com/office/powerpoint/2010/main" val="2775234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55420"/>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Function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2" y="504816"/>
            <a:ext cx="10986864"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Söhne"/>
              </a:rPr>
              <a:t>a function is a reusable block of code that performs a specific task. Functions are defined using the </a:t>
            </a:r>
            <a:r>
              <a:rPr kumimoji="0" lang="en-US" altLang="en-US" sz="1800" b="1" i="0" u="none" strike="noStrike" cap="none" normalizeH="0" baseline="0" dirty="0">
                <a:ln>
                  <a:noFill/>
                </a:ln>
                <a:effectLst/>
                <a:latin typeface="Söhne Mono"/>
              </a:rPr>
              <a:t>def</a:t>
            </a:r>
            <a:r>
              <a:rPr kumimoji="0" lang="en-US" altLang="en-US" sz="1800" b="0" i="0" u="none" strike="noStrike" cap="none" normalizeH="0" baseline="0" dirty="0">
                <a:ln>
                  <a:noFill/>
                </a:ln>
                <a:effectLst/>
                <a:latin typeface="Söhne"/>
              </a:rPr>
              <a:t> keyword and can accept input parameters (arguments), process them, and return a result. Functions help improve code organization, maintainability, and reusability. Here's the basic syntax of a Python function:</a:t>
            </a:r>
            <a:r>
              <a:rPr kumimoji="0" lang="en-US" altLang="en-US" sz="1800" b="0" i="0" u="none" strike="noStrike" cap="none" normalizeH="0" baseline="0" dirty="0">
                <a:ln>
                  <a:noFill/>
                </a:ln>
                <a:effectLst/>
              </a:rPr>
              <a:t> </a:t>
            </a: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	def </a:t>
            </a:r>
            <a:r>
              <a:rPr kumimoji="0" lang="en-US" altLang="en-US" sz="1800" b="0" i="0" u="none" strike="noStrike" cap="none" normalizeH="0" baseline="0" dirty="0" err="1">
                <a:ln>
                  <a:noFill/>
                </a:ln>
                <a:effectLst/>
                <a:latin typeface="Arial" panose="020B0604020202020204" pitchFamily="34" charset="0"/>
              </a:rPr>
              <a:t>function_name</a:t>
            </a:r>
            <a:r>
              <a:rPr kumimoji="0" lang="en-US" altLang="en-US" sz="1800" b="0" i="0" u="none" strike="noStrike" cap="none" normalizeH="0" baseline="0" dirty="0">
                <a:ln>
                  <a:noFill/>
                </a:ln>
                <a:effectLst/>
                <a:latin typeface="Arial" panose="020B0604020202020204" pitchFamily="34" charset="0"/>
              </a:rPr>
              <a:t>(parameters):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    		# Function code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    		return result</a:t>
            </a:r>
          </a:p>
          <a:p>
            <a:pPr marL="0" marR="0" lvl="0" indent="0" algn="l" defTabSz="914400" rtl="0" eaLnBrk="0" fontAlgn="base" latinLnBrk="0" hangingPunct="0">
              <a:lnSpc>
                <a:spcPct val="100000"/>
              </a:lnSpc>
              <a:spcBef>
                <a:spcPct val="0"/>
              </a:spcBef>
              <a:spcAft>
                <a:spcPct val="0"/>
              </a:spcAft>
              <a:buClrTx/>
              <a:buSzTx/>
              <a:buFontTx/>
              <a:buNone/>
              <a:tabLst/>
            </a:pPr>
            <a:r>
              <a:rPr lang="en-US" sz="1800" b="0" i="0" dirty="0">
                <a:effectLst/>
                <a:latin typeface="Söhne"/>
              </a:rPr>
              <a:t>Functions in Python have many uses, including:</a:t>
            </a:r>
            <a:endParaRPr kumimoji="0" lang="en-US" altLang="en-US" sz="1800" b="0" i="0" u="none" strike="noStrike" cap="none" normalizeH="0" baseline="0" dirty="0">
              <a:ln>
                <a:noFill/>
              </a:ln>
              <a:effectLst/>
              <a:latin typeface="Arial" panose="020B0604020202020204" pitchFamily="34" charset="0"/>
            </a:endParaRPr>
          </a:p>
          <a:p>
            <a:pPr algn="l">
              <a:buFont typeface="+mj-lt"/>
              <a:buAutoNum type="arabicPeriod"/>
            </a:pPr>
            <a:r>
              <a:rPr lang="en-US" sz="1800" b="1" i="0" dirty="0">
                <a:effectLst/>
                <a:latin typeface="Söhne"/>
              </a:rPr>
              <a:t>Code Reusability</a:t>
            </a:r>
            <a:r>
              <a:rPr lang="en-US" sz="1800" b="0" i="0" dirty="0">
                <a:effectLst/>
                <a:latin typeface="Söhne"/>
              </a:rPr>
              <a:t>: You can call a function multiple times with different arguments, avoiding the need to duplicate code.</a:t>
            </a:r>
          </a:p>
          <a:p>
            <a:pPr algn="l">
              <a:buFont typeface="+mj-lt"/>
              <a:buAutoNum type="arabicPeriod"/>
            </a:pPr>
            <a:r>
              <a:rPr lang="en-US" sz="1800" b="1" i="0" dirty="0">
                <a:effectLst/>
                <a:latin typeface="Söhne"/>
              </a:rPr>
              <a:t>Abstraction</a:t>
            </a:r>
            <a:r>
              <a:rPr lang="en-US" sz="1800" b="0" i="0" dirty="0">
                <a:effectLst/>
                <a:latin typeface="Söhne"/>
              </a:rPr>
              <a:t>: Functions allow you to hide the implementation details of a task, making your code more understandable.</a:t>
            </a:r>
          </a:p>
          <a:p>
            <a:pPr algn="l">
              <a:buFont typeface="+mj-lt"/>
              <a:buAutoNum type="arabicPeriod"/>
            </a:pPr>
            <a:r>
              <a:rPr lang="en-US" sz="1800" b="1" i="0" dirty="0">
                <a:effectLst/>
                <a:latin typeface="Söhne"/>
              </a:rPr>
              <a:t>Modularity</a:t>
            </a:r>
            <a:r>
              <a:rPr lang="en-US" sz="1800" b="0" i="0" dirty="0">
                <a:effectLst/>
                <a:latin typeface="Söhne"/>
              </a:rPr>
              <a:t>: You can break down a complex problem into smaller, manageable functions, promoting a modular structure in your code.</a:t>
            </a:r>
          </a:p>
          <a:p>
            <a:pPr algn="l">
              <a:buFont typeface="+mj-lt"/>
              <a:buAutoNum type="arabicPeriod"/>
            </a:pPr>
            <a:r>
              <a:rPr lang="en-US" sz="1800" b="1" i="0" dirty="0">
                <a:effectLst/>
                <a:latin typeface="Söhne"/>
              </a:rPr>
              <a:t>Testing</a:t>
            </a:r>
            <a:r>
              <a:rPr lang="en-US" sz="1800" b="0" i="0" dirty="0">
                <a:effectLst/>
                <a:latin typeface="Söhne"/>
              </a:rPr>
              <a:t>: Functions can be tested in isolation, making it easier to identify and fix issues.</a:t>
            </a:r>
          </a:p>
          <a:p>
            <a:pPr algn="l">
              <a:buFont typeface="+mj-lt"/>
              <a:buAutoNum type="arabicPeriod"/>
            </a:pPr>
            <a:r>
              <a:rPr lang="en-US" sz="1800" b="1" i="0" dirty="0">
                <a:effectLst/>
                <a:latin typeface="Söhne"/>
              </a:rPr>
              <a:t>Organization</a:t>
            </a:r>
            <a:r>
              <a:rPr lang="en-US" sz="1800" b="0" i="0" dirty="0">
                <a:effectLst/>
                <a:latin typeface="Söhne"/>
              </a:rPr>
              <a:t>: Functions help organize your code and make it more readable.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
        <p:nvSpPr>
          <p:cNvPr id="3" name="Rectangle 1">
            <a:extLst>
              <a:ext uri="{FF2B5EF4-FFF2-40B4-BE49-F238E27FC236}">
                <a16:creationId xmlns:a16="http://schemas.microsoft.com/office/drawing/2014/main" id="{767D796E-864A-EB99-B2EA-06340D476242}"/>
              </a:ext>
            </a:extLst>
          </p:cNvPr>
          <p:cNvSpPr>
            <a:spLocks noChangeArrowheads="1"/>
          </p:cNvSpPr>
          <p:nvPr/>
        </p:nvSpPr>
        <p:spPr bwMode="auto">
          <a:xfrm>
            <a:off x="0" y="-184666"/>
            <a:ext cx="184731" cy="369332"/>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9831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55420"/>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Scope of variable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2" y="504816"/>
            <a:ext cx="10332525"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2000" b="0" i="0" dirty="0">
                <a:effectLst/>
                <a:latin typeface="Söhne"/>
              </a:rPr>
              <a:t>In Python, the scope of a variable determines where in your code that variable can be accessed or modified. </a:t>
            </a:r>
          </a:p>
          <a:p>
            <a:pPr marL="0" indent="0" eaLnBrk="0" fontAlgn="base" hangingPunct="0">
              <a:lnSpc>
                <a:spcPct val="100000"/>
              </a:lnSpc>
              <a:spcBef>
                <a:spcPct val="0"/>
              </a:spcBef>
              <a:spcAft>
                <a:spcPct val="0"/>
              </a:spcAft>
              <a:buNone/>
            </a:pPr>
            <a:r>
              <a:rPr lang="en-US" sz="2000" b="1" i="0" dirty="0">
                <a:effectLst/>
                <a:latin typeface="Söhne"/>
              </a:rPr>
              <a:t>1. Local Scope (Function Scope)</a:t>
            </a:r>
            <a:r>
              <a:rPr lang="en-US" sz="2000" b="0" i="0" dirty="0">
                <a:effectLst/>
                <a:latin typeface="Söhne"/>
              </a:rPr>
              <a:t>: Variables defined within a function are said to have a local scope. They are accessible only within that function. Local variables are created when the function is called and destroyed when the function exits.</a:t>
            </a:r>
            <a:endParaRPr lang="en-US" sz="2000" dirty="0">
              <a:latin typeface="Söhne"/>
            </a:endParaRP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effectLst/>
                <a:latin typeface="Arial" panose="020B0604020202020204" pitchFamily="34" charset="0"/>
              </a:rPr>
              <a:t>def </a:t>
            </a:r>
            <a:r>
              <a:rPr kumimoji="0" lang="en-US" altLang="en-US" sz="2000" b="0" i="0" u="none" strike="noStrike" cap="none" normalizeH="0" baseline="0" dirty="0" err="1">
                <a:ln>
                  <a:noFill/>
                </a:ln>
                <a:effectLst/>
                <a:latin typeface="Arial" panose="020B0604020202020204" pitchFamily="34" charset="0"/>
              </a:rPr>
              <a:t>my_function</a:t>
            </a:r>
            <a:r>
              <a:rPr kumimoji="0" lang="en-US" altLang="en-US" sz="2000" b="0" i="0" u="none" strike="noStrike" cap="none" normalizeH="0" baseline="0" dirty="0">
                <a:ln>
                  <a:noFill/>
                </a:ln>
                <a:effectLst/>
                <a:latin typeface="Arial" panose="020B0604020202020204" pitchFamily="34" charset="0"/>
              </a:rPr>
              <a:t>():</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effectLst/>
                <a:latin typeface="Arial" panose="020B0604020202020204" pitchFamily="34" charset="0"/>
              </a:rPr>
              <a:t>    </a:t>
            </a:r>
            <a:r>
              <a:rPr kumimoji="0" lang="en-US" altLang="en-US" sz="2000" b="0" i="0" u="none" strike="noStrike" cap="none" normalizeH="0" baseline="0" dirty="0" err="1">
                <a:ln>
                  <a:noFill/>
                </a:ln>
                <a:effectLst/>
                <a:latin typeface="Arial" panose="020B0604020202020204" pitchFamily="34" charset="0"/>
              </a:rPr>
              <a:t>local_variable</a:t>
            </a:r>
            <a:r>
              <a:rPr kumimoji="0" lang="en-US" altLang="en-US" sz="2000" b="0" i="0" u="none" strike="noStrike" cap="none" normalizeH="0" baseline="0" dirty="0">
                <a:ln>
                  <a:noFill/>
                </a:ln>
                <a:effectLst/>
                <a:latin typeface="Arial" panose="020B0604020202020204" pitchFamily="34" charset="0"/>
              </a:rPr>
              <a:t> = 42</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effectLst/>
                <a:latin typeface="Arial" panose="020B0604020202020204" pitchFamily="34" charset="0"/>
              </a:rPr>
              <a:t>    print(</a:t>
            </a:r>
            <a:r>
              <a:rPr kumimoji="0" lang="en-US" altLang="en-US" sz="2000" b="0" i="0" u="none" strike="noStrike" cap="none" normalizeH="0" baseline="0" dirty="0" err="1">
                <a:ln>
                  <a:noFill/>
                </a:ln>
                <a:effectLst/>
                <a:latin typeface="Arial" panose="020B0604020202020204" pitchFamily="34" charset="0"/>
              </a:rPr>
              <a:t>local_variable</a:t>
            </a:r>
            <a:r>
              <a:rPr kumimoji="0" lang="en-US" altLang="en-US" sz="2000" b="0" i="0" u="none" strike="noStrike" cap="none" normalizeH="0" baseline="0" dirty="0">
                <a:ln>
                  <a:noFill/>
                </a:ln>
                <a:effectLst/>
                <a:latin typeface="Arial" panose="020B0604020202020204" pitchFamily="34" charset="0"/>
              </a:rPr>
              <a:t>)</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err="1">
                <a:ln>
                  <a:noFill/>
                </a:ln>
                <a:effectLst/>
                <a:latin typeface="Arial" panose="020B0604020202020204" pitchFamily="34" charset="0"/>
              </a:rPr>
              <a:t>my_function</a:t>
            </a:r>
            <a:r>
              <a:rPr kumimoji="0" lang="en-US" altLang="en-US" sz="2000" b="0" i="0" u="none" strike="noStrike" cap="none" normalizeH="0" baseline="0" dirty="0">
                <a:ln>
                  <a:noFill/>
                </a:ln>
                <a:effectLst/>
                <a:latin typeface="Arial" panose="020B0604020202020204" pitchFamily="34" charset="0"/>
              </a:rPr>
              <a:t>()</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effectLst/>
                <a:latin typeface="Arial" panose="020B0604020202020204" pitchFamily="34" charset="0"/>
              </a:rPr>
              <a:t># </a:t>
            </a:r>
            <a:r>
              <a:rPr kumimoji="0" lang="en-US" altLang="en-US" sz="2000" b="0" i="0" u="none" strike="noStrike" cap="none" normalizeH="0" baseline="0" dirty="0" err="1">
                <a:ln>
                  <a:noFill/>
                </a:ln>
                <a:effectLst/>
                <a:latin typeface="Arial" panose="020B0604020202020204" pitchFamily="34" charset="0"/>
              </a:rPr>
              <a:t>local_variable</a:t>
            </a:r>
            <a:r>
              <a:rPr kumimoji="0" lang="en-US" altLang="en-US" sz="2000" b="0" i="0" u="none" strike="noStrike" cap="none" normalizeH="0" baseline="0" dirty="0">
                <a:ln>
                  <a:noFill/>
                </a:ln>
                <a:effectLst/>
                <a:latin typeface="Arial" panose="020B0604020202020204" pitchFamily="34" charset="0"/>
              </a:rPr>
              <a:t> is not accessible outside </a:t>
            </a:r>
            <a:r>
              <a:rPr kumimoji="0" lang="en-US" altLang="en-US" sz="2000" b="0" i="0" u="none" strike="noStrike" cap="none" normalizeH="0" baseline="0" dirty="0" err="1">
                <a:ln>
                  <a:noFill/>
                </a:ln>
                <a:effectLst/>
                <a:latin typeface="Arial" panose="020B0604020202020204" pitchFamily="34" charset="0"/>
              </a:rPr>
              <a:t>my_function</a:t>
            </a:r>
            <a:endParaRPr kumimoji="0" lang="en-US" altLang="en-US" sz="2000" b="0" i="0" u="none" strike="noStrike" cap="none" normalizeH="0" baseline="0" dirty="0">
              <a:ln>
                <a:noFill/>
              </a:ln>
              <a:effectLst/>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2000" dirty="0">
              <a:latin typeface="Arial" panose="020B0604020202020204" pitchFamily="34" charset="0"/>
            </a:endParaRPr>
          </a:p>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effectLst/>
              <a:latin typeface="Arial" panose="020B0604020202020204" pitchFamily="34" charset="0"/>
            </a:endParaRPr>
          </a:p>
          <a:p>
            <a:pPr marL="0" indent="0" eaLnBrk="0" fontAlgn="base" hangingPunct="0">
              <a:lnSpc>
                <a:spcPct val="100000"/>
              </a:lnSpc>
              <a:spcBef>
                <a:spcPct val="0"/>
              </a:spcBef>
              <a:spcAft>
                <a:spcPct val="0"/>
              </a:spcAft>
              <a:buNone/>
            </a:pPr>
            <a:r>
              <a:rPr kumimoji="0" lang="en-US" altLang="en-US" sz="2000" b="0" i="0" u="none" strike="noStrike" cap="none" normalizeH="0" baseline="0" dirty="0" err="1">
                <a:ln>
                  <a:noFill/>
                </a:ln>
                <a:effectLst/>
                <a:latin typeface="Arial" panose="020B0604020202020204" pitchFamily="34" charset="0"/>
              </a:rPr>
              <a:t>my_function</a:t>
            </a:r>
            <a:r>
              <a:rPr kumimoji="0" lang="en-US" altLang="en-US" sz="2000" b="0" i="0" u="none" strike="noStrike" cap="none" normalizeH="0" baseline="0" dirty="0">
                <a:ln>
                  <a:noFill/>
                </a:ln>
                <a:effectLst/>
                <a:latin typeface="Arial" panose="020B0604020202020204" pitchFamily="34" charset="0"/>
              </a:rPr>
              <a:t>()</a:t>
            </a:r>
          </a:p>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effectLst/>
              <a:latin typeface="Arial" panose="020B0604020202020204" pitchFamily="34" charset="0"/>
            </a:endParaRPr>
          </a:p>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effectLst/>
              <a:latin typeface="Arial" panose="020B0604020202020204" pitchFamily="34" charset="0"/>
            </a:endParaRPr>
          </a:p>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067042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55420"/>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Scope of variable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616026" y="504816"/>
            <a:ext cx="11229610"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Arial" panose="020B0604020202020204" pitchFamily="34" charset="0"/>
              </a:rPr>
              <a:t>2.</a:t>
            </a:r>
            <a:r>
              <a:rPr kumimoji="0" lang="en-US" altLang="en-US" sz="1800" b="1" i="0" u="none" strike="noStrike" cap="none" normalizeH="0" baseline="0" dirty="0">
                <a:ln>
                  <a:noFill/>
                </a:ln>
                <a:effectLst/>
                <a:latin typeface="Söhne"/>
              </a:rPr>
              <a:t> Global Scope</a:t>
            </a:r>
            <a:r>
              <a:rPr kumimoji="0" lang="en-US" altLang="en-US" sz="1800" b="0" i="0" u="none" strike="noStrike" cap="none" normalizeH="0" baseline="0" dirty="0">
                <a:ln>
                  <a:noFill/>
                </a:ln>
                <a:effectLst/>
                <a:latin typeface="Söhne"/>
              </a:rPr>
              <a:t>: Variables defined at the top level of a module (outside of any function) have global scope. They can be accessed from any part of the module. To modify a global variable from within a function, you need to use the </a:t>
            </a:r>
            <a:r>
              <a:rPr kumimoji="0" lang="en-US" altLang="en-US" sz="1800" b="1" i="0" u="none" strike="noStrike" cap="none" normalizeH="0" baseline="0" dirty="0">
                <a:ln>
                  <a:noFill/>
                </a:ln>
                <a:effectLst/>
                <a:latin typeface="Söhne Mono"/>
              </a:rPr>
              <a:t>global</a:t>
            </a:r>
            <a:r>
              <a:rPr kumimoji="0" lang="en-US" altLang="en-US" sz="1800" b="0" i="0" u="none" strike="noStrike" cap="none" normalizeH="0" baseline="0" dirty="0">
                <a:ln>
                  <a:noFill/>
                </a:ln>
                <a:effectLst/>
                <a:latin typeface="Söhne"/>
              </a:rPr>
              <a:t> keyword</a:t>
            </a:r>
            <a:r>
              <a:rPr kumimoji="0" lang="en-US" altLang="en-US" sz="1800" b="0" i="0" u="none" strike="noStrike" cap="none" normalizeH="0" baseline="0" dirty="0">
                <a:ln>
                  <a:noFill/>
                </a:ln>
                <a:effectLst/>
              </a:rPr>
              <a:t> </a:t>
            </a:r>
          </a:p>
          <a:p>
            <a:pPr marL="0" indent="0" eaLnBrk="0" fontAlgn="base" hangingPunct="0">
              <a:lnSpc>
                <a:spcPct val="100000"/>
              </a:lnSpc>
              <a:spcBef>
                <a:spcPct val="0"/>
              </a:spcBef>
              <a:spcAft>
                <a:spcPct val="0"/>
              </a:spcAft>
              <a:buNone/>
            </a:pPr>
            <a:r>
              <a:rPr kumimoji="0" lang="en-US" altLang="en-US" sz="1800" b="0" i="0" u="none" strike="noStrike" cap="none" normalizeH="0" baseline="0" dirty="0" err="1">
                <a:ln>
                  <a:noFill/>
                </a:ln>
                <a:effectLst/>
                <a:latin typeface="Arial" panose="020B0604020202020204" pitchFamily="34" charset="0"/>
              </a:rPr>
              <a:t>global_variable</a:t>
            </a:r>
            <a:r>
              <a:rPr kumimoji="0" lang="en-US" altLang="en-US" sz="1800" b="0" i="0" u="none" strike="noStrike" cap="none" normalizeH="0" baseline="0" dirty="0">
                <a:ln>
                  <a:noFill/>
                </a:ln>
                <a:effectLst/>
                <a:latin typeface="Arial" panose="020B0604020202020204" pitchFamily="34" charset="0"/>
              </a:rPr>
              <a:t> = 100</a:t>
            </a:r>
          </a:p>
          <a:p>
            <a:pPr marL="0"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Arial" panose="020B0604020202020204" pitchFamily="34" charset="0"/>
              </a:rPr>
              <a:t>def </a:t>
            </a:r>
            <a:r>
              <a:rPr kumimoji="0" lang="en-US" altLang="en-US" sz="1800" b="0" i="0" u="none" strike="noStrike" cap="none" normalizeH="0" baseline="0" dirty="0" err="1">
                <a:ln>
                  <a:noFill/>
                </a:ln>
                <a:effectLst/>
                <a:latin typeface="Arial" panose="020B0604020202020204" pitchFamily="34" charset="0"/>
              </a:rPr>
              <a:t>my_function</a:t>
            </a:r>
            <a:r>
              <a:rPr kumimoji="0" lang="en-US" altLang="en-US" sz="1800" b="0" i="0" u="none" strike="noStrike" cap="none" normalizeH="0" baseline="0" dirty="0">
                <a:ln>
                  <a:noFill/>
                </a:ln>
                <a:effectLst/>
                <a:latin typeface="Arial" panose="020B0604020202020204" pitchFamily="34" charset="0"/>
              </a:rPr>
              <a:t>():</a:t>
            </a:r>
          </a:p>
          <a:p>
            <a:pPr marL="0"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Arial" panose="020B0604020202020204" pitchFamily="34" charset="0"/>
              </a:rPr>
              <a:t>    global </a:t>
            </a:r>
            <a:r>
              <a:rPr kumimoji="0" lang="en-US" altLang="en-US" sz="1800" b="0" i="0" u="none" strike="noStrike" cap="none" normalizeH="0" baseline="0" dirty="0" err="1">
                <a:ln>
                  <a:noFill/>
                </a:ln>
                <a:effectLst/>
                <a:latin typeface="Arial" panose="020B0604020202020204" pitchFamily="34" charset="0"/>
              </a:rPr>
              <a:t>global_variable</a:t>
            </a:r>
            <a:endParaRPr kumimoji="0" lang="en-US" altLang="en-US" sz="1800" b="0" i="0" u="none" strike="noStrike" cap="none" normalizeH="0" baseline="0" dirty="0">
              <a:ln>
                <a:noFill/>
              </a:ln>
              <a:effectLst/>
              <a:latin typeface="Arial" panose="020B0604020202020204" pitchFamily="34" charset="0"/>
            </a:endParaRPr>
          </a:p>
          <a:p>
            <a:pPr marL="0"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Arial" panose="020B0604020202020204" pitchFamily="34" charset="0"/>
              </a:rPr>
              <a:t>    </a:t>
            </a:r>
            <a:r>
              <a:rPr kumimoji="0" lang="en-US" altLang="en-US" sz="1800" b="0" i="0" u="none" strike="noStrike" cap="none" normalizeH="0" baseline="0" dirty="0" err="1">
                <a:ln>
                  <a:noFill/>
                </a:ln>
                <a:effectLst/>
                <a:latin typeface="Arial" panose="020B0604020202020204" pitchFamily="34" charset="0"/>
              </a:rPr>
              <a:t>global_variable</a:t>
            </a:r>
            <a:r>
              <a:rPr kumimoji="0" lang="en-US" altLang="en-US" sz="1800" b="0" i="0" u="none" strike="noStrike" cap="none" normalizeH="0" baseline="0" dirty="0">
                <a:ln>
                  <a:noFill/>
                </a:ln>
                <a:effectLst/>
                <a:latin typeface="Arial" panose="020B0604020202020204" pitchFamily="34" charset="0"/>
              </a:rPr>
              <a:t> += 1</a:t>
            </a:r>
          </a:p>
          <a:p>
            <a:pPr marL="0"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Arial" panose="020B0604020202020204" pitchFamily="34" charset="0"/>
              </a:rPr>
              <a:t>    print(</a:t>
            </a:r>
            <a:r>
              <a:rPr kumimoji="0" lang="en-US" altLang="en-US" sz="1800" b="0" i="0" u="none" strike="noStrike" cap="none" normalizeH="0" baseline="0" dirty="0" err="1">
                <a:ln>
                  <a:noFill/>
                </a:ln>
                <a:effectLst/>
                <a:latin typeface="Arial" panose="020B0604020202020204" pitchFamily="34" charset="0"/>
              </a:rPr>
              <a:t>global_variable</a:t>
            </a:r>
            <a:r>
              <a:rPr kumimoji="0" lang="en-US" altLang="en-US" sz="1800" b="0" i="0" u="none" strike="noStrike" cap="none" normalizeH="0" baseline="0" dirty="0">
                <a:ln>
                  <a:noFill/>
                </a:ln>
                <a:effectLst/>
                <a:latin typeface="Arial" panose="020B0604020202020204" pitchFamily="34" charset="0"/>
              </a:rPr>
              <a:t>)</a:t>
            </a:r>
          </a:p>
          <a:p>
            <a:pPr marL="0" indent="0" eaLnBrk="0" fontAlgn="base" hangingPunct="0">
              <a:lnSpc>
                <a:spcPct val="100000"/>
              </a:lnSpc>
              <a:spcBef>
                <a:spcPct val="0"/>
              </a:spcBef>
              <a:spcAft>
                <a:spcPct val="0"/>
              </a:spcAft>
              <a:buNone/>
            </a:pPr>
            <a:r>
              <a:rPr kumimoji="0" lang="en-US" altLang="en-US" sz="1800" b="1" i="0" u="none" strike="noStrike" cap="none" normalizeH="0" baseline="0" dirty="0">
                <a:ln>
                  <a:noFill/>
                </a:ln>
                <a:effectLst/>
                <a:latin typeface="Söhne"/>
              </a:rPr>
              <a:t>3.Enclosing (Nonlocal) Scope</a:t>
            </a:r>
            <a:r>
              <a:rPr kumimoji="0" lang="en-US" altLang="en-US" sz="1800" b="0" i="0" u="none" strike="noStrike" cap="none" normalizeH="0" baseline="0" dirty="0">
                <a:ln>
                  <a:noFill/>
                </a:ln>
                <a:effectLst/>
                <a:latin typeface="Söhne"/>
              </a:rPr>
              <a:t>: This scope applies to variables defined in a containing function. In other words, if you have nested functions, the inner function can access variables from the outer (enclosing) function, but it cannot modify them unless you use the </a:t>
            </a:r>
            <a:r>
              <a:rPr kumimoji="0" lang="en-US" altLang="en-US" sz="1800" b="1" i="0" u="none" strike="noStrike" cap="none" normalizeH="0" baseline="0" dirty="0">
                <a:ln>
                  <a:noFill/>
                </a:ln>
                <a:effectLst/>
                <a:latin typeface="Söhne Mono"/>
              </a:rPr>
              <a:t>nonlocal</a:t>
            </a:r>
            <a:r>
              <a:rPr kumimoji="0" lang="en-US" altLang="en-US" sz="1800" b="0" i="0" u="none" strike="noStrike" cap="none" normalizeH="0" baseline="0" dirty="0">
                <a:ln>
                  <a:noFill/>
                </a:ln>
                <a:effectLst/>
                <a:latin typeface="Söhne"/>
              </a:rPr>
              <a:t> keyword.</a:t>
            </a:r>
            <a:r>
              <a:rPr kumimoji="0" lang="en-US" altLang="en-US" sz="1800" b="0" i="0" u="none" strike="noStrike" cap="none" normalizeH="0" baseline="0" dirty="0">
                <a:ln>
                  <a:noFill/>
                </a:ln>
                <a:effectLst/>
              </a:rPr>
              <a:t> </a:t>
            </a:r>
          </a:p>
          <a:p>
            <a:pPr marL="0"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Arial" panose="020B0604020202020204" pitchFamily="34" charset="0"/>
              </a:rPr>
              <a:t>def </a:t>
            </a:r>
            <a:r>
              <a:rPr kumimoji="0" lang="en-US" altLang="en-US" sz="1800" b="0" i="0" u="none" strike="noStrike" cap="none" normalizeH="0" baseline="0" dirty="0" err="1">
                <a:ln>
                  <a:noFill/>
                </a:ln>
                <a:effectLst/>
                <a:latin typeface="Arial" panose="020B0604020202020204" pitchFamily="34" charset="0"/>
              </a:rPr>
              <a:t>outer_function</a:t>
            </a:r>
            <a:r>
              <a:rPr kumimoji="0" lang="en-US" altLang="en-US" sz="1800" b="0" i="0" u="none" strike="noStrike" cap="none" normalizeH="0" baseline="0" dirty="0">
                <a:ln>
                  <a:noFill/>
                </a:ln>
                <a:effectLst/>
                <a:latin typeface="Arial" panose="020B0604020202020204" pitchFamily="34" charset="0"/>
              </a:rPr>
              <a:t>():</a:t>
            </a:r>
          </a:p>
          <a:p>
            <a:pPr marL="0"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Arial" panose="020B0604020202020204" pitchFamily="34" charset="0"/>
              </a:rPr>
              <a:t>    </a:t>
            </a:r>
            <a:r>
              <a:rPr kumimoji="0" lang="en-US" altLang="en-US" sz="1800" b="0" i="0" u="none" strike="noStrike" cap="none" normalizeH="0" baseline="0" dirty="0" err="1">
                <a:ln>
                  <a:noFill/>
                </a:ln>
                <a:effectLst/>
                <a:latin typeface="Arial" panose="020B0604020202020204" pitchFamily="34" charset="0"/>
              </a:rPr>
              <a:t>outer_variable</a:t>
            </a:r>
            <a:r>
              <a:rPr kumimoji="0" lang="en-US" altLang="en-US" sz="1800" b="0" i="0" u="none" strike="noStrike" cap="none" normalizeH="0" baseline="0" dirty="0">
                <a:ln>
                  <a:noFill/>
                </a:ln>
                <a:effectLst/>
                <a:latin typeface="Arial" panose="020B0604020202020204" pitchFamily="34" charset="0"/>
              </a:rPr>
              <a:t> = 10</a:t>
            </a:r>
          </a:p>
          <a:p>
            <a:pPr marL="0"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Arial" panose="020B0604020202020204" pitchFamily="34" charset="0"/>
              </a:rPr>
              <a:t>    def </a:t>
            </a:r>
            <a:r>
              <a:rPr kumimoji="0" lang="en-US" altLang="en-US" sz="1800" b="0" i="0" u="none" strike="noStrike" cap="none" normalizeH="0" baseline="0" dirty="0" err="1">
                <a:ln>
                  <a:noFill/>
                </a:ln>
                <a:effectLst/>
                <a:latin typeface="Arial" panose="020B0604020202020204" pitchFamily="34" charset="0"/>
              </a:rPr>
              <a:t>inner_function</a:t>
            </a:r>
            <a:r>
              <a:rPr kumimoji="0" lang="en-US" altLang="en-US" sz="1800" b="0" i="0" u="none" strike="noStrike" cap="none" normalizeH="0" baseline="0" dirty="0">
                <a:ln>
                  <a:noFill/>
                </a:ln>
                <a:effectLst/>
                <a:latin typeface="Arial" panose="020B0604020202020204" pitchFamily="34" charset="0"/>
              </a:rPr>
              <a:t>():</a:t>
            </a:r>
          </a:p>
          <a:p>
            <a:pPr marL="0"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Arial" panose="020B0604020202020204" pitchFamily="34" charset="0"/>
              </a:rPr>
              <a:t>        nonlocal </a:t>
            </a:r>
            <a:r>
              <a:rPr kumimoji="0" lang="en-US" altLang="en-US" sz="1800" b="0" i="0" u="none" strike="noStrike" cap="none" normalizeH="0" baseline="0" dirty="0" err="1">
                <a:ln>
                  <a:noFill/>
                </a:ln>
                <a:effectLst/>
                <a:latin typeface="Arial" panose="020B0604020202020204" pitchFamily="34" charset="0"/>
              </a:rPr>
              <a:t>outer_variable</a:t>
            </a:r>
            <a:endParaRPr kumimoji="0" lang="en-US" altLang="en-US" sz="1800" b="0" i="0" u="none" strike="noStrike" cap="none" normalizeH="0" baseline="0" dirty="0">
              <a:ln>
                <a:noFill/>
              </a:ln>
              <a:effectLst/>
              <a:latin typeface="Arial" panose="020B0604020202020204" pitchFamily="34" charset="0"/>
            </a:endParaRPr>
          </a:p>
          <a:p>
            <a:pPr marL="0"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Arial" panose="020B0604020202020204" pitchFamily="34" charset="0"/>
              </a:rPr>
              <a:t>        </a:t>
            </a:r>
            <a:r>
              <a:rPr kumimoji="0" lang="en-US" altLang="en-US" sz="1800" b="0" i="0" u="none" strike="noStrike" cap="none" normalizeH="0" baseline="0" dirty="0" err="1">
                <a:ln>
                  <a:noFill/>
                </a:ln>
                <a:effectLst/>
                <a:latin typeface="Arial" panose="020B0604020202020204" pitchFamily="34" charset="0"/>
              </a:rPr>
              <a:t>outer_variable</a:t>
            </a:r>
            <a:r>
              <a:rPr kumimoji="0" lang="en-US" altLang="en-US" sz="1800" b="0" i="0" u="none" strike="noStrike" cap="none" normalizeH="0" baseline="0" dirty="0">
                <a:ln>
                  <a:noFill/>
                </a:ln>
                <a:effectLst/>
                <a:latin typeface="Arial" panose="020B0604020202020204" pitchFamily="34" charset="0"/>
              </a:rPr>
              <a:t> += 5</a:t>
            </a:r>
          </a:p>
          <a:p>
            <a:pPr marL="0"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Arial" panose="020B0604020202020204" pitchFamily="34" charset="0"/>
              </a:rPr>
              <a:t>        print(</a:t>
            </a:r>
            <a:r>
              <a:rPr kumimoji="0" lang="en-US" altLang="en-US" sz="1800" b="0" i="0" u="none" strike="noStrike" cap="none" normalizeH="0" baseline="0" dirty="0" err="1">
                <a:ln>
                  <a:noFill/>
                </a:ln>
                <a:effectLst/>
                <a:latin typeface="Arial" panose="020B0604020202020204" pitchFamily="34" charset="0"/>
              </a:rPr>
              <a:t>outer_variable</a:t>
            </a:r>
            <a:r>
              <a:rPr kumimoji="0" lang="en-US" altLang="en-US" sz="1800" b="0" i="0" u="none" strike="noStrike" cap="none" normalizeH="0" baseline="0" dirty="0">
                <a:ln>
                  <a:noFill/>
                </a:ln>
                <a:effectLst/>
                <a:latin typeface="Arial" panose="020B0604020202020204" pitchFamily="34" charset="0"/>
              </a:rPr>
              <a:t>)</a:t>
            </a:r>
          </a:p>
          <a:p>
            <a:pPr marL="0"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Arial" panose="020B0604020202020204" pitchFamily="34" charset="0"/>
              </a:rPr>
              <a:t>    </a:t>
            </a:r>
            <a:r>
              <a:rPr kumimoji="0" lang="en-US" altLang="en-US" sz="1800" b="0" i="0" u="none" strike="noStrike" cap="none" normalizeH="0" baseline="0" dirty="0" err="1">
                <a:ln>
                  <a:noFill/>
                </a:ln>
                <a:effectLst/>
                <a:latin typeface="Arial" panose="020B0604020202020204" pitchFamily="34" charset="0"/>
              </a:rPr>
              <a:t>inner_function</a:t>
            </a:r>
            <a:r>
              <a:rPr kumimoji="0" lang="en-US" altLang="en-US" sz="1800" b="0" i="0" u="none" strike="noStrike" cap="none" normalizeH="0" baseline="0" dirty="0">
                <a:ln>
                  <a:noFill/>
                </a:ln>
                <a:effectLst/>
                <a:latin typeface="Arial" panose="020B0604020202020204" pitchFamily="34" charset="0"/>
              </a:rPr>
              <a:t>()</a:t>
            </a:r>
          </a:p>
          <a:p>
            <a:pPr marL="0" indent="0" eaLnBrk="0" fontAlgn="base" hangingPunct="0">
              <a:lnSpc>
                <a:spcPct val="100000"/>
              </a:lnSpc>
              <a:spcBef>
                <a:spcPct val="0"/>
              </a:spcBef>
              <a:spcAft>
                <a:spcPct val="0"/>
              </a:spcAft>
              <a:buNone/>
            </a:pPr>
            <a:r>
              <a:rPr kumimoji="0" lang="en-US" altLang="en-US" sz="1800" b="0" i="0" u="none" strike="noStrike" cap="none" normalizeH="0" baseline="0" dirty="0" err="1">
                <a:ln>
                  <a:noFill/>
                </a:ln>
                <a:effectLst/>
                <a:latin typeface="Arial" panose="020B0604020202020204" pitchFamily="34" charset="0"/>
              </a:rPr>
              <a:t>outer_function</a:t>
            </a:r>
            <a:r>
              <a:rPr kumimoji="0" lang="en-US" altLang="en-US" sz="1800" b="0" i="0" u="none" strike="noStrike" cap="none" normalizeH="0" baseline="0" dirty="0">
                <a:ln>
                  <a:noFill/>
                </a:ln>
                <a:effectLst/>
                <a:latin typeface="Arial" panose="020B0604020202020204" pitchFamily="34" charset="0"/>
              </a:rPr>
              <a:t>()</a:t>
            </a:r>
          </a:p>
          <a:p>
            <a:pPr mar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effectLst/>
              <a:latin typeface="Arial" panose="020B0604020202020204" pitchFamily="34" charset="0"/>
            </a:endParaRPr>
          </a:p>
          <a:p>
            <a:pPr mar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254482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41565"/>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Recursion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616026" y="891346"/>
            <a:ext cx="11229610"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2000" b="0" i="0" dirty="0">
                <a:effectLst/>
                <a:latin typeface="Söhne"/>
              </a:rPr>
              <a:t>Recursion in Python, or in programming in general, is a technique where a function calls itself to solve a problem. Recursive functions are often used when a problem can be broken down into smaller, similar subproblems.</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effectLst/>
                <a:latin typeface="Arial" panose="020B0604020202020204" pitchFamily="34" charset="0"/>
              </a:rPr>
              <a:t>def factorial(n):</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effectLst/>
                <a:latin typeface="Arial" panose="020B0604020202020204" pitchFamily="34" charset="0"/>
              </a:rPr>
              <a:t>    if n == 0:</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effectLst/>
                <a:latin typeface="Arial" panose="020B0604020202020204" pitchFamily="34" charset="0"/>
              </a:rPr>
              <a:t>        return 1</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effectLst/>
                <a:latin typeface="Arial" panose="020B0604020202020204" pitchFamily="34" charset="0"/>
              </a:rPr>
              <a:t>    else:</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effectLst/>
                <a:latin typeface="Arial" panose="020B0604020202020204" pitchFamily="34" charset="0"/>
              </a:rPr>
              <a:t>        return n * factorial(n - 1)</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effectLst/>
                <a:latin typeface="Arial" panose="020B0604020202020204" pitchFamily="34" charset="0"/>
              </a:rPr>
              <a:t>result = factorial(5)</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effectLst/>
                <a:latin typeface="Arial" panose="020B0604020202020204" pitchFamily="34" charset="0"/>
              </a:rPr>
              <a:t>print(result)</a:t>
            </a:r>
          </a:p>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779967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6069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EXCEPTION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2" y="838645"/>
            <a:ext cx="10986864"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effectLst/>
                <a:latin typeface="Söhne"/>
              </a:rPr>
              <a:t>an exception is an event that occurs during the execution of a program and disrupts the normal flow of the program. When an exception is raised, the program can handle it by using exception handling mechanisms such as </a:t>
            </a:r>
            <a:r>
              <a:rPr kumimoji="0" lang="en-US" altLang="en-US" sz="2000" b="1" i="0" u="none" strike="noStrike" cap="none" normalizeH="0" baseline="0" dirty="0">
                <a:ln>
                  <a:noFill/>
                </a:ln>
                <a:effectLst/>
                <a:latin typeface="Söhne Mono"/>
              </a:rPr>
              <a:t>try</a:t>
            </a:r>
            <a:r>
              <a:rPr kumimoji="0" lang="en-US" altLang="en-US" sz="2000" b="0" i="0" u="none" strike="noStrike" cap="none" normalizeH="0" baseline="0" dirty="0">
                <a:ln>
                  <a:noFill/>
                </a:ln>
                <a:effectLst/>
                <a:latin typeface="Söhne"/>
              </a:rPr>
              <a:t>, </a:t>
            </a:r>
            <a:r>
              <a:rPr kumimoji="0" lang="en-US" altLang="en-US" sz="2000" b="1" i="0" u="none" strike="noStrike" cap="none" normalizeH="0" baseline="0" dirty="0">
                <a:ln>
                  <a:noFill/>
                </a:ln>
                <a:effectLst/>
                <a:latin typeface="Söhne Mono"/>
              </a:rPr>
              <a:t>except</a:t>
            </a:r>
            <a:r>
              <a:rPr kumimoji="0" lang="en-US" altLang="en-US" sz="2000" b="0" i="0" u="none" strike="noStrike" cap="none" normalizeH="0" baseline="0" dirty="0">
                <a:ln>
                  <a:noFill/>
                </a:ln>
                <a:effectLst/>
                <a:latin typeface="Söhne"/>
              </a:rPr>
              <a:t>, </a:t>
            </a:r>
            <a:r>
              <a:rPr kumimoji="0" lang="en-US" altLang="en-US" sz="2000" b="1" i="0" u="none" strike="noStrike" cap="none" normalizeH="0" baseline="0" dirty="0">
                <a:ln>
                  <a:noFill/>
                </a:ln>
                <a:effectLst/>
                <a:latin typeface="Söhne Mono"/>
              </a:rPr>
              <a:t>finally</a:t>
            </a:r>
            <a:r>
              <a:rPr kumimoji="0" lang="en-US" altLang="en-US" sz="2000" b="0" i="0" u="none" strike="noStrike" cap="none" normalizeH="0" baseline="0" dirty="0">
                <a:ln>
                  <a:noFill/>
                </a:ln>
                <a:effectLst/>
                <a:latin typeface="Söhne"/>
              </a:rPr>
              <a:t>, and </a:t>
            </a:r>
            <a:r>
              <a:rPr kumimoji="0" lang="en-US" altLang="en-US" sz="2000" b="1" i="0" u="none" strike="noStrike" cap="none" normalizeH="0" baseline="0" dirty="0">
                <a:ln>
                  <a:noFill/>
                </a:ln>
                <a:effectLst/>
                <a:latin typeface="Söhne Mono"/>
              </a:rPr>
              <a:t>raise</a:t>
            </a:r>
            <a:r>
              <a:rPr kumimoji="0" lang="en-US" altLang="en-US" sz="2000" b="0" i="0" u="none" strike="noStrike" cap="none" normalizeH="0" baseline="0" dirty="0">
                <a:ln>
                  <a:noFill/>
                </a:ln>
                <a:effectLst/>
                <a:latin typeface="Söhne"/>
              </a:rPr>
              <a:t>.</a:t>
            </a:r>
            <a:r>
              <a:rPr kumimoji="0" lang="en-US" altLang="en-US" sz="2000" b="0" i="0" u="none" strike="noStrike" cap="none" normalizeH="0" baseline="0" dirty="0">
                <a:ln>
                  <a:noFill/>
                </a:ln>
                <a:effectLst/>
              </a:rPr>
              <a:t> </a:t>
            </a: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effectLst/>
                <a:latin typeface="Söhne Mono"/>
              </a:rPr>
              <a:t>try: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Söhne Mono"/>
              </a:rPr>
              <a:t>	</a:t>
            </a:r>
            <a:r>
              <a:rPr lang="en-US" sz="2000" b="0" i="0" dirty="0">
                <a:effectLst/>
                <a:latin typeface="Söhne Mono"/>
              </a:rPr>
              <a:t>num1 = int(input("Enter a number: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Söhne Mono"/>
              </a:rPr>
              <a:t>	</a:t>
            </a:r>
            <a:r>
              <a:rPr lang="en-US" sz="2000" b="0" i="0" dirty="0">
                <a:effectLst/>
                <a:latin typeface="Söhne Mono"/>
              </a:rPr>
              <a:t>num2 = int(input("Enter another number: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Söhne Mono"/>
              </a:rPr>
              <a:t>	</a:t>
            </a:r>
            <a:r>
              <a:rPr lang="en-US" sz="2000" b="0" i="0" dirty="0">
                <a:effectLst/>
                <a:latin typeface="Söhne Mono"/>
              </a:rPr>
              <a:t> result = num1 / num2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Söhne Mono"/>
              </a:rPr>
              <a:t>	</a:t>
            </a:r>
            <a:r>
              <a:rPr lang="en-US" sz="2000" b="0" i="0" dirty="0">
                <a:effectLst/>
                <a:latin typeface="Söhne Mono"/>
              </a:rPr>
              <a:t>print("Result:", result)</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effectLst/>
                <a:latin typeface="Söhne Mono"/>
              </a:rPr>
              <a:t> except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Söhne Mono"/>
              </a:rPr>
              <a:t>	</a:t>
            </a:r>
            <a:r>
              <a:rPr lang="en-US" sz="2000" b="0" i="0" dirty="0">
                <a:effectLst/>
                <a:latin typeface="Söhne Mono"/>
              </a:rPr>
              <a:t>print("Division by zero is not allowed.")</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effectLst/>
                <a:latin typeface="Söhne Mono"/>
              </a:rPr>
              <a:t>finally: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Söhne Mono"/>
              </a:rPr>
              <a:t>	</a:t>
            </a:r>
            <a:r>
              <a:rPr lang="en-US" sz="2000" b="0" i="0" dirty="0">
                <a:effectLst/>
                <a:latin typeface="Söhne Mono"/>
              </a:rPr>
              <a:t>print(“I am Final Block")</a:t>
            </a: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327494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6069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File Handling</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2" y="838645"/>
            <a:ext cx="10986864"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2000" b="0" i="0" dirty="0">
                <a:effectLst/>
                <a:latin typeface="Söhne"/>
              </a:rPr>
              <a:t>File handling in Python is a fundamental concept that allows you to work with files on your computer's file system. You can read, write, and manipulate files using Python's built-in functions and methods. Here's an overview of the basic file handling operations in Python</a:t>
            </a:r>
          </a:p>
          <a:p>
            <a:pPr marL="0" indent="0" eaLnBrk="0" fontAlgn="base" hangingPunct="0">
              <a:lnSpc>
                <a:spcPct val="100000"/>
              </a:lnSpc>
              <a:spcBef>
                <a:spcPct val="0"/>
              </a:spcBef>
              <a:spcAft>
                <a:spcPct val="0"/>
              </a:spcAft>
              <a:buNone/>
            </a:pPr>
            <a:endParaRPr lang="en-US" sz="2000" b="0" i="0" dirty="0">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Söhne"/>
              </a:rPr>
              <a:t>Opening a File:</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Söhne"/>
              </a:rPr>
              <a:t>You can open a file for various operations using the </a:t>
            </a:r>
            <a:r>
              <a:rPr kumimoji="0" lang="en-US" altLang="en-US" sz="2000" b="1" i="0" u="none" strike="noStrike" cap="none" normalizeH="0" baseline="0" dirty="0">
                <a:ln>
                  <a:noFill/>
                </a:ln>
                <a:effectLst/>
                <a:latin typeface="Söhne Mono"/>
              </a:rPr>
              <a:t>open()</a:t>
            </a:r>
            <a:r>
              <a:rPr kumimoji="0" lang="en-US" altLang="en-US" sz="2000" b="0" i="0" u="none" strike="noStrike" cap="none" normalizeH="0" baseline="0" dirty="0">
                <a:ln>
                  <a:noFill/>
                </a:ln>
                <a:effectLst/>
                <a:latin typeface="Söhne"/>
              </a:rPr>
              <a:t> function. It takes two arguments: the filename and the mode in which you want to open the file.</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Söhne"/>
              </a:rPr>
              <a:t>Modes include:</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"r"</a:t>
            </a:r>
            <a:r>
              <a:rPr kumimoji="0" lang="en-US" altLang="en-US" sz="2000" b="0" i="0" u="none" strike="noStrike" cap="none" normalizeH="0" baseline="0" dirty="0">
                <a:ln>
                  <a:noFill/>
                </a:ln>
                <a:effectLst/>
                <a:latin typeface="Söhne"/>
              </a:rPr>
              <a:t>: Read (default mode).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"w"</a:t>
            </a:r>
            <a:r>
              <a:rPr kumimoji="0" lang="en-US" altLang="en-US" sz="2000" b="0" i="0" u="none" strike="noStrike" cap="none" normalizeH="0" baseline="0" dirty="0">
                <a:ln>
                  <a:noFill/>
                </a:ln>
                <a:effectLst/>
                <a:latin typeface="Söhne"/>
              </a:rPr>
              <a:t>: Write (creates a new file or overwrites an existing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a:t>
            </a:r>
            <a:r>
              <a:rPr kumimoji="0" lang="en-US" altLang="en-US" sz="2000" b="0" i="0" u="none" strike="noStrike" cap="none" normalizeH="0" baseline="0" dirty="0">
                <a:ln>
                  <a:noFill/>
                </a:ln>
                <a:effectLst/>
                <a:latin typeface="Söhne"/>
              </a:rPr>
              <a:t>: Append (opens an existing file for writing and appends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"x"</a:t>
            </a:r>
            <a:r>
              <a:rPr kumimoji="0" lang="en-US" altLang="en-US" sz="2000" b="0" i="0" u="none" strike="noStrike" cap="none" normalizeH="0" baseline="0" dirty="0">
                <a:ln>
                  <a:noFill/>
                </a:ln>
                <a:effectLst/>
                <a:latin typeface="Söhne"/>
              </a:rPr>
              <a:t>: Exclusive creation (fails if the file exists).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"b"</a:t>
            </a:r>
            <a:r>
              <a:rPr kumimoji="0" lang="en-US" altLang="en-US" sz="2000" b="0" i="0" u="none" strike="noStrike" cap="none" normalizeH="0" baseline="0" dirty="0">
                <a:ln>
                  <a:noFill/>
                </a:ln>
                <a:effectLst/>
                <a:latin typeface="Söhne"/>
              </a:rPr>
              <a:t>: Binary mode (for binary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"t"</a:t>
            </a:r>
            <a:r>
              <a:rPr kumimoji="0" lang="en-US" altLang="en-US" sz="2000" b="0" i="0" u="none" strike="noStrike" cap="none" normalizeH="0" baseline="0" dirty="0">
                <a:ln>
                  <a:noFill/>
                </a:ln>
                <a:effectLst/>
                <a:latin typeface="Söhne"/>
              </a:rPr>
              <a:t>: Text mode (default mode for text files).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pPr marL="0" indent="0" eaLnBrk="0" fontAlgn="base" hangingPunct="0">
              <a:lnSpc>
                <a:spcPct val="100000"/>
              </a:lnSpc>
              <a:spcBef>
                <a:spcPct val="0"/>
              </a:spcBef>
              <a:spcAft>
                <a:spcPct val="0"/>
              </a:spcAft>
              <a:buNone/>
            </a:pPr>
            <a:endParaRPr lang="en-US" sz="2000" b="0" i="0" dirty="0">
              <a:effectLst/>
              <a:latin typeface="Söhne"/>
            </a:endParaRPr>
          </a:p>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800057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6069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File Handling</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2" y="838645"/>
            <a:ext cx="10986864"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Söhne"/>
              </a:rPr>
              <a:t>Reading from a File:</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Söhne"/>
              </a:rPr>
              <a:t>You can read the contents of a file using methods like </a:t>
            </a:r>
            <a:r>
              <a:rPr kumimoji="0" lang="en-US" altLang="en-US" sz="2000" b="1" i="0" u="none" strike="noStrike" cap="none" normalizeH="0" baseline="0" dirty="0">
                <a:ln>
                  <a:noFill/>
                </a:ln>
                <a:effectLst/>
                <a:latin typeface="Söhne Mono"/>
              </a:rPr>
              <a:t>read()</a:t>
            </a:r>
            <a:r>
              <a:rPr kumimoji="0" lang="en-US" altLang="en-US" sz="2000" b="0" i="0" u="none" strike="noStrike" cap="none" normalizeH="0" baseline="0" dirty="0">
                <a:ln>
                  <a:noFill/>
                </a:ln>
                <a:effectLst/>
                <a:latin typeface="Söhne"/>
              </a:rPr>
              <a:t>, </a:t>
            </a:r>
            <a:r>
              <a:rPr kumimoji="0" lang="en-US" altLang="en-US" sz="2000" b="1" i="0" u="none" strike="noStrike" cap="none" normalizeH="0" baseline="0" dirty="0" err="1">
                <a:ln>
                  <a:noFill/>
                </a:ln>
                <a:effectLst/>
                <a:latin typeface="Söhne Mono"/>
              </a:rPr>
              <a:t>readline</a:t>
            </a: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or </a:t>
            </a:r>
            <a:r>
              <a:rPr kumimoji="0" lang="en-US" altLang="en-US" sz="2000" b="1" i="0" u="none" strike="noStrike" cap="none" normalizeH="0" baseline="0" dirty="0" err="1">
                <a:ln>
                  <a:noFill/>
                </a:ln>
                <a:effectLst/>
                <a:latin typeface="Söhne Mono"/>
              </a:rPr>
              <a:t>readlines</a:t>
            </a:r>
            <a:r>
              <a:rPr kumimoji="0" lang="en-US" altLang="en-US" sz="2000" b="1" i="0" u="none" strike="noStrike" cap="none" normalizeH="0" baseline="0" dirty="0">
                <a:ln>
                  <a:noFill/>
                </a:ln>
                <a:effectLst/>
                <a:latin typeface="Söhne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rPr>
              <a:t>content = </a:t>
            </a:r>
            <a:r>
              <a:rPr kumimoji="0" lang="en-US" altLang="en-US" sz="2000" b="0" i="0" u="none" strike="noStrike" cap="none" normalizeH="0" baseline="0" dirty="0" err="1">
                <a:ln>
                  <a:noFill/>
                </a:ln>
                <a:solidFill>
                  <a:schemeClr val="accent6">
                    <a:lumMod val="50000"/>
                  </a:schemeClr>
                </a:solidFill>
                <a:effectLst/>
                <a:latin typeface="Arial" panose="020B0604020202020204" pitchFamily="34" charset="0"/>
              </a:rPr>
              <a:t>file.read</a:t>
            </a: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rPr>
              <a:t>()  # Reads the entire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rPr>
              <a:t>line = </a:t>
            </a:r>
            <a:r>
              <a:rPr kumimoji="0" lang="en-US" altLang="en-US" sz="2000" b="0" i="0" u="none" strike="noStrike" cap="none" normalizeH="0" baseline="0" dirty="0" err="1">
                <a:ln>
                  <a:noFill/>
                </a:ln>
                <a:solidFill>
                  <a:schemeClr val="accent6">
                    <a:lumMod val="50000"/>
                  </a:schemeClr>
                </a:solidFill>
                <a:effectLst/>
                <a:latin typeface="Arial" panose="020B0604020202020204" pitchFamily="34" charset="0"/>
              </a:rPr>
              <a:t>file.readline</a:t>
            </a: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rPr>
              <a:t>()  # Reads one line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rPr>
              <a:t>lines = </a:t>
            </a:r>
            <a:r>
              <a:rPr kumimoji="0" lang="en-US" altLang="en-US" sz="2000" b="0" i="0" u="none" strike="noStrike" cap="none" normalizeH="0" baseline="0" dirty="0" err="1">
                <a:ln>
                  <a:noFill/>
                </a:ln>
                <a:solidFill>
                  <a:schemeClr val="accent6">
                    <a:lumMod val="50000"/>
                  </a:schemeClr>
                </a:solidFill>
                <a:effectLst/>
                <a:latin typeface="Arial" panose="020B0604020202020204" pitchFamily="34" charset="0"/>
              </a:rPr>
              <a:t>file.readlines</a:t>
            </a: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rPr>
              <a:t>()  # Reads all lines and returns a list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Söhne"/>
              </a:rPr>
              <a:t>Writing to a File:</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Söhne"/>
              </a:rPr>
              <a:t>You can write data to a file using the </a:t>
            </a:r>
            <a:r>
              <a:rPr kumimoji="0" lang="en-US" altLang="en-US" sz="2000" b="1" i="0" u="none" strike="noStrike" cap="none" normalizeH="0" baseline="0" dirty="0">
                <a:ln>
                  <a:noFill/>
                </a:ln>
                <a:effectLst/>
                <a:latin typeface="Söhne Mono"/>
              </a:rPr>
              <a:t>write()</a:t>
            </a:r>
            <a:r>
              <a:rPr kumimoji="0" lang="en-US" altLang="en-US" sz="2000" b="0" i="0" u="none" strike="noStrike" cap="none" normalizeH="0" baseline="0" dirty="0">
                <a:ln>
                  <a:noFill/>
                </a:ln>
                <a:effectLst/>
                <a:latin typeface="Söhne"/>
              </a:rPr>
              <a:t> method. Remember to open the file in write mode (</a:t>
            </a:r>
            <a:r>
              <a:rPr kumimoji="0" lang="en-US" altLang="en-US" sz="2000" b="1" i="0" u="none" strike="noStrike" cap="none" normalizeH="0" baseline="0" dirty="0">
                <a:ln>
                  <a:noFill/>
                </a:ln>
                <a:effectLst/>
                <a:latin typeface="Söhne Mono"/>
              </a:rPr>
              <a:t>"w"</a:t>
            </a:r>
            <a:r>
              <a:rPr kumimoji="0" lang="en-US" altLang="en-US" sz="2000" b="0" i="0" u="none" strike="noStrike" cap="none" normalizeH="0" baseline="0" dirty="0">
                <a:ln>
                  <a:noFill/>
                </a:ln>
                <a:effectLst/>
                <a:latin typeface="Söhne"/>
              </a:rPr>
              <a:t> or </a:t>
            </a:r>
            <a:r>
              <a:rPr kumimoji="0" lang="en-US" altLang="en-US" sz="2000" b="1" i="0" u="none" strike="noStrike" cap="none" normalizeH="0" baseline="0" dirty="0">
                <a:ln>
                  <a:noFill/>
                </a:ln>
                <a:effectLst/>
                <a:latin typeface="Söhne Mono"/>
              </a:rPr>
              <a:t>"a"</a:t>
            </a:r>
            <a:r>
              <a:rPr kumimoji="0" lang="en-US" altLang="en-US" sz="2000" b="0" i="0" u="none" strike="noStrike" cap="none" normalizeH="0" baseline="0" dirty="0">
                <a:ln>
                  <a:noFill/>
                </a:ln>
                <a:effectLst/>
                <a:latin typeface="Söhne"/>
              </a:rPr>
              <a:t>) before writing.</a:t>
            </a: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rPr>
              <a:t>with open("output.txt", "w") as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rPr>
              <a:t>    </a:t>
            </a:r>
            <a:r>
              <a:rPr kumimoji="0" lang="en-US" altLang="en-US" sz="2000" b="0" i="0" u="none" strike="noStrike" cap="none" normalizeH="0" baseline="0" dirty="0" err="1">
                <a:ln>
                  <a:noFill/>
                </a:ln>
                <a:solidFill>
                  <a:schemeClr val="accent6">
                    <a:lumMod val="50000"/>
                  </a:schemeClr>
                </a:solidFill>
                <a:effectLst/>
                <a:latin typeface="Arial" panose="020B0604020202020204" pitchFamily="34" charset="0"/>
              </a:rPr>
              <a:t>file.write</a:t>
            </a: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rPr>
              <a:t>("Hello, World!\n")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Söhne"/>
              </a:rPr>
              <a:t>Appending to a File:</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Söhne"/>
              </a:rPr>
              <a:t>To append data to an existing file, open it in append mode (</a:t>
            </a:r>
            <a:r>
              <a:rPr kumimoji="0" lang="en-US" altLang="en-US" sz="2000" b="1" i="0" u="none" strike="noStrike" cap="none" normalizeH="0" baseline="0" dirty="0">
                <a:ln>
                  <a:noFill/>
                </a:ln>
                <a:effectLst/>
                <a:latin typeface="Söhne Mono"/>
              </a:rPr>
              <a:t>"a"</a:t>
            </a:r>
            <a:r>
              <a:rPr kumimoji="0" lang="en-US" altLang="en-US" sz="2000" b="0" i="0" u="none" strike="noStrike" cap="none" normalizeH="0" baseline="0" dirty="0">
                <a:ln>
                  <a:noFill/>
                </a:ln>
                <a:effectLst/>
                <a:latin typeface="Söhne"/>
              </a:rPr>
              <a:t>).</a:t>
            </a: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rPr>
              <a:t>with open("output.txt", "a") as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rPr>
              <a:t>    </a:t>
            </a:r>
            <a:r>
              <a:rPr kumimoji="0" lang="en-US" altLang="en-US" sz="2000" b="0" i="0" u="none" strike="noStrike" cap="none" normalizeH="0" baseline="0" dirty="0" err="1">
                <a:ln>
                  <a:noFill/>
                </a:ln>
                <a:solidFill>
                  <a:schemeClr val="accent6">
                    <a:lumMod val="50000"/>
                  </a:schemeClr>
                </a:solidFill>
                <a:effectLst/>
                <a:latin typeface="Arial" panose="020B0604020202020204" pitchFamily="34" charset="0"/>
              </a:rPr>
              <a:t>file.write</a:t>
            </a: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rPr>
              <a:t>("Appending data to the file.\n")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505651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6069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File Handling</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2" y="838645"/>
            <a:ext cx="10986864"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Söhne"/>
              </a:rPr>
              <a:t>Closing a File:</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Söhne"/>
              </a:rPr>
              <a:t>It's essential to close a file after using it to free up system resources. You can either use the </a:t>
            </a:r>
            <a:r>
              <a:rPr kumimoji="0" lang="en-US" altLang="en-US" sz="2000" b="1" i="0" u="none" strike="noStrike" cap="none" normalizeH="0" baseline="0" dirty="0">
                <a:ln>
                  <a:noFill/>
                </a:ln>
                <a:effectLst/>
                <a:latin typeface="Söhne Mono"/>
              </a:rPr>
              <a:t>close()</a:t>
            </a:r>
            <a:r>
              <a:rPr kumimoji="0" lang="en-US" altLang="en-US" sz="2000" b="0" i="0" u="none" strike="noStrike" cap="none" normalizeH="0" baseline="0" dirty="0">
                <a:ln>
                  <a:noFill/>
                </a:ln>
                <a:effectLst/>
                <a:latin typeface="Söhne"/>
              </a:rPr>
              <a:t> method or use a </a:t>
            </a:r>
            <a:r>
              <a:rPr kumimoji="0" lang="en-US" altLang="en-US" sz="2000" b="1" i="0" u="none" strike="noStrike" cap="none" normalizeH="0" baseline="0" dirty="0">
                <a:ln>
                  <a:noFill/>
                </a:ln>
                <a:effectLst/>
                <a:latin typeface="Söhne Mono"/>
              </a:rPr>
              <a:t>with</a:t>
            </a:r>
            <a:r>
              <a:rPr kumimoji="0" lang="en-US" altLang="en-US" sz="2000" b="0" i="0" u="none" strike="noStrike" cap="none" normalizeH="0" baseline="0" dirty="0">
                <a:ln>
                  <a:noFill/>
                </a:ln>
                <a:effectLst/>
                <a:latin typeface="Söhne"/>
              </a:rPr>
              <a:t> statement, which automatically closes the file when you're done with it.</a:t>
            </a: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accent6">
                    <a:lumMod val="50000"/>
                  </a:schemeClr>
                </a:solidFill>
                <a:effectLst/>
                <a:latin typeface="Arial" panose="020B0604020202020204" pitchFamily="34" charset="0"/>
              </a:rPr>
              <a:t>file.close</a:t>
            </a: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rPr>
              <a:t>()  # Explicitly closing the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rPr>
              <a:t># Using a with statement to automatically close the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rPr>
              <a:t>with open("example.txt", "r") as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rPr>
              <a:t>    data = </a:t>
            </a:r>
            <a:r>
              <a:rPr kumimoji="0" lang="en-US" altLang="en-US" sz="2000" b="0" i="0" u="none" strike="noStrike" cap="none" normalizeH="0" baseline="0" dirty="0" err="1">
                <a:ln>
                  <a:noFill/>
                </a:ln>
                <a:solidFill>
                  <a:schemeClr val="accent6">
                    <a:lumMod val="50000"/>
                  </a:schemeClr>
                </a:solidFill>
                <a:effectLst/>
                <a:latin typeface="Arial" panose="020B0604020202020204" pitchFamily="34" charset="0"/>
              </a:rPr>
              <a:t>file.read</a:t>
            </a: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rPr>
              <a:t># File is automatically closed when the block is exited.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572018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6069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Module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2" y="838645"/>
            <a:ext cx="10480790"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b="0" i="0" dirty="0">
                <a:effectLst/>
                <a:latin typeface="Söhne"/>
              </a:rPr>
              <a:t>In Python, a module is a file that contains Python code, including variables, functions, and classes. Modules are used to organize code into reusable and separate units, making it easier to manage and maintain large Python programs. You can import modules in your Python scripts or programs to use the code and functionality they provide.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u="none" strike="noStrike" cap="none" normalizeH="0" baseline="0" dirty="0">
              <a:ln>
                <a:noFill/>
              </a:ln>
              <a:latin typeface="Söhn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sng" strike="noStrike" cap="none" normalizeH="0" baseline="0" dirty="0">
                <a:ln>
                  <a:noFill/>
                </a:ln>
                <a:effectLst/>
                <a:latin typeface="Arial" panose="020B0604020202020204" pitchFamily="34" charset="0"/>
              </a:rPr>
              <a:t># my_module.py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effectLst/>
                <a:latin typeface="Arial" panose="020B0604020202020204" pitchFamily="34" charset="0"/>
              </a:rPr>
              <a:t>my_variable</a:t>
            </a:r>
            <a:r>
              <a:rPr kumimoji="0" lang="en-US" altLang="en-US" sz="2000" b="0" i="0" u="none" strike="noStrike" cap="none" normalizeH="0" baseline="0" dirty="0">
                <a:ln>
                  <a:noFill/>
                </a:ln>
                <a:effectLst/>
                <a:latin typeface="Arial" panose="020B0604020202020204" pitchFamily="34" charset="0"/>
              </a:rPr>
              <a:t> = 42</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def </a:t>
            </a:r>
            <a:r>
              <a:rPr kumimoji="0" lang="en-US" altLang="en-US" sz="2000" b="0" i="0" u="none" strike="noStrike" cap="none" normalizeH="0" baseline="0" dirty="0" err="1">
                <a:ln>
                  <a:noFill/>
                </a:ln>
                <a:effectLst/>
                <a:latin typeface="Arial" panose="020B0604020202020204" pitchFamily="34" charset="0"/>
              </a:rPr>
              <a:t>my_function</a:t>
            </a:r>
            <a:r>
              <a:rPr kumimoji="0" lang="en-US" altLang="en-US" sz="2000" b="0" i="0" u="none" strike="noStrike" cap="none" normalizeH="0" baseline="0" dirty="0">
                <a:ln>
                  <a:noFill/>
                </a:ln>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    print("This is my function.")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rPr>
              <a:t>import </a:t>
            </a:r>
            <a:r>
              <a:rPr kumimoji="0" lang="en-US" altLang="en-US" sz="2000" b="0" i="0" u="none" strike="noStrike" cap="none" normalizeH="0" baseline="0" dirty="0" err="1">
                <a:ln>
                  <a:noFill/>
                </a:ln>
                <a:effectLst/>
                <a:latin typeface="Arial" panose="020B0604020202020204" pitchFamily="34" charset="0"/>
              </a:rPr>
              <a:t>my_module</a:t>
            </a:r>
            <a:endParaRPr kumimoji="0" lang="en-US" altLang="en-US" sz="20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effectLst/>
                <a:latin typeface="Arial" panose="020B0604020202020204" pitchFamily="34" charset="0"/>
              </a:rPr>
              <a:t>my_module.my_variable</a:t>
            </a:r>
            <a:endParaRPr kumimoji="0" lang="en-US" altLang="en-US" sz="20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effectLst/>
                <a:latin typeface="Arial" panose="020B0604020202020204" pitchFamily="34" charset="0"/>
              </a:rPr>
              <a:t>my_module.my_function</a:t>
            </a:r>
            <a:r>
              <a:rPr kumimoji="0" lang="en-US" altLang="en-US" sz="2000" b="0" i="0" u="none" strike="noStrike" cap="none" normalizeH="0" baseline="0" dirty="0">
                <a:ln>
                  <a:noFill/>
                </a:ln>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79432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COMMENTS IN PYTHON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sz="1800" b="0" i="0" dirty="0">
                <a:effectLst/>
                <a:latin typeface="Söhne"/>
              </a:rPr>
              <a:t>In Python, you can add comments to your code to provide explanations, documentation, or notes. Comments are ignored by the Python interpreter and are meant for human readers of the code. There are two ways to add comments in Python:</a:t>
            </a:r>
          </a:p>
          <a:p>
            <a:pPr marL="457200" lvl="1" indent="0" algn="just">
              <a:buNone/>
            </a:pPr>
            <a:r>
              <a:rPr kumimoji="0" lang="en-US" altLang="en-US" sz="1800" b="1" i="0" u="none" strike="noStrike" cap="none" normalizeH="0" baseline="0" dirty="0">
                <a:ln>
                  <a:noFill/>
                </a:ln>
                <a:effectLst/>
                <a:latin typeface="Söhne"/>
              </a:rPr>
              <a:t>Single-Line Comments</a:t>
            </a:r>
            <a:r>
              <a:rPr kumimoji="0" lang="en-US" altLang="en-US" sz="1800" b="0" i="0" u="none" strike="noStrike" cap="none" normalizeH="0" baseline="0" dirty="0">
                <a:ln>
                  <a:noFill/>
                </a:ln>
                <a:effectLst/>
                <a:latin typeface="Söhne"/>
              </a:rPr>
              <a:t>: Use the </a:t>
            </a:r>
            <a:r>
              <a:rPr kumimoji="0" lang="en-US" altLang="en-US" sz="1800" b="1" i="0" u="none" strike="noStrike" cap="none" normalizeH="0" baseline="0" dirty="0">
                <a:ln>
                  <a:noFill/>
                </a:ln>
                <a:effectLst/>
                <a:latin typeface="Söhne Mono"/>
              </a:rPr>
              <a:t>#</a:t>
            </a:r>
            <a:r>
              <a:rPr kumimoji="0" lang="en-US" altLang="en-US" sz="1800" b="0" i="0" u="none" strike="noStrike" cap="none" normalizeH="0" baseline="0" dirty="0">
                <a:ln>
                  <a:noFill/>
                </a:ln>
                <a:effectLst/>
                <a:latin typeface="Söhne"/>
              </a:rPr>
              <a:t> symbol to create single-line comments. Anything following a </a:t>
            </a:r>
            <a:r>
              <a:rPr kumimoji="0" lang="en-US" altLang="en-US" sz="1800" b="1" i="0" u="none" strike="noStrike" cap="none" normalizeH="0" baseline="0" dirty="0">
                <a:ln>
                  <a:noFill/>
                </a:ln>
                <a:effectLst/>
                <a:latin typeface="Söhne Mono"/>
              </a:rPr>
              <a:t>#</a:t>
            </a:r>
            <a:r>
              <a:rPr kumimoji="0" lang="en-US" altLang="en-US" sz="1800" b="0" i="0" u="none" strike="noStrike" cap="none" normalizeH="0" baseline="0" dirty="0">
                <a:ln>
                  <a:noFill/>
                </a:ln>
                <a:effectLst/>
                <a:latin typeface="Söhne"/>
              </a:rPr>
              <a:t> on the same line is considered a comment and is not executed by the Python interpreter.</a:t>
            </a:r>
            <a:r>
              <a:rPr kumimoji="0" lang="en-US" altLang="en-US" sz="1800" b="0" i="0" u="none" strike="noStrike" cap="none" normalizeH="0" baseline="0" dirty="0">
                <a:ln>
                  <a:noFill/>
                </a:ln>
                <a:effectLst/>
              </a:rPr>
              <a:t> </a:t>
            </a:r>
          </a:p>
          <a:p>
            <a:pPr marL="457200" lvl="1" indent="0" algn="just">
              <a:buNone/>
            </a:pPr>
            <a:r>
              <a:rPr lang="en-US" altLang="en-US" sz="1800" dirty="0" err="1">
                <a:latin typeface="Arial" panose="020B0604020202020204" pitchFamily="34" charset="0"/>
              </a:rPr>
              <a:t>Eg</a:t>
            </a:r>
            <a:r>
              <a:rPr lang="en-US" altLang="en-US" sz="1800" dirty="0">
                <a:latin typeface="Arial" panose="020B0604020202020204" pitchFamily="34" charset="0"/>
              </a:rPr>
              <a:t>:		 # This is a single-line comment</a:t>
            </a:r>
          </a:p>
          <a:p>
            <a:pPr marL="457200" lvl="1" indent="0" algn="just">
              <a:buNone/>
            </a:pPr>
            <a:r>
              <a:rPr lang="en-US" altLang="en-US" sz="1800" dirty="0">
                <a:latin typeface="Arial" panose="020B0604020202020204" pitchFamily="34" charset="0"/>
              </a:rPr>
              <a:t>		print("Hello, World!")  # This is also a comment</a:t>
            </a:r>
            <a:endParaRPr kumimoji="0" lang="en-US" altLang="en-US" sz="1800" b="0" i="0" u="none" strike="noStrike" cap="none" normalizeH="0" baseline="0" dirty="0">
              <a:ln>
                <a:noFill/>
              </a:ln>
              <a:effectLst/>
              <a:latin typeface="Arial" panose="020B0604020202020204" pitchFamily="34" charset="0"/>
            </a:endParaRPr>
          </a:p>
          <a:p>
            <a:pPr marL="457200" lvl="1" indent="0" algn="just">
              <a:buNone/>
            </a:pPr>
            <a:r>
              <a:rPr kumimoji="0" lang="en-US" altLang="en-US" sz="1800" b="1" i="0" u="none" strike="noStrike" cap="none" normalizeH="0" baseline="0" dirty="0">
                <a:ln>
                  <a:noFill/>
                </a:ln>
                <a:effectLst/>
                <a:latin typeface="Söhne"/>
              </a:rPr>
              <a:t>Multi-Line Comments or Docstrings</a:t>
            </a:r>
            <a:r>
              <a:rPr kumimoji="0" lang="en-US" altLang="en-US" sz="1800" b="0" i="0" u="none" strike="noStrike" cap="none" normalizeH="0" baseline="0" dirty="0">
                <a:ln>
                  <a:noFill/>
                </a:ln>
                <a:effectLst/>
                <a:latin typeface="Söhne"/>
              </a:rPr>
              <a:t>: For longer comments or documentation, you can use multi-line strings enclosed in triple quotes (</a:t>
            </a:r>
            <a:r>
              <a:rPr kumimoji="0" lang="en-US" altLang="en-US" sz="1800" b="1" i="0" u="none" strike="noStrike" cap="none" normalizeH="0" baseline="0" dirty="0">
                <a:ln>
                  <a:noFill/>
                </a:ln>
                <a:effectLst/>
                <a:latin typeface="Söhne Mono"/>
              </a:rPr>
              <a:t>'''</a:t>
            </a:r>
            <a:r>
              <a:rPr kumimoji="0" lang="en-US" altLang="en-US" sz="1800" b="0" i="0" u="none" strike="noStrike" cap="none" normalizeH="0" baseline="0" dirty="0">
                <a:ln>
                  <a:noFill/>
                </a:ln>
                <a:effectLst/>
                <a:latin typeface="Söhne"/>
              </a:rPr>
              <a:t> or </a:t>
            </a:r>
            <a:r>
              <a:rPr kumimoji="0" lang="en-US" altLang="en-US" sz="1800" b="1" i="0" u="none" strike="noStrike" cap="none" normalizeH="0" baseline="0" dirty="0">
                <a:ln>
                  <a:noFill/>
                </a:ln>
                <a:effectLst/>
                <a:latin typeface="Söhne Mono"/>
              </a:rPr>
              <a:t>"""</a:t>
            </a:r>
            <a:r>
              <a:rPr kumimoji="0" lang="en-US" altLang="en-US" sz="1800" b="0" i="0" u="none" strike="noStrike" cap="none" normalizeH="0" baseline="0" dirty="0">
                <a:ln>
                  <a:noFill/>
                </a:ln>
                <a:effectLst/>
                <a:latin typeface="Söhne"/>
              </a:rPr>
              <a:t>). These are often referred to as docstrings and are typically used for documenting functions, classes, and modules.</a:t>
            </a:r>
            <a:r>
              <a:rPr kumimoji="0" lang="en-US" altLang="en-US" sz="1800" b="0" i="0" u="none" strike="noStrike" cap="none" normalizeH="0" baseline="0" dirty="0">
                <a:ln>
                  <a:noFill/>
                </a:ln>
                <a:effectLst/>
              </a:rPr>
              <a:t> </a:t>
            </a:r>
            <a:endParaRPr kumimoji="0" lang="en-US" altLang="en-US" sz="1800" b="0" i="0" u="none" strike="noStrike" cap="none" normalizeH="0" baseline="0" dirty="0">
              <a:ln>
                <a:noFill/>
              </a:ln>
              <a:effectLst/>
              <a:latin typeface="Arial" panose="020B0604020202020204" pitchFamily="34" charset="0"/>
            </a:endParaRPr>
          </a:p>
          <a:p>
            <a:pPr marL="457200" lvl="1" indent="0" algn="just">
              <a:buNone/>
            </a:pPr>
            <a:r>
              <a:rPr lang="en-US" sz="1800" b="0" i="0" dirty="0" err="1">
                <a:effectLst/>
                <a:latin typeface="inter-regular"/>
              </a:rPr>
              <a:t>Eg</a:t>
            </a:r>
            <a:r>
              <a:rPr lang="en-US" sz="1800" b="0" i="0" dirty="0">
                <a:effectLst/>
                <a:latin typeface="inter-regular"/>
              </a:rPr>
              <a:t>: '''This is a multi-line comment or docstring.</a:t>
            </a:r>
          </a:p>
          <a:p>
            <a:pPr marL="457200" lvl="1" indent="0" algn="just">
              <a:buNone/>
            </a:pPr>
            <a:r>
              <a:rPr lang="en-US" sz="1800" b="0" i="0" dirty="0">
                <a:effectLst/>
                <a:latin typeface="inter-regular"/>
              </a:rPr>
              <a:t>It can span multiple lines and is often used for function and module documentation.'‘’</a:t>
            </a:r>
          </a:p>
          <a:p>
            <a:pPr marL="457200" lvl="1" indent="0" algn="just">
              <a:buNone/>
            </a:pPr>
            <a:r>
              <a:rPr lang="en-US" sz="1800" b="0" i="0" dirty="0">
                <a:solidFill>
                  <a:schemeClr val="accent3">
                    <a:lumMod val="50000"/>
                  </a:schemeClr>
                </a:solidFill>
                <a:effectLst/>
                <a:latin typeface="inter-regular"/>
              </a:rPr>
              <a:t>def </a:t>
            </a:r>
            <a:r>
              <a:rPr lang="en-US" sz="1800" b="0" i="0" dirty="0" err="1">
                <a:solidFill>
                  <a:schemeClr val="accent3">
                    <a:lumMod val="50000"/>
                  </a:schemeClr>
                </a:solidFill>
                <a:effectLst/>
                <a:latin typeface="inter-regular"/>
              </a:rPr>
              <a:t>my_function</a:t>
            </a:r>
            <a:r>
              <a:rPr lang="en-US" sz="1800" b="0" i="0" dirty="0">
                <a:solidFill>
                  <a:schemeClr val="accent3">
                    <a:lumMod val="50000"/>
                  </a:schemeClr>
                </a:solidFill>
                <a:effectLst/>
                <a:latin typeface="inter-regular"/>
              </a:rPr>
              <a:t>().</a:t>
            </a:r>
          </a:p>
          <a:p>
            <a:pPr marL="457200" lvl="1" indent="0" algn="just">
              <a:buNone/>
            </a:pPr>
            <a:r>
              <a:rPr lang="en-US" sz="1800" b="0" i="0" dirty="0">
                <a:effectLst/>
                <a:latin typeface="inter-regular"/>
              </a:rPr>
              <a:t>""" This is another way to create a docstring.</a:t>
            </a:r>
          </a:p>
          <a:p>
            <a:pPr marL="457200" lvl="1" indent="0" algn="just">
              <a:buNone/>
            </a:pPr>
            <a:r>
              <a:rPr lang="en-US" sz="1800" b="0" i="0" dirty="0">
                <a:effectLst/>
                <a:latin typeface="inter-regular"/>
              </a:rPr>
              <a:t>    It's used to describe the purpose and usage of a function. """</a:t>
            </a:r>
          </a:p>
          <a:p>
            <a:pPr marL="457200" lvl="1" indent="0" algn="just">
              <a:buNone/>
            </a:pPr>
            <a:r>
              <a:rPr lang="en-US" sz="1800" b="0" i="0" dirty="0">
                <a:solidFill>
                  <a:schemeClr val="accent3">
                    <a:lumMod val="50000"/>
                  </a:schemeClr>
                </a:solidFill>
                <a:effectLst/>
                <a:latin typeface="inter-regular"/>
              </a:rPr>
              <a:t>    pass</a:t>
            </a:r>
          </a:p>
          <a:p>
            <a:pPr marL="457200" lvl="1" indent="0" algn="just">
              <a:buNone/>
            </a:pPr>
            <a:endParaRPr lang="en-US" sz="1800" b="0" i="0" dirty="0">
              <a:effectLst/>
              <a:latin typeface="inter-regular"/>
            </a:endParaRPr>
          </a:p>
        </p:txBody>
      </p:sp>
    </p:spTree>
    <p:extLst>
      <p:ext uri="{BB962C8B-B14F-4D97-AF65-F5344CB8AC3E}">
        <p14:creationId xmlns:p14="http://schemas.microsoft.com/office/powerpoint/2010/main" val="4177135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220788" y="2388256"/>
            <a:ext cx="11271174" cy="1352471"/>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0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Tree>
    <p:extLst>
      <p:ext uri="{BB962C8B-B14F-4D97-AF65-F5344CB8AC3E}">
        <p14:creationId xmlns:p14="http://schemas.microsoft.com/office/powerpoint/2010/main" val="695735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6069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CLASS &amp; OBJECT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2" y="838645"/>
            <a:ext cx="10480790"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800" b="0" i="0" dirty="0">
                <a:effectLst/>
                <a:latin typeface="Söhne"/>
              </a:rPr>
              <a:t>Object-Oriented Programming (OOP) is a programming paradigm that is widely used in Python and many other programming languages. It's a way of structuring and organizing your code to represent real-world objects, their attributes, and their behaviors. In Python, OOP is implemented using classes and objects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u="none" strike="noStrike" cap="none" normalizeH="0" baseline="0" dirty="0">
              <a:ln>
                <a:noFill/>
              </a:ln>
              <a:latin typeface="Söhne"/>
            </a:endParaRPr>
          </a:p>
          <a:p>
            <a:pPr marL="342900" indent="-342900" algn="just" eaLnBrk="0" fontAlgn="base" hangingPunct="0">
              <a:lnSpc>
                <a:spcPct val="100000"/>
              </a:lnSpc>
              <a:spcBef>
                <a:spcPct val="0"/>
              </a:spcBef>
              <a:spcAft>
                <a:spcPct val="0"/>
              </a:spcAft>
              <a:buAutoNum type="arabicPeriod"/>
            </a:pPr>
            <a:r>
              <a:rPr kumimoji="0" lang="en-US" altLang="en-US" sz="1800" b="1" i="0" u="sng" strike="noStrike" cap="none" normalizeH="0" baseline="0" dirty="0">
                <a:ln>
                  <a:noFill/>
                </a:ln>
                <a:effectLst/>
                <a:latin typeface="Söhne"/>
              </a:rPr>
              <a:t>Class</a:t>
            </a:r>
            <a:r>
              <a:rPr kumimoji="0" lang="en-US" altLang="en-US" sz="1800" b="0" i="0" u="none" strike="noStrike" cap="none" normalizeH="0" baseline="0" dirty="0">
                <a:ln>
                  <a:noFill/>
                </a:ln>
                <a:effectLst/>
                <a:latin typeface="Söhne"/>
              </a:rPr>
              <a:t>: A class is a blueprint or a template for creating objects. It defines the attributes (variables) and methods (functions) that an object of that class will have. In Python, you define a class using the </a:t>
            </a:r>
            <a:r>
              <a:rPr kumimoji="0" lang="en-US" altLang="en-US" sz="1800" b="1" i="0" u="none" strike="noStrike" cap="none" normalizeH="0" baseline="0" dirty="0">
                <a:ln>
                  <a:noFill/>
                </a:ln>
                <a:effectLst/>
                <a:latin typeface="Söhne Mono"/>
              </a:rPr>
              <a:t>class</a:t>
            </a:r>
            <a:r>
              <a:rPr kumimoji="0" lang="en-US" altLang="en-US" sz="1800" b="0" i="0" u="none" strike="noStrike" cap="none" normalizeH="0" baseline="0" dirty="0">
                <a:ln>
                  <a:noFill/>
                </a:ln>
                <a:effectLst/>
                <a:latin typeface="Söhne"/>
              </a:rPr>
              <a:t> keyword.</a:t>
            </a:r>
            <a:r>
              <a:rPr kumimoji="0" lang="en-US" altLang="en-US" sz="1800" b="0" i="0" u="none" strike="noStrike" cap="none" normalizeH="0" baseline="0" dirty="0">
                <a:ln>
                  <a:noFill/>
                </a:ln>
                <a:effectLst/>
              </a:rPr>
              <a:t> </a:t>
            </a:r>
          </a:p>
          <a:p>
            <a:pPr marL="0" indent="0" algn="just" eaLnBrk="0" fontAlgn="base" hangingPunct="0">
              <a:lnSpc>
                <a:spcPct val="100000"/>
              </a:lnSpc>
              <a:spcBef>
                <a:spcPct val="0"/>
              </a:spcBef>
              <a:spcAft>
                <a:spcPct val="0"/>
              </a:spcAft>
              <a:buNone/>
            </a:pPr>
            <a:r>
              <a:rPr lang="en-US" altLang="en-US" sz="1800" dirty="0"/>
              <a:t>	Example:</a:t>
            </a:r>
          </a:p>
          <a:p>
            <a:pPr marL="0" indent="0" algn="just" eaLnBrk="0" fontAlgn="base" hangingPunct="0">
              <a:lnSpc>
                <a:spcPct val="100000"/>
              </a:lnSpc>
              <a:spcBef>
                <a:spcPct val="0"/>
              </a:spcBef>
              <a:spcAft>
                <a:spcPct val="0"/>
              </a:spcAft>
              <a:buNone/>
            </a:pPr>
            <a:r>
              <a:rPr kumimoji="0" lang="en-US" altLang="en-US" sz="1800" b="0" i="0" u="none" strike="noStrike" cap="none" normalizeH="0" baseline="0" dirty="0">
                <a:ln>
                  <a:noFill/>
                </a:ln>
                <a:effectLst/>
              </a:rPr>
              <a:t>		</a:t>
            </a:r>
            <a:r>
              <a:rPr lang="en-US" sz="1800" b="0" i="0" dirty="0">
                <a:effectLst/>
                <a:latin typeface="Söhne Mono"/>
              </a:rPr>
              <a:t>class Dog:</a:t>
            </a:r>
          </a:p>
          <a:p>
            <a:pPr marL="0" indent="0" algn="just" eaLnBrk="0" fontAlgn="base" hangingPunct="0">
              <a:lnSpc>
                <a:spcPct val="100000"/>
              </a:lnSpc>
              <a:spcBef>
                <a:spcPct val="0"/>
              </a:spcBef>
              <a:spcAft>
                <a:spcPct val="0"/>
              </a:spcAft>
              <a:buNone/>
            </a:pPr>
            <a:r>
              <a:rPr lang="en-US" sz="1800" dirty="0">
                <a:latin typeface="Söhne Mono"/>
              </a:rPr>
              <a:t>			</a:t>
            </a:r>
            <a:r>
              <a:rPr lang="en-US" sz="1800" b="0" i="0" dirty="0">
                <a:effectLst/>
                <a:latin typeface="Söhne Mono"/>
              </a:rPr>
              <a:t> def __</a:t>
            </a:r>
            <a:r>
              <a:rPr lang="en-US" sz="1800" b="0" i="0" dirty="0" err="1">
                <a:effectLst/>
                <a:latin typeface="Söhne Mono"/>
              </a:rPr>
              <a:t>init</a:t>
            </a:r>
            <a:r>
              <a:rPr lang="en-US" sz="1800" b="0" i="0" dirty="0">
                <a:effectLst/>
                <a:latin typeface="Söhne Mono"/>
              </a:rPr>
              <a:t>__(self, name, breed):</a:t>
            </a:r>
          </a:p>
          <a:p>
            <a:pPr marL="0" indent="0" algn="just" eaLnBrk="0" fontAlgn="base" hangingPunct="0">
              <a:lnSpc>
                <a:spcPct val="100000"/>
              </a:lnSpc>
              <a:spcBef>
                <a:spcPct val="0"/>
              </a:spcBef>
              <a:spcAft>
                <a:spcPct val="0"/>
              </a:spcAft>
              <a:buNone/>
            </a:pPr>
            <a:r>
              <a:rPr lang="en-US" sz="1800" dirty="0">
                <a:latin typeface="Söhne Mono"/>
              </a:rPr>
              <a:t>				</a:t>
            </a:r>
            <a:r>
              <a:rPr lang="en-US" sz="1800" b="0" i="0" dirty="0">
                <a:effectLst/>
                <a:latin typeface="Söhne Mono"/>
              </a:rPr>
              <a:t>self.name = name</a:t>
            </a:r>
          </a:p>
          <a:p>
            <a:pPr marL="0" indent="0" algn="just" eaLnBrk="0" fontAlgn="base" hangingPunct="0">
              <a:lnSpc>
                <a:spcPct val="100000"/>
              </a:lnSpc>
              <a:spcBef>
                <a:spcPct val="0"/>
              </a:spcBef>
              <a:spcAft>
                <a:spcPct val="0"/>
              </a:spcAft>
              <a:buNone/>
            </a:pPr>
            <a:r>
              <a:rPr lang="en-US" sz="1800" dirty="0">
                <a:latin typeface="Söhne Mono"/>
              </a:rPr>
              <a:t>				</a:t>
            </a:r>
            <a:r>
              <a:rPr lang="en-US" sz="1800" b="0" i="0" dirty="0" err="1">
                <a:effectLst/>
                <a:latin typeface="Söhne Mono"/>
              </a:rPr>
              <a:t>self.breed</a:t>
            </a:r>
            <a:r>
              <a:rPr lang="en-US" sz="1800" b="0" i="0" dirty="0">
                <a:effectLst/>
                <a:latin typeface="Söhne Mono"/>
              </a:rPr>
              <a:t> = breed def </a:t>
            </a:r>
          </a:p>
          <a:p>
            <a:pPr marL="0" indent="0" algn="just" eaLnBrk="0" fontAlgn="base" hangingPunct="0">
              <a:lnSpc>
                <a:spcPct val="100000"/>
              </a:lnSpc>
              <a:spcBef>
                <a:spcPct val="0"/>
              </a:spcBef>
              <a:spcAft>
                <a:spcPct val="0"/>
              </a:spcAft>
              <a:buNone/>
            </a:pPr>
            <a:r>
              <a:rPr lang="en-US" sz="1800" dirty="0">
                <a:latin typeface="Söhne Mono"/>
              </a:rPr>
              <a:t>		</a:t>
            </a:r>
            <a:r>
              <a:rPr lang="en-US" sz="1800" b="0" i="0" dirty="0">
                <a:effectLst/>
                <a:latin typeface="Söhne Mono"/>
              </a:rPr>
              <a:t>bark(self):</a:t>
            </a:r>
          </a:p>
          <a:p>
            <a:pPr marL="0" indent="0" algn="just" eaLnBrk="0" fontAlgn="base" hangingPunct="0">
              <a:lnSpc>
                <a:spcPct val="100000"/>
              </a:lnSpc>
              <a:spcBef>
                <a:spcPct val="0"/>
              </a:spcBef>
              <a:spcAft>
                <a:spcPct val="0"/>
              </a:spcAft>
              <a:buNone/>
            </a:pPr>
            <a:r>
              <a:rPr lang="en-US" sz="1800" dirty="0">
                <a:latin typeface="Söhne Mono"/>
              </a:rPr>
              <a:t>			</a:t>
            </a:r>
            <a:r>
              <a:rPr lang="en-US" sz="1800" b="0" i="0" dirty="0">
                <a:effectLst/>
                <a:latin typeface="Söhne Mono"/>
              </a:rPr>
              <a:t> print(f"{self.name} is barking!")</a:t>
            </a:r>
            <a:endParaRPr lang="en-US" sz="1800" dirty="0"/>
          </a:p>
          <a:p>
            <a:pPr marL="0" indent="0" algn="just" eaLnBrk="0" fontAlgn="base" hangingPunct="0">
              <a:lnSpc>
                <a:spcPct val="100000"/>
              </a:lnSpc>
              <a:spcBef>
                <a:spcPct val="0"/>
              </a:spcBef>
              <a:spcAft>
                <a:spcPct val="0"/>
              </a:spcAft>
              <a:buNone/>
            </a:pPr>
            <a:r>
              <a:rPr lang="en-US" sz="1800" b="1" i="0" dirty="0">
                <a:effectLst/>
                <a:latin typeface="Söhne"/>
              </a:rPr>
              <a:t>2.  </a:t>
            </a:r>
            <a:r>
              <a:rPr lang="en-US" sz="1800" b="1" i="0" u="sng" dirty="0">
                <a:effectLst/>
                <a:latin typeface="Söhne"/>
              </a:rPr>
              <a:t>Object</a:t>
            </a:r>
            <a:r>
              <a:rPr lang="en-US" sz="1800" b="0" i="0" dirty="0">
                <a:effectLst/>
                <a:latin typeface="Söhne"/>
              </a:rPr>
              <a:t>: An object is an instance of a class. It is a concrete entity created based on the class blueprint. You can create objects from a class by calling the class like a function.</a:t>
            </a:r>
            <a:endParaRPr kumimoji="0" lang="en-US" altLang="en-US" sz="18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IN" sz="1800" b="0" i="0" dirty="0" err="1">
                <a:effectLst/>
                <a:latin typeface="Söhne Mono"/>
              </a:rPr>
              <a:t>my_dog</a:t>
            </a:r>
            <a:r>
              <a:rPr lang="en-IN" sz="1800" b="0" i="0" dirty="0">
                <a:effectLst/>
                <a:latin typeface="Söhne Mono"/>
              </a:rPr>
              <a:t> = Dog("Buddy", "Golden Retriever")</a:t>
            </a: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862900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6069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INHERITANCE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2" y="838645"/>
            <a:ext cx="10480790"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ct val="0"/>
              </a:spcBef>
              <a:spcAft>
                <a:spcPct val="0"/>
              </a:spcAft>
              <a:buClrTx/>
              <a:buSzTx/>
              <a:buNone/>
              <a:tabLst/>
            </a:pPr>
            <a:r>
              <a:rPr lang="en-US" sz="1800" b="1" i="0" dirty="0">
                <a:effectLst/>
                <a:latin typeface="Söhne"/>
              </a:rPr>
              <a:t>3.Inheritance: </a:t>
            </a:r>
            <a:r>
              <a:rPr lang="en-US" sz="1800" i="0" dirty="0">
                <a:effectLst/>
                <a:latin typeface="Söhne"/>
              </a:rPr>
              <a:t>inheritance</a:t>
            </a:r>
            <a:r>
              <a:rPr lang="en-US" sz="1800" b="0" i="0" dirty="0">
                <a:effectLst/>
                <a:latin typeface="Söhne"/>
              </a:rPr>
              <a:t> is a fundamental concept in object-oriented programming (OOP) that allows you to create a new class (called a derived or child class) by inheriting the attributes and methods of an existing class (called a base or parent class). In Python, you can implement inheritance using the class definition. Inheritance promotes code reuse, extensibility, and the creation of more specialized classes.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lang="en-US" sz="1800" b="1" i="0" dirty="0">
                <a:effectLst/>
                <a:latin typeface="Söhne"/>
              </a:rPr>
              <a:t>Single Inheritance</a:t>
            </a:r>
            <a:r>
              <a:rPr lang="en-US" sz="1800" b="0" i="0" dirty="0">
                <a:effectLst/>
                <a:latin typeface="Söhne"/>
              </a:rPr>
              <a:t>: Single inheritance occurs when a derived class inherits from only one base class.</a:t>
            </a:r>
          </a:p>
          <a:p>
            <a:pPr marL="457200" lvl="1" indent="0" algn="just" eaLnBrk="0" fontAlgn="base" hangingPunct="0">
              <a:lnSpc>
                <a:spcPct val="100000"/>
              </a:lnSpc>
              <a:spcBef>
                <a:spcPct val="0"/>
              </a:spcBef>
              <a:spcAft>
                <a:spcPct val="0"/>
              </a:spcAft>
              <a:buNone/>
            </a:pPr>
            <a:r>
              <a:rPr lang="en-US" sz="1600" dirty="0">
                <a:latin typeface="Söhne"/>
              </a:rPr>
              <a:t>Example:</a:t>
            </a:r>
          </a:p>
          <a:p>
            <a:pPr marL="457200" lvl="1" indent="0" algn="just" eaLnBrk="0" fontAlgn="base" hangingPunct="0">
              <a:lnSpc>
                <a:spcPct val="100000"/>
              </a:lnSpc>
              <a:spcBef>
                <a:spcPct val="0"/>
              </a:spcBef>
              <a:spcAft>
                <a:spcPct val="0"/>
              </a:spcAft>
              <a:buNone/>
            </a:pPr>
            <a:r>
              <a:rPr lang="en-US" sz="1600" dirty="0">
                <a:latin typeface="Söhne"/>
              </a:rPr>
              <a:t>class Animal:</a:t>
            </a:r>
          </a:p>
          <a:p>
            <a:pPr marL="457200" lvl="1" indent="0" algn="just" eaLnBrk="0" fontAlgn="base" hangingPunct="0">
              <a:lnSpc>
                <a:spcPct val="100000"/>
              </a:lnSpc>
              <a:spcBef>
                <a:spcPct val="0"/>
              </a:spcBef>
              <a:spcAft>
                <a:spcPct val="0"/>
              </a:spcAft>
              <a:buNone/>
            </a:pPr>
            <a:r>
              <a:rPr lang="en-US" sz="1600" dirty="0">
                <a:latin typeface="Söhne"/>
              </a:rPr>
              <a:t>    def speak(self):</a:t>
            </a:r>
          </a:p>
          <a:p>
            <a:pPr marL="457200" lvl="1" indent="0" algn="just" eaLnBrk="0" fontAlgn="base" hangingPunct="0">
              <a:lnSpc>
                <a:spcPct val="100000"/>
              </a:lnSpc>
              <a:spcBef>
                <a:spcPct val="0"/>
              </a:spcBef>
              <a:spcAft>
                <a:spcPct val="0"/>
              </a:spcAft>
              <a:buNone/>
            </a:pPr>
            <a:r>
              <a:rPr lang="en-US" sz="1600" dirty="0">
                <a:latin typeface="Söhne"/>
              </a:rPr>
              <a:t>        pass</a:t>
            </a:r>
          </a:p>
          <a:p>
            <a:pPr marL="457200" lvl="1" indent="0" algn="just" eaLnBrk="0" fontAlgn="base" hangingPunct="0">
              <a:lnSpc>
                <a:spcPct val="100000"/>
              </a:lnSpc>
              <a:spcBef>
                <a:spcPct val="0"/>
              </a:spcBef>
              <a:spcAft>
                <a:spcPct val="0"/>
              </a:spcAft>
              <a:buNone/>
            </a:pPr>
            <a:r>
              <a:rPr lang="en-US" sz="1600" dirty="0">
                <a:latin typeface="Söhne"/>
              </a:rPr>
              <a:t>class Dog(Animal):</a:t>
            </a:r>
          </a:p>
          <a:p>
            <a:pPr marL="457200" lvl="1" indent="0" algn="just" eaLnBrk="0" fontAlgn="base" hangingPunct="0">
              <a:lnSpc>
                <a:spcPct val="100000"/>
              </a:lnSpc>
              <a:spcBef>
                <a:spcPct val="0"/>
              </a:spcBef>
              <a:spcAft>
                <a:spcPct val="0"/>
              </a:spcAft>
              <a:buNone/>
            </a:pPr>
            <a:r>
              <a:rPr lang="en-US" sz="1600" dirty="0">
                <a:latin typeface="Söhne"/>
              </a:rPr>
              <a:t>    def speak(self):</a:t>
            </a:r>
          </a:p>
          <a:p>
            <a:pPr marL="457200" lvl="1" indent="0" algn="just" eaLnBrk="0" fontAlgn="base" hangingPunct="0">
              <a:lnSpc>
                <a:spcPct val="100000"/>
              </a:lnSpc>
              <a:spcBef>
                <a:spcPct val="0"/>
              </a:spcBef>
              <a:spcAft>
                <a:spcPct val="0"/>
              </a:spcAft>
              <a:buNone/>
            </a:pPr>
            <a:r>
              <a:rPr lang="en-US" sz="1600" dirty="0">
                <a:latin typeface="Söhne"/>
              </a:rPr>
              <a:t>        return "Woof!"</a:t>
            </a:r>
          </a:p>
          <a:p>
            <a:pPr marL="457200" lvl="1" indent="0" algn="just" eaLnBrk="0" fontAlgn="base" hangingPunct="0">
              <a:lnSpc>
                <a:spcPct val="100000"/>
              </a:lnSpc>
              <a:spcBef>
                <a:spcPct val="0"/>
              </a:spcBef>
              <a:spcAft>
                <a:spcPct val="0"/>
              </a:spcAft>
              <a:buNone/>
            </a:pPr>
            <a:r>
              <a:rPr lang="en-US" sz="1600" dirty="0">
                <a:latin typeface="Söhne"/>
              </a:rPr>
              <a:t>class Cat(Animal):</a:t>
            </a:r>
          </a:p>
          <a:p>
            <a:pPr marL="457200" lvl="1" indent="0" algn="just" eaLnBrk="0" fontAlgn="base" hangingPunct="0">
              <a:lnSpc>
                <a:spcPct val="100000"/>
              </a:lnSpc>
              <a:spcBef>
                <a:spcPct val="0"/>
              </a:spcBef>
              <a:spcAft>
                <a:spcPct val="0"/>
              </a:spcAft>
              <a:buNone/>
            </a:pPr>
            <a:r>
              <a:rPr lang="en-US" sz="1600" dirty="0">
                <a:latin typeface="Söhne"/>
              </a:rPr>
              <a:t>    def speak(self):</a:t>
            </a:r>
          </a:p>
          <a:p>
            <a:pPr marL="457200" lvl="1" indent="0" algn="just" eaLnBrk="0" fontAlgn="base" hangingPunct="0">
              <a:lnSpc>
                <a:spcPct val="100000"/>
              </a:lnSpc>
              <a:spcBef>
                <a:spcPct val="0"/>
              </a:spcBef>
              <a:spcAft>
                <a:spcPct val="0"/>
              </a:spcAft>
              <a:buNone/>
            </a:pPr>
            <a:r>
              <a:rPr lang="en-US" sz="1600" dirty="0">
                <a:latin typeface="Söhne"/>
              </a:rPr>
              <a:t>        return "Meow!"</a:t>
            </a:r>
          </a:p>
          <a:p>
            <a:pPr marL="457200" lvl="1" indent="0" algn="just" eaLnBrk="0" fontAlgn="base" hangingPunct="0">
              <a:lnSpc>
                <a:spcPct val="100000"/>
              </a:lnSpc>
              <a:spcBef>
                <a:spcPct val="0"/>
              </a:spcBef>
              <a:spcAft>
                <a:spcPct val="0"/>
              </a:spcAft>
              <a:buNone/>
            </a:pPr>
            <a:r>
              <a:rPr lang="en-US" sz="1600" dirty="0">
                <a:latin typeface="Söhne"/>
              </a:rPr>
              <a:t>dog = Dog()</a:t>
            </a:r>
          </a:p>
          <a:p>
            <a:pPr marL="457200" lvl="1" indent="0" algn="just" eaLnBrk="0" fontAlgn="base" hangingPunct="0">
              <a:lnSpc>
                <a:spcPct val="100000"/>
              </a:lnSpc>
              <a:spcBef>
                <a:spcPct val="0"/>
              </a:spcBef>
              <a:spcAft>
                <a:spcPct val="0"/>
              </a:spcAft>
              <a:buNone/>
            </a:pPr>
            <a:r>
              <a:rPr lang="en-US" sz="1600" dirty="0">
                <a:latin typeface="Söhne"/>
              </a:rPr>
              <a:t>print(</a:t>
            </a:r>
            <a:r>
              <a:rPr lang="en-US" sz="1600" dirty="0" err="1">
                <a:latin typeface="Söhne"/>
              </a:rPr>
              <a:t>dog.speak</a:t>
            </a:r>
            <a:r>
              <a:rPr lang="en-US" sz="1600" dirty="0">
                <a:latin typeface="Söhne"/>
              </a:rPr>
              <a:t>())  # Output: "Woof!"</a:t>
            </a:r>
          </a:p>
          <a:p>
            <a:pPr marL="457200" lvl="1" indent="0" algn="just" eaLnBrk="0" fontAlgn="base" hangingPunct="0">
              <a:lnSpc>
                <a:spcPct val="100000"/>
              </a:lnSpc>
              <a:spcBef>
                <a:spcPct val="0"/>
              </a:spcBef>
              <a:spcAft>
                <a:spcPct val="0"/>
              </a:spcAft>
              <a:buNone/>
            </a:pPr>
            <a:r>
              <a:rPr lang="en-US" sz="1600" dirty="0">
                <a:latin typeface="Söhne"/>
              </a:rPr>
              <a:t>cat = Cat()</a:t>
            </a:r>
          </a:p>
          <a:p>
            <a:pPr marL="457200" lvl="1" indent="0" algn="just" eaLnBrk="0" fontAlgn="base" hangingPunct="0">
              <a:lnSpc>
                <a:spcPct val="100000"/>
              </a:lnSpc>
              <a:spcBef>
                <a:spcPct val="0"/>
              </a:spcBef>
              <a:spcAft>
                <a:spcPct val="0"/>
              </a:spcAft>
              <a:buNone/>
            </a:pPr>
            <a:r>
              <a:rPr lang="en-US" sz="1600" dirty="0">
                <a:latin typeface="Söhne"/>
              </a:rPr>
              <a:t>print(</a:t>
            </a:r>
            <a:r>
              <a:rPr lang="en-US" sz="1600" dirty="0" err="1">
                <a:latin typeface="Söhne"/>
              </a:rPr>
              <a:t>cat.speak</a:t>
            </a:r>
            <a:r>
              <a:rPr lang="en-US" sz="1600" dirty="0">
                <a:latin typeface="Söhne"/>
              </a:rPr>
              <a:t>())  # Output: "Meow!"</a:t>
            </a:r>
          </a:p>
          <a:p>
            <a:pPr marL="457200" lvl="1" indent="0" algn="just" eaLnBrk="0" fontAlgn="base" hangingPunct="0">
              <a:lnSpc>
                <a:spcPct val="100000"/>
              </a:lnSpc>
              <a:spcBef>
                <a:spcPct val="0"/>
              </a:spcBef>
              <a:spcAft>
                <a:spcPct val="0"/>
              </a:spcAft>
              <a:buNone/>
            </a:pPr>
            <a:endParaRPr lang="en-US" sz="1400" dirty="0">
              <a:latin typeface="Söhne"/>
            </a:endParaRPr>
          </a:p>
          <a:p>
            <a:pPr marL="457200" lvl="1" indent="0" algn="just" eaLnBrk="0" fontAlgn="base" hangingPunct="0">
              <a:lnSpc>
                <a:spcPct val="100000"/>
              </a:lnSpc>
              <a:spcBef>
                <a:spcPct val="0"/>
              </a:spcBef>
              <a:spcAft>
                <a:spcPct val="0"/>
              </a:spcAft>
              <a:buNone/>
            </a:pPr>
            <a:endParaRPr lang="en-US" sz="1400" dirty="0">
              <a:latin typeface="Söhne"/>
            </a:endParaRPr>
          </a:p>
          <a:p>
            <a:pPr marL="0" marR="0" lvl="0" indent="0" algn="just" defTabSz="914400" rtl="0" eaLnBrk="0" fontAlgn="base" latinLnBrk="0" hangingPunct="0">
              <a:lnSpc>
                <a:spcPct val="100000"/>
              </a:lnSpc>
              <a:spcBef>
                <a:spcPct val="0"/>
              </a:spcBef>
              <a:spcAft>
                <a:spcPct val="0"/>
              </a:spcAft>
              <a:buClrTx/>
              <a:buSzTx/>
              <a:buNone/>
              <a:tabLst/>
            </a:pPr>
            <a:endParaRPr lang="en-US" sz="1800" b="0" i="0" dirty="0">
              <a:effectLst/>
              <a:latin typeface="Söhne"/>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8121300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02172" y="0"/>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INHERITANCE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2" y="838645"/>
            <a:ext cx="10480790"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2.</a:t>
            </a:r>
            <a:r>
              <a:rPr lang="en-US" sz="1800" b="1" i="0" dirty="0">
                <a:effectLst/>
                <a:latin typeface="Söhne"/>
              </a:rPr>
              <a:t> Multiple Inheritance</a:t>
            </a:r>
            <a:r>
              <a:rPr lang="en-US" sz="1800" b="0" i="0" dirty="0">
                <a:effectLst/>
                <a:latin typeface="Söhne"/>
              </a:rPr>
              <a:t>: Multiple inheritance allows a derived class to inherit from more than one base class. 	This can lead to complex inheritance hierarchies.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u="none" strike="noStrike" cap="none" normalizeH="0" baseline="0" dirty="0">
                <a:ln>
                  <a:noFill/>
                </a:ln>
                <a:latin typeface="Söhne"/>
              </a:rPr>
              <a:t>	Example:</a:t>
            </a:r>
          </a:p>
          <a:p>
            <a:pPr marL="0" marR="0" lvl="0" indent="0" algn="just" defTabSz="914400" rtl="0" eaLnBrk="0" fontAlgn="base" latinLnBrk="0" hangingPunct="0">
              <a:lnSpc>
                <a:spcPct val="100000"/>
              </a:lnSpc>
              <a:spcBef>
                <a:spcPct val="0"/>
              </a:spcBef>
              <a:spcAft>
                <a:spcPct val="0"/>
              </a:spcAft>
              <a:buClrTx/>
              <a:buSzTx/>
              <a:buNone/>
              <a:tabLst/>
            </a:pPr>
            <a:r>
              <a:rPr lang="en-US" altLang="en-US" sz="1800" b="0" i="0" dirty="0">
                <a:effectLst/>
                <a:latin typeface="Söhne"/>
              </a:rPr>
              <a:t>	class A:</a:t>
            </a:r>
          </a:p>
          <a:p>
            <a:pPr marL="0" marR="0" lvl="0" indent="0" algn="just" defTabSz="914400" rtl="0" eaLnBrk="0" fontAlgn="base" latinLnBrk="0" hangingPunct="0">
              <a:lnSpc>
                <a:spcPct val="100000"/>
              </a:lnSpc>
              <a:spcBef>
                <a:spcPct val="0"/>
              </a:spcBef>
              <a:spcAft>
                <a:spcPct val="0"/>
              </a:spcAft>
              <a:buClrTx/>
              <a:buSzTx/>
              <a:buNone/>
              <a:tabLst/>
            </a:pPr>
            <a:r>
              <a:rPr lang="en-US" altLang="en-US" sz="1800" b="0" i="0" dirty="0">
                <a:effectLst/>
                <a:latin typeface="Söhne"/>
              </a:rPr>
              <a:t>    		def speak(self):</a:t>
            </a:r>
          </a:p>
          <a:p>
            <a:pPr marL="0" marR="0" lvl="0" indent="0" algn="just" defTabSz="914400" rtl="0" eaLnBrk="0" fontAlgn="base" latinLnBrk="0" hangingPunct="0">
              <a:lnSpc>
                <a:spcPct val="100000"/>
              </a:lnSpc>
              <a:spcBef>
                <a:spcPct val="0"/>
              </a:spcBef>
              <a:spcAft>
                <a:spcPct val="0"/>
              </a:spcAft>
              <a:buClrTx/>
              <a:buSzTx/>
              <a:buNone/>
              <a:tabLst/>
            </a:pPr>
            <a:r>
              <a:rPr lang="en-US" altLang="en-US" sz="1800" b="0" i="0" dirty="0">
                <a:effectLst/>
                <a:latin typeface="Söhne"/>
              </a:rPr>
              <a:t>        			return "Class A"</a:t>
            </a:r>
          </a:p>
          <a:p>
            <a:pPr marL="0" marR="0" lvl="0" indent="0" algn="just" defTabSz="914400" rtl="0" eaLnBrk="0" fontAlgn="base" latinLnBrk="0" hangingPunct="0">
              <a:lnSpc>
                <a:spcPct val="100000"/>
              </a:lnSpc>
              <a:spcBef>
                <a:spcPct val="0"/>
              </a:spcBef>
              <a:spcAft>
                <a:spcPct val="0"/>
              </a:spcAft>
              <a:buClrTx/>
              <a:buSzTx/>
              <a:buNone/>
              <a:tabLst/>
            </a:pPr>
            <a:r>
              <a:rPr lang="en-US" altLang="en-US" sz="1800" b="0" i="0" dirty="0">
                <a:effectLst/>
                <a:latin typeface="Söhne"/>
              </a:rPr>
              <a:t>	class B:</a:t>
            </a:r>
          </a:p>
          <a:p>
            <a:pPr marL="0" marR="0" lvl="0" indent="0" algn="just" defTabSz="914400" rtl="0" eaLnBrk="0" fontAlgn="base" latinLnBrk="0" hangingPunct="0">
              <a:lnSpc>
                <a:spcPct val="100000"/>
              </a:lnSpc>
              <a:spcBef>
                <a:spcPct val="0"/>
              </a:spcBef>
              <a:spcAft>
                <a:spcPct val="0"/>
              </a:spcAft>
              <a:buClrTx/>
              <a:buSzTx/>
              <a:buNone/>
              <a:tabLst/>
            </a:pPr>
            <a:r>
              <a:rPr lang="en-US" altLang="en-US" sz="1800" b="0" i="0" dirty="0">
                <a:effectLst/>
                <a:latin typeface="Söhne"/>
              </a:rPr>
              <a:t>    		def speak(self):</a:t>
            </a:r>
          </a:p>
          <a:p>
            <a:pPr marL="0" marR="0" lvl="0" indent="0" algn="just" defTabSz="914400" rtl="0" eaLnBrk="0" fontAlgn="base" latinLnBrk="0" hangingPunct="0">
              <a:lnSpc>
                <a:spcPct val="100000"/>
              </a:lnSpc>
              <a:spcBef>
                <a:spcPct val="0"/>
              </a:spcBef>
              <a:spcAft>
                <a:spcPct val="0"/>
              </a:spcAft>
              <a:buClrTx/>
              <a:buSzTx/>
              <a:buNone/>
              <a:tabLst/>
            </a:pPr>
            <a:r>
              <a:rPr lang="en-US" altLang="en-US" sz="1800" b="0" i="0" dirty="0">
                <a:effectLst/>
                <a:latin typeface="Söhne"/>
              </a:rPr>
              <a:t>        			return "Class B"</a:t>
            </a:r>
          </a:p>
          <a:p>
            <a:pPr marL="0" marR="0" lvl="0" indent="0" algn="just" defTabSz="914400" rtl="0" eaLnBrk="0" fontAlgn="base" latinLnBrk="0" hangingPunct="0">
              <a:lnSpc>
                <a:spcPct val="100000"/>
              </a:lnSpc>
              <a:spcBef>
                <a:spcPct val="0"/>
              </a:spcBef>
              <a:spcAft>
                <a:spcPct val="0"/>
              </a:spcAft>
              <a:buClrTx/>
              <a:buSzTx/>
              <a:buNone/>
              <a:tabLst/>
            </a:pPr>
            <a:r>
              <a:rPr lang="en-US" altLang="en-US" sz="1800" dirty="0">
                <a:latin typeface="Söhne"/>
              </a:rPr>
              <a:t>	</a:t>
            </a:r>
            <a:r>
              <a:rPr lang="en-US" altLang="en-US" sz="1800" b="0" i="0" dirty="0">
                <a:effectLst/>
                <a:latin typeface="Söhne"/>
              </a:rPr>
              <a:t>class C(A, B):</a:t>
            </a:r>
          </a:p>
          <a:p>
            <a:pPr marL="0" marR="0" lvl="0" indent="0" algn="just" defTabSz="914400" rtl="0" eaLnBrk="0" fontAlgn="base" latinLnBrk="0" hangingPunct="0">
              <a:lnSpc>
                <a:spcPct val="100000"/>
              </a:lnSpc>
              <a:spcBef>
                <a:spcPct val="0"/>
              </a:spcBef>
              <a:spcAft>
                <a:spcPct val="0"/>
              </a:spcAft>
              <a:buClrTx/>
              <a:buSzTx/>
              <a:buNone/>
              <a:tabLst/>
            </a:pPr>
            <a:r>
              <a:rPr lang="en-US" altLang="en-US" sz="1800" b="0" i="0" dirty="0">
                <a:effectLst/>
                <a:latin typeface="Söhne"/>
              </a:rPr>
              <a:t>    		pass</a:t>
            </a:r>
          </a:p>
          <a:p>
            <a:pPr marL="0" marR="0" lvl="0" indent="0" algn="just" defTabSz="914400" rtl="0" eaLnBrk="0" fontAlgn="base" latinLnBrk="0" hangingPunct="0">
              <a:lnSpc>
                <a:spcPct val="100000"/>
              </a:lnSpc>
              <a:spcBef>
                <a:spcPct val="0"/>
              </a:spcBef>
              <a:spcAft>
                <a:spcPct val="0"/>
              </a:spcAft>
              <a:buClrTx/>
              <a:buSzTx/>
              <a:buNone/>
              <a:tabLst/>
            </a:pPr>
            <a:r>
              <a:rPr lang="en-US" altLang="en-US" sz="1800" b="0" i="0" dirty="0">
                <a:effectLst/>
                <a:latin typeface="Söhne"/>
              </a:rPr>
              <a:t>	obj = C()</a:t>
            </a:r>
          </a:p>
          <a:p>
            <a:pPr marL="0" marR="0" lvl="0" indent="0" algn="just" defTabSz="914400" rtl="0" eaLnBrk="0" fontAlgn="base" latinLnBrk="0" hangingPunct="0">
              <a:lnSpc>
                <a:spcPct val="100000"/>
              </a:lnSpc>
              <a:spcBef>
                <a:spcPct val="0"/>
              </a:spcBef>
              <a:spcAft>
                <a:spcPct val="0"/>
              </a:spcAft>
              <a:buClrTx/>
              <a:buSzTx/>
              <a:buNone/>
              <a:tabLst/>
            </a:pPr>
            <a:r>
              <a:rPr lang="en-US" altLang="en-US" sz="1800" b="0" i="0" dirty="0">
                <a:effectLst/>
                <a:latin typeface="Söhne"/>
              </a:rPr>
              <a:t>	print(</a:t>
            </a:r>
            <a:r>
              <a:rPr lang="en-US" altLang="en-US" sz="1800" b="0" i="0" dirty="0" err="1">
                <a:effectLst/>
                <a:latin typeface="Söhne"/>
              </a:rPr>
              <a:t>obj.speak</a:t>
            </a:r>
            <a:r>
              <a:rPr lang="en-US" altLang="en-US" sz="1800" b="0" i="0" dirty="0">
                <a:effectLst/>
                <a:latin typeface="Söhne"/>
              </a:rPr>
              <a:t>())  # Output: "Class A" (uses the method from class A)</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924709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6069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INHERITANCE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2" y="838645"/>
            <a:ext cx="10480790"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3.</a:t>
            </a:r>
            <a:r>
              <a:rPr lang="en-US" sz="1800" b="1" i="0" dirty="0">
                <a:effectLst/>
                <a:latin typeface="Söhne"/>
              </a:rPr>
              <a:t> Multilevel Inheritance</a:t>
            </a:r>
            <a:r>
              <a:rPr lang="en-US" sz="1800" b="0" i="0" dirty="0">
                <a:effectLst/>
                <a:latin typeface="Söhne"/>
              </a:rPr>
              <a:t>: Multilevel inheritance occurs when a class is derived from a class, which is also derived from another class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u="none" strike="noStrike" cap="none" normalizeH="0" baseline="0" dirty="0">
                <a:ln>
                  <a:noFill/>
                </a:ln>
                <a:latin typeface="Söhne"/>
              </a:rPr>
              <a:t>Example: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class Grandparent: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    def speak(self):</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        return "Grandparent"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class Parent(Grandparent):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    pass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class Child(Parent):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    pass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child = Child()</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print(</a:t>
            </a:r>
            <a:r>
              <a:rPr kumimoji="0" lang="en-US" altLang="en-US" sz="1800" b="0" i="0" u="none" strike="noStrike" cap="none" normalizeH="0" baseline="0" dirty="0" err="1">
                <a:ln>
                  <a:noFill/>
                </a:ln>
                <a:effectLst/>
                <a:latin typeface="Arial" panose="020B0604020202020204" pitchFamily="34" charset="0"/>
              </a:rPr>
              <a:t>child.speak</a:t>
            </a:r>
            <a:r>
              <a:rPr kumimoji="0" lang="en-US" altLang="en-US" sz="1800" b="0" i="0" u="none" strike="noStrike" cap="none" normalizeH="0" baseline="0" dirty="0">
                <a:ln>
                  <a:noFill/>
                </a:ln>
                <a:effectLst/>
                <a:latin typeface="Arial" panose="020B0604020202020204" pitchFamily="34" charset="0"/>
              </a:rPr>
              <a:t>())  # Output: "Grandparent" (inherits from Grandparent)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130026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6069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INHERITANCE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2" y="838645"/>
            <a:ext cx="10480790"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4.</a:t>
            </a:r>
            <a:r>
              <a:rPr lang="en-US" sz="1800" b="1" i="0" dirty="0">
                <a:effectLst/>
                <a:latin typeface="Söhne"/>
              </a:rPr>
              <a:t> Hierarchical Inheritance</a:t>
            </a:r>
            <a:r>
              <a:rPr lang="en-US" sz="1800" b="0" i="0" dirty="0">
                <a:effectLst/>
                <a:latin typeface="Söhne"/>
              </a:rPr>
              <a:t>: Hierarchical inheritance is when multiple derived classes inherit from a single base class.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u="none" strike="noStrike" cap="none" normalizeH="0" baseline="0" dirty="0">
                <a:ln>
                  <a:noFill/>
                </a:ln>
                <a:latin typeface="Söhne"/>
              </a:rPr>
              <a:t>Example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class Vehicle: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    def move(self):</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        pass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class Car(Vehicle):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    def move(self):</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        return "Car is moving"</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class Bicycle(Vehicle):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    def move(self):</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        return "Bicycle is moving"</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car = Car()</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bicycle = Bicycle()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print(</a:t>
            </a:r>
            <a:r>
              <a:rPr kumimoji="0" lang="en-US" altLang="en-US" sz="1800" b="0" i="0" u="none" strike="noStrike" cap="none" normalizeH="0" baseline="0" dirty="0" err="1">
                <a:ln>
                  <a:noFill/>
                </a:ln>
                <a:effectLst/>
                <a:latin typeface="Arial" panose="020B0604020202020204" pitchFamily="34" charset="0"/>
              </a:rPr>
              <a:t>car.move</a:t>
            </a:r>
            <a:r>
              <a:rPr kumimoji="0" lang="en-US" altLang="en-US" sz="1800" b="0" i="0" u="none" strike="noStrike" cap="none" normalizeH="0" baseline="0" dirty="0">
                <a:ln>
                  <a:noFill/>
                </a:ln>
                <a:effectLst/>
                <a:latin typeface="Arial" panose="020B0604020202020204" pitchFamily="34" charset="0"/>
              </a:rPr>
              <a:t>())       # Output: "Car is moving"</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print(</a:t>
            </a:r>
            <a:r>
              <a:rPr kumimoji="0" lang="en-US" altLang="en-US" sz="1800" b="0" i="0" u="none" strike="noStrike" cap="none" normalizeH="0" baseline="0" dirty="0" err="1">
                <a:ln>
                  <a:noFill/>
                </a:ln>
                <a:effectLst/>
                <a:latin typeface="Arial" panose="020B0604020202020204" pitchFamily="34" charset="0"/>
              </a:rPr>
              <a:t>bicycle.move</a:t>
            </a:r>
            <a:r>
              <a:rPr kumimoji="0" lang="en-US" altLang="en-US" sz="1800" b="0" i="0" u="none" strike="noStrike" cap="none" normalizeH="0" baseline="0" dirty="0">
                <a:ln>
                  <a:noFill/>
                </a:ln>
                <a:effectLst/>
                <a:latin typeface="Arial" panose="020B0604020202020204" pitchFamily="34" charset="0"/>
              </a:rPr>
              <a:t>())   # Output: "Bicycle is moving"</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2590206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6069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INHERITANCE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2" y="838645"/>
            <a:ext cx="10480790"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5.</a:t>
            </a:r>
            <a:r>
              <a:rPr lang="en-US" sz="1800" b="1" i="0" dirty="0">
                <a:effectLst/>
                <a:latin typeface="Söhne"/>
              </a:rPr>
              <a:t> Hybrid Inheritance</a:t>
            </a:r>
            <a:r>
              <a:rPr lang="en-US" sz="1800" b="0" i="0" dirty="0">
                <a:effectLst/>
                <a:latin typeface="Söhne"/>
              </a:rPr>
              <a:t>: Hybrid inheritance is a combination of any two or more types of inheritance. It often leads to complex class hierarchies.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u="none" strike="noStrike" cap="none" normalizeH="0" baseline="0" dirty="0">
                <a:ln>
                  <a:noFill/>
                </a:ln>
                <a:latin typeface="Söhne"/>
              </a:rPr>
              <a:t>Example: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class A:</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    def speak(self):</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        return "Class A"</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class B(A):</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    def speak(self):</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        return "Class B"</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class C(A):</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    def speak(self):</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        return "Class C"</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class D(B, C):</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    pass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obj = D()</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print(</a:t>
            </a:r>
            <a:r>
              <a:rPr kumimoji="0" lang="en-US" altLang="en-US" sz="1800" b="0" i="0" u="none" strike="noStrike" cap="none" normalizeH="0" baseline="0" dirty="0" err="1">
                <a:ln>
                  <a:noFill/>
                </a:ln>
                <a:effectLst/>
                <a:latin typeface="Arial" panose="020B0604020202020204" pitchFamily="34" charset="0"/>
              </a:rPr>
              <a:t>obj.speak</a:t>
            </a:r>
            <a:r>
              <a:rPr kumimoji="0" lang="en-US" altLang="en-US" sz="1800" b="0" i="0" u="none" strike="noStrike" cap="none" normalizeH="0" baseline="0" dirty="0">
                <a:ln>
                  <a:noFill/>
                </a:ln>
                <a:effectLst/>
                <a:latin typeface="Arial" panose="020B0604020202020204" pitchFamily="34" charset="0"/>
              </a:rPr>
              <a:t>())  # Output: "Class B" (inherits from class B)</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6111004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16026" y="6069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ENCAPSULATION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2" y="838645"/>
            <a:ext cx="10480790"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ct val="0"/>
              </a:spcBef>
              <a:spcAft>
                <a:spcPct val="0"/>
              </a:spcAft>
              <a:buClrTx/>
              <a:buSzTx/>
              <a:buNone/>
              <a:tabLst/>
            </a:pPr>
            <a:r>
              <a:rPr lang="en-US" sz="1800" b="0" i="0" dirty="0">
                <a:effectLst/>
                <a:latin typeface="Söhne"/>
              </a:rPr>
              <a:t>Encapsulation is one of the four fundamental principles of object-oriented programming (OOP) and it refers to the concept of restricting access to certain parts of an object, typically its attributes or data members, and only allowing access through well-defined methods. This is done to protect the internal state of an object and to control how data is manipulated. In Python, encapsulation can be achieved through the use of access specifiers, namely public, protected, and private attributes and methods.</a:t>
            </a: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6447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schemeClr>
            </a:gs>
            <a:gs pos="72000">
              <a:schemeClr val="accent4">
                <a:lumMod val="50000"/>
              </a:schemeClr>
            </a:gs>
            <a:gs pos="100000">
              <a:schemeClr val="accent4">
                <a:lumMod val="50000"/>
              </a:schemeClr>
            </a:gs>
          </a:gsLst>
          <a:lin ang="1920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4B6BF1-24B8-4032-9AC8-D67D39D23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507" y="1240466"/>
            <a:ext cx="7911075" cy="3956654"/>
          </a:xfrm>
          <a:prstGeom prst="rect">
            <a:avLst/>
          </a:prstGeom>
          <a:effectLst>
            <a:softEdge rad="0"/>
          </a:effectLst>
        </p:spPr>
      </p:pic>
    </p:spTree>
    <p:extLst>
      <p:ext uri="{BB962C8B-B14F-4D97-AF65-F5344CB8AC3E}">
        <p14:creationId xmlns:p14="http://schemas.microsoft.com/office/powerpoint/2010/main" val="875231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PYTHON VARIABLE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sz="2000" b="0" i="0" dirty="0">
                <a:effectLst/>
                <a:latin typeface="Söhne"/>
              </a:rPr>
              <a:t>In Python, a variable is a named container that can hold a value. Variables allow you to store and manipulate data in your program.</a:t>
            </a:r>
          </a:p>
          <a:p>
            <a:pPr marL="457200" lvl="1" indent="0" algn="just">
              <a:buNone/>
            </a:pPr>
            <a:endParaRPr lang="en-US" sz="2000" b="0" i="0" dirty="0">
              <a:effectLst/>
              <a:latin typeface="Söhne"/>
            </a:endParaRPr>
          </a:p>
          <a:p>
            <a:pPr marL="457200" lvl="1" indent="0" eaLnBrk="0" fontAlgn="base" hangingPunct="0">
              <a:lnSpc>
                <a:spcPct val="100000"/>
              </a:lnSpc>
              <a:spcBef>
                <a:spcPct val="0"/>
              </a:spcBef>
              <a:spcAft>
                <a:spcPct val="0"/>
              </a:spcAft>
              <a:buNone/>
            </a:pPr>
            <a:r>
              <a:rPr kumimoji="0" lang="en-US" altLang="en-US" sz="2000" b="0" i="0" u="none" strike="noStrike" cap="none" normalizeH="0" baseline="0" dirty="0">
                <a:ln>
                  <a:noFill/>
                </a:ln>
                <a:effectLst/>
                <a:latin typeface="Söhne"/>
              </a:rPr>
              <a:t>Variable Naming Rules:</a:t>
            </a:r>
            <a:endParaRPr kumimoji="0" lang="en-US" altLang="en-US" sz="2000" b="0" i="0" u="none" strike="noStrike" cap="none" normalizeH="0" baseline="0" dirty="0">
              <a:ln>
                <a:noFill/>
              </a:ln>
              <a:effectLst/>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effectLst/>
                <a:latin typeface="Söhne"/>
              </a:rPr>
              <a:t>Variable names can contain letters (a-z, A-Z), digits (0-9), and underscores (_).</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effectLst/>
                <a:latin typeface="Söhne"/>
              </a:rPr>
              <a:t>Variable names must start with a letter or an underscore, followed by letters, digits, or underscores.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effectLst/>
                <a:latin typeface="Söhne"/>
              </a:rPr>
              <a:t>Variable names are case-sensitive, meaning </a:t>
            </a:r>
            <a:r>
              <a:rPr kumimoji="0" lang="en-US" altLang="en-US" sz="2000" b="1" i="0" u="none" strike="noStrike" cap="none" normalizeH="0" baseline="0" dirty="0" err="1">
                <a:ln>
                  <a:noFill/>
                </a:ln>
                <a:effectLst/>
                <a:latin typeface="Söhne Mono"/>
              </a:rPr>
              <a:t>my_variable</a:t>
            </a:r>
            <a:r>
              <a:rPr kumimoji="0" lang="en-US" altLang="en-US" sz="2000" b="0" i="0" u="none" strike="noStrike" cap="none" normalizeH="0" baseline="0" dirty="0">
                <a:ln>
                  <a:noFill/>
                </a:ln>
                <a:effectLst/>
                <a:latin typeface="Söhne"/>
              </a:rPr>
              <a:t> and </a:t>
            </a:r>
            <a:r>
              <a:rPr kumimoji="0" lang="en-US" altLang="en-US" sz="2000" b="1" i="0" u="none" strike="noStrike" cap="none" normalizeH="0" baseline="0" dirty="0" err="1">
                <a:ln>
                  <a:noFill/>
                </a:ln>
                <a:effectLst/>
                <a:latin typeface="Söhne Mono"/>
              </a:rPr>
              <a:t>My_Variable</a:t>
            </a:r>
            <a:r>
              <a:rPr kumimoji="0" lang="en-US" altLang="en-US" sz="2000" b="0" i="0" u="none" strike="noStrike" cap="none" normalizeH="0" baseline="0" dirty="0">
                <a:ln>
                  <a:noFill/>
                </a:ln>
                <a:effectLst/>
                <a:latin typeface="Söhne"/>
              </a:rPr>
              <a:t> are considered different variables.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effectLst/>
                <a:latin typeface="Söhne"/>
              </a:rPr>
              <a:t>Python has some reserved words (keywords) that cannot be used as variable names because they have special meanings in the language.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pPr marL="457200" lvl="1" indent="0" algn="just">
              <a:buNone/>
            </a:pPr>
            <a:endParaRPr lang="en-US" sz="2000" b="0" i="0" dirty="0">
              <a:effectLst/>
              <a:latin typeface="inter-regular"/>
            </a:endParaRPr>
          </a:p>
        </p:txBody>
      </p:sp>
    </p:spTree>
    <p:extLst>
      <p:ext uri="{BB962C8B-B14F-4D97-AF65-F5344CB8AC3E}">
        <p14:creationId xmlns:p14="http://schemas.microsoft.com/office/powerpoint/2010/main" val="4237426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PYTHON DATA TYPE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000" b="0" i="0" u="sng" dirty="0">
                <a:effectLst/>
                <a:latin typeface="Söhne"/>
              </a:rPr>
              <a:t>Data Types:</a:t>
            </a:r>
          </a:p>
          <a:p>
            <a:pPr marL="0" indent="0" algn="l">
              <a:buNone/>
            </a:pPr>
            <a:r>
              <a:rPr lang="en-US" sz="2000" b="0" i="0" dirty="0">
                <a:effectLst/>
                <a:latin typeface="Söhne"/>
              </a:rPr>
              <a:t>Python is dynamically typed, which means you don't need to specify the data type of a variable explicitly. Python determines the type based on the assigned value.</a:t>
            </a:r>
          </a:p>
          <a:p>
            <a:pPr marL="0" indent="0" algn="l">
              <a:buNone/>
            </a:pPr>
            <a:r>
              <a:rPr lang="en-US" sz="2000" b="0" i="0" dirty="0">
                <a:effectLst/>
                <a:latin typeface="Söhne"/>
              </a:rPr>
              <a:t>Common data types include integers, floating-point numbers, strings, lists, dictionaries, and more.</a:t>
            </a:r>
            <a:endParaRPr lang="en-US" sz="2000" dirty="0">
              <a:latin typeface="Söhne"/>
            </a:endParaRPr>
          </a:p>
          <a:p>
            <a:pPr marL="0" indent="0" algn="l">
              <a:buNone/>
            </a:pPr>
            <a:r>
              <a:rPr lang="en-US" sz="2000" dirty="0" err="1">
                <a:latin typeface="Söhne"/>
              </a:rPr>
              <a:t>Eg</a:t>
            </a:r>
            <a:r>
              <a:rPr lang="en-US" sz="2000" dirty="0">
                <a:latin typeface="Söhne"/>
              </a:rPr>
              <a:t>:</a:t>
            </a:r>
          </a:p>
          <a:p>
            <a:pPr marL="457200" lvl="1" indent="0">
              <a:buNone/>
            </a:pPr>
            <a:r>
              <a:rPr lang="en-US" sz="1600" dirty="0" err="1">
                <a:latin typeface="Söhne"/>
              </a:rPr>
              <a:t>my_integer</a:t>
            </a:r>
            <a:r>
              <a:rPr lang="en-US" sz="1600" dirty="0">
                <a:latin typeface="Söhne"/>
              </a:rPr>
              <a:t> = 42</a:t>
            </a:r>
          </a:p>
          <a:p>
            <a:pPr marL="457200" lvl="1" indent="0">
              <a:buNone/>
            </a:pPr>
            <a:r>
              <a:rPr lang="en-US" sz="1600" dirty="0" err="1">
                <a:latin typeface="Söhne"/>
              </a:rPr>
              <a:t>my_float</a:t>
            </a:r>
            <a:r>
              <a:rPr lang="en-US" sz="1600" dirty="0">
                <a:latin typeface="Söhne"/>
              </a:rPr>
              <a:t> = 3.14</a:t>
            </a:r>
          </a:p>
          <a:p>
            <a:pPr marL="457200" lvl="1" indent="0">
              <a:buNone/>
            </a:pPr>
            <a:r>
              <a:rPr lang="en-US" sz="1600" dirty="0" err="1">
                <a:latin typeface="Söhne"/>
              </a:rPr>
              <a:t>my_string</a:t>
            </a:r>
            <a:r>
              <a:rPr lang="en-US" sz="1600" dirty="0">
                <a:latin typeface="Söhne"/>
              </a:rPr>
              <a:t> = "Hello, World!"</a:t>
            </a:r>
          </a:p>
          <a:p>
            <a:pPr marL="457200" lvl="1" indent="0">
              <a:buNone/>
            </a:pPr>
            <a:r>
              <a:rPr lang="en-US" sz="1600" dirty="0" err="1">
                <a:latin typeface="Söhne"/>
              </a:rPr>
              <a:t>my_list</a:t>
            </a:r>
            <a:r>
              <a:rPr lang="en-US" sz="1600" dirty="0">
                <a:latin typeface="Söhne"/>
              </a:rPr>
              <a:t> = [1, 2, 3]</a:t>
            </a:r>
          </a:p>
          <a:p>
            <a:pPr marL="457200" lvl="1" indent="0">
              <a:buNone/>
            </a:pPr>
            <a:r>
              <a:rPr lang="en-US" sz="1600" dirty="0" err="1">
                <a:latin typeface="Söhne"/>
              </a:rPr>
              <a:t>my_dict</a:t>
            </a:r>
            <a:r>
              <a:rPr lang="en-US" sz="1600" dirty="0">
                <a:latin typeface="Söhne"/>
              </a:rPr>
              <a:t> = {"name": "Alice", "age": 30}</a:t>
            </a:r>
          </a:p>
          <a:p>
            <a:pPr marL="0" indent="0" algn="l">
              <a:buNone/>
            </a:pPr>
            <a:endParaRPr lang="en-US" sz="2000" b="0" i="0" dirty="0">
              <a:effectLst/>
              <a:latin typeface="Söhne"/>
            </a:endParaRPr>
          </a:p>
          <a:p>
            <a:pPr marL="457200" lvl="1" indent="0" algn="just">
              <a:buNone/>
            </a:pPr>
            <a:endParaRPr lang="en-US" sz="2000" b="0" i="0" dirty="0">
              <a:effectLst/>
              <a:latin typeface="inter-regular"/>
            </a:endParaRPr>
          </a:p>
        </p:txBody>
      </p:sp>
    </p:spTree>
    <p:extLst>
      <p:ext uri="{BB962C8B-B14F-4D97-AF65-F5344CB8AC3E}">
        <p14:creationId xmlns:p14="http://schemas.microsoft.com/office/powerpoint/2010/main" val="3057374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OPERATORS IN PYTHON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sz="1800" b="0" i="0" dirty="0">
                <a:effectLst/>
                <a:latin typeface="Söhne"/>
              </a:rPr>
              <a:t>In Python, operators are special symbols or keywords that are used to perform operations on values and variables. Python supports a wide range of operators, which can be categorized into several types:</a:t>
            </a:r>
          </a:p>
          <a:p>
            <a:pPr marL="457200" lvl="1" indent="0" algn="just">
              <a:buNone/>
            </a:pPr>
            <a:endParaRPr lang="en-US" sz="1800" b="0" i="0" dirty="0">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Söhne"/>
              </a:rPr>
              <a:t>1.Arithmetic Operators</a:t>
            </a:r>
            <a:r>
              <a:rPr kumimoji="0" lang="en-US" altLang="en-US" sz="1800" b="0" i="0" u="none" strike="noStrike" cap="none" normalizeH="0" baseline="0" dirty="0">
                <a:ln>
                  <a:noFill/>
                </a:ln>
                <a:effectLst/>
                <a:latin typeface="Söhne"/>
              </a:rPr>
              <a:t>:</a:t>
            </a:r>
            <a:endParaRPr kumimoji="0" lang="en-US" altLang="en-US" sz="1800" b="0" i="0" u="none" strike="noStrike" cap="none" normalizeH="0" baseline="0" dirty="0">
              <a:ln>
                <a:noFill/>
              </a:ln>
              <a:effectLst/>
            </a:endParaRP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effectLst/>
                <a:latin typeface="Söhne"/>
              </a:rPr>
              <a:t>Addition </a:t>
            </a:r>
            <a:r>
              <a:rPr kumimoji="0" lang="en-US" altLang="en-US" sz="1600" b="1" i="0" u="none" strike="noStrike" cap="none" normalizeH="0" baseline="0" dirty="0">
                <a:ln>
                  <a:noFill/>
                </a:ln>
                <a:effectLst/>
                <a:latin typeface="Söhne Mono"/>
              </a:rPr>
              <a:t>+</a:t>
            </a:r>
            <a:r>
              <a:rPr kumimoji="0" lang="en-US" altLang="en-US" sz="1600" b="0" i="0" u="none" strike="noStrike" cap="none" normalizeH="0" baseline="0" dirty="0">
                <a:ln>
                  <a:noFill/>
                </a:ln>
                <a:effectLst/>
                <a:latin typeface="Söhne"/>
              </a:rPr>
              <a:t>: Adds two operands.</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effectLst/>
                <a:latin typeface="Söhne"/>
              </a:rPr>
              <a:t>Subtraction </a:t>
            </a:r>
            <a:r>
              <a:rPr kumimoji="0" lang="en-US" altLang="en-US" sz="1600" b="1" i="0" u="none" strike="noStrike" cap="none" normalizeH="0" baseline="0" dirty="0">
                <a:ln>
                  <a:noFill/>
                </a:ln>
                <a:effectLst/>
                <a:latin typeface="Söhne Mono"/>
              </a:rPr>
              <a:t>-</a:t>
            </a:r>
            <a:r>
              <a:rPr kumimoji="0" lang="en-US" altLang="en-US" sz="1600" b="0" i="0" u="none" strike="noStrike" cap="none" normalizeH="0" baseline="0" dirty="0">
                <a:ln>
                  <a:noFill/>
                </a:ln>
                <a:effectLst/>
                <a:latin typeface="Söhne"/>
              </a:rPr>
              <a:t>: Subtracts the right operand from the left operand.</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effectLst/>
                <a:latin typeface="Söhne"/>
              </a:rPr>
              <a:t>Multiplication </a:t>
            </a:r>
            <a:r>
              <a:rPr kumimoji="0" lang="en-US" altLang="en-US" sz="1600" b="1" i="0" u="none" strike="noStrike" cap="none" normalizeH="0" baseline="0" dirty="0">
                <a:ln>
                  <a:noFill/>
                </a:ln>
                <a:effectLst/>
                <a:latin typeface="Söhne Mono"/>
              </a:rPr>
              <a:t>*</a:t>
            </a:r>
            <a:r>
              <a:rPr kumimoji="0" lang="en-US" altLang="en-US" sz="1600" b="0" i="0" u="none" strike="noStrike" cap="none" normalizeH="0" baseline="0" dirty="0">
                <a:ln>
                  <a:noFill/>
                </a:ln>
                <a:effectLst/>
                <a:latin typeface="Söhne"/>
              </a:rPr>
              <a:t>: Multiplies two operands.</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effectLst/>
                <a:latin typeface="Söhne"/>
              </a:rPr>
              <a:t>Division </a:t>
            </a:r>
            <a:r>
              <a:rPr kumimoji="0" lang="en-US" altLang="en-US" sz="1600" b="1" i="0" u="none" strike="noStrike" cap="none" normalizeH="0" baseline="0" dirty="0">
                <a:ln>
                  <a:noFill/>
                </a:ln>
                <a:effectLst/>
                <a:latin typeface="Söhne Mono"/>
              </a:rPr>
              <a:t>/</a:t>
            </a:r>
            <a:r>
              <a:rPr kumimoji="0" lang="en-US" altLang="en-US" sz="1600" b="0" i="0" u="none" strike="noStrike" cap="none" normalizeH="0" baseline="0" dirty="0">
                <a:ln>
                  <a:noFill/>
                </a:ln>
                <a:effectLst/>
                <a:latin typeface="Söhne"/>
              </a:rPr>
              <a:t>: Divides the left operand by the right operand (results in a float).</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effectLst/>
                <a:latin typeface="Söhne"/>
              </a:rPr>
              <a:t>Floor Division </a:t>
            </a:r>
            <a:r>
              <a:rPr kumimoji="0" lang="en-US" altLang="en-US" sz="1600" b="1" i="0" u="none" strike="noStrike" cap="none" normalizeH="0" baseline="0" dirty="0">
                <a:ln>
                  <a:noFill/>
                </a:ln>
                <a:effectLst/>
                <a:latin typeface="Söhne Mono"/>
              </a:rPr>
              <a:t>//</a:t>
            </a:r>
            <a:r>
              <a:rPr kumimoji="0" lang="en-US" altLang="en-US" sz="1600" b="0" i="0" u="none" strike="noStrike" cap="none" normalizeH="0" baseline="0" dirty="0">
                <a:ln>
                  <a:noFill/>
                </a:ln>
                <a:effectLst/>
                <a:latin typeface="Söhne"/>
              </a:rPr>
              <a:t>: Divides the left operand by the right operand, rounding down to the nearest integer.</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effectLst/>
                <a:latin typeface="Söhne"/>
              </a:rPr>
              <a:t>Modulus </a:t>
            </a:r>
            <a:r>
              <a:rPr kumimoji="0" lang="en-US" altLang="en-US" sz="1600" b="1" i="0" u="none" strike="noStrike" cap="none" normalizeH="0" baseline="0" dirty="0">
                <a:ln>
                  <a:noFill/>
                </a:ln>
                <a:effectLst/>
                <a:latin typeface="Söhne Mono"/>
              </a:rPr>
              <a:t>%</a:t>
            </a:r>
            <a:r>
              <a:rPr kumimoji="0" lang="en-US" altLang="en-US" sz="1600" b="0" i="0" u="none" strike="noStrike" cap="none" normalizeH="0" baseline="0" dirty="0">
                <a:ln>
                  <a:noFill/>
                </a:ln>
                <a:effectLst/>
                <a:latin typeface="Söhne"/>
              </a:rPr>
              <a:t>: Returns the remainder of the division of the left operand by the right operand.</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effectLst/>
                <a:latin typeface="Söhne"/>
              </a:rPr>
              <a:t>Exponentiation </a:t>
            </a:r>
            <a:r>
              <a:rPr kumimoji="0" lang="en-US" altLang="en-US" sz="1600" b="1" i="0" u="none" strike="noStrike" cap="none" normalizeH="0" baseline="0" dirty="0">
                <a:ln>
                  <a:noFill/>
                </a:ln>
                <a:effectLst/>
                <a:latin typeface="Söhne Mono"/>
              </a:rPr>
              <a:t>**</a:t>
            </a:r>
            <a:r>
              <a:rPr kumimoji="0" lang="en-US" altLang="en-US" sz="1600" b="0" i="0" u="none" strike="noStrike" cap="none" normalizeH="0" baseline="0" dirty="0">
                <a:ln>
                  <a:noFill/>
                </a:ln>
                <a:effectLst/>
                <a:latin typeface="Söhne"/>
              </a:rPr>
              <a:t>: Raises the left operand to the power of the right operand</a:t>
            </a: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Söhne"/>
              </a:rPr>
              <a:t>2.Comparison Operators</a:t>
            </a:r>
            <a:r>
              <a:rPr kumimoji="0" lang="en-US" altLang="en-US" sz="1800" b="0" i="0" u="none" strike="noStrike" cap="none" normalizeH="0" baseline="0" dirty="0">
                <a:ln>
                  <a:noFill/>
                </a:ln>
                <a:effectLst/>
                <a:latin typeface="Söhne"/>
              </a:rPr>
              <a:t>:</a:t>
            </a:r>
            <a:endParaRPr kumimoji="0" lang="en-US" altLang="en-US" sz="1800" b="0" i="0" u="none" strike="noStrike" cap="none" normalizeH="0" baseline="0" dirty="0">
              <a:ln>
                <a:noFill/>
              </a:ln>
              <a:effectLst/>
            </a:endParaRP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effectLst/>
                <a:latin typeface="Söhne"/>
              </a:rPr>
              <a:t>Equal to </a:t>
            </a:r>
            <a:r>
              <a:rPr kumimoji="0" lang="en-US" altLang="en-US" sz="1600" b="1" i="0" u="none" strike="noStrike" cap="none" normalizeH="0" baseline="0" dirty="0">
                <a:ln>
                  <a:noFill/>
                </a:ln>
                <a:effectLst/>
                <a:latin typeface="Söhne Mono"/>
              </a:rPr>
              <a:t>==</a:t>
            </a:r>
            <a:r>
              <a:rPr kumimoji="0" lang="en-US" altLang="en-US" sz="1600" b="0" i="0" u="none" strike="noStrike" cap="none" normalizeH="0" baseline="0" dirty="0">
                <a:ln>
                  <a:noFill/>
                </a:ln>
                <a:effectLst/>
                <a:latin typeface="Söhne"/>
              </a:rPr>
              <a:t>: Checks if two operands are equal.</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effectLst/>
                <a:latin typeface="Söhne"/>
              </a:rPr>
              <a:t>Not equal to </a:t>
            </a:r>
            <a:r>
              <a:rPr kumimoji="0" lang="en-US" altLang="en-US" sz="1600" b="1" i="0" u="none" strike="noStrike" cap="none" normalizeH="0" baseline="0" dirty="0">
                <a:ln>
                  <a:noFill/>
                </a:ln>
                <a:effectLst/>
                <a:latin typeface="Söhne Mono"/>
              </a:rPr>
              <a:t>!=</a:t>
            </a:r>
            <a:r>
              <a:rPr kumimoji="0" lang="en-US" altLang="en-US" sz="1600" b="0" i="0" u="none" strike="noStrike" cap="none" normalizeH="0" baseline="0" dirty="0">
                <a:ln>
                  <a:noFill/>
                </a:ln>
                <a:effectLst/>
                <a:latin typeface="Söhne"/>
              </a:rPr>
              <a:t>: Checks if two operands are not equal.</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effectLst/>
                <a:latin typeface="Söhne"/>
              </a:rPr>
              <a:t>Greater than </a:t>
            </a:r>
            <a:r>
              <a:rPr kumimoji="0" lang="en-US" altLang="en-US" sz="1600" b="1" i="0" u="none" strike="noStrike" cap="none" normalizeH="0" baseline="0" dirty="0">
                <a:ln>
                  <a:noFill/>
                </a:ln>
                <a:effectLst/>
                <a:latin typeface="Söhne Mono"/>
              </a:rPr>
              <a:t>&gt;</a:t>
            </a:r>
            <a:r>
              <a:rPr kumimoji="0" lang="en-US" altLang="en-US" sz="1600" b="0" i="0" u="none" strike="noStrike" cap="none" normalizeH="0" baseline="0" dirty="0">
                <a:ln>
                  <a:noFill/>
                </a:ln>
                <a:effectLst/>
                <a:latin typeface="Söhne"/>
              </a:rPr>
              <a:t>: Checks if the left operand is greater than the right operand.</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effectLst/>
                <a:latin typeface="Söhne"/>
              </a:rPr>
              <a:t>Less than </a:t>
            </a:r>
            <a:r>
              <a:rPr kumimoji="0" lang="en-US" altLang="en-US" sz="1600" b="1" i="0" u="none" strike="noStrike" cap="none" normalizeH="0" baseline="0" dirty="0">
                <a:ln>
                  <a:noFill/>
                </a:ln>
                <a:effectLst/>
                <a:latin typeface="Söhne Mono"/>
              </a:rPr>
              <a:t>&lt;</a:t>
            </a:r>
            <a:r>
              <a:rPr kumimoji="0" lang="en-US" altLang="en-US" sz="1600" b="0" i="0" u="none" strike="noStrike" cap="none" normalizeH="0" baseline="0" dirty="0">
                <a:ln>
                  <a:noFill/>
                </a:ln>
                <a:effectLst/>
                <a:latin typeface="Söhne"/>
              </a:rPr>
              <a:t>: Checks if the left operand is less than the right operand.</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effectLst/>
                <a:latin typeface="Söhne"/>
              </a:rPr>
              <a:t>Greater than or equal to </a:t>
            </a:r>
            <a:r>
              <a:rPr kumimoji="0" lang="en-US" altLang="en-US" sz="1600" b="1" i="0" u="none" strike="noStrike" cap="none" normalizeH="0" baseline="0" dirty="0">
                <a:ln>
                  <a:noFill/>
                </a:ln>
                <a:effectLst/>
                <a:latin typeface="Söhne Mono"/>
              </a:rPr>
              <a:t>&gt;=</a:t>
            </a:r>
            <a:r>
              <a:rPr kumimoji="0" lang="en-US" altLang="en-US" sz="1600" b="0" i="0" u="none" strike="noStrike" cap="none" normalizeH="0" baseline="0" dirty="0">
                <a:ln>
                  <a:noFill/>
                </a:ln>
                <a:effectLst/>
                <a:latin typeface="Söhne"/>
              </a:rPr>
              <a:t>: Checks if the left operand is greater than or equal to the right operand.</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effectLst/>
                <a:latin typeface="Söhne"/>
              </a:rPr>
              <a:t>Less than or equal to </a:t>
            </a:r>
            <a:r>
              <a:rPr kumimoji="0" lang="en-US" altLang="en-US" sz="1600" b="1" i="0" u="none" strike="noStrike" cap="none" normalizeH="0" baseline="0" dirty="0">
                <a:ln>
                  <a:noFill/>
                </a:ln>
                <a:effectLst/>
                <a:latin typeface="Söhne Mono"/>
              </a:rPr>
              <a:t>&lt;=</a:t>
            </a:r>
            <a:r>
              <a:rPr kumimoji="0" lang="en-US" altLang="en-US" sz="1600" b="0" i="0" u="none" strike="noStrike" cap="none" normalizeH="0" baseline="0" dirty="0">
                <a:ln>
                  <a:noFill/>
                </a:ln>
                <a:effectLst/>
                <a:latin typeface="Söhne"/>
              </a:rPr>
              <a:t>: Checks if the left operand is less than or equal to the right operand.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a:p>
            <a:pPr marL="457200" lvl="1" indent="0" algn="just">
              <a:buNone/>
            </a:pPr>
            <a:endParaRPr lang="en-US" sz="1800" b="0" i="0" dirty="0">
              <a:effectLst/>
              <a:latin typeface="inter-regular"/>
            </a:endParaRPr>
          </a:p>
        </p:txBody>
      </p:sp>
    </p:spTree>
    <p:extLst>
      <p:ext uri="{BB962C8B-B14F-4D97-AF65-F5344CB8AC3E}">
        <p14:creationId xmlns:p14="http://schemas.microsoft.com/office/powerpoint/2010/main" val="1185451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OPERATORS IN PYTHON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Söhne"/>
              </a:rPr>
              <a:t>3.Logical Operators</a:t>
            </a:r>
            <a:r>
              <a:rPr kumimoji="0" lang="en-US" altLang="en-US" sz="1800" b="0" i="0" u="none" strike="noStrike" cap="none" normalizeH="0" baseline="0" dirty="0">
                <a:ln>
                  <a:noFill/>
                </a:ln>
                <a:effectLst/>
                <a:latin typeface="Söhne"/>
              </a:rPr>
              <a:t>:</a:t>
            </a:r>
            <a:endParaRPr kumimoji="0" lang="en-US" altLang="en-US" sz="1600" b="0" i="0" u="none" strike="noStrike" cap="none" normalizeH="0" baseline="0" dirty="0">
              <a:ln>
                <a:noFill/>
              </a:ln>
              <a:effectLst/>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effectLst/>
                <a:latin typeface="Söhne"/>
              </a:rPr>
              <a:t>Logical AND </a:t>
            </a:r>
            <a:r>
              <a:rPr kumimoji="0" lang="en-US" altLang="en-US" sz="1000" b="1" i="0" u="none" strike="noStrike" cap="none" normalizeH="0" baseline="0" dirty="0" err="1">
                <a:ln>
                  <a:noFill/>
                </a:ln>
                <a:effectLst/>
                <a:latin typeface="Söhne Mono"/>
              </a:rPr>
              <a:t>and</a:t>
            </a:r>
            <a:r>
              <a:rPr kumimoji="0" lang="en-US" altLang="en-US" sz="1400" b="0" i="0" u="none" strike="noStrike" cap="none" normalizeH="0" baseline="0" dirty="0">
                <a:ln>
                  <a:noFill/>
                </a:ln>
                <a:effectLst/>
                <a:latin typeface="Söhne"/>
              </a:rPr>
              <a:t>: Returns </a:t>
            </a:r>
            <a:r>
              <a:rPr kumimoji="0" lang="en-US" altLang="en-US" sz="1000" b="1" i="0" u="none" strike="noStrike" cap="none" normalizeH="0" baseline="0" dirty="0">
                <a:ln>
                  <a:noFill/>
                </a:ln>
                <a:effectLst/>
                <a:latin typeface="Söhne Mono"/>
              </a:rPr>
              <a:t>True</a:t>
            </a:r>
            <a:r>
              <a:rPr kumimoji="0" lang="en-US" altLang="en-US" sz="1400" b="0" i="0" u="none" strike="noStrike" cap="none" normalizeH="0" baseline="0" dirty="0">
                <a:ln>
                  <a:noFill/>
                </a:ln>
                <a:effectLst/>
                <a:latin typeface="Söhne"/>
              </a:rPr>
              <a:t> if both operands are </a:t>
            </a:r>
            <a:r>
              <a:rPr kumimoji="0" lang="en-US" altLang="en-US" sz="1000" b="1" i="0" u="none" strike="noStrike" cap="none" normalizeH="0" baseline="0" dirty="0">
                <a:ln>
                  <a:noFill/>
                </a:ln>
                <a:effectLst/>
                <a:latin typeface="Söhne Mono"/>
              </a:rPr>
              <a:t>True</a:t>
            </a:r>
            <a:r>
              <a:rPr kumimoji="0" lang="en-US" altLang="en-US" sz="1400" b="0" i="0" u="none" strike="noStrike" cap="none" normalizeH="0" baseline="0" dirty="0">
                <a:ln>
                  <a:noFill/>
                </a:ln>
                <a:effectLst/>
                <a:latin typeface="Söhne"/>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effectLst/>
                <a:latin typeface="Söhne"/>
              </a:rPr>
              <a:t>Logical OR </a:t>
            </a:r>
            <a:r>
              <a:rPr kumimoji="0" lang="en-US" altLang="en-US" sz="1000" b="1" i="0" u="none" strike="noStrike" cap="none" normalizeH="0" baseline="0" dirty="0" err="1">
                <a:ln>
                  <a:noFill/>
                </a:ln>
                <a:effectLst/>
                <a:latin typeface="Söhne Mono"/>
              </a:rPr>
              <a:t>or</a:t>
            </a:r>
            <a:r>
              <a:rPr kumimoji="0" lang="en-US" altLang="en-US" sz="1400" b="0" i="0" u="none" strike="noStrike" cap="none" normalizeH="0" baseline="0" dirty="0">
                <a:ln>
                  <a:noFill/>
                </a:ln>
                <a:effectLst/>
                <a:latin typeface="Söhne"/>
              </a:rPr>
              <a:t>: Returns </a:t>
            </a:r>
            <a:r>
              <a:rPr kumimoji="0" lang="en-US" altLang="en-US" sz="1000" b="1" i="0" u="none" strike="noStrike" cap="none" normalizeH="0" baseline="0" dirty="0">
                <a:ln>
                  <a:noFill/>
                </a:ln>
                <a:effectLst/>
                <a:latin typeface="Söhne Mono"/>
              </a:rPr>
              <a:t>True</a:t>
            </a:r>
            <a:r>
              <a:rPr kumimoji="0" lang="en-US" altLang="en-US" sz="1400" b="0" i="0" u="none" strike="noStrike" cap="none" normalizeH="0" baseline="0" dirty="0">
                <a:ln>
                  <a:noFill/>
                </a:ln>
                <a:effectLst/>
                <a:latin typeface="Söhne"/>
              </a:rPr>
              <a:t> if at least one operand is </a:t>
            </a:r>
            <a:r>
              <a:rPr kumimoji="0" lang="en-US" altLang="en-US" sz="1000" b="1" i="0" u="none" strike="noStrike" cap="none" normalizeH="0" baseline="0" dirty="0">
                <a:ln>
                  <a:noFill/>
                </a:ln>
                <a:effectLst/>
                <a:latin typeface="Söhne Mono"/>
              </a:rPr>
              <a:t>True</a:t>
            </a:r>
            <a:r>
              <a:rPr kumimoji="0" lang="en-US" altLang="en-US" sz="1400" b="0" i="0" u="none" strike="noStrike" cap="none" normalizeH="0" baseline="0" dirty="0">
                <a:ln>
                  <a:noFill/>
                </a:ln>
                <a:effectLst/>
                <a:latin typeface="Söhne"/>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effectLst/>
                <a:latin typeface="Söhne"/>
              </a:rPr>
              <a:t>Logical NOT </a:t>
            </a:r>
            <a:r>
              <a:rPr kumimoji="0" lang="en-US" altLang="en-US" sz="1000" b="1" i="0" u="none" strike="noStrike" cap="none" normalizeH="0" baseline="0" dirty="0" err="1">
                <a:ln>
                  <a:noFill/>
                </a:ln>
                <a:effectLst/>
                <a:latin typeface="Söhne Mono"/>
              </a:rPr>
              <a:t>not</a:t>
            </a:r>
            <a:r>
              <a:rPr kumimoji="0" lang="en-US" altLang="en-US" sz="1400" b="0" i="0" u="none" strike="noStrike" cap="none" normalizeH="0" baseline="0" dirty="0">
                <a:ln>
                  <a:noFill/>
                </a:ln>
                <a:effectLst/>
                <a:latin typeface="Söhne"/>
              </a:rPr>
              <a:t>: Returns the opposite of the operand's truth value.</a:t>
            </a:r>
          </a:p>
          <a:p>
            <a:pPr marL="457200" lvl="1" indent="0" eaLnBrk="0" fontAlgn="base" hangingPunct="0">
              <a:lnSpc>
                <a:spcPct val="100000"/>
              </a:lnSpc>
              <a:spcBef>
                <a:spcPct val="0"/>
              </a:spcBef>
              <a:spcAft>
                <a:spcPct val="0"/>
              </a:spcAft>
              <a:buFontTx/>
              <a:buChar char="•"/>
            </a:pPr>
            <a:endParaRPr kumimoji="0" lang="en-US" altLang="en-US" sz="14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Söhne"/>
              </a:rPr>
              <a:t>Assignment Operators</a:t>
            </a:r>
            <a:r>
              <a:rPr kumimoji="0" lang="en-US" altLang="en-US" sz="2000" b="0" i="0" u="none" strike="noStrike" cap="none" normalizeH="0" baseline="0" dirty="0">
                <a:ln>
                  <a:noFill/>
                </a:ln>
                <a:effectLst/>
                <a:latin typeface="Söhne"/>
              </a:rPr>
              <a:t>:</a:t>
            </a:r>
            <a:endParaRPr kumimoji="0" lang="en-US" altLang="en-US" sz="2000" b="0" i="0" u="none" strike="noStrike" cap="none" normalizeH="0" baseline="0" dirty="0">
              <a:ln>
                <a:noFill/>
              </a:ln>
              <a:effectLst/>
            </a:endParaRP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effectLst/>
                <a:latin typeface="Söhne"/>
              </a:rPr>
              <a:t>Assignment </a:t>
            </a:r>
            <a:r>
              <a:rPr kumimoji="0" lang="en-US" altLang="en-US" sz="1600" b="1" i="0" u="none" strike="noStrike" cap="none" normalizeH="0" baseline="0" dirty="0">
                <a:ln>
                  <a:noFill/>
                </a:ln>
                <a:effectLst/>
                <a:latin typeface="Söhne Mono"/>
              </a:rPr>
              <a:t>=</a:t>
            </a:r>
            <a:r>
              <a:rPr kumimoji="0" lang="en-US" altLang="en-US" sz="1600" b="0" i="0" u="none" strike="noStrike" cap="none" normalizeH="0" baseline="0" dirty="0">
                <a:ln>
                  <a:noFill/>
                </a:ln>
                <a:effectLst/>
                <a:latin typeface="Söhne"/>
              </a:rPr>
              <a:t>: Assigns the value on the right to the variable on the left.</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effectLst/>
                <a:latin typeface="Söhne"/>
              </a:rPr>
              <a:t>Addition Assignment </a:t>
            </a:r>
            <a:r>
              <a:rPr kumimoji="0" lang="en-US" altLang="en-US" sz="1600" b="1" i="0" u="none" strike="noStrike" cap="none" normalizeH="0" baseline="0" dirty="0">
                <a:ln>
                  <a:noFill/>
                </a:ln>
                <a:effectLst/>
                <a:latin typeface="Söhne Mono"/>
              </a:rPr>
              <a:t>+=</a:t>
            </a:r>
            <a:r>
              <a:rPr kumimoji="0" lang="en-US" altLang="en-US" sz="1600" b="0" i="0" u="none" strike="noStrike" cap="none" normalizeH="0" baseline="0" dirty="0">
                <a:ln>
                  <a:noFill/>
                </a:ln>
                <a:effectLst/>
                <a:latin typeface="Söhne"/>
              </a:rPr>
              <a:t>: Adds the right operand to the left operand and assigns the result to the left operand.</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effectLst/>
                <a:latin typeface="Söhne"/>
              </a:rPr>
              <a:t>Subtraction Assignment </a:t>
            </a:r>
            <a:r>
              <a:rPr kumimoji="0" lang="en-US" altLang="en-US" sz="1600" b="1" i="0" u="none" strike="noStrike" cap="none" normalizeH="0" baseline="0" dirty="0">
                <a:ln>
                  <a:noFill/>
                </a:ln>
                <a:effectLst/>
                <a:latin typeface="Söhne Mono"/>
              </a:rPr>
              <a:t>-=</a:t>
            </a:r>
            <a:r>
              <a:rPr kumimoji="0" lang="en-US" altLang="en-US" sz="1600" b="0" i="0" u="none" strike="noStrike" cap="none" normalizeH="0" baseline="0" dirty="0">
                <a:ln>
                  <a:noFill/>
                </a:ln>
                <a:effectLst/>
                <a:latin typeface="Söhne"/>
              </a:rPr>
              <a:t>: Subtracts the right operand from the left operand and assigns the result to the left operand.</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effectLst/>
                <a:latin typeface="Söhne"/>
              </a:rPr>
              <a:t>Multiplication Assignment </a:t>
            </a:r>
            <a:r>
              <a:rPr kumimoji="0" lang="en-US" altLang="en-US" sz="1600" b="1" i="0" u="none" strike="noStrike" cap="none" normalizeH="0" baseline="0" dirty="0">
                <a:ln>
                  <a:noFill/>
                </a:ln>
                <a:effectLst/>
                <a:latin typeface="Söhne Mono"/>
              </a:rPr>
              <a:t>*=</a:t>
            </a:r>
            <a:r>
              <a:rPr kumimoji="0" lang="en-US" altLang="en-US" sz="1600" b="0" i="0" u="none" strike="noStrike" cap="none" normalizeH="0" baseline="0" dirty="0">
                <a:ln>
                  <a:noFill/>
                </a:ln>
                <a:effectLst/>
                <a:latin typeface="Söhne"/>
              </a:rPr>
              <a:t>: Multiplies the left operand by the right operand and assigns the result to the left operand.</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effectLst/>
                <a:latin typeface="Söhne"/>
              </a:rPr>
              <a:t>Division Assignment </a:t>
            </a:r>
            <a:r>
              <a:rPr kumimoji="0" lang="en-US" altLang="en-US" sz="1600" b="1" i="0" u="none" strike="noStrike" cap="none" normalizeH="0" baseline="0" dirty="0">
                <a:ln>
                  <a:noFill/>
                </a:ln>
                <a:effectLst/>
                <a:latin typeface="Söhne Mono"/>
              </a:rPr>
              <a:t>/=</a:t>
            </a:r>
            <a:r>
              <a:rPr kumimoji="0" lang="en-US" altLang="en-US" sz="1600" b="0" i="0" u="none" strike="noStrike" cap="none" normalizeH="0" baseline="0" dirty="0">
                <a:ln>
                  <a:noFill/>
                </a:ln>
                <a:effectLst/>
                <a:latin typeface="Söhne"/>
              </a:rPr>
              <a:t>: Divides the left operand by the right operand and assigns the result to the left operand.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endParaRPr kumimoji="0" lang="en-US" altLang="en-US" sz="14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effectLst/>
              <a:latin typeface="Arial" panose="020B0604020202020204" pitchFamily="34" charset="0"/>
            </a:endParaRPr>
          </a:p>
          <a:p>
            <a:pPr marL="457200" lvl="1" indent="0" algn="just">
              <a:buNone/>
            </a:pPr>
            <a:endParaRPr lang="en-US" sz="1800" b="0" i="0" dirty="0">
              <a:effectLst/>
              <a:latin typeface="inter-regular"/>
            </a:endParaRPr>
          </a:p>
        </p:txBody>
      </p:sp>
    </p:spTree>
    <p:extLst>
      <p:ext uri="{BB962C8B-B14F-4D97-AF65-F5344CB8AC3E}">
        <p14:creationId xmlns:p14="http://schemas.microsoft.com/office/powerpoint/2010/main" val="1559887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err="1">
                <a:solidFill>
                  <a:srgbClr val="F7BB34"/>
                </a:solidFill>
                <a:latin typeface="Viga" panose="020B0800030000020004" pitchFamily="34" charset="0"/>
              </a:rPr>
              <a:t>ConditionalStatement</a:t>
            </a: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kumimoji="0" lang="en-US" altLang="en-US" sz="1800" b="0" i="0" u="none" strike="noStrike" cap="none" normalizeH="0" baseline="0" dirty="0">
                <a:ln>
                  <a:noFill/>
                </a:ln>
                <a:effectLst/>
                <a:latin typeface="Söhne"/>
              </a:rPr>
              <a:t>Conditional statements in Python are used to execute different blocks of code based on whether a specified condition evaluates to </a:t>
            </a:r>
            <a:r>
              <a:rPr kumimoji="0" lang="en-US" altLang="en-US" sz="1400" b="1" i="0" u="none" strike="noStrike" cap="none" normalizeH="0" baseline="0" dirty="0">
                <a:ln>
                  <a:noFill/>
                </a:ln>
                <a:effectLst/>
                <a:latin typeface="Söhne Mono"/>
              </a:rPr>
              <a:t>True</a:t>
            </a:r>
            <a:r>
              <a:rPr kumimoji="0" lang="en-US" altLang="en-US" sz="1800" b="0" i="0" u="none" strike="noStrike" cap="none" normalizeH="0" baseline="0" dirty="0">
                <a:ln>
                  <a:noFill/>
                </a:ln>
                <a:effectLst/>
                <a:latin typeface="Söhne"/>
              </a:rPr>
              <a:t> or </a:t>
            </a:r>
            <a:r>
              <a:rPr kumimoji="0" lang="en-US" altLang="en-US" sz="1400" b="1" i="0" u="none" strike="noStrike" cap="none" normalizeH="0" baseline="0" dirty="0">
                <a:ln>
                  <a:noFill/>
                </a:ln>
                <a:effectLst/>
                <a:latin typeface="Söhne Mono"/>
              </a:rPr>
              <a:t>False</a:t>
            </a:r>
            <a:r>
              <a:rPr kumimoji="0" lang="en-US" altLang="en-US" sz="1800" b="0" i="0" u="none" strike="noStrike" cap="none" normalizeH="0" baseline="0" dirty="0">
                <a:ln>
                  <a:noFill/>
                </a:ln>
                <a:effectLst/>
                <a:latin typeface="Söhne"/>
              </a:rPr>
              <a:t>. The most common conditional statements in Python are </a:t>
            </a:r>
            <a:r>
              <a:rPr kumimoji="0" lang="en-US" altLang="en-US" sz="1400" b="1" i="0" u="none" strike="noStrike" cap="none" normalizeH="0" baseline="0" dirty="0">
                <a:ln>
                  <a:noFill/>
                </a:ln>
                <a:effectLst/>
                <a:latin typeface="Söhne Mono"/>
              </a:rPr>
              <a:t>if</a:t>
            </a:r>
            <a:r>
              <a:rPr kumimoji="0" lang="en-US" altLang="en-US" sz="1800" b="0" i="0" u="none" strike="noStrike" cap="none" normalizeH="0" baseline="0" dirty="0">
                <a:ln>
                  <a:noFill/>
                </a:ln>
                <a:effectLst/>
                <a:latin typeface="Söhne"/>
              </a:rPr>
              <a:t>, </a:t>
            </a:r>
            <a:r>
              <a:rPr kumimoji="0" lang="en-US" altLang="en-US" sz="1400" b="1" i="0" u="none" strike="noStrike" cap="none" normalizeH="0" baseline="0" dirty="0" err="1">
                <a:ln>
                  <a:noFill/>
                </a:ln>
                <a:effectLst/>
                <a:latin typeface="Söhne Mono"/>
              </a:rPr>
              <a:t>elif</a:t>
            </a:r>
            <a:r>
              <a:rPr kumimoji="0" lang="en-US" altLang="en-US" sz="1800" b="0" i="0" u="none" strike="noStrike" cap="none" normalizeH="0" baseline="0" dirty="0">
                <a:ln>
                  <a:noFill/>
                </a:ln>
                <a:effectLst/>
                <a:latin typeface="Söhne"/>
              </a:rPr>
              <a:t> (short for "else if"), and </a:t>
            </a:r>
            <a:r>
              <a:rPr kumimoji="0" lang="en-US" altLang="en-US" sz="1400" b="1" i="0" u="none" strike="noStrike" cap="none" normalizeH="0" baseline="0" dirty="0">
                <a:ln>
                  <a:noFill/>
                </a:ln>
                <a:effectLst/>
                <a:latin typeface="Söhne Mono"/>
              </a:rPr>
              <a:t>else</a:t>
            </a:r>
            <a:r>
              <a:rPr kumimoji="0" lang="en-US" altLang="en-US" sz="1800" b="0" i="0" u="none" strike="noStrike" cap="none" normalizeH="0" baseline="0" dirty="0">
                <a:ln>
                  <a:noFill/>
                </a:ln>
                <a:effectLst/>
                <a:latin typeface="Söhne"/>
              </a:rPr>
              <a:t>. Here are examples of how to use these conditional statements:</a:t>
            </a:r>
            <a:r>
              <a:rPr kumimoji="0" lang="en-US" altLang="en-US" sz="1600" b="0" i="0" u="none" strike="noStrike" cap="none" normalizeH="0" baseline="0" dirty="0">
                <a:ln>
                  <a:noFill/>
                </a:ln>
                <a:effectLst/>
              </a:rPr>
              <a:t> </a:t>
            </a:r>
            <a:endParaRPr kumimoji="0" lang="en-US" altLang="en-US" sz="2800" b="0" i="0" u="none" strike="noStrike" cap="none" normalizeH="0" baseline="0" dirty="0">
              <a:ln>
                <a:noFill/>
              </a:ln>
              <a:effectLst/>
              <a:latin typeface="Arial" panose="020B0604020202020204" pitchFamily="34" charset="0"/>
            </a:endParaRPr>
          </a:p>
          <a:p>
            <a:pPr marL="457200" lvl="1" indent="0" algn="just">
              <a:buNone/>
            </a:pPr>
            <a:r>
              <a:rPr lang="en-US" b="0" i="0" dirty="0">
                <a:effectLst>
                  <a:outerShdw blurRad="38100" dist="38100" dir="2700000" algn="tl">
                    <a:srgbClr val="000000">
                      <a:alpha val="43137"/>
                    </a:srgbClr>
                  </a:outerShdw>
                </a:effectLst>
                <a:latin typeface="inter-regular"/>
              </a:rPr>
              <a:t> `if` Statement:</a:t>
            </a:r>
          </a:p>
          <a:p>
            <a:pPr marL="457200" lvl="1" indent="0" algn="just">
              <a:buNone/>
            </a:pPr>
            <a:r>
              <a:rPr lang="en-US" sz="1800" b="0" i="0" dirty="0">
                <a:effectLst/>
                <a:latin typeface="inter-regular"/>
              </a:rPr>
              <a:t>The `if` statement is used to execute a block of code only if a specified condition is `True`.</a:t>
            </a:r>
          </a:p>
          <a:p>
            <a:pPr marL="457200" lvl="1" indent="0" algn="just">
              <a:buNone/>
            </a:pPr>
            <a:r>
              <a:rPr lang="en-US" sz="1800" b="0" i="0" dirty="0">
                <a:effectLst/>
                <a:latin typeface="inter-regular"/>
              </a:rPr>
              <a:t># Example 1: Basic if statement</a:t>
            </a:r>
          </a:p>
          <a:p>
            <a:pPr marL="457200" lvl="1" indent="0" algn="just">
              <a:buNone/>
            </a:pPr>
            <a:r>
              <a:rPr lang="en-US" sz="1800" b="0" i="0" dirty="0">
                <a:effectLst/>
                <a:latin typeface="inter-regular"/>
              </a:rPr>
              <a:t>x = 10</a:t>
            </a:r>
          </a:p>
          <a:p>
            <a:pPr marL="457200" lvl="1" indent="0" algn="just">
              <a:buNone/>
            </a:pPr>
            <a:r>
              <a:rPr lang="en-US" sz="1800" b="0" i="0" dirty="0">
                <a:effectLst/>
                <a:latin typeface="inter-regular"/>
              </a:rPr>
              <a:t>if x &gt; 5:</a:t>
            </a:r>
          </a:p>
          <a:p>
            <a:pPr marL="457200" lvl="1" indent="0" algn="just">
              <a:buNone/>
            </a:pPr>
            <a:r>
              <a:rPr lang="en-US" sz="1800" b="0" i="0" dirty="0">
                <a:effectLst/>
                <a:latin typeface="inter-regular"/>
              </a:rPr>
              <a:t>    print("x is greater than 5")</a:t>
            </a:r>
          </a:p>
          <a:p>
            <a:pPr marL="457200" lvl="1" indent="0" algn="just">
              <a:buNone/>
            </a:pPr>
            <a:endParaRPr lang="en-US" sz="1800" b="0" i="0" dirty="0">
              <a:effectLst/>
              <a:latin typeface="inter-regular"/>
            </a:endParaRPr>
          </a:p>
          <a:p>
            <a:pPr marL="457200" lvl="1" indent="0" algn="just">
              <a:buNone/>
            </a:pPr>
            <a:r>
              <a:rPr lang="en-US" sz="1800" b="0" i="0" dirty="0">
                <a:effectLst/>
                <a:latin typeface="inter-regular"/>
              </a:rPr>
              <a:t># Example 2: Using </a:t>
            </a:r>
            <a:r>
              <a:rPr lang="en-US" sz="1800" b="0" i="0" dirty="0" err="1">
                <a:effectLst/>
                <a:latin typeface="inter-regular"/>
              </a:rPr>
              <a:t>boolean</a:t>
            </a:r>
            <a:r>
              <a:rPr lang="en-US" sz="1800" b="0" i="0" dirty="0">
                <a:effectLst/>
                <a:latin typeface="inter-regular"/>
              </a:rPr>
              <a:t> variables</a:t>
            </a:r>
          </a:p>
          <a:p>
            <a:pPr marL="457200" lvl="1" indent="0" algn="just">
              <a:buNone/>
            </a:pPr>
            <a:r>
              <a:rPr lang="en-US" sz="1800" b="0" i="0" dirty="0" err="1">
                <a:effectLst/>
                <a:latin typeface="inter-regular"/>
              </a:rPr>
              <a:t>is_sunny</a:t>
            </a:r>
            <a:r>
              <a:rPr lang="en-US" sz="1800" b="0" i="0" dirty="0">
                <a:effectLst/>
                <a:latin typeface="inter-regular"/>
              </a:rPr>
              <a:t> = True</a:t>
            </a:r>
          </a:p>
          <a:p>
            <a:pPr marL="457200" lvl="1" indent="0" algn="just">
              <a:buNone/>
            </a:pPr>
            <a:r>
              <a:rPr lang="en-US" sz="1800" b="0" i="0" dirty="0">
                <a:effectLst/>
                <a:latin typeface="inter-regular"/>
              </a:rPr>
              <a:t>if </a:t>
            </a:r>
            <a:r>
              <a:rPr lang="en-US" sz="1800" b="0" i="0" dirty="0" err="1">
                <a:effectLst/>
                <a:latin typeface="inter-regular"/>
              </a:rPr>
              <a:t>is_sunny</a:t>
            </a:r>
            <a:r>
              <a:rPr lang="en-US" sz="1800" b="0" i="0" dirty="0">
                <a:effectLst/>
                <a:latin typeface="inter-regular"/>
              </a:rPr>
              <a:t>:</a:t>
            </a:r>
          </a:p>
          <a:p>
            <a:pPr marL="457200" lvl="1" indent="0" algn="just">
              <a:buNone/>
            </a:pPr>
            <a:r>
              <a:rPr lang="en-US" sz="1800" b="0" i="0" dirty="0">
                <a:effectLst/>
                <a:latin typeface="inter-regular"/>
              </a:rPr>
              <a:t>    print("It's a sunny day")</a:t>
            </a:r>
          </a:p>
          <a:p>
            <a:pPr marL="457200" lvl="1" indent="0" algn="just">
              <a:buNone/>
            </a:pPr>
            <a:endParaRPr lang="en-US" sz="1800" b="0" i="0" dirty="0">
              <a:effectLst/>
              <a:latin typeface="inter-regular"/>
            </a:endParaRPr>
          </a:p>
        </p:txBody>
      </p:sp>
      <p:sp>
        <p:nvSpPr>
          <p:cNvPr id="5" name="Rectangle 2">
            <a:extLst>
              <a:ext uri="{FF2B5EF4-FFF2-40B4-BE49-F238E27FC236}">
                <a16:creationId xmlns:a16="http://schemas.microsoft.com/office/drawing/2014/main" id="{1A25CC56-618B-43F5-004E-BF034FA02E61}"/>
              </a:ext>
            </a:extLst>
          </p:cNvPr>
          <p:cNvSpPr>
            <a:spLocks noChangeArrowheads="1"/>
          </p:cNvSpPr>
          <p:nvPr/>
        </p:nvSpPr>
        <p:spPr bwMode="auto">
          <a:xfrm>
            <a:off x="0" y="43934"/>
            <a:ext cx="184731" cy="369332"/>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5487960"/>
      </p:ext>
    </p:extLst>
  </p:cSld>
  <p:clrMapOvr>
    <a:masterClrMapping/>
  </p:clrMapOvr>
</p:sld>
</file>

<file path=ppt/theme/theme1.xml><?xml version="1.0" encoding="utf-8"?>
<a:theme xmlns:a="http://schemas.openxmlformats.org/drawingml/2006/main" name="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7845</TotalTime>
  <Words>7260</Words>
  <Application>Microsoft Office PowerPoint</Application>
  <PresentationFormat>Widescreen</PresentationFormat>
  <Paragraphs>618</Paragraphs>
  <Slides>48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48</vt:i4>
      </vt:variant>
    </vt:vector>
  </HeadingPairs>
  <TitlesOfParts>
    <vt:vector size="56" baseType="lpstr">
      <vt:lpstr>Arial</vt:lpstr>
      <vt:lpstr>Calibri</vt:lpstr>
      <vt:lpstr>inter-regular</vt:lpstr>
      <vt:lpstr>Söhne</vt:lpstr>
      <vt:lpstr>Söhne Mono</vt:lpstr>
      <vt:lpstr>Viga</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Jinu Krishnan</cp:lastModifiedBy>
  <cp:revision>512</cp:revision>
  <dcterms:created xsi:type="dcterms:W3CDTF">2020-01-20T05:08:25Z</dcterms:created>
  <dcterms:modified xsi:type="dcterms:W3CDTF">2023-10-25T03:18:33Z</dcterms:modified>
</cp:coreProperties>
</file>